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sldIdLst>
    <p:sldId id="256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ternalcoding/archive/2011/12/06/css3-transitions.aspx" TargetMode="External"/><Relationship Id="rId2" Type="http://schemas.openxmlformats.org/officeDocument/2006/relationships/hyperlink" Target="http://leaverou.github.com/anima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XML" TargetMode="External"/><Relationship Id="rId2" Type="http://schemas.openxmlformats.org/officeDocument/2006/relationships/hyperlink" Target="http://es.wikipedia.org/wiki/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Tipo_de_let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xitrus.es/utilidades/Filtros_para_imagen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 + CSS3</a:t>
            </a:r>
            <a:endParaRPr lang="es-AR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Visualización e Interfaces 2012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A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Transiciones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dirty="0" smtClean="0"/>
              <a:t>Permiten </a:t>
            </a:r>
            <a:r>
              <a:rPr lang="es-AR" sz="2800" dirty="0" smtClean="0"/>
              <a:t>realizar cambios en los valores de una propiedad durante un determinado tiempo de manera progresiva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85327"/>
            <a:ext cx="1752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a {</a:t>
            </a:r>
          </a:p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    color: #06C;</a:t>
            </a:r>
          </a:p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/>
            <a:endParaRPr lang="es-AR" sz="1100" dirty="0" smtClean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a:hover {</a:t>
            </a:r>
          </a:p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    color: #C00;</a:t>
            </a:r>
          </a:p>
          <a:p>
            <a:pPr fontAlgn="base"/>
            <a:r>
              <a:rPr lang="es-AR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s-AR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37338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a {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 color: #06C;   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-transition: color .35s ease-out; 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moz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-transition: color .35s ease-out; 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-o-transition: color .35s ease-out;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transition: color .35s ease-out;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a:hover {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 color: #C00;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-transition: color .35s ease-in; 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moz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-transition: color .35s ease-in; 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-o-transition: color .35s ease-in;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    transition: color .35s ease-in;</a:t>
            </a:r>
          </a:p>
          <a:p>
            <a:pPr fontAlgn="base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1600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Sin </a:t>
            </a:r>
            <a:r>
              <a:rPr lang="en-US" dirty="0" err="1" smtClean="0"/>
              <a:t>transición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6629400" y="3581400"/>
            <a:ext cx="1600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Con </a:t>
            </a:r>
            <a:r>
              <a:rPr lang="en-US" dirty="0" err="1" smtClean="0"/>
              <a:t>transición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76200" y="6019800"/>
            <a:ext cx="3547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hlinkClick r:id="rId2"/>
              </a:rPr>
              <a:t>http://leaverou.github.com/animatable/</a:t>
            </a:r>
            <a:endParaRPr lang="es-AR" sz="1600" dirty="0"/>
          </a:p>
        </p:txBody>
      </p:sp>
      <p:sp>
        <p:nvSpPr>
          <p:cNvPr id="11" name="Rectangle 10"/>
          <p:cNvSpPr/>
          <p:nvPr/>
        </p:nvSpPr>
        <p:spPr>
          <a:xfrm>
            <a:off x="381000" y="2438400"/>
            <a:ext cx="778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Sintáxis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           transition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[property]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[time]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[effect];</a:t>
            </a:r>
            <a:endParaRPr lang="es-AR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6200" y="6397823"/>
            <a:ext cx="914400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http://blogs.msdn.com/b/eternalcoding/archive/2011/12/06/css3-transitions.aspx</a:t>
            </a:r>
            <a:r>
              <a:rPr kumimoji="0" lang="es-A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s-A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Continuará …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s-A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s-AR" dirty="0" smtClean="0"/>
              <a:t>: </a:t>
            </a:r>
            <a:r>
              <a:rPr lang="es-AR" dirty="0" err="1" smtClean="0"/>
              <a:t>Cascading</a:t>
            </a:r>
            <a:r>
              <a:rPr lang="es-AR" dirty="0" smtClean="0"/>
              <a:t> </a:t>
            </a:r>
            <a:r>
              <a:rPr lang="es-AR" dirty="0" err="1" smtClean="0"/>
              <a:t>style</a:t>
            </a:r>
            <a:r>
              <a:rPr lang="es-AR" dirty="0" smtClean="0"/>
              <a:t> </a:t>
            </a:r>
            <a:r>
              <a:rPr lang="es-AR" dirty="0" err="1" smtClean="0"/>
              <a:t>sheet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algn="just">
              <a:buNone/>
            </a:pPr>
            <a:r>
              <a:rPr lang="es-AR" dirty="0" smtClean="0"/>
              <a:t>Presentación </a:t>
            </a:r>
            <a:r>
              <a:rPr lang="es-AR" dirty="0" smtClean="0"/>
              <a:t>de un documento estructurado escrito en </a:t>
            </a:r>
            <a:r>
              <a:rPr lang="es-AR" dirty="0" smtClean="0">
                <a:hlinkClick r:id="rId2" tooltip="HTML"/>
              </a:rPr>
              <a:t>HTML</a:t>
            </a:r>
            <a:r>
              <a:rPr lang="es-AR" dirty="0" smtClean="0"/>
              <a:t> o </a:t>
            </a:r>
            <a:r>
              <a:rPr lang="es-AR" dirty="0" smtClean="0">
                <a:hlinkClick r:id="rId3" tooltip="XML"/>
              </a:rPr>
              <a:t>XML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algn="just">
              <a:buNone/>
            </a:pPr>
            <a:r>
              <a:rPr lang="es-AR" dirty="0" smtClean="0"/>
              <a:t>Separa </a:t>
            </a:r>
            <a:r>
              <a:rPr lang="es-AR" dirty="0" smtClean="0"/>
              <a:t>la </a:t>
            </a:r>
            <a:r>
              <a:rPr lang="es-A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r>
              <a:rPr lang="es-AR" dirty="0" smtClean="0"/>
              <a:t> de un documento de su </a:t>
            </a:r>
            <a:r>
              <a:rPr lang="es-A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s-A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5344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1.0</a:t>
            </a:r>
            <a:endParaRPr lang="es-AR" dirty="0"/>
          </a:p>
          <a:p>
            <a:pPr lvl="1"/>
            <a:r>
              <a:rPr lang="es-AR" sz="1600" dirty="0"/>
              <a:t>propiedades de las </a:t>
            </a:r>
            <a:r>
              <a:rPr lang="es-AR" sz="1600" dirty="0">
                <a:hlinkClick r:id="rId2" tooltip="Tipo de letra"/>
              </a:rPr>
              <a:t>Fuente</a:t>
            </a:r>
            <a:r>
              <a:rPr lang="es-AR" sz="1600" dirty="0"/>
              <a:t>, como tipo, tamaño, énfasis...</a:t>
            </a:r>
          </a:p>
          <a:p>
            <a:pPr lvl="1"/>
            <a:r>
              <a:rPr lang="es-AR" sz="1600" dirty="0"/>
              <a:t>color de texto, fondos, bordes u otros elementos.</a:t>
            </a:r>
          </a:p>
          <a:p>
            <a:pPr lvl="1"/>
            <a:r>
              <a:rPr lang="es-AR" sz="1600" dirty="0"/>
              <a:t>atributos del texto, como espaciado entre palabras, letras, líneas, etcétera.</a:t>
            </a:r>
          </a:p>
          <a:p>
            <a:pPr lvl="1"/>
            <a:r>
              <a:rPr lang="es-AR" sz="1600" dirty="0"/>
              <a:t>alineación de textos, imágenes, tablas u otros.</a:t>
            </a:r>
          </a:p>
          <a:p>
            <a:pPr lvl="1"/>
            <a:r>
              <a:rPr lang="es-AR" sz="1600" dirty="0"/>
              <a:t>propiedades de caja, como margen, borde, relleno o espaciado.</a:t>
            </a:r>
          </a:p>
          <a:p>
            <a:pPr lvl="1"/>
            <a:r>
              <a:rPr lang="es-AR" sz="1600" dirty="0"/>
              <a:t>propiedades de identificación y presentación de listas.</a:t>
            </a:r>
          </a:p>
          <a:p>
            <a:pPr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2.0</a:t>
            </a:r>
          </a:p>
          <a:p>
            <a:pPr lvl="1"/>
            <a:r>
              <a:rPr lang="es-AR" sz="1600" dirty="0"/>
              <a:t>las </a:t>
            </a:r>
            <a:r>
              <a:rPr lang="es-AR" sz="1600" dirty="0" smtClean="0"/>
              <a:t> funcionalidades </a:t>
            </a:r>
            <a:r>
              <a:rPr lang="es-AR" sz="1600" dirty="0"/>
              <a:t>propias de las capas (&lt;</a:t>
            </a:r>
            <a:r>
              <a:rPr lang="es-AR" sz="1600" dirty="0" err="1"/>
              <a:t>div</a:t>
            </a:r>
            <a:r>
              <a:rPr lang="es-AR" sz="1600" dirty="0"/>
              <a:t>&gt;) como de posicionamiento relativo/absoluto/fijo, niveles (z-</a:t>
            </a:r>
            <a:r>
              <a:rPr lang="es-AR" sz="1600" dirty="0" err="1"/>
              <a:t>index</a:t>
            </a:r>
            <a:r>
              <a:rPr lang="es-AR" sz="1600" dirty="0"/>
              <a:t>), </a:t>
            </a:r>
            <a:r>
              <a:rPr lang="es-AR" sz="1600" dirty="0" smtClean="0"/>
              <a:t>etc.</a:t>
            </a:r>
            <a:endParaRPr lang="es-AR" sz="1600" dirty="0"/>
          </a:p>
          <a:p>
            <a:pPr lvl="1"/>
            <a:r>
              <a:rPr lang="es-AR" sz="1600" dirty="0"/>
              <a:t>el concepto de "media </a:t>
            </a:r>
            <a:r>
              <a:rPr lang="es-AR" sz="1600" dirty="0" err="1"/>
              <a:t>types</a:t>
            </a:r>
            <a:r>
              <a:rPr lang="es-AR" sz="1600" dirty="0"/>
              <a:t>",</a:t>
            </a:r>
          </a:p>
          <a:p>
            <a:pPr lvl="1"/>
            <a:r>
              <a:rPr lang="es-AR" sz="1600" dirty="0"/>
              <a:t>soporte para las hojas de estilo auditivas</a:t>
            </a:r>
          </a:p>
          <a:p>
            <a:pPr lvl="1"/>
            <a:r>
              <a:rPr lang="es-AR" sz="1600" dirty="0"/>
              <a:t>texto bidireccional, sombras, etcétera.</a:t>
            </a:r>
          </a:p>
          <a:p>
            <a:pPr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3.0</a:t>
            </a:r>
          </a:p>
          <a:p>
            <a:pPr lvl="1"/>
            <a:r>
              <a:rPr lang="es-AR" sz="1600" dirty="0"/>
              <a:t>Separación en módulos</a:t>
            </a:r>
          </a:p>
          <a:p>
            <a:pPr lvl="1"/>
            <a:r>
              <a:rPr lang="es-AR" sz="1600" dirty="0"/>
              <a:t>2D/3D </a:t>
            </a:r>
            <a:r>
              <a:rPr lang="es-AR" sz="1600" dirty="0" err="1"/>
              <a:t>Transformations</a:t>
            </a:r>
            <a:endParaRPr lang="es-AR" sz="1600" dirty="0"/>
          </a:p>
          <a:p>
            <a:pPr lvl="1"/>
            <a:r>
              <a:rPr lang="es-AR" sz="1600" dirty="0" err="1"/>
              <a:t>Animations</a:t>
            </a:r>
            <a:endParaRPr lang="es-AR" sz="1600" dirty="0"/>
          </a:p>
          <a:p>
            <a:pPr lvl="1"/>
            <a:r>
              <a:rPr lang="es-AR" sz="1600" dirty="0" err="1"/>
              <a:t>User</a:t>
            </a:r>
            <a:r>
              <a:rPr lang="es-AR" sz="1600" dirty="0"/>
              <a:t> interfaces</a:t>
            </a:r>
          </a:p>
          <a:p>
            <a:pPr lvl="1"/>
            <a:r>
              <a:rPr lang="es-AR" sz="1600" dirty="0"/>
              <a:t>Entre otros</a:t>
            </a:r>
          </a:p>
          <a:p>
            <a:pPr lvl="1"/>
            <a:r>
              <a:rPr lang="es-A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dinámicas</a:t>
            </a:r>
            <a:endParaRPr lang="es-A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5791200" y="4267200"/>
            <a:ext cx="2971800" cy="23083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Cada</a:t>
            </a:r>
            <a:r>
              <a:rPr lang="en-US" dirty="0" smtClean="0"/>
              <a:t> browser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r>
              <a:rPr lang="en-US" dirty="0" smtClean="0"/>
              <a:t> de CSS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browser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La </a:t>
            </a:r>
            <a:r>
              <a:rPr lang="en-US" dirty="0" err="1" smtClean="0"/>
              <a:t>sintáxis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!!!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s-A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s-AR" sz="1100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	&lt;h1 </a:t>
            </a:r>
            <a:r>
              <a:rPr lang="es-AR" sz="1100" dirty="0" err="1" smtClean="0">
                <a:latin typeface="Consolas" pitchFamily="49" charset="0"/>
                <a:cs typeface="Consolas" pitchFamily="49" charset="0"/>
              </a:rPr>
              <a:t>style</a:t>
            </a: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="color:#ff0000;background-color:#ffff00"&gt; Este mensaje es de color rojo sobre fondo amarillo. </a:t>
            </a:r>
          </a:p>
          <a:p>
            <a:pPr>
              <a:buNone/>
            </a:pP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	&lt;/h1&gt; </a:t>
            </a:r>
          </a:p>
          <a:p>
            <a:pPr>
              <a:buNone/>
            </a:pP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s-AR" sz="1100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es-AR" sz="1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s-AR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/>
              <a:t>&lt;head&gt; 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&lt;title&gt;</a:t>
            </a:r>
            <a:r>
              <a:rPr lang="en-US" sz="1100" dirty="0" err="1" smtClean="0"/>
              <a:t>Problema</a:t>
            </a:r>
            <a:r>
              <a:rPr lang="en-US" sz="1100" dirty="0" smtClean="0"/>
              <a:t>&lt;/title&gt;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 &lt;style type="text/</a:t>
            </a:r>
            <a:r>
              <a:rPr lang="en-US" sz="1100" dirty="0" err="1" smtClean="0"/>
              <a:t>css</a:t>
            </a:r>
            <a:r>
              <a:rPr lang="en-US" sz="1100" dirty="0" smtClean="0"/>
              <a:t>"&gt; 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	h1 {color:#ff0000;background-color:#ffff00} 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&lt;/style&gt;</a:t>
            </a:r>
          </a:p>
          <a:p>
            <a:pPr>
              <a:buNone/>
            </a:pPr>
            <a:r>
              <a:rPr lang="en-US" sz="1100" dirty="0" smtClean="0"/>
              <a:t> &lt;/head&gt;</a:t>
            </a: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/>
              <a:t>&lt;head&gt;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>&lt;link </a:t>
            </a:r>
            <a:r>
              <a:rPr lang="en-US" sz="1100" dirty="0" err="1"/>
              <a:t>rel</a:t>
            </a:r>
            <a:r>
              <a:rPr lang="en-US" sz="1100" dirty="0"/>
              <a:t>="</a:t>
            </a:r>
            <a:r>
              <a:rPr lang="en-US" sz="1100" dirty="0" err="1"/>
              <a:t>stylesheet</a:t>
            </a:r>
            <a:r>
              <a:rPr lang="en-US" sz="1100" dirty="0"/>
              <a:t>" type="text/</a:t>
            </a:r>
            <a:r>
              <a:rPr lang="en-US" sz="1100" dirty="0" err="1"/>
              <a:t>css</a:t>
            </a:r>
            <a:r>
              <a:rPr lang="en-US" sz="1100" dirty="0"/>
              <a:t>" </a:t>
            </a:r>
            <a:r>
              <a:rPr lang="en-US" sz="1100" dirty="0" err="1"/>
              <a:t>href</a:t>
            </a:r>
            <a:r>
              <a:rPr lang="en-US" sz="1100" dirty="0"/>
              <a:t>="mystyle.css</a:t>
            </a:r>
            <a:r>
              <a:rPr lang="en-US" sz="1100" dirty="0" smtClean="0"/>
              <a:t>"&gt;</a:t>
            </a:r>
            <a:endParaRPr lang="en-US" sz="1100" dirty="0"/>
          </a:p>
          <a:p>
            <a:pPr>
              <a:buNone/>
            </a:pP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//mystyle.css</a:t>
            </a:r>
          </a:p>
          <a:p>
            <a:pPr>
              <a:buNone/>
            </a:pPr>
            <a:r>
              <a:rPr lang="es-AR" sz="1100" dirty="0" err="1"/>
              <a:t>hr</a:t>
            </a:r>
            <a:r>
              <a:rPr lang="es-AR" sz="1100" dirty="0"/>
              <a:t> {</a:t>
            </a:r>
            <a:r>
              <a:rPr lang="es-AR" sz="1100" dirty="0" err="1" smtClean="0"/>
              <a:t>color:red</a:t>
            </a:r>
            <a:r>
              <a:rPr lang="es-AR" sz="1100" dirty="0" smtClean="0"/>
              <a:t>;}</a:t>
            </a:r>
            <a:endParaRPr lang="es-AR" sz="1100" dirty="0"/>
          </a:p>
          <a:p>
            <a:pPr>
              <a:buNone/>
            </a:pPr>
            <a:r>
              <a:rPr lang="es-AR" sz="1100" dirty="0" smtClean="0"/>
              <a:t>p </a:t>
            </a:r>
            <a:r>
              <a:rPr lang="es-AR" sz="1100" dirty="0"/>
              <a:t>{margin-left:20px</a:t>
            </a:r>
            <a:r>
              <a:rPr lang="es-AR" sz="1100" dirty="0" smtClean="0"/>
              <a:t>;}</a:t>
            </a:r>
            <a:endParaRPr lang="es-AR" sz="1100" dirty="0"/>
          </a:p>
          <a:p>
            <a:pPr>
              <a:buNone/>
            </a:pPr>
            <a:r>
              <a:rPr lang="es-AR" sz="1100" dirty="0" err="1" smtClean="0"/>
              <a:t>body</a:t>
            </a:r>
            <a:r>
              <a:rPr lang="es-AR" sz="1100" dirty="0" smtClean="0"/>
              <a:t> </a:t>
            </a:r>
            <a:r>
              <a:rPr lang="es-AR" sz="1100" dirty="0"/>
              <a:t>{</a:t>
            </a:r>
            <a:r>
              <a:rPr lang="es-AR" sz="1100" dirty="0" err="1"/>
              <a:t>background-image:url</a:t>
            </a:r>
            <a:r>
              <a:rPr lang="es-AR" sz="1100" dirty="0"/>
              <a:t>("</a:t>
            </a:r>
            <a:r>
              <a:rPr lang="es-AR" sz="1100" dirty="0" err="1"/>
              <a:t>images</a:t>
            </a:r>
            <a:r>
              <a:rPr lang="es-AR" sz="1100" dirty="0"/>
              <a:t>/back40.gif");}</a:t>
            </a:r>
            <a:endParaRPr lang="es-AR" sz="1100" dirty="0" smtClean="0">
              <a:latin typeface="Consolas" pitchFamily="49" charset="0"/>
              <a:cs typeface="Consolas" pitchFamily="49" charset="0"/>
            </a:endParaRPr>
          </a:p>
          <a:p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228600" y="598306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apariencia</a:t>
            </a:r>
            <a:r>
              <a:rPr lang="en-US" dirty="0" smtClean="0"/>
              <a:t> y layout del </a:t>
            </a:r>
            <a:r>
              <a:rPr lang="en-US" dirty="0" err="1" smtClean="0"/>
              <a:t>todo</a:t>
            </a:r>
            <a:r>
              <a:rPr lang="en-US" dirty="0" smtClean="0"/>
              <a:t> el Website solo </a:t>
            </a:r>
            <a:r>
              <a:rPr lang="en-US" dirty="0" err="1" smtClean="0"/>
              <a:t>editando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r>
              <a:rPr lang="en-US" dirty="0" smtClean="0"/>
              <a:t>!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1600200" y="762000"/>
            <a:ext cx="9144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Inline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4572000" y="2895600"/>
            <a:ext cx="14478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4267200" y="4876800"/>
            <a:ext cx="37338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(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)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s-A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Modelo de Caja de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Todos los elementos son considerados como cajas</a:t>
            </a: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667000"/>
            <a:ext cx="3521319" cy="192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2514600"/>
            <a:ext cx="449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Margin</a:t>
            </a:r>
            <a:r>
              <a:rPr lang="en-US" sz="2000" dirty="0" smtClean="0"/>
              <a:t> - El </a:t>
            </a:r>
            <a:r>
              <a:rPr lang="en-US" sz="2000" dirty="0" err="1" smtClean="0"/>
              <a:t>margen</a:t>
            </a:r>
            <a:r>
              <a:rPr lang="en-US" sz="2000" dirty="0" smtClean="0"/>
              <a:t> no </a:t>
            </a:r>
            <a:r>
              <a:rPr lang="en-US" sz="2000" dirty="0" err="1" smtClean="0"/>
              <a:t>tiene</a:t>
            </a:r>
            <a:r>
              <a:rPr lang="en-US" sz="2000" dirty="0" smtClean="0"/>
              <a:t> color de </a:t>
            </a:r>
            <a:r>
              <a:rPr lang="en-US" sz="2000" dirty="0" err="1" smtClean="0"/>
              <a:t>fondo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Border</a:t>
            </a:r>
            <a:r>
              <a:rPr lang="en-US" sz="2000" dirty="0" smtClean="0"/>
              <a:t> - El </a:t>
            </a:r>
            <a:r>
              <a:rPr lang="en-US" sz="2000" dirty="0" err="1" smtClean="0"/>
              <a:t>borde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alrededor</a:t>
            </a:r>
            <a:r>
              <a:rPr lang="en-US" sz="2000" smtClean="0"/>
              <a:t> del </a:t>
            </a:r>
            <a:r>
              <a:rPr lang="en-US" sz="2000" dirty="0" smtClean="0"/>
              <a:t>padding y content. Es </a:t>
            </a:r>
            <a:r>
              <a:rPr lang="en-US" sz="2000" dirty="0" err="1" smtClean="0"/>
              <a:t>afectado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color de </a:t>
            </a:r>
            <a:r>
              <a:rPr lang="en-US" sz="2000" dirty="0" err="1" smtClean="0"/>
              <a:t>fondo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caja</a:t>
            </a:r>
            <a:r>
              <a:rPr lang="en-US" sz="20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8006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Padding</a:t>
            </a:r>
            <a:r>
              <a:rPr lang="en-US" sz="2000" dirty="0" smtClean="0"/>
              <a:t> - </a:t>
            </a:r>
            <a:r>
              <a:rPr lang="en-US" sz="2000" dirty="0" err="1" smtClean="0"/>
              <a:t>Área</a:t>
            </a:r>
            <a:r>
              <a:rPr lang="en-US" sz="2000" dirty="0" smtClean="0"/>
              <a:t> </a:t>
            </a:r>
            <a:r>
              <a:rPr lang="en-US" sz="2000" dirty="0" err="1" smtClean="0"/>
              <a:t>vacia</a:t>
            </a:r>
            <a:r>
              <a:rPr lang="en-US" sz="2000" dirty="0" smtClean="0"/>
              <a:t> </a:t>
            </a:r>
            <a:r>
              <a:rPr lang="en-US" sz="2000" dirty="0" err="1" smtClean="0"/>
              <a:t>alrededor</a:t>
            </a:r>
            <a:r>
              <a:rPr lang="en-US" sz="2000" dirty="0" smtClean="0"/>
              <a:t> del content. Es </a:t>
            </a:r>
            <a:r>
              <a:rPr lang="en-US" sz="2000" dirty="0" err="1" smtClean="0"/>
              <a:t>afectado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color de </a:t>
            </a:r>
            <a:r>
              <a:rPr lang="en-US" sz="2000" dirty="0" err="1" smtClean="0"/>
              <a:t>fondo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caja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Content</a:t>
            </a:r>
            <a:r>
              <a:rPr lang="en-US" sz="2000" dirty="0" smtClean="0"/>
              <a:t> - El </a:t>
            </a:r>
            <a:r>
              <a:rPr lang="en-US" sz="2000" dirty="0" err="1" smtClean="0"/>
              <a:t>contenido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caja</a:t>
            </a:r>
            <a:r>
              <a:rPr lang="en-US" sz="2000" dirty="0" smtClean="0"/>
              <a:t>, </a:t>
            </a:r>
            <a:r>
              <a:rPr lang="en-US" sz="2000" dirty="0" err="1" smtClean="0"/>
              <a:t>donde</a:t>
            </a:r>
            <a:r>
              <a:rPr lang="en-US" sz="2000" dirty="0" smtClean="0"/>
              <a:t> </a:t>
            </a:r>
            <a:r>
              <a:rPr lang="en-US" sz="2000" dirty="0" err="1" smtClean="0"/>
              <a:t>aparece</a:t>
            </a:r>
            <a:r>
              <a:rPr lang="en-US" sz="2000" dirty="0" smtClean="0"/>
              <a:t> </a:t>
            </a:r>
            <a:r>
              <a:rPr lang="en-US" sz="2000" dirty="0" err="1" smtClean="0"/>
              <a:t>texto</a:t>
            </a:r>
            <a:r>
              <a:rPr lang="en-US" sz="2000" dirty="0" smtClean="0"/>
              <a:t> e </a:t>
            </a:r>
            <a:r>
              <a:rPr lang="en-US" sz="2000" dirty="0" err="1" smtClean="0"/>
              <a:t>imágenes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A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Posición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 lnSpcReduction="10000"/>
          </a:bodyPr>
          <a:lstStyle/>
          <a:p>
            <a:r>
              <a:rPr lang="es-AR" sz="2400" dirty="0" smtClean="0"/>
              <a:t>Fijo</a:t>
            </a:r>
            <a:r>
              <a:rPr lang="es-AR" sz="2800" dirty="0" smtClean="0"/>
              <a:t>: </a:t>
            </a:r>
            <a:r>
              <a:rPr lang="es-AR" sz="1800" dirty="0" smtClean="0"/>
              <a:t>posición fija sin importar el movimiento de los sliders</a:t>
            </a:r>
            <a:endParaRPr lang="es-AR" sz="2800" dirty="0" smtClean="0"/>
          </a:p>
          <a:p>
            <a:pPr lvl="2">
              <a:lnSpc>
                <a:spcPct val="110000"/>
              </a:lnSpc>
              <a:buNone/>
            </a:pP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p.pos_fixed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position:fixed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top:30px;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right:5px;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AR" sz="2400" dirty="0" smtClean="0"/>
              <a:t>Relativo</a:t>
            </a:r>
            <a:r>
              <a:rPr lang="es-AR" sz="2800" dirty="0" smtClean="0"/>
              <a:t>: </a:t>
            </a:r>
            <a:r>
              <a:rPr lang="es-AR" sz="1800" dirty="0" smtClean="0"/>
              <a:t>posición relativa a la posición normal del elemento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p.pos_relative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position:relative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s-AR" sz="900" dirty="0" smtClean="0">
                <a:latin typeface="Consolas" pitchFamily="49" charset="0"/>
                <a:cs typeface="Consolas" pitchFamily="49" charset="0"/>
              </a:rPr>
            </a:br>
            <a:r>
              <a:rPr lang="es-AR" sz="900" dirty="0" smtClean="0">
                <a:latin typeface="Consolas" pitchFamily="49" charset="0"/>
                <a:cs typeface="Consolas" pitchFamily="49" charset="0"/>
              </a:rPr>
              <a:t>left:20px;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AR" sz="2400" dirty="0" smtClean="0"/>
              <a:t>Absoluto</a:t>
            </a:r>
            <a:r>
              <a:rPr lang="es-AR" sz="2800" dirty="0" smtClean="0"/>
              <a:t>: </a:t>
            </a:r>
            <a:r>
              <a:rPr lang="es-AR" sz="1800" dirty="0" smtClean="0"/>
              <a:t>posición relativa a la esquina </a:t>
            </a:r>
            <a:r>
              <a:rPr lang="es-AR" sz="1800" dirty="0" err="1" smtClean="0"/>
              <a:t>sup</a:t>
            </a:r>
            <a:r>
              <a:rPr lang="es-AR" sz="1800" dirty="0" smtClean="0"/>
              <a:t>. izq. del elemento padre que no tenga posición estática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p.pos_absolute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position:absolute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s-AR" sz="900" dirty="0" smtClean="0">
                <a:latin typeface="Consolas" pitchFamily="49" charset="0"/>
                <a:cs typeface="Consolas" pitchFamily="49" charset="0"/>
              </a:rPr>
            </a:br>
            <a:r>
              <a:rPr lang="es-AR" sz="900" dirty="0" smtClean="0">
                <a:latin typeface="Consolas" pitchFamily="49" charset="0"/>
                <a:cs typeface="Consolas" pitchFamily="49" charset="0"/>
              </a:rPr>
              <a:t>left:20px;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top:20px;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AR" sz="2400" dirty="0" err="1"/>
              <a:t>Overlapping</a:t>
            </a:r>
            <a:r>
              <a:rPr lang="es-AR" sz="2400" dirty="0"/>
              <a:t>:</a:t>
            </a:r>
            <a:r>
              <a:rPr lang="es-AR" sz="2800" dirty="0" smtClean="0"/>
              <a:t> </a:t>
            </a:r>
            <a:r>
              <a:rPr lang="es-AR" sz="1800" dirty="0" smtClean="0"/>
              <a:t>superponer elementos. Importante tener en cuenta el orden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position:absolute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s-AR" sz="900" dirty="0" smtClean="0">
                <a:latin typeface="Consolas" pitchFamily="49" charset="0"/>
                <a:cs typeface="Consolas" pitchFamily="49" charset="0"/>
              </a:rPr>
            </a:br>
            <a:r>
              <a:rPr lang="es-AR" sz="900" dirty="0" smtClean="0">
                <a:latin typeface="Consolas" pitchFamily="49" charset="0"/>
                <a:cs typeface="Consolas" pitchFamily="49" charset="0"/>
              </a:rPr>
              <a:t>left:20px;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top:20px;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	z-</a:t>
            </a:r>
            <a:r>
              <a:rPr lang="es-AR" sz="9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es-AR" sz="900" dirty="0" smtClean="0">
                <a:latin typeface="Consolas" pitchFamily="49" charset="0"/>
                <a:cs typeface="Consolas" pitchFamily="49" charset="0"/>
              </a:rPr>
              <a:t>:-1;</a:t>
            </a:r>
          </a:p>
          <a:p>
            <a:pPr lvl="2">
              <a:lnSpc>
                <a:spcPct val="110000"/>
              </a:lnSpc>
              <a:buNone/>
            </a:pPr>
            <a:r>
              <a:rPr lang="es-AR" sz="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s-AR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AR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Floating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float:left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float:right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43425"/>
            <a:ext cx="6619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5419725" cy="1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AR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Background</a:t>
            </a:r>
            <a:endParaRPr lang="es-A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Se puede asignar como fondo:</a:t>
            </a:r>
          </a:p>
          <a:p>
            <a:pPr lvl="1"/>
            <a:r>
              <a:rPr lang="es-AR" sz="2000" b="1" dirty="0" smtClean="0"/>
              <a:t>Color:</a:t>
            </a:r>
            <a:r>
              <a:rPr lang="es-AR" sz="2000" dirty="0" smtClean="0"/>
              <a:t>    </a:t>
            </a:r>
          </a:p>
          <a:p>
            <a:pPr lvl="1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background-color:’red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’; / ’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rgb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(255,0,0) ’; / #FF0000;</a:t>
            </a:r>
          </a:p>
          <a:p>
            <a:pPr lvl="1">
              <a:buNone/>
            </a:pPr>
            <a:endParaRPr lang="es-AR" sz="1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b="1" dirty="0" smtClean="0"/>
              <a:t>Gradiente: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background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-color : 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moz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-linear-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gradient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(top, #1e5799 0%, #2989d8 11%, #207cca 71%, #7db9e8 100%); /*FF3.6+*/</a:t>
            </a:r>
          </a:p>
          <a:p>
            <a:pPr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background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-color : 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webkit-gradient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(linear, 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 top, 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bottom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, color-stop(0%,#1e5799), color-stop(11%,#2989d8), color-stop(71%,#207cca), color-stop(100%,#7db9e8)); /*Chrome,Safari4+*/</a:t>
            </a:r>
          </a:p>
          <a:p>
            <a:pPr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background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-color : 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webkit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-linear-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gradient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(top, #1e5799 0%,#2989d8 11%,#207cca 71%,#7db9e8 100%); /*Chrome10+,Safari5.1+*/</a:t>
            </a:r>
          </a:p>
          <a:p>
            <a:pPr>
              <a:buNone/>
            </a:pPr>
            <a:endParaRPr lang="es-AR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background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-color : -o-linear-</a:t>
            </a:r>
            <a:r>
              <a:rPr lang="es-AR" sz="1000" dirty="0" err="1" smtClean="0">
                <a:latin typeface="Consolas" pitchFamily="49" charset="0"/>
                <a:cs typeface="Consolas" pitchFamily="49" charset="0"/>
              </a:rPr>
              <a:t>gradient</a:t>
            </a:r>
            <a:r>
              <a:rPr lang="es-AR" sz="1000" dirty="0" smtClean="0">
                <a:latin typeface="Consolas" pitchFamily="49" charset="0"/>
                <a:cs typeface="Consolas" pitchFamily="49" charset="0"/>
              </a:rPr>
              <a:t>(top, #1e5799 0%,#2989d8 11%,#207cca 71%,#7db9e8 100%); /*Opera 11.10+*/</a:t>
            </a:r>
          </a:p>
          <a:p>
            <a:pPr>
              <a:buNone/>
            </a:pPr>
            <a:endParaRPr lang="es-AR" sz="1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b="1" dirty="0" smtClean="0"/>
              <a:t>Imagen:</a:t>
            </a:r>
          </a:p>
          <a:p>
            <a:pPr lvl="2">
              <a:buNone/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background-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image:url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('img_tree.png');    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//se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pueden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cargar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varias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imágenes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se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solapen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 smtClean="0">
                <a:latin typeface="Consolas" pitchFamily="49" charset="0"/>
                <a:cs typeface="Consolas" pitchFamily="49" charset="0"/>
              </a:rPr>
            </a:b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background-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repeat:no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-repeat;</a:t>
            </a:r>
            <a:br>
              <a:rPr lang="en-US" sz="1000" dirty="0" smtClean="0">
                <a:latin typeface="Consolas" pitchFamily="49" charset="0"/>
                <a:cs typeface="Consolas" pitchFamily="49" charset="0"/>
              </a:rPr>
            </a:b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background-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position:right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top;</a:t>
            </a:r>
            <a:endParaRPr lang="es-AR" sz="1000" dirty="0" err="1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A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Filtros para imágenes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AR" dirty="0" smtClean="0"/>
              <a:t>Negativo, Brillo, Contraste, </a:t>
            </a:r>
            <a:r>
              <a:rPr lang="es-AR" dirty="0" err="1" smtClean="0"/>
              <a:t>Blur</a:t>
            </a:r>
            <a:r>
              <a:rPr lang="es-AR" dirty="0" smtClean="0"/>
              <a:t>, Rotación de colores, Opacidad, Saturación…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En el estilo de la imagen:</a:t>
            </a:r>
          </a:p>
          <a:p>
            <a:pPr lvl="1">
              <a:buNone/>
            </a:pPr>
            <a:r>
              <a:rPr lang="es-AR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s-AR" sz="1600" dirty="0" err="1" smtClean="0">
                <a:latin typeface="Consolas" pitchFamily="49" charset="0"/>
                <a:cs typeface="Consolas" pitchFamily="49" charset="0"/>
              </a:rPr>
              <a:t>webkit-filter</a:t>
            </a:r>
            <a:r>
              <a:rPr lang="es-AR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s-AR" sz="1600" b="1" dirty="0" smtClean="0">
                <a:latin typeface="Consolas" pitchFamily="49" charset="0"/>
                <a:cs typeface="Consolas" pitchFamily="49" charset="0"/>
              </a:rPr>
              <a:t>[Filtro] [Filtro] …    //Para </a:t>
            </a:r>
            <a:r>
              <a:rPr lang="es-AR" sz="1600" b="1" dirty="0" err="1" smtClean="0">
                <a:latin typeface="Consolas" pitchFamily="49" charset="0"/>
                <a:cs typeface="Consolas" pitchFamily="49" charset="0"/>
              </a:rPr>
              <a:t>Chrome</a:t>
            </a:r>
            <a:endParaRPr lang="es-AR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AR" dirty="0" smtClean="0"/>
              <a:t>Ejemplo:</a:t>
            </a:r>
          </a:p>
          <a:p>
            <a:pPr lvl="1">
              <a:buNone/>
            </a:pPr>
            <a:r>
              <a:rPr lang="es-AR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s-AR" sz="1600" dirty="0" err="1" smtClean="0">
                <a:latin typeface="Consolas" pitchFamily="49" charset="0"/>
                <a:cs typeface="Consolas" pitchFamily="49" charset="0"/>
              </a:rPr>
              <a:t>webkit-filter</a:t>
            </a:r>
            <a:r>
              <a:rPr lang="es-AR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s-AR" sz="1600" dirty="0" err="1" smtClean="0">
                <a:latin typeface="Consolas" pitchFamily="49" charset="0"/>
                <a:cs typeface="Consolas" pitchFamily="49" charset="0"/>
              </a:rPr>
              <a:t>blur</a:t>
            </a:r>
            <a:r>
              <a:rPr lang="es-AR" sz="1600" dirty="0" smtClean="0">
                <a:latin typeface="Consolas" pitchFamily="49" charset="0"/>
                <a:cs typeface="Consolas" pitchFamily="49" charset="0"/>
              </a:rPr>
              <a:t>(5px);</a:t>
            </a:r>
          </a:p>
          <a:p>
            <a:pPr lvl="1">
              <a:buNone/>
            </a:pPr>
            <a:endParaRPr lang="es-A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AR" dirty="0" smtClean="0"/>
              <a:t>Más ejemplos: </a:t>
            </a:r>
            <a:r>
              <a:rPr lang="es-AR" sz="1600" dirty="0" smtClean="0">
                <a:hlinkClick r:id="rId2"/>
              </a:rPr>
              <a:t>http://xitrus.es/utilidades/Filtros_para_imagenes</a:t>
            </a:r>
            <a:endParaRPr lang="es-AR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190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Apex</vt:lpstr>
      <vt:lpstr>HTML + CSS3</vt:lpstr>
      <vt:lpstr>CSS</vt:lpstr>
      <vt:lpstr>CSS</vt:lpstr>
      <vt:lpstr>CSS</vt:lpstr>
      <vt:lpstr>Modelo de Caja de CSS</vt:lpstr>
      <vt:lpstr>Posición</vt:lpstr>
      <vt:lpstr>Floating</vt:lpstr>
      <vt:lpstr>Background</vt:lpstr>
      <vt:lpstr>Filtros para imágenes</vt:lpstr>
      <vt:lpstr>Transiciones</vt:lpstr>
      <vt:lpstr>Continuará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CSS3</dc:title>
  <dc:creator>Marcos</dc:creator>
  <cp:lastModifiedBy>Marcos</cp:lastModifiedBy>
  <cp:revision>39</cp:revision>
  <dcterms:created xsi:type="dcterms:W3CDTF">2006-08-16T00:00:00Z</dcterms:created>
  <dcterms:modified xsi:type="dcterms:W3CDTF">2012-10-24T14:58:07Z</dcterms:modified>
</cp:coreProperties>
</file>