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8225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8311398096731148"/>
          <c:y val="5.5983618576617461E-2"/>
          <c:w val="0.41688610478925253"/>
          <c:h val="0.9440164303962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29-4B9B-9AFD-9A222C04CE0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29-4B9B-9AFD-9A222C04CE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73-45C6-961E-4732567E178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5"/>
                <c:pt idx="0">
                  <c:v>Real estate</c:v>
                </c:pt>
                <c:pt idx="1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16</c:v>
                </c:pt>
                <c:pt idx="1">
                  <c:v>86</c:v>
                </c:pt>
                <c:pt idx="2">
                  <c:v>306</c:v>
                </c:pt>
                <c:pt idx="3">
                  <c:v>123</c:v>
                </c:pt>
                <c:pt idx="4">
                  <c:v>84</c:v>
                </c:pt>
                <c:pt idx="5">
                  <c:v>168</c:v>
                </c:pt>
                <c:pt idx="6">
                  <c:v>172</c:v>
                </c:pt>
                <c:pt idx="7">
                  <c:v>154</c:v>
                </c:pt>
                <c:pt idx="8">
                  <c:v>600</c:v>
                </c:pt>
                <c:pt idx="9">
                  <c:v>132</c:v>
                </c:pt>
                <c:pt idx="10">
                  <c:v>500</c:v>
                </c:pt>
                <c:pt idx="11">
                  <c:v>254</c:v>
                </c:pt>
                <c:pt idx="12">
                  <c:v>214</c:v>
                </c:pt>
                <c:pt idx="1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4-4A9B-8198-A8A7F638C4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"/>
        <c:axId val="633126248"/>
        <c:axId val="633127888"/>
      </c:barChart>
      <c:catAx>
        <c:axId val="633126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127888"/>
        <c:crosses val="autoZero"/>
        <c:auto val="1"/>
        <c:lblAlgn val="ctr"/>
        <c:lblOffset val="100"/>
        <c:noMultiLvlLbl val="0"/>
      </c:catAx>
      <c:valAx>
        <c:axId val="633127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12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03736346488908E-2"/>
          <c:y val="2.2902369383359215E-2"/>
          <c:w val="0.31450650703944993"/>
          <c:h val="0.97455292290737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295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EE-4060-86B1-BFFF881CACF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5"/>
                <c:pt idx="0">
                  <c:v>Real estate</c:v>
                </c:pt>
                <c:pt idx="1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14</c:v>
                </c:pt>
                <c:pt idx="1">
                  <c:v>49</c:v>
                </c:pt>
                <c:pt idx="2">
                  <c:v>50</c:v>
                </c:pt>
                <c:pt idx="3">
                  <c:v>66</c:v>
                </c:pt>
                <c:pt idx="4">
                  <c:v>72</c:v>
                </c:pt>
                <c:pt idx="5">
                  <c:v>79</c:v>
                </c:pt>
                <c:pt idx="6">
                  <c:v>103</c:v>
                </c:pt>
                <c:pt idx="7">
                  <c:v>104</c:v>
                </c:pt>
                <c:pt idx="8">
                  <c:v>109</c:v>
                </c:pt>
                <c:pt idx="9">
                  <c:v>123</c:v>
                </c:pt>
                <c:pt idx="10">
                  <c:v>214</c:v>
                </c:pt>
                <c:pt idx="11">
                  <c:v>268</c:v>
                </c:pt>
                <c:pt idx="12">
                  <c:v>281</c:v>
                </c:pt>
                <c:pt idx="13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8-426B-80CF-511CE9681A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633126248"/>
        <c:axId val="633127888"/>
      </c:barChart>
      <c:catAx>
        <c:axId val="633126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127888"/>
        <c:crosses val="autoZero"/>
        <c:auto val="1"/>
        <c:lblAlgn val="ctr"/>
        <c:lblOffset val="100"/>
        <c:noMultiLvlLbl val="0"/>
      </c:catAx>
      <c:valAx>
        <c:axId val="633127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12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79092531327329E-2"/>
          <c:y val="3.3238136721754831E-2"/>
          <c:w val="0.61793938172816765"/>
          <c:h val="0.956583062391414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1C-43EB-81ED-18E512EA89F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5"/>
                <c:pt idx="0">
                  <c:v>Real estate</c:v>
                </c:pt>
                <c:pt idx="1">
                  <c:v>Category 2</c:v>
                </c:pt>
                <c:pt idx="3">
                  <c:v>Category 3</c:v>
                </c:pt>
                <c:pt idx="4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6</c:v>
                </c:pt>
                <c:pt idx="2">
                  <c:v>17</c:v>
                </c:pt>
                <c:pt idx="3">
                  <c:v>8</c:v>
                </c:pt>
                <c:pt idx="4">
                  <c:v>7</c:v>
                </c:pt>
                <c:pt idx="5">
                  <c:v>27</c:v>
                </c:pt>
                <c:pt idx="6">
                  <c:v>14</c:v>
                </c:pt>
                <c:pt idx="7">
                  <c:v>4</c:v>
                </c:pt>
                <c:pt idx="8">
                  <c:v>9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D-4031-9C2C-45082BA620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633126248"/>
        <c:axId val="633127888"/>
      </c:barChart>
      <c:catAx>
        <c:axId val="633126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127888"/>
        <c:crosses val="autoZero"/>
        <c:auto val="1"/>
        <c:lblAlgn val="ctr"/>
        <c:lblOffset val="100"/>
        <c:noMultiLvlLbl val="0"/>
      </c:catAx>
      <c:valAx>
        <c:axId val="633127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312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9648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think-cell Slide" r:id="rId4" imgW="351" imgH="360" progId="TCLayout.ActiveDocument.1">
                  <p:embed/>
                </p:oleObj>
              </mc:Choice>
              <mc:Fallback>
                <p:oleObj name="think-cell Slide" r:id="rId4" imgW="351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4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1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927602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think-cell Slide" r:id="rId15" imgW="351" imgH="360" progId="TCLayout.ActiveDocument.1">
                  <p:embed/>
                </p:oleObj>
              </mc:Choice>
              <mc:Fallback>
                <p:oleObj name="think-cell Slide" r:id="rId15" imgW="351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71EE-A89F-4ADB-B708-9820483D2A96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674C-4E67-4478-9255-C21EE96A9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38102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think-cell Slide" r:id="rId5" imgW="351" imgH="360" progId="TCLayout.ActiveDocument.1">
                  <p:embed/>
                </p:oleObj>
              </mc:Choice>
              <mc:Fallback>
                <p:oleObj name="think-cell Slide" r:id="rId5" imgW="351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Rectangle 273"/>
          <p:cNvSpPr/>
          <p:nvPr/>
        </p:nvSpPr>
        <p:spPr>
          <a:xfrm>
            <a:off x="393935" y="1602275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Retail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1956903839"/>
              </p:ext>
            </p:extLst>
          </p:nvPr>
        </p:nvGraphicFramePr>
        <p:xfrm>
          <a:off x="5122508" y="916064"/>
          <a:ext cx="1770743" cy="515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6153478" y="1191854"/>
            <a:ext cx="0" cy="483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3935" y="1254514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Oil &amp; Gas, Mining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935" y="1950036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Services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935" y="2645558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Industrial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935" y="3341080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Energy &amp; Utilities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935" y="3688841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FMCG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935" y="4036602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Telecom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3935" y="4384363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Infrastructure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935" y="4732124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Health &amp; Pharmaceutical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935" y="6123171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Total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561482592"/>
              </p:ext>
            </p:extLst>
          </p:nvPr>
        </p:nvGraphicFramePr>
        <p:xfrm>
          <a:off x="1408617" y="1097258"/>
          <a:ext cx="1667886" cy="49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val 15"/>
          <p:cNvSpPr/>
          <p:nvPr/>
        </p:nvSpPr>
        <p:spPr>
          <a:xfrm>
            <a:off x="2363676" y="1252335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81</a:t>
            </a:r>
          </a:p>
        </p:txBody>
      </p:sp>
      <p:sp>
        <p:nvSpPr>
          <p:cNvPr id="18" name="Oval 17"/>
          <p:cNvSpPr/>
          <p:nvPr/>
        </p:nvSpPr>
        <p:spPr>
          <a:xfrm>
            <a:off x="2363676" y="194779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22</a:t>
            </a:r>
          </a:p>
        </p:txBody>
      </p:sp>
      <p:sp>
        <p:nvSpPr>
          <p:cNvPr id="19" name="Oval 18"/>
          <p:cNvSpPr/>
          <p:nvPr/>
        </p:nvSpPr>
        <p:spPr>
          <a:xfrm>
            <a:off x="2363676" y="2643263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41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63676" y="299099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72</a:t>
            </a:r>
          </a:p>
        </p:txBody>
      </p:sp>
      <p:sp>
        <p:nvSpPr>
          <p:cNvPr id="21" name="Oval 20"/>
          <p:cNvSpPr/>
          <p:nvPr/>
        </p:nvSpPr>
        <p:spPr>
          <a:xfrm>
            <a:off x="2363676" y="368645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49</a:t>
            </a:r>
          </a:p>
        </p:txBody>
      </p:sp>
      <p:sp>
        <p:nvSpPr>
          <p:cNvPr id="22" name="Oval 21"/>
          <p:cNvSpPr/>
          <p:nvPr/>
        </p:nvSpPr>
        <p:spPr>
          <a:xfrm>
            <a:off x="2363676" y="4034191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93</a:t>
            </a:r>
          </a:p>
        </p:txBody>
      </p:sp>
      <p:sp>
        <p:nvSpPr>
          <p:cNvPr id="23" name="Oval 22"/>
          <p:cNvSpPr/>
          <p:nvPr/>
        </p:nvSpPr>
        <p:spPr>
          <a:xfrm>
            <a:off x="2363676" y="4381923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24" name="Oval 23"/>
          <p:cNvSpPr/>
          <p:nvPr/>
        </p:nvSpPr>
        <p:spPr>
          <a:xfrm>
            <a:off x="2363676" y="542511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63</a:t>
            </a: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678125587"/>
              </p:ext>
            </p:extLst>
          </p:nvPr>
        </p:nvGraphicFramePr>
        <p:xfrm>
          <a:off x="3051666" y="1011383"/>
          <a:ext cx="1389680" cy="512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7" name="Oval 26"/>
          <p:cNvSpPr/>
          <p:nvPr/>
        </p:nvSpPr>
        <p:spPr>
          <a:xfrm>
            <a:off x="4682588" y="1254514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2.7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82588" y="1949122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3.7</a:t>
            </a:r>
          </a:p>
        </p:txBody>
      </p:sp>
      <p:sp>
        <p:nvSpPr>
          <p:cNvPr id="30" name="Oval 29"/>
          <p:cNvSpPr/>
          <p:nvPr/>
        </p:nvSpPr>
        <p:spPr>
          <a:xfrm>
            <a:off x="4682588" y="2643730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6.2</a:t>
            </a:r>
          </a:p>
        </p:txBody>
      </p:sp>
      <p:sp>
        <p:nvSpPr>
          <p:cNvPr id="31" name="Oval 30"/>
          <p:cNvSpPr/>
          <p:nvPr/>
        </p:nvSpPr>
        <p:spPr>
          <a:xfrm>
            <a:off x="4682588" y="3338338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82588" y="3685642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13.3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82588" y="4032946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26.9</a:t>
            </a:r>
          </a:p>
        </p:txBody>
      </p:sp>
      <p:sp>
        <p:nvSpPr>
          <p:cNvPr id="34" name="Oval 33"/>
          <p:cNvSpPr/>
          <p:nvPr/>
        </p:nvSpPr>
        <p:spPr>
          <a:xfrm>
            <a:off x="4682588" y="4380250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9.9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82588" y="5422162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11.6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23809" y="125233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20.3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23809" y="194779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21.1</a:t>
            </a:r>
          </a:p>
        </p:txBody>
      </p:sp>
      <p:sp>
        <p:nvSpPr>
          <p:cNvPr id="39" name="Oval 38"/>
          <p:cNvSpPr/>
          <p:nvPr/>
        </p:nvSpPr>
        <p:spPr>
          <a:xfrm>
            <a:off x="5323809" y="2643263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36.5</a:t>
            </a:r>
          </a:p>
        </p:txBody>
      </p:sp>
      <p:sp>
        <p:nvSpPr>
          <p:cNvPr id="40" name="Oval 39"/>
          <p:cNvSpPr/>
          <p:nvPr/>
        </p:nvSpPr>
        <p:spPr>
          <a:xfrm>
            <a:off x="5323809" y="333872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19.9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23809" y="368645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21.5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23809" y="403419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29.1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23809" y="4381923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33.5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23809" y="542511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17.9</a:t>
            </a:r>
          </a:p>
        </p:txBody>
      </p:sp>
      <p:sp>
        <p:nvSpPr>
          <p:cNvPr id="45" name="Oval 44"/>
          <p:cNvSpPr/>
          <p:nvPr/>
        </p:nvSpPr>
        <p:spPr>
          <a:xfrm>
            <a:off x="8228528" y="1255466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44</a:t>
            </a:r>
          </a:p>
        </p:txBody>
      </p:sp>
      <p:sp>
        <p:nvSpPr>
          <p:cNvPr id="47" name="Oval 46"/>
          <p:cNvSpPr/>
          <p:nvPr/>
        </p:nvSpPr>
        <p:spPr>
          <a:xfrm>
            <a:off x="8228528" y="1949648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92</a:t>
            </a:r>
          </a:p>
        </p:txBody>
      </p:sp>
      <p:sp>
        <p:nvSpPr>
          <p:cNvPr id="48" name="Oval 47"/>
          <p:cNvSpPr/>
          <p:nvPr/>
        </p:nvSpPr>
        <p:spPr>
          <a:xfrm>
            <a:off x="8228528" y="2643830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51</a:t>
            </a:r>
          </a:p>
        </p:txBody>
      </p:sp>
      <p:sp>
        <p:nvSpPr>
          <p:cNvPr id="49" name="Oval 48"/>
          <p:cNvSpPr/>
          <p:nvPr/>
        </p:nvSpPr>
        <p:spPr>
          <a:xfrm>
            <a:off x="8228528" y="3338012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50" name="Oval 49"/>
          <p:cNvSpPr/>
          <p:nvPr/>
        </p:nvSpPr>
        <p:spPr>
          <a:xfrm>
            <a:off x="8228528" y="3685103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22</a:t>
            </a:r>
          </a:p>
        </p:txBody>
      </p:sp>
      <p:sp>
        <p:nvSpPr>
          <p:cNvPr id="51" name="Oval 50"/>
          <p:cNvSpPr/>
          <p:nvPr/>
        </p:nvSpPr>
        <p:spPr>
          <a:xfrm>
            <a:off x="8228528" y="4032194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52" name="Oval 51"/>
          <p:cNvSpPr/>
          <p:nvPr/>
        </p:nvSpPr>
        <p:spPr>
          <a:xfrm>
            <a:off x="8228528" y="4379285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26</a:t>
            </a:r>
          </a:p>
        </p:txBody>
      </p:sp>
      <p:sp>
        <p:nvSpPr>
          <p:cNvPr id="53" name="Oval 52"/>
          <p:cNvSpPr/>
          <p:nvPr/>
        </p:nvSpPr>
        <p:spPr>
          <a:xfrm>
            <a:off x="8228528" y="5420558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5996" y="930977"/>
            <a:ext cx="1005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Sectors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9541" y="807983"/>
            <a:ext cx="100644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Sales Revenue US$ billion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3863" y="807983"/>
            <a:ext cx="1440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 of</a:t>
            </a:r>
            <a:b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top 3 (%)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75977" y="807983"/>
            <a:ext cx="1440000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Sector profit </a:t>
            </a:r>
            <a:b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IN" sz="1000" b="1" kern="0" dirty="0">
                <a:solidFill>
                  <a:sysClr val="windowText" lastClr="000000"/>
                </a:solidFill>
              </a:rPr>
              <a:t>US$</a:t>
            </a: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billion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61627" y="807983"/>
            <a:ext cx="969476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>
                <a:solidFill>
                  <a:sysClr val="windowText" lastClr="000000"/>
                </a:solidFill>
              </a:rPr>
              <a:t>   Profit growth </a:t>
            </a: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(%)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0718" y="807983"/>
            <a:ext cx="969476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>
                <a:solidFill>
                  <a:sysClr val="windowText" lastClr="000000"/>
                </a:solidFill>
              </a:rPr>
              <a:t> T</a:t>
            </a: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op 3 (%)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86420" y="807983"/>
            <a:ext cx="969476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No of companies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35145" y="934205"/>
            <a:ext cx="969476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Insights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10643" y="530272"/>
            <a:ext cx="180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Revenue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63138" y="541070"/>
            <a:ext cx="180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Profit</a:t>
            </a: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397873" y="1159972"/>
            <a:ext cx="1005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1511565" y="1164540"/>
            <a:ext cx="15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3184998" y="1169091"/>
            <a:ext cx="720000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4717783" y="1168109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6692176" y="1191859"/>
            <a:ext cx="10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4009847" y="1168999"/>
            <a:ext cx="6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162312" y="1191613"/>
            <a:ext cx="2651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077874" y="1191859"/>
            <a:ext cx="29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2080" y="1191859"/>
            <a:ext cx="0" cy="483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164936" y="1191859"/>
            <a:ext cx="0" cy="483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9899" y="6519113"/>
            <a:ext cx="10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IN" sz="12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Quartile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50756" y="6519113"/>
            <a:ext cx="1460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3</a:t>
            </a:r>
            <a:r>
              <a:rPr lang="en-IN" sz="1200" kern="0" baseline="30000" dirty="0">
                <a:solidFill>
                  <a:sysClr val="windowText" lastClr="000000"/>
                </a:solidFill>
              </a:rPr>
              <a:t>rd</a:t>
            </a:r>
            <a:r>
              <a:rPr lang="en-IN" sz="1200" kern="0" dirty="0">
                <a:solidFill>
                  <a:sysClr val="windowText" lastClr="000000"/>
                </a:solidFill>
              </a:rPr>
              <a:t> and 2</a:t>
            </a:r>
            <a:r>
              <a:rPr lang="en-IN" sz="1200" kern="0" baseline="30000" dirty="0">
                <a:solidFill>
                  <a:sysClr val="windowText" lastClr="000000"/>
                </a:solidFill>
              </a:rPr>
              <a:t>nd</a:t>
            </a:r>
            <a:r>
              <a:rPr lang="en-IN" sz="1200" kern="0" dirty="0">
                <a:solidFill>
                  <a:sysClr val="windowText" lastClr="000000"/>
                </a:solidFill>
              </a:rPr>
              <a:t> </a:t>
            </a: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Quartile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38896" y="6519113"/>
            <a:ext cx="1395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IN" sz="12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</a:t>
            </a: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Quartile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8391" y="6588362"/>
            <a:ext cx="181508" cy="138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868098" y="6588362"/>
            <a:ext cx="181508" cy="1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8825" y="6588362"/>
            <a:ext cx="181508" cy="1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93935" y="5427646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118" name="Oval 117"/>
          <p:cNvSpPr/>
          <p:nvPr/>
        </p:nvSpPr>
        <p:spPr>
          <a:xfrm>
            <a:off x="2363676" y="472965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80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682588" y="4727554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12.6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323809" y="4729655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33.6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228528" y="4726376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29</a:t>
            </a:r>
          </a:p>
        </p:txBody>
      </p:sp>
      <p:sp>
        <p:nvSpPr>
          <p:cNvPr id="123" name="Oval 122"/>
          <p:cNvSpPr/>
          <p:nvPr/>
        </p:nvSpPr>
        <p:spPr>
          <a:xfrm>
            <a:off x="263159" y="124572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24" name="Oval 123"/>
          <p:cNvSpPr/>
          <p:nvPr/>
        </p:nvSpPr>
        <p:spPr>
          <a:xfrm>
            <a:off x="261910" y="159302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5" name="Oval 124"/>
          <p:cNvSpPr/>
          <p:nvPr/>
        </p:nvSpPr>
        <p:spPr>
          <a:xfrm>
            <a:off x="261910" y="195067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33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-10613"/>
            <a:ext cx="10418618" cy="35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6075" eaLnBrk="0" fontAlgn="base" hangingPunct="0">
              <a:spcBef>
                <a:spcPct val="0"/>
              </a:spcBef>
              <a:spcAft>
                <a:spcPct val="0"/>
              </a:spcAft>
              <a:defRPr sz="2000" b="1" spc="0"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6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346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346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3460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Combined revenues of top 500 companies based out of UK is equivalent to 87% of the country's’ GDP</a:t>
            </a:r>
            <a:endParaRPr lang="en-IN" sz="1600" b="0" kern="0" dirty="0"/>
          </a:p>
          <a:p>
            <a:pPr marL="346075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052777" y="1252335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-14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52777" y="194740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1.0</a:t>
            </a:r>
          </a:p>
        </p:txBody>
      </p:sp>
      <p:sp>
        <p:nvSpPr>
          <p:cNvPr id="137" name="Oval 136"/>
          <p:cNvSpPr/>
          <p:nvPr/>
        </p:nvSpPr>
        <p:spPr>
          <a:xfrm>
            <a:off x="4052777" y="264247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3.0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4052777" y="333755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3.3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052777" y="3685087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11.8</a:t>
            </a:r>
          </a:p>
        </p:txBody>
      </p:sp>
      <p:sp>
        <p:nvSpPr>
          <p:cNvPr id="140" name="Oval 139"/>
          <p:cNvSpPr/>
          <p:nvPr/>
        </p:nvSpPr>
        <p:spPr>
          <a:xfrm>
            <a:off x="4052777" y="4032623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-3.5</a:t>
            </a:r>
          </a:p>
        </p:txBody>
      </p:sp>
      <p:sp>
        <p:nvSpPr>
          <p:cNvPr id="141" name="Oval 140"/>
          <p:cNvSpPr/>
          <p:nvPr/>
        </p:nvSpPr>
        <p:spPr>
          <a:xfrm>
            <a:off x="4052777" y="438015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9.0</a:t>
            </a:r>
          </a:p>
        </p:txBody>
      </p:sp>
      <p:sp>
        <p:nvSpPr>
          <p:cNvPr id="142" name="Oval 141"/>
          <p:cNvSpPr/>
          <p:nvPr/>
        </p:nvSpPr>
        <p:spPr>
          <a:xfrm>
            <a:off x="4052777" y="542276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4.1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052777" y="472769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914259" y="1252335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2.4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6914259" y="194855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914259" y="264476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6.1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914259" y="3340983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914259" y="3689091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8.1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914259" y="4037199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16.7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914259" y="4385307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8.5</a:t>
            </a:r>
          </a:p>
        </p:txBody>
      </p:sp>
      <p:sp>
        <p:nvSpPr>
          <p:cNvPr id="154" name="Oval 153"/>
          <p:cNvSpPr/>
          <p:nvPr/>
        </p:nvSpPr>
        <p:spPr>
          <a:xfrm>
            <a:off x="6914259" y="542963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7.0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914259" y="473341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6.5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3525" y="125061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4.7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573525" y="194709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24.2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573525" y="264357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28.8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573525" y="334005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5.2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573525" y="368829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11.9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7573525" y="403653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14.4</a:t>
            </a:r>
          </a:p>
        </p:txBody>
      </p:sp>
      <p:sp>
        <p:nvSpPr>
          <p:cNvPr id="164" name="Oval 163"/>
          <p:cNvSpPr/>
          <p:nvPr/>
        </p:nvSpPr>
        <p:spPr>
          <a:xfrm>
            <a:off x="7573525" y="438477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20.8</a:t>
            </a:r>
          </a:p>
        </p:txBody>
      </p:sp>
      <p:sp>
        <p:nvSpPr>
          <p:cNvPr id="165" name="Oval 164"/>
          <p:cNvSpPr/>
          <p:nvPr/>
        </p:nvSpPr>
        <p:spPr>
          <a:xfrm>
            <a:off x="7573525" y="542949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18.9</a:t>
            </a:r>
          </a:p>
        </p:txBody>
      </p:sp>
      <p:sp>
        <p:nvSpPr>
          <p:cNvPr id="166" name="Oval 165"/>
          <p:cNvSpPr/>
          <p:nvPr/>
        </p:nvSpPr>
        <p:spPr>
          <a:xfrm>
            <a:off x="7573525" y="4733019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25.4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670456" y="807983"/>
            <a:ext cx="969476" cy="281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Average margin(%)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11434" y="807983"/>
            <a:ext cx="969476" cy="19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>
                <a:solidFill>
                  <a:sysClr val="windowText" lastClr="000000"/>
                </a:solidFill>
              </a:rPr>
              <a:t>Top 3 (%)</a:t>
            </a:r>
            <a:b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4158" y="830228"/>
            <a:ext cx="969476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ROA (%)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048360" y="807983"/>
            <a:ext cx="844891" cy="43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Total Assets </a:t>
            </a:r>
            <a:b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IN" sz="1000" b="1" kern="0" dirty="0">
                <a:solidFill>
                  <a:sysClr val="windowText" lastClr="000000"/>
                </a:solidFill>
              </a:rPr>
              <a:t>US$ billion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095356" y="539517"/>
            <a:ext cx="1800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6142" y="6106238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/>
              <a:t>2480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006694" y="6118049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/>
              <a:t>159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124507" y="6118049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/>
              <a:t>11689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3163792" y="612390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157818" y="637598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157818" y="642243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96610" y="1236997"/>
            <a:ext cx="2898547" cy="5167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The UK market is dominated by the large players with the 3 largest players in each sector contributing to 63% of the combined sales revenue for the top 500 companies.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ysClr val="windowText" lastClr="000000"/>
              </a:solidFill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The combined revenues of the top 20 companies are more than the combined revenues of the remaining 480 companies. 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ysClr val="windowText" lastClr="000000"/>
              </a:solidFill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With decreasing oil prices in the international market, Oil &amp; Gas companies are struggling with a steep drop in revenues.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ysClr val="windowText" lastClr="000000"/>
              </a:solidFill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The Banking market hosts 59% of the assets while contributes only 4.4% of the revenues.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200" kern="0" dirty="0">
              <a:solidFill>
                <a:sysClr val="windowText" lastClr="000000"/>
              </a:solidFill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sysClr val="windowText" lastClr="000000"/>
                </a:solidFill>
              </a:rPr>
              <a:t>Telecommunications sector has a negative CAGR even while having the highest average margin primarily due to the introduction of voice calling over data leading to decrease in revenues over the last 3 years.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000" kern="0" dirty="0">
              <a:solidFill>
                <a:sysClr val="windowText" lastClr="000000"/>
              </a:solidFill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endParaRPr lang="en-IN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908247" y="6112647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    1.4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605530" y="6118048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  2.4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149293" y="6107955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/>
              <a:t>500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087131" y="6112267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 0.8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698295" y="6112647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   6.4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335351" y="6113738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 23.8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93935" y="5775407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br>
              <a:rPr lang="en-IN" sz="1000" kern="0" dirty="0">
                <a:solidFill>
                  <a:schemeClr val="tx1"/>
                </a:solidFill>
              </a:rPr>
            </a:br>
            <a:r>
              <a:rPr lang="en-IN" sz="1000" kern="0" dirty="0">
                <a:solidFill>
                  <a:schemeClr val="tx1"/>
                </a:solidFill>
              </a:rPr>
              <a:t>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363676" y="5772847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21</a:t>
            </a:r>
          </a:p>
        </p:txBody>
      </p:sp>
      <p:sp>
        <p:nvSpPr>
          <p:cNvPr id="232" name="Oval 231"/>
          <p:cNvSpPr/>
          <p:nvPr/>
        </p:nvSpPr>
        <p:spPr>
          <a:xfrm>
            <a:off x="4052006" y="5770303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-1.5</a:t>
            </a:r>
          </a:p>
        </p:txBody>
      </p:sp>
      <p:sp>
        <p:nvSpPr>
          <p:cNvPr id="233" name="Oval 232"/>
          <p:cNvSpPr/>
          <p:nvPr/>
        </p:nvSpPr>
        <p:spPr>
          <a:xfrm>
            <a:off x="4682588" y="5769468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10.0</a:t>
            </a:r>
          </a:p>
        </p:txBody>
      </p:sp>
      <p:sp>
        <p:nvSpPr>
          <p:cNvPr id="234" name="Oval 233"/>
          <p:cNvSpPr/>
          <p:nvPr/>
        </p:nvSpPr>
        <p:spPr>
          <a:xfrm>
            <a:off x="5323809" y="577284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28.8</a:t>
            </a:r>
          </a:p>
        </p:txBody>
      </p:sp>
      <p:sp>
        <p:nvSpPr>
          <p:cNvPr id="235" name="Oval 234"/>
          <p:cNvSpPr/>
          <p:nvPr/>
        </p:nvSpPr>
        <p:spPr>
          <a:xfrm>
            <a:off x="6914259" y="577774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6.3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573525" y="577774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21.3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254487" y="5777745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27</a:t>
            </a:r>
          </a:p>
        </p:txBody>
      </p:sp>
      <p:cxnSp>
        <p:nvCxnSpPr>
          <p:cNvPr id="239" name="Straight Connector 238"/>
          <p:cNvCxnSpPr/>
          <p:nvPr/>
        </p:nvCxnSpPr>
        <p:spPr>
          <a:xfrm>
            <a:off x="1536987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531013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531013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228390" y="6106111"/>
            <a:ext cx="570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/>
              <a:t> 63   </a:t>
            </a: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52366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346392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2346392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070794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064820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064820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706809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4700835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700835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5330057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5324083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324083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132464" y="6112647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6126490" y="6364722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26490" y="641117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6928651" y="610611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922677" y="6358186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922677" y="6404635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7565683" y="610611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7559709" y="6358186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7559709" y="6404635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8301114" y="6106111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8295140" y="6358186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8295140" y="6404635"/>
            <a:ext cx="5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245326" y="514689"/>
            <a:ext cx="11795760" cy="1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2363676" y="160006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276" name="Oval 275"/>
          <p:cNvSpPr/>
          <p:nvPr/>
        </p:nvSpPr>
        <p:spPr>
          <a:xfrm>
            <a:off x="8228528" y="1602557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48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914259" y="1600443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6.1</a:t>
            </a:r>
          </a:p>
        </p:txBody>
      </p:sp>
      <p:sp>
        <p:nvSpPr>
          <p:cNvPr id="278" name="Oval 277"/>
          <p:cNvSpPr/>
          <p:nvPr/>
        </p:nvSpPr>
        <p:spPr>
          <a:xfrm>
            <a:off x="7573525" y="1598859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26.6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4682588" y="1601818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4.4</a:t>
            </a:r>
          </a:p>
        </p:txBody>
      </p:sp>
      <p:sp>
        <p:nvSpPr>
          <p:cNvPr id="280" name="Oval 279"/>
          <p:cNvSpPr/>
          <p:nvPr/>
        </p:nvSpPr>
        <p:spPr>
          <a:xfrm>
            <a:off x="5323809" y="1600067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15.6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052777" y="159987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3.7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198" name="Straight Connector 197"/>
          <p:cNvCxnSpPr>
            <a:cxnSpLocks/>
          </p:cNvCxnSpPr>
          <p:nvPr/>
        </p:nvCxnSpPr>
        <p:spPr>
          <a:xfrm>
            <a:off x="5351932" y="1168999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1565" y="776493"/>
            <a:ext cx="15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164508" y="776493"/>
            <a:ext cx="27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101457" y="776493"/>
            <a:ext cx="27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393935" y="2297797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Insurance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93935" y="2993319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Banks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93935" y="5079885"/>
            <a:ext cx="100584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 sz="1000" kern="0" dirty="0">
                <a:solidFill>
                  <a:schemeClr val="tx1"/>
                </a:solidFill>
              </a:rPr>
              <a:t>Financial Services</a:t>
            </a:r>
          </a:p>
        </p:txBody>
      </p:sp>
      <p:sp>
        <p:nvSpPr>
          <p:cNvPr id="228" name="Oval 227"/>
          <p:cNvSpPr/>
          <p:nvPr/>
        </p:nvSpPr>
        <p:spPr>
          <a:xfrm>
            <a:off x="4052777" y="2294943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15.6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052777" y="2990015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8.7</a:t>
            </a:r>
          </a:p>
        </p:txBody>
      </p:sp>
      <p:sp>
        <p:nvSpPr>
          <p:cNvPr id="238" name="Oval 237"/>
          <p:cNvSpPr/>
          <p:nvPr/>
        </p:nvSpPr>
        <p:spPr>
          <a:xfrm>
            <a:off x="4052777" y="5075231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23.8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4682588" y="2296426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4.8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2363676" y="229553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64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2363676" y="3338727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90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2363676" y="5077387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41</a:t>
            </a:r>
          </a:p>
        </p:txBody>
      </p:sp>
      <p:sp>
        <p:nvSpPr>
          <p:cNvPr id="286" name="Oval 285"/>
          <p:cNvSpPr/>
          <p:nvPr/>
        </p:nvSpPr>
        <p:spPr>
          <a:xfrm>
            <a:off x="4682588" y="2991034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8.3</a:t>
            </a:r>
          </a:p>
        </p:txBody>
      </p:sp>
      <p:sp>
        <p:nvSpPr>
          <p:cNvPr id="287" name="Oval 286"/>
          <p:cNvSpPr/>
          <p:nvPr/>
        </p:nvSpPr>
        <p:spPr>
          <a:xfrm>
            <a:off x="4682588" y="5074858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16.5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5323809" y="2295531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31.8</a:t>
            </a:r>
          </a:p>
        </p:txBody>
      </p:sp>
      <p:sp>
        <p:nvSpPr>
          <p:cNvPr id="289" name="Oval 288"/>
          <p:cNvSpPr/>
          <p:nvPr/>
        </p:nvSpPr>
        <p:spPr>
          <a:xfrm>
            <a:off x="5323809" y="2990995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18.4</a:t>
            </a:r>
          </a:p>
        </p:txBody>
      </p:sp>
      <p:sp>
        <p:nvSpPr>
          <p:cNvPr id="290" name="Oval 289"/>
          <p:cNvSpPr/>
          <p:nvPr/>
        </p:nvSpPr>
        <p:spPr>
          <a:xfrm>
            <a:off x="5323809" y="5077387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84.0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8228528" y="2296739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23</a:t>
            </a:r>
          </a:p>
        </p:txBody>
      </p:sp>
      <p:sp>
        <p:nvSpPr>
          <p:cNvPr id="292" name="Oval 291"/>
          <p:cNvSpPr/>
          <p:nvPr/>
        </p:nvSpPr>
        <p:spPr>
          <a:xfrm>
            <a:off x="6914259" y="229665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0.5</a:t>
            </a:r>
          </a:p>
        </p:txBody>
      </p:sp>
      <p:sp>
        <p:nvSpPr>
          <p:cNvPr id="293" name="Oval 292"/>
          <p:cNvSpPr/>
          <p:nvPr/>
        </p:nvSpPr>
        <p:spPr>
          <a:xfrm>
            <a:off x="7573525" y="2295339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67.8</a:t>
            </a:r>
          </a:p>
        </p:txBody>
      </p:sp>
      <p:sp>
        <p:nvSpPr>
          <p:cNvPr id="294" name="Oval 293"/>
          <p:cNvSpPr/>
          <p:nvPr/>
        </p:nvSpPr>
        <p:spPr>
          <a:xfrm>
            <a:off x="8228528" y="2990921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95" name="Oval 294"/>
          <p:cNvSpPr/>
          <p:nvPr/>
        </p:nvSpPr>
        <p:spPr>
          <a:xfrm>
            <a:off x="6914259" y="2992875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0.1</a:t>
            </a:r>
          </a:p>
        </p:txBody>
      </p:sp>
      <p:sp>
        <p:nvSpPr>
          <p:cNvPr id="296" name="Oval 295"/>
          <p:cNvSpPr/>
          <p:nvPr/>
        </p:nvSpPr>
        <p:spPr>
          <a:xfrm>
            <a:off x="7573525" y="2991819"/>
            <a:ext cx="54864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0.3</a:t>
            </a:r>
          </a:p>
        </p:txBody>
      </p:sp>
      <p:sp>
        <p:nvSpPr>
          <p:cNvPr id="297" name="Oval 296"/>
          <p:cNvSpPr/>
          <p:nvPr/>
        </p:nvSpPr>
        <p:spPr>
          <a:xfrm>
            <a:off x="8228528" y="5073467"/>
            <a:ext cx="548640" cy="288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87</a:t>
            </a:r>
          </a:p>
        </p:txBody>
      </p:sp>
      <p:sp>
        <p:nvSpPr>
          <p:cNvPr id="298" name="Oval 297"/>
          <p:cNvSpPr/>
          <p:nvPr/>
        </p:nvSpPr>
        <p:spPr>
          <a:xfrm>
            <a:off x="6914259" y="5081523"/>
            <a:ext cx="54864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chemeClr val="tx1"/>
                </a:solidFill>
              </a:rPr>
              <a:t>5.6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7573525" y="5081259"/>
            <a:ext cx="54864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46.8</a:t>
            </a:r>
          </a:p>
        </p:txBody>
      </p:sp>
      <p:sp>
        <p:nvSpPr>
          <p:cNvPr id="300" name="Oval 299"/>
          <p:cNvSpPr/>
          <p:nvPr/>
        </p:nvSpPr>
        <p:spPr>
          <a:xfrm>
            <a:off x="261910" y="229494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4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261910" y="263860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5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261910" y="299374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6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261910" y="33393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7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261910" y="369419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8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261910" y="403719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9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261910" y="4381923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10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261910" y="472596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kern="0" dirty="0">
                <a:solidFill>
                  <a:sysClr val="windowText" lastClr="000000"/>
                </a:solidFill>
              </a:rPr>
              <a:t>11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261910" y="508058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309" name="Oval 308"/>
          <p:cNvSpPr/>
          <p:nvPr/>
        </p:nvSpPr>
        <p:spPr>
          <a:xfrm>
            <a:off x="261910" y="542579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310" name="Oval 309"/>
          <p:cNvSpPr/>
          <p:nvPr/>
        </p:nvSpPr>
        <p:spPr>
          <a:xfrm>
            <a:off x="261910" y="578156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 rot="965040">
            <a:off x="6307522" y="1252930"/>
            <a:ext cx="55877" cy="259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Rectangle 212"/>
          <p:cNvSpPr/>
          <p:nvPr/>
        </p:nvSpPr>
        <p:spPr>
          <a:xfrm rot="965040">
            <a:off x="6349087" y="2288989"/>
            <a:ext cx="55877" cy="259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Rectangle 213"/>
          <p:cNvSpPr/>
          <p:nvPr/>
        </p:nvSpPr>
        <p:spPr>
          <a:xfrm rot="965040">
            <a:off x="6432218" y="2974892"/>
            <a:ext cx="55877" cy="2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465980" y="1276742"/>
            <a:ext cx="350122" cy="19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1104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6538550" y="2319885"/>
            <a:ext cx="350122" cy="19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2106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6596606" y="3017068"/>
            <a:ext cx="350122" cy="19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6828</a:t>
            </a:r>
          </a:p>
        </p:txBody>
      </p:sp>
    </p:spTree>
    <p:extLst>
      <p:ext uri="{BB962C8B-B14F-4D97-AF65-F5344CB8AC3E}">
        <p14:creationId xmlns:p14="http://schemas.microsoft.com/office/powerpoint/2010/main" val="2102491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zTC4wi_kmXzusLITBF8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329</Words>
  <Application>Microsoft Office PowerPoint</Application>
  <PresentationFormat>Widescreen</PresentationFormat>
  <Paragraphs>170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Prakhar</dc:creator>
  <cp:lastModifiedBy>Anindya_TKC</cp:lastModifiedBy>
  <cp:revision>106</cp:revision>
  <cp:lastPrinted>2017-04-12T05:16:33Z</cp:lastPrinted>
  <dcterms:created xsi:type="dcterms:W3CDTF">2017-04-03T10:47:30Z</dcterms:created>
  <dcterms:modified xsi:type="dcterms:W3CDTF">2017-04-13T02:59:00Z</dcterms:modified>
</cp:coreProperties>
</file>