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70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3B1F5-E263-4512-ABED-3C628FDDBB3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4F55-B035-4E0E-BC15-808D38B2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24F55-B035-4E0E-BC15-808D38B2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FD08-0B41-4448-9E30-042916932B46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4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540-4711-4657-8A11-B72279BA0368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3EE6-1847-4A25-B6EB-00B59499A4A6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EA7E-F59D-4E03-AD3F-F62BD24C4E7F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4D3-F2A6-417B-8503-EC706CD7FB32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C30-D978-4AC6-A471-63542679A80B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31FF-8740-4593-8A84-C8751B4F6A09}" type="datetime1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5E8C-CA41-4DC2-9CE4-8BAFAE7E6742}" type="datetime1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9F1-2ABC-47A4-A007-76ED988E1338}" type="datetime1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75088D79-DFE2-405E-ACF4-25267F63F7CB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B839-3E5B-4DC8-BE9A-21B4C149A315}" type="datetime1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5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77B583-42CF-46DC-AE5D-5C2EAB80B070}" type="datetime1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64C367-024E-46AF-B138-EFDA59444D4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9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83102/C-SocketAsyncEventArgs-High-Performance-Socket-Co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Protocol</a:t>
            </a:r>
            <a:br>
              <a:rPr lang="en-US" dirty="0" smtClean="0"/>
            </a:br>
            <a:r>
              <a:rPr lang="fa-IR" sz="3200" dirty="0"/>
              <a:t>(پروتکل های لایه کاربردی)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Messaging Protocols</a:t>
            </a:r>
            <a:endParaRPr lang="fa-IR" dirty="0" smtClean="0"/>
          </a:p>
          <a:p>
            <a:r>
              <a:rPr lang="fa-IR" sz="2000" dirty="0"/>
              <a:t>پروتکل های ارسال و دریافت پیام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Message </a:t>
            </a:r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fa-IR" dirty="0" smtClean="0"/>
              <a:t>بررسی </a:t>
            </a:r>
            <a:r>
              <a:rPr lang="fa-IR" dirty="0"/>
              <a:t>مشکل (</a:t>
            </a:r>
            <a:r>
              <a:rPr lang="en-US" dirty="0"/>
              <a:t>TCP</a:t>
            </a:r>
            <a:r>
              <a:rPr lang="fa-IR" dirty="0"/>
              <a:t> – </a:t>
            </a:r>
            <a:r>
              <a:rPr lang="en-US" dirty="0"/>
              <a:t>Stream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 smtClean="0"/>
              <a:t>راه حل </a:t>
            </a:r>
            <a:endParaRPr lang="en-US" dirty="0" smtClean="0"/>
          </a:p>
          <a:p>
            <a:pPr lvl="1"/>
            <a:r>
              <a:rPr lang="fa-IR" dirty="0" smtClean="0"/>
              <a:t>تعیین </a:t>
            </a:r>
            <a:r>
              <a:rPr lang="fa-IR" sz="2000" dirty="0"/>
              <a:t>اندازه</a:t>
            </a:r>
            <a:r>
              <a:rPr lang="fa-IR" dirty="0" smtClean="0"/>
              <a:t> پیام ثابت</a:t>
            </a:r>
            <a:r>
              <a:rPr lang="fa-IR" dirty="0"/>
              <a:t> </a:t>
            </a:r>
            <a:r>
              <a:rPr lang="fa-IR" dirty="0" smtClean="0"/>
              <a:t>(تا به اون اندازه نرسیده پیام را پردازش نمی کنیم)</a:t>
            </a:r>
            <a:endParaRPr lang="en-US" dirty="0" smtClean="0"/>
          </a:p>
          <a:p>
            <a:pPr lvl="1"/>
            <a:r>
              <a:rPr lang="fa-IR" dirty="0" smtClean="0"/>
              <a:t>تعیین </a:t>
            </a:r>
            <a:r>
              <a:rPr lang="fa-IR" dirty="0"/>
              <a:t>هدر </a:t>
            </a:r>
            <a:r>
              <a:rPr lang="fa-IR" dirty="0" smtClean="0"/>
              <a:t>مشخص (درج اندازه پیام در ابتدا)</a:t>
            </a:r>
            <a:endParaRPr lang="en-US" dirty="0" smtClean="0"/>
          </a:p>
          <a:p>
            <a:pPr lvl="1"/>
            <a:r>
              <a:rPr lang="fa-IR" dirty="0"/>
              <a:t>استفاده از جدا </a:t>
            </a:r>
            <a:r>
              <a:rPr lang="fa-IR" dirty="0" smtClean="0"/>
              <a:t>کننده (باقی کاراکتر های مشابه باید</a:t>
            </a:r>
            <a:r>
              <a:rPr lang="fa-IR" dirty="0"/>
              <a:t> </a:t>
            </a:r>
            <a:r>
              <a:rPr lang="en-US" dirty="0" smtClean="0"/>
              <a:t>Encode</a:t>
            </a:r>
            <a:r>
              <a:rPr lang="fa-IR" dirty="0" smtClean="0"/>
              <a:t> شوند)</a:t>
            </a:r>
          </a:p>
          <a:p>
            <a:r>
              <a:rPr lang="fa-IR" sz="2400" dirty="0"/>
              <a:t>امنیت در </a:t>
            </a:r>
            <a:r>
              <a:rPr lang="en-US" sz="2400" dirty="0"/>
              <a:t>Messaging</a:t>
            </a:r>
            <a:r>
              <a:rPr lang="fa-IR" sz="2400" dirty="0"/>
              <a:t>( مشکل اندازه، بررسی سایز قبل از</a:t>
            </a:r>
            <a:r>
              <a:rPr lang="en-US" sz="2400" dirty="0"/>
              <a:t> </a:t>
            </a:r>
            <a:r>
              <a:rPr lang="en-US" sz="2400" dirty="0" err="1"/>
              <a:t>Deserialize</a:t>
            </a:r>
            <a:r>
              <a:rPr lang="en-US" sz="2400" dirty="0"/>
              <a:t> </a:t>
            </a:r>
            <a:r>
              <a:rPr lang="fa-IR" sz="2400" dirty="0"/>
              <a:t>، تعیین حداکثر)</a:t>
            </a:r>
          </a:p>
          <a:p>
            <a:pPr marL="228600" lvl="1">
              <a:spcBef>
                <a:spcPts val="1000"/>
              </a:spcBef>
            </a:pPr>
            <a:r>
              <a:rPr lang="fa-IR" dirty="0" smtClean="0"/>
              <a:t>مثال </a:t>
            </a:r>
            <a:r>
              <a:rPr lang="fa-IR" dirty="0"/>
              <a:t>عملی ( کد </a:t>
            </a:r>
            <a:r>
              <a:rPr lang="fa-IR" dirty="0" smtClean="0"/>
              <a:t>)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fa-IR" dirty="0"/>
              <a:t>حل </a:t>
            </a:r>
            <a:r>
              <a:rPr lang="fa-IR" dirty="0" smtClean="0"/>
              <a:t>مشکل </a:t>
            </a:r>
            <a:r>
              <a:rPr lang="en-US" dirty="0" smtClean="0"/>
              <a:t>Stream</a:t>
            </a:r>
            <a:r>
              <a:rPr lang="fa-IR" dirty="0" smtClean="0"/>
              <a:t> با </a:t>
            </a:r>
            <a:r>
              <a:rPr lang="en-US" dirty="0"/>
              <a:t>UDP</a:t>
            </a:r>
            <a:r>
              <a:rPr lang="fa-IR" dirty="0"/>
              <a:t> ( ایجاد مشکل جدید ، به ترتیب نبودن پیام ها </a:t>
            </a:r>
            <a:r>
              <a:rPr lang="fa-IR" dirty="0" smtClean="0"/>
              <a:t>در</a:t>
            </a:r>
            <a:r>
              <a:rPr lang="en-US" dirty="0" smtClean="0"/>
              <a:t>UDP</a:t>
            </a:r>
            <a:r>
              <a:rPr lang="fa-IR" dirty="0" smtClean="0"/>
              <a:t> و قابل اطمینان نبودن آن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400" dirty="0" smtClean="0"/>
              <a:t>شرایطی که در زمان دریافت پیام از </a:t>
            </a:r>
            <a:r>
              <a:rPr lang="en-US" sz="4400" dirty="0" smtClean="0"/>
              <a:t>TCP</a:t>
            </a:r>
            <a:r>
              <a:rPr lang="fa-IR" sz="4400" dirty="0" smtClean="0"/>
              <a:t> رخ می دهد.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دریافت اول، بایت های کمتر از بایت های پیشوند دریافت می کنیم.</a:t>
            </a:r>
          </a:p>
          <a:p>
            <a:pPr lvl="1"/>
            <a:r>
              <a:rPr lang="fa-IR" dirty="0" smtClean="0"/>
              <a:t>در دریافت بعدی، مقداری دیگر از بایت پیشوند را دریافت می کنیم، اما نه همه آن را.</a:t>
            </a:r>
          </a:p>
          <a:p>
            <a:pPr lvl="1"/>
            <a:r>
              <a:rPr lang="fa-IR" dirty="0" smtClean="0"/>
              <a:t>در دریافت بعدی، بقیه بایت های پیشوند را دریافت می کنیم، اما داده دیگری نمی گیریم.</a:t>
            </a:r>
          </a:p>
          <a:p>
            <a:pPr lvl="1"/>
            <a:r>
              <a:rPr lang="fa-IR" dirty="0" smtClean="0"/>
              <a:t>در دریافت بعدی، مقداری دیگر از بایت های پیشوند را دریافت می کنیم به علاوه مقداری از پیام اصلی.</a:t>
            </a:r>
          </a:p>
          <a:p>
            <a:pPr lvl="1"/>
            <a:r>
              <a:rPr lang="fa-IR" dirty="0" smtClean="0"/>
              <a:t>بعد از دریافت مقداری از بایت های پیشوند از عملیات دریافت قبلی ، بقیه بایت های پیشوند را به علاوه کل پیام دریافت می کنیم.</a:t>
            </a:r>
          </a:p>
          <a:p>
            <a:pPr lvl="1"/>
            <a:r>
              <a:rPr lang="fa-IR" dirty="0" smtClean="0"/>
              <a:t>فقط بایت های پیشوند را دریافت می کنیم.</a:t>
            </a:r>
          </a:p>
          <a:p>
            <a:pPr lvl="1"/>
            <a:r>
              <a:rPr lang="fa-IR" dirty="0" smtClean="0"/>
              <a:t>بعد از دریافت کامل بایت های پیشوند در عملیات دریافت قبلی ، قسمتی از پیام را دریافت می کنیم.</a:t>
            </a:r>
          </a:p>
          <a:p>
            <a:pPr lvl="1"/>
            <a:r>
              <a:rPr lang="fa-IR" dirty="0"/>
              <a:t>بعد از دریافت کامل بایت های پیشوند در عملیات دریافت قبلی ، </a:t>
            </a:r>
            <a:r>
              <a:rPr lang="fa-IR" dirty="0" smtClean="0"/>
              <a:t>تمام بایت های پیام </a:t>
            </a:r>
            <a:r>
              <a:rPr lang="fa-IR" dirty="0"/>
              <a:t>را دریافت می کنیم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کل بایت های پیشوند را دریافت می کنیم به علاوه تعدادی از بایت های پیام اصلی را.</a:t>
            </a:r>
          </a:p>
          <a:p>
            <a:pPr lvl="1"/>
            <a:r>
              <a:rPr lang="fa-IR" dirty="0" smtClean="0"/>
              <a:t>بعد از دریافت پیشوند و قسمتی از پیام در عملیات دریافت قبلی ، قسمتی دیگر از پیام را دریافت می کنیم ، اما نه کل آن را.</a:t>
            </a:r>
          </a:p>
          <a:p>
            <a:pPr lvl="1"/>
            <a:r>
              <a:rPr lang="fa-IR" dirty="0"/>
              <a:t>بعد از دریافت پیشوند و قسمتی از پیام در عملیات دریافت قبلی ، قسمتی </a:t>
            </a:r>
            <a:r>
              <a:rPr lang="fa-IR" dirty="0" smtClean="0"/>
              <a:t>باقیمانده از </a:t>
            </a:r>
            <a:r>
              <a:rPr lang="fa-IR" dirty="0"/>
              <a:t>پیام را دریافت می </a:t>
            </a:r>
            <a:r>
              <a:rPr lang="fa-IR" dirty="0" smtClean="0"/>
              <a:t>کنیم.</a:t>
            </a:r>
            <a:endParaRPr lang="fa-IR" dirty="0"/>
          </a:p>
          <a:p>
            <a:pPr lvl="1"/>
            <a:r>
              <a:rPr lang="fa-IR" dirty="0" smtClean="0"/>
              <a:t>در دریافت اول ، کل بایت های پیشوند و کل بایت های پیام را دریافت می کنیم.</a:t>
            </a:r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UDP Manual </a:t>
            </a:r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fa-IR" dirty="0"/>
              <a:t>بررسی مشکل</a:t>
            </a:r>
            <a:endParaRPr lang="en-US" dirty="0"/>
          </a:p>
          <a:p>
            <a:r>
              <a:rPr lang="fa-IR" dirty="0" smtClean="0"/>
              <a:t>راه </a:t>
            </a:r>
            <a:r>
              <a:rPr lang="fa-IR" dirty="0" smtClean="0"/>
              <a:t>حل</a:t>
            </a:r>
            <a:r>
              <a:rPr lang="fa-IR" dirty="0"/>
              <a:t> </a:t>
            </a:r>
            <a:r>
              <a:rPr lang="fa-IR" dirty="0" smtClean="0"/>
              <a:t>:</a:t>
            </a:r>
            <a:r>
              <a:rPr lang="fa-IR" dirty="0" smtClean="0"/>
              <a:t> </a:t>
            </a:r>
            <a:r>
              <a:rPr lang="fa-IR" dirty="0" smtClean="0"/>
              <a:t>شماره گذاری پیام ها (</a:t>
            </a:r>
            <a:r>
              <a:rPr lang="en-US" dirty="0" smtClean="0"/>
              <a:t>Message Framing</a:t>
            </a:r>
            <a:r>
              <a:rPr lang="fa-I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 Documentation and samples</a:t>
            </a:r>
          </a:p>
          <a:p>
            <a:r>
              <a:rPr lang="en-US" dirty="0" err="1" smtClean="0"/>
              <a:t>Stackoverflow</a:t>
            </a:r>
            <a:endParaRPr lang="en-US" dirty="0"/>
          </a:p>
          <a:p>
            <a:r>
              <a:rPr lang="en-US" dirty="0" err="1" smtClean="0"/>
              <a:t>CodeProject</a:t>
            </a:r>
            <a:endParaRPr lang="en-US" dirty="0" smtClean="0"/>
          </a:p>
          <a:p>
            <a:r>
              <a:rPr lang="en-US" dirty="0" err="1" smtClean="0"/>
              <a:t>NitoAsync</a:t>
            </a:r>
            <a:r>
              <a:rPr lang="en-US" dirty="0" smtClean="0"/>
              <a:t> </a:t>
            </a:r>
            <a:r>
              <a:rPr lang="en-US" dirty="0" err="1" smtClean="0"/>
              <a:t>OpenSource</a:t>
            </a:r>
            <a:r>
              <a:rPr lang="en-US" dirty="0" smtClean="0"/>
              <a:t> Library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www.codeproject.com/Articles/83102/C-SocketAsyncEventArgs-High-Performance-Socket-Cod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9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اشکان نورزاده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ans.ashkan@gmail.com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16" descr="https://packagecontrol.io/readmes/img/a59a44b1a383ad42e195fa34f0ad2756f46c77a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1" y="278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58871" y="3318807"/>
            <a:ext cx="723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https://github.com/ansashkan/ApplicationProtocolConfExample</a:t>
            </a:r>
          </a:p>
        </p:txBody>
      </p:sp>
    </p:spTree>
    <p:extLst>
      <p:ext uri="{BB962C8B-B14F-4D97-AF65-F5344CB8AC3E}">
        <p14:creationId xmlns:p14="http://schemas.microsoft.com/office/powerpoint/2010/main" val="193187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en-US" dirty="0"/>
              <a:t>Messaging Protocols</a:t>
            </a:r>
            <a:r>
              <a:rPr lang="fa-IR" dirty="0" smtClean="0"/>
              <a:t> ، مثال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a-IR" dirty="0" smtClean="0"/>
              <a:t>برنامه های کاربردی</a:t>
            </a:r>
          </a:p>
          <a:p>
            <a:pPr lvl="2"/>
            <a:r>
              <a:rPr lang="fa-IR" dirty="0" smtClean="0"/>
              <a:t>بانک های اطلاعاتی (</a:t>
            </a:r>
            <a:r>
              <a:rPr lang="en-US" dirty="0" smtClean="0"/>
              <a:t>MS SQL Server</a:t>
            </a:r>
            <a:r>
              <a:rPr lang="fa-IR" dirty="0" smtClean="0"/>
              <a:t>)</a:t>
            </a:r>
          </a:p>
          <a:p>
            <a:pPr lvl="2"/>
            <a:r>
              <a:rPr lang="en-US" dirty="0" smtClean="0"/>
              <a:t>Cache Server</a:t>
            </a:r>
            <a:r>
              <a:rPr lang="fa-IR" dirty="0" smtClean="0"/>
              <a:t> ها</a:t>
            </a:r>
          </a:p>
          <a:p>
            <a:pPr lvl="2"/>
            <a:r>
              <a:rPr lang="fa-IR" dirty="0" smtClean="0"/>
              <a:t>نرم افزار های مدیریت سیستم (</a:t>
            </a:r>
            <a:r>
              <a:rPr lang="en-US" dirty="0" smtClean="0"/>
              <a:t>Team Viewer , RDP, </a:t>
            </a:r>
            <a:r>
              <a:rPr lang="en-US" dirty="0" err="1" smtClean="0"/>
              <a:t>AirDroid</a:t>
            </a:r>
            <a:r>
              <a:rPr lang="fa-IR" dirty="0" smtClean="0"/>
              <a:t>)</a:t>
            </a:r>
            <a:r>
              <a:rPr lang="fa-IR" dirty="0"/>
              <a:t> </a:t>
            </a:r>
            <a:r>
              <a:rPr lang="fa-IR" dirty="0" smtClean="0"/>
              <a:t>، مدیریت کلاس درس</a:t>
            </a:r>
          </a:p>
          <a:p>
            <a:pPr lvl="1"/>
            <a:r>
              <a:rPr lang="fa-IR" dirty="0" smtClean="0"/>
              <a:t>بازی ها</a:t>
            </a:r>
            <a:endParaRPr lang="en-US" dirty="0" smtClean="0"/>
          </a:p>
          <a:p>
            <a:pPr lvl="1"/>
            <a:r>
              <a:rPr lang="fa-IR" dirty="0" smtClean="0"/>
              <a:t>ارتباط برنامه های </a:t>
            </a:r>
            <a:r>
              <a:rPr lang="en-US" dirty="0" smtClean="0"/>
              <a:t>Soft Real-time</a:t>
            </a:r>
            <a:endParaRPr lang="fa-IR" dirty="0" smtClean="0"/>
          </a:p>
          <a:p>
            <a:pPr lvl="2"/>
            <a:r>
              <a:rPr lang="fa-IR" dirty="0" smtClean="0"/>
              <a:t>سامانه های معاملاتی</a:t>
            </a:r>
          </a:p>
          <a:p>
            <a:pPr lvl="1"/>
            <a:r>
              <a:rPr lang="fa-IR" dirty="0" smtClean="0"/>
              <a:t>نرم افزار های مانیتورینگ</a:t>
            </a:r>
            <a:endParaRPr lang="en-US" dirty="0" smtClean="0"/>
          </a:p>
          <a:p>
            <a:pPr lvl="1"/>
            <a:r>
              <a:rPr lang="fa-IR" dirty="0"/>
              <a:t>برنامه های </a:t>
            </a:r>
            <a:r>
              <a:rPr lang="fa-IR" dirty="0" smtClean="0"/>
              <a:t>پیام رسان</a:t>
            </a:r>
            <a:endParaRPr lang="fa-IR" dirty="0"/>
          </a:p>
          <a:p>
            <a:pPr lvl="2"/>
            <a:r>
              <a:rPr lang="en-US" dirty="0"/>
              <a:t>MSN Messenger</a:t>
            </a:r>
          </a:p>
          <a:p>
            <a:pPr lvl="2"/>
            <a:r>
              <a:rPr lang="en-US" dirty="0"/>
              <a:t>Yahoo Messenger</a:t>
            </a:r>
          </a:p>
          <a:p>
            <a:pPr lvl="2"/>
            <a:r>
              <a:rPr lang="en-US" dirty="0"/>
              <a:t>Skype</a:t>
            </a:r>
          </a:p>
          <a:p>
            <a:pPr lvl="2"/>
            <a:r>
              <a:rPr lang="en-US" dirty="0"/>
              <a:t>Telegram</a:t>
            </a:r>
          </a:p>
          <a:p>
            <a:pPr lvl="2"/>
            <a:r>
              <a:rPr lang="en-US" dirty="0" err="1" smtClean="0"/>
              <a:t>WhatsApp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 </a:t>
            </a:r>
            <a:r>
              <a:rPr lang="en-US" dirty="0" smtClean="0"/>
              <a:t>Specification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sz="2800" dirty="0"/>
              <a:t>مشخصات پروتکل برنامه کاربردی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Versioning</a:t>
            </a:r>
            <a:r>
              <a:rPr lang="fa-IR" dirty="0" smtClean="0"/>
              <a:t> ( معمولا در ارتباط اول با سرور مشخص می شود</a:t>
            </a:r>
            <a:r>
              <a:rPr lang="en-US" dirty="0" smtClean="0"/>
              <a:t> </a:t>
            </a:r>
            <a:r>
              <a:rPr lang="fa-IR" dirty="0" smtClean="0"/>
              <a:t>(</a:t>
            </a:r>
            <a:r>
              <a:rPr lang="en-US" dirty="0" smtClean="0"/>
              <a:t>Session</a:t>
            </a:r>
            <a:r>
              <a:rPr lang="fa-IR" dirty="0" smtClean="0"/>
              <a:t>) )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Port</a:t>
            </a:r>
            <a:endParaRPr lang="fa-I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a-IR" dirty="0" smtClean="0"/>
              <a:t>انتخاب نحوه انتقال</a:t>
            </a:r>
            <a:r>
              <a:rPr lang="fa-IR" dirty="0"/>
              <a:t> </a:t>
            </a:r>
            <a:r>
              <a:rPr lang="fa-IR" dirty="0" smtClean="0"/>
              <a:t>داده ها (</a:t>
            </a:r>
            <a:r>
              <a:rPr lang="en-US" dirty="0" smtClean="0"/>
              <a:t>Message</a:t>
            </a:r>
            <a:r>
              <a:rPr lang="fa-IR" dirty="0" smtClean="0"/>
              <a:t> یا </a:t>
            </a:r>
            <a:r>
              <a:rPr lang="en-US" dirty="0" smtClean="0"/>
              <a:t>Stream</a:t>
            </a:r>
            <a:r>
              <a:rPr lang="fa-IR" dirty="0" smtClean="0"/>
              <a:t>)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fa-IR" dirty="0" smtClean="0"/>
              <a:t>انتخاب </a:t>
            </a:r>
            <a:r>
              <a:rPr lang="fa-IR" dirty="0"/>
              <a:t>پروتکل </a:t>
            </a:r>
            <a:r>
              <a:rPr lang="fa-IR" dirty="0" smtClean="0"/>
              <a:t>پایه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TCP</a:t>
            </a:r>
            <a:r>
              <a:rPr lang="fa-IR" dirty="0" smtClean="0"/>
              <a:t>،</a:t>
            </a:r>
            <a:r>
              <a:rPr lang="en-US" dirty="0" smtClean="0"/>
              <a:t>UDP</a:t>
            </a:r>
            <a:r>
              <a:rPr lang="fa-IR" dirty="0" smtClean="0"/>
              <a:t>)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fa-IR" dirty="0" smtClean="0"/>
              <a:t>نحوه </a:t>
            </a:r>
            <a:r>
              <a:rPr lang="en-US" dirty="0" smtClean="0"/>
              <a:t>Serialize/</a:t>
            </a:r>
            <a:r>
              <a:rPr lang="en-US" dirty="0" err="1" smtClean="0"/>
              <a:t>DeSerialize</a:t>
            </a:r>
            <a:r>
              <a:rPr lang="fa-IR" dirty="0" smtClean="0"/>
              <a:t> داده ها</a:t>
            </a:r>
            <a:endParaRPr lang="en-US" dirty="0" smtClean="0"/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Message Framing (Message Header)</a:t>
            </a:r>
            <a:endParaRPr lang="fa-IR" dirty="0" smtClean="0"/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fa-IR" dirty="0" smtClean="0"/>
              <a:t>مستندات پروتکل</a:t>
            </a:r>
            <a:r>
              <a:rPr lang="fa-IR" dirty="0"/>
              <a:t> </a:t>
            </a:r>
            <a:r>
              <a:rPr lang="fa-IR" dirty="0" smtClean="0"/>
              <a:t>(مثال تلگرام ، زبان </a:t>
            </a:r>
            <a:r>
              <a:rPr lang="en-US" dirty="0" smtClean="0"/>
              <a:t>TL</a:t>
            </a:r>
            <a:r>
              <a:rPr lang="fa-IR" dirty="0" smtClean="0"/>
              <a:t>)</a:t>
            </a:r>
            <a:endParaRPr lang="en-US" dirty="0"/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Text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IANA Reserved Ports ( 0-1023 )</a:t>
            </a:r>
          </a:p>
          <a:p>
            <a:r>
              <a:rPr lang="en-US" dirty="0" smtClean="0"/>
              <a:t>IANA </a:t>
            </a:r>
            <a:r>
              <a:rPr lang="en-US" dirty="0" err="1" smtClean="0"/>
              <a:t>Registrable</a:t>
            </a:r>
            <a:r>
              <a:rPr lang="en-US" dirty="0" smtClean="0"/>
              <a:t> Ports (1024-49151)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Port</a:t>
            </a:r>
            <a:r>
              <a:rPr lang="fa-IR" dirty="0" smtClean="0"/>
              <a:t> های قابل استفاده</a:t>
            </a:r>
            <a:endParaRPr lang="en-US" dirty="0" smtClean="0"/>
          </a:p>
          <a:p>
            <a:pPr lvl="1"/>
            <a:r>
              <a:rPr lang="en-US" dirty="0" smtClean="0"/>
              <a:t>Windows (5001-65535)</a:t>
            </a:r>
          </a:p>
          <a:p>
            <a:pPr lvl="1"/>
            <a:r>
              <a:rPr lang="en-US" dirty="0" smtClean="0"/>
              <a:t>Linux (</a:t>
            </a:r>
            <a:r>
              <a:rPr lang="en-US" dirty="0"/>
              <a:t>5001-32767 and </a:t>
            </a:r>
            <a:r>
              <a:rPr lang="en-US" dirty="0" smtClean="0"/>
              <a:t>61001-65535)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534" y="6355265"/>
            <a:ext cx="443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IANA  = Internet Assigned Numbers Authority</a:t>
            </a:r>
          </a:p>
        </p:txBody>
      </p:sp>
    </p:spTree>
    <p:extLst>
      <p:ext uri="{BB962C8B-B14F-4D97-AF65-F5344CB8AC3E}">
        <p14:creationId xmlns:p14="http://schemas.microsoft.com/office/powerpoint/2010/main" val="345104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r>
              <a:rPr lang="fa-IR" dirty="0" smtClean="0"/>
              <a:t> یا </a:t>
            </a:r>
            <a:r>
              <a:rPr lang="en-US" dirty="0" smtClean="0"/>
              <a:t>UDP</a:t>
            </a:r>
            <a:r>
              <a:rPr lang="fa-IR" dirty="0" smtClean="0"/>
              <a:t>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</a:t>
            </a:r>
          </a:p>
          <a:p>
            <a:pPr lvl="1"/>
            <a:r>
              <a:rPr lang="fa-IR" dirty="0" smtClean="0"/>
              <a:t>قابلیت اطمینان بالا</a:t>
            </a:r>
          </a:p>
          <a:p>
            <a:pPr lvl="1"/>
            <a:r>
              <a:rPr lang="fa-IR" dirty="0" smtClean="0"/>
              <a:t>رعایت ترتیب</a:t>
            </a:r>
          </a:p>
          <a:p>
            <a:pPr lvl="1"/>
            <a:r>
              <a:rPr lang="fa-IR" dirty="0" smtClean="0"/>
              <a:t>سرعت کمتر نسبت به </a:t>
            </a:r>
            <a:r>
              <a:rPr lang="en-US" dirty="0" smtClean="0"/>
              <a:t>UDP</a:t>
            </a:r>
            <a:endParaRPr lang="fa-IR" dirty="0" smtClean="0"/>
          </a:p>
          <a:p>
            <a:pPr lvl="1"/>
            <a:r>
              <a:rPr lang="en-US" dirty="0" smtClean="0"/>
              <a:t>Stream based</a:t>
            </a:r>
          </a:p>
          <a:p>
            <a:pPr lvl="1"/>
            <a:endParaRPr lang="fa-IR" dirty="0" smtClean="0"/>
          </a:p>
          <a:p>
            <a:r>
              <a:rPr lang="en-US" dirty="0" smtClean="0"/>
              <a:t>UDP</a:t>
            </a:r>
          </a:p>
          <a:p>
            <a:pPr lvl="1"/>
            <a:r>
              <a:rPr lang="fa-IR" dirty="0" smtClean="0"/>
              <a:t>سرعت بالا</a:t>
            </a:r>
          </a:p>
          <a:p>
            <a:pPr lvl="1"/>
            <a:r>
              <a:rPr lang="fa-IR" dirty="0" smtClean="0"/>
              <a:t>عدم رعایت ترتیب</a:t>
            </a:r>
          </a:p>
          <a:p>
            <a:pPr lvl="1"/>
            <a:r>
              <a:rPr lang="fa-IR" dirty="0" smtClean="0"/>
              <a:t>بدون قابلیت اطمینان</a:t>
            </a:r>
          </a:p>
          <a:p>
            <a:pPr lvl="1"/>
            <a:r>
              <a:rPr lang="en-US" dirty="0" smtClean="0"/>
              <a:t>Message based</a:t>
            </a:r>
            <a:endParaRPr lang="fa-IR" dirty="0" smtClean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Serialization</a:t>
            </a:r>
            <a:br>
              <a:rPr lang="en-US" smtClean="0"/>
            </a:br>
            <a:r>
              <a:rPr lang="fa-IR" smtClean="0"/>
              <a:t>تبدیل پیام ها از </a:t>
            </a:r>
            <a:r>
              <a:rPr lang="en-US" smtClean="0"/>
              <a:t>Object</a:t>
            </a:r>
            <a:r>
              <a:rPr lang="fa-IR" smtClean="0"/>
              <a:t> ها به داده های باینری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XML</a:t>
            </a:r>
            <a:endParaRPr lang="fa-IR" dirty="0" smtClean="0"/>
          </a:p>
          <a:p>
            <a:pPr lvl="1"/>
            <a:r>
              <a:rPr lang="en-US" dirty="0" err="1" smtClean="0"/>
              <a:t>Json</a:t>
            </a:r>
            <a:endParaRPr lang="fa-IR" dirty="0" smtClean="0"/>
          </a:p>
          <a:p>
            <a:pPr lvl="1"/>
            <a:r>
              <a:rPr lang="en-US" dirty="0" smtClean="0"/>
              <a:t>Protocol Buffers</a:t>
            </a:r>
          </a:p>
          <a:p>
            <a:pPr lvl="1"/>
            <a:r>
              <a:rPr lang="en-US" dirty="0" err="1" smtClean="0"/>
              <a:t>Cap’n</a:t>
            </a:r>
            <a:r>
              <a:rPr lang="en-US" dirty="0" smtClean="0"/>
              <a:t> Proto</a:t>
            </a:r>
          </a:p>
          <a:p>
            <a:pPr lvl="1"/>
            <a:r>
              <a:rPr lang="en-US" dirty="0" smtClean="0"/>
              <a:t>BSON</a:t>
            </a:r>
          </a:p>
          <a:p>
            <a:pPr lvl="1"/>
            <a:r>
              <a:rPr lang="en-US" dirty="0" smtClean="0"/>
              <a:t>Comma-separated values (CSV)</a:t>
            </a:r>
          </a:p>
          <a:p>
            <a:pPr lvl="1"/>
            <a:r>
              <a:rPr lang="en-US" dirty="0" err="1" smtClean="0"/>
              <a:t>MessagePack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5815595"/>
            <a:ext cx="7577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https://en.wikipedia.org/wiki/Comparison_of_data_serialization_formats</a:t>
            </a:r>
          </a:p>
        </p:txBody>
      </p:sp>
      <p:pic>
        <p:nvPicPr>
          <p:cNvPr id="2052" name="Picture 4" descr="http://www.rubyinside.com/wp-content/uploads/2009/03/x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3" y="4172617"/>
            <a:ext cx="44005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s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1" y="2355416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dn.blog.safe.com/wp-content/uploads/2011/08/google-protocol-buff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21" y="2151624"/>
            <a:ext cx="35242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raveterry.com/wp-content/uploads/2014/02/messagepa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21" y="3117416"/>
            <a:ext cx="42005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مزایا</a:t>
            </a:r>
          </a:p>
          <a:p>
            <a:pPr lvl="1"/>
            <a:r>
              <a:rPr lang="fa-IR" dirty="0" smtClean="0"/>
              <a:t>دارا بودن </a:t>
            </a:r>
            <a:r>
              <a:rPr lang="en-US" dirty="0" smtClean="0"/>
              <a:t>Schema</a:t>
            </a:r>
          </a:p>
          <a:p>
            <a:pPr lvl="1"/>
            <a:r>
              <a:rPr lang="fa-IR" dirty="0" smtClean="0"/>
              <a:t>آسان خوانده شدن برای انسان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fa-IR" dirty="0" smtClean="0"/>
              <a:t>معایب</a:t>
            </a:r>
          </a:p>
          <a:p>
            <a:pPr lvl="1"/>
            <a:r>
              <a:rPr lang="fa-IR" dirty="0" smtClean="0"/>
              <a:t>اندازه بزرگ</a:t>
            </a:r>
            <a:endParaRPr lang="en-US" dirty="0" smtClean="0"/>
          </a:p>
          <a:p>
            <a:pPr lvl="1"/>
            <a:r>
              <a:rPr lang="fa-IR" dirty="0" smtClean="0"/>
              <a:t>پیچیده بودن برای تحلیل</a:t>
            </a:r>
            <a:endParaRPr lang="en-US" dirty="0" smtClean="0"/>
          </a:p>
          <a:p>
            <a:pPr lvl="1"/>
            <a:r>
              <a:rPr lang="en-US" dirty="0"/>
              <a:t>Serialize</a:t>
            </a:r>
            <a:r>
              <a:rPr lang="fa-IR" dirty="0"/>
              <a:t> در دو مرحله برای سوکت</a:t>
            </a:r>
          </a:p>
          <a:p>
            <a:pPr lvl="2"/>
            <a:r>
              <a:rPr lang="fa-IR" dirty="0"/>
              <a:t>تبدیل شیء به </a:t>
            </a:r>
            <a:r>
              <a:rPr lang="en-US" dirty="0" smtClean="0"/>
              <a:t>XML</a:t>
            </a:r>
            <a:r>
              <a:rPr lang="fa-IR" dirty="0" smtClean="0"/>
              <a:t> و </a:t>
            </a:r>
            <a:r>
              <a:rPr lang="fa-IR" dirty="0"/>
              <a:t>تبدیل </a:t>
            </a:r>
            <a:r>
              <a:rPr lang="en-US" dirty="0" smtClean="0"/>
              <a:t>XML</a:t>
            </a:r>
            <a:r>
              <a:rPr lang="fa-IR" dirty="0" smtClean="0"/>
              <a:t> به </a:t>
            </a:r>
            <a:r>
              <a:rPr lang="en-US" dirty="0"/>
              <a:t>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6467" y="813525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&lt;note&gt;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&lt;to&gt;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Tove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&lt;/to&gt;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&lt;from&gt;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Jani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&lt;/from&gt;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&lt;heading&gt;Reminder&lt;/heading&gt;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&lt;body&gt;Don't forget me this weekend!&lt;/body&gt;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&lt;/note&gt;</a:t>
            </a:r>
          </a:p>
        </p:txBody>
      </p:sp>
      <p:pic>
        <p:nvPicPr>
          <p:cNvPr id="6" name="Picture 4" descr="http://www.rubyinside.com/wp-content/uploads/2009/03/xml.gif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3" y="4172617"/>
            <a:ext cx="44005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3449"/>
            <a:ext cx="10515600" cy="3503514"/>
          </a:xfrm>
        </p:spPr>
        <p:txBody>
          <a:bodyPr/>
          <a:lstStyle/>
          <a:p>
            <a:r>
              <a:rPr lang="fa-IR" dirty="0" smtClean="0"/>
              <a:t>مزایا</a:t>
            </a:r>
            <a:endParaRPr lang="en-US" dirty="0" smtClean="0"/>
          </a:p>
          <a:p>
            <a:pPr lvl="1"/>
            <a:r>
              <a:rPr lang="fa-IR" dirty="0" smtClean="0"/>
              <a:t>خوانده شدن آسان برای انسان</a:t>
            </a:r>
            <a:endParaRPr lang="en-US" dirty="0" smtClean="0"/>
          </a:p>
          <a:p>
            <a:pPr lvl="1"/>
            <a:r>
              <a:rPr lang="fa-IR" dirty="0" smtClean="0"/>
              <a:t>تفاوت بین </a:t>
            </a:r>
            <a:r>
              <a:rPr lang="en-US" dirty="0" smtClean="0"/>
              <a:t>String</a:t>
            </a:r>
            <a:r>
              <a:rPr lang="fa-IR" dirty="0"/>
              <a:t> </a:t>
            </a:r>
            <a:r>
              <a:rPr lang="fa-IR" dirty="0" smtClean="0"/>
              <a:t>، </a:t>
            </a:r>
            <a:r>
              <a:rPr lang="en-US" dirty="0" smtClean="0"/>
              <a:t>Number</a:t>
            </a:r>
            <a:r>
              <a:rPr lang="fa-IR" dirty="0" smtClean="0"/>
              <a:t> ،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Boolean</a:t>
            </a:r>
            <a:endParaRPr lang="fa-IR" dirty="0" smtClean="0"/>
          </a:p>
          <a:p>
            <a:pPr lvl="1"/>
            <a:r>
              <a:rPr lang="fa-IR" dirty="0" smtClean="0"/>
              <a:t>قابلیت استفاده از جدا کننده آکولاد با شمردن آکولاد ها</a:t>
            </a:r>
            <a:endParaRPr lang="en-US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معایب</a:t>
            </a:r>
          </a:p>
          <a:p>
            <a:pPr lvl="1"/>
            <a:r>
              <a:rPr lang="fa-IR" dirty="0" smtClean="0"/>
              <a:t>عدم دارا بودن نوع باینری (استفاده از </a:t>
            </a:r>
            <a:r>
              <a:rPr lang="en-US" dirty="0" smtClean="0"/>
              <a:t>Base64</a:t>
            </a:r>
            <a:r>
              <a:rPr lang="fa-IR" dirty="0" smtClean="0"/>
              <a:t>)</a:t>
            </a:r>
          </a:p>
          <a:p>
            <a:pPr lvl="1"/>
            <a:r>
              <a:rPr lang="en-US" dirty="0" smtClean="0"/>
              <a:t>Serialize</a:t>
            </a:r>
            <a:r>
              <a:rPr lang="fa-IR" dirty="0" smtClean="0"/>
              <a:t> در دو مرحله برای سوکت</a:t>
            </a:r>
          </a:p>
          <a:p>
            <a:pPr lvl="2"/>
            <a:r>
              <a:rPr lang="fa-IR" dirty="0" smtClean="0"/>
              <a:t>تبدیل شیء به </a:t>
            </a:r>
            <a:r>
              <a:rPr lang="en-US" dirty="0" err="1" smtClean="0"/>
              <a:t>Json</a:t>
            </a:r>
            <a:r>
              <a:rPr lang="fa-IR" dirty="0" smtClean="0"/>
              <a:t> و تبدیل </a:t>
            </a:r>
            <a:r>
              <a:rPr lang="en-US" dirty="0" err="1" smtClean="0"/>
              <a:t>Json</a:t>
            </a:r>
            <a:r>
              <a:rPr lang="fa-IR" dirty="0" smtClean="0"/>
              <a:t> به </a:t>
            </a:r>
            <a:r>
              <a:rPr lang="en-US" dirty="0" smtClean="0"/>
              <a:t>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999" y="446039"/>
            <a:ext cx="6096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</a:t>
            </a:r>
            <a:r>
              <a:rPr lang="en-US" dirty="0">
                <a:solidFill>
                  <a:srgbClr val="333333"/>
                </a:solidFill>
                <a:latin typeface="Ubuntu Mono"/>
              </a:rPr>
              <a:t>"note"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:{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dirty="0">
                <a:solidFill>
                  <a:srgbClr val="333333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333333"/>
                </a:solidFill>
                <a:latin typeface="Ubuntu Mono"/>
              </a:rPr>
              <a:t>to"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555555"/>
                </a:solidFill>
                <a:latin typeface="Ubuntu Mono"/>
              </a:rPr>
              <a:t>"Trove</a:t>
            </a:r>
            <a:r>
              <a:rPr lang="en-US" dirty="0">
                <a:solidFill>
                  <a:srgbClr val="555555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dirty="0">
                <a:solidFill>
                  <a:srgbClr val="333333"/>
                </a:solidFill>
                <a:latin typeface="Ubuntu Mono"/>
              </a:rPr>
              <a:t>"from"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>
                <a:solidFill>
                  <a:srgbClr val="555555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555555"/>
                </a:solidFill>
                <a:latin typeface="Ubuntu Mono"/>
              </a:rPr>
              <a:t>Jani</a:t>
            </a:r>
            <a:r>
              <a:rPr lang="en-US" dirty="0">
                <a:solidFill>
                  <a:srgbClr val="555555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dirty="0">
                <a:solidFill>
                  <a:srgbClr val="333333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333333"/>
                </a:solidFill>
                <a:latin typeface="Ubuntu Mono"/>
              </a:rPr>
              <a:t>heading"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555555"/>
                </a:solidFill>
                <a:latin typeface="Ubuntu Mono"/>
              </a:rPr>
              <a:t>"Reminder</a:t>
            </a:r>
            <a:r>
              <a:rPr lang="en-US" dirty="0">
                <a:solidFill>
                  <a:srgbClr val="555555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dirty="0">
                <a:solidFill>
                  <a:srgbClr val="333333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333333"/>
                </a:solidFill>
                <a:latin typeface="Ubuntu Mono"/>
              </a:rPr>
              <a:t>body"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555555"/>
                </a:solidFill>
                <a:latin typeface="Ubuntu Mono"/>
              </a:rPr>
              <a:t>"Don't</a:t>
            </a:r>
            <a:r>
              <a:rPr lang="en-US" dirty="0">
                <a:solidFill>
                  <a:srgbClr val="555555"/>
                </a:solidFill>
                <a:latin typeface="Ubuntu Mono"/>
              </a:rPr>
              <a:t> forget me this weekend!"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endParaRPr lang="en-US" dirty="0"/>
          </a:p>
        </p:txBody>
      </p:sp>
      <p:pic>
        <p:nvPicPr>
          <p:cNvPr id="6" name="Picture 2" descr="json logo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7" y="3661824"/>
            <a:ext cx="2004059" cy="200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مزایا</a:t>
            </a:r>
            <a:endParaRPr lang="en-US" dirty="0" smtClean="0"/>
          </a:p>
          <a:p>
            <a:pPr lvl="1"/>
            <a:r>
              <a:rPr lang="fa-IR" dirty="0" smtClean="0"/>
              <a:t>داشتن </a:t>
            </a:r>
            <a:r>
              <a:rPr lang="en-US" dirty="0" smtClean="0"/>
              <a:t>Schema</a:t>
            </a:r>
            <a:endParaRPr lang="fa-IR" dirty="0" smtClean="0"/>
          </a:p>
          <a:p>
            <a:pPr lvl="1"/>
            <a:r>
              <a:rPr lang="fa-IR" dirty="0" smtClean="0"/>
              <a:t>بسیار سریع</a:t>
            </a:r>
          </a:p>
          <a:p>
            <a:pPr lvl="1"/>
            <a:r>
              <a:rPr lang="fa-IR" dirty="0" smtClean="0"/>
              <a:t>ساده</a:t>
            </a:r>
            <a:endParaRPr lang="en-US" dirty="0" smtClean="0"/>
          </a:p>
          <a:p>
            <a:pPr lvl="1"/>
            <a:r>
              <a:rPr lang="fa-IR" dirty="0" smtClean="0"/>
              <a:t>اندازه کوچک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367-024E-46AF-B138-EFDA59444D4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4585"/>
          <a:stretch/>
        </p:blipFill>
        <p:spPr>
          <a:xfrm>
            <a:off x="643464" y="1416169"/>
            <a:ext cx="6006873" cy="17201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8733" y="5901266"/>
            <a:ext cx="5427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https://developers.google.com/protocol-buffers/?hl=en</a:t>
            </a:r>
          </a:p>
        </p:txBody>
      </p:sp>
      <p:pic>
        <p:nvPicPr>
          <p:cNvPr id="8" name="Picture 6" descr="http://cdn.blog.safe.com/wp-content/uploads/2011/08/google-protocol-buffer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3" y="4174067"/>
            <a:ext cx="5178335" cy="10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1085</TotalTime>
  <Words>729</Words>
  <Application>Microsoft Office PowerPoint</Application>
  <PresentationFormat>Widescreen</PresentationFormat>
  <Paragraphs>138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Ubuntu Mono</vt:lpstr>
      <vt:lpstr>Retrospect</vt:lpstr>
      <vt:lpstr>Application Protocol (پروتکل های لایه کاربردی)</vt:lpstr>
      <vt:lpstr>مفهوم Messaging Protocols ، مثال</vt:lpstr>
      <vt:lpstr>Application Protocol Specification مشخصات پروتکل برنامه کاربردی</vt:lpstr>
      <vt:lpstr>Port</vt:lpstr>
      <vt:lpstr>TCP یا UDP ؟</vt:lpstr>
      <vt:lpstr>Message Serialization تبدیل پیام ها از Object ها به داده های باینری</vt:lpstr>
      <vt:lpstr>XML</vt:lpstr>
      <vt:lpstr>JSON</vt:lpstr>
      <vt:lpstr>Protocol Buffers</vt:lpstr>
      <vt:lpstr>Message Framing</vt:lpstr>
      <vt:lpstr>شرایطی که در زمان دریافت پیام از TCP رخ می دهد.</vt:lpstr>
      <vt:lpstr>UDP Manual Sequencing</vt:lpstr>
      <vt:lpstr>منابع</vt:lpstr>
      <vt:lpstr>اشکان نورزاده</vt:lpstr>
    </vt:vector>
  </TitlesOfParts>
  <Company>ANsCo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Protocol (پروتکل های لایه کاربردی)</dc:title>
  <dc:creator>Ashkan Nourzadeh</dc:creator>
  <cp:lastModifiedBy>Ashkan Nourzadeh</cp:lastModifiedBy>
  <cp:revision>122</cp:revision>
  <dcterms:created xsi:type="dcterms:W3CDTF">2015-10-24T07:20:15Z</dcterms:created>
  <dcterms:modified xsi:type="dcterms:W3CDTF">2015-11-17T07:58:52Z</dcterms:modified>
</cp:coreProperties>
</file>