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58" r:id="rId6"/>
    <p:sldId id="261" r:id="rId7"/>
  </p:sldIdLst>
  <p:sldSz cx="9144000" cy="5143500" type="screen16x9"/>
  <p:notesSz cx="6858000" cy="9144000"/>
  <p:embeddedFontLst>
    <p:embeddedFont>
      <p:font typeface="Maven Pro" panose="020B0604020202020204" charset="0"/>
      <p:regular r:id="rId9"/>
      <p:bold r:id="rId10"/>
    </p:embeddedFont>
    <p:embeddedFont>
      <p:font typeface="Nunito" pitchFamily="2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3C2A"/>
    <a:srgbClr val="319769"/>
    <a:srgbClr val="277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864" y="1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 bwMode="auto">
      <p:bgPr>
        <a:solidFill>
          <a:srgbClr val="143C2A">
            <a:alpha val="93333"/>
          </a:srgbClr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552624" y="973713"/>
            <a:ext cx="5094299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Sparks Foundation (TSF)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552625" y="278325"/>
            <a:ext cx="48141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Graduate Rotational Internship Program (GRIP)</a:t>
            </a:r>
            <a:endParaRPr dirty="0"/>
          </a:p>
        </p:txBody>
      </p:sp>
      <p:sp>
        <p:nvSpPr>
          <p:cNvPr id="279" name="Google Shape;279;p13"/>
          <p:cNvSpPr txBox="1"/>
          <p:nvPr/>
        </p:nvSpPr>
        <p:spPr>
          <a:xfrm>
            <a:off x="4996675" y="4541675"/>
            <a:ext cx="2257200" cy="384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Presented by: Ans Rehman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552625" y="2962850"/>
            <a:ext cx="50943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dirty="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Exploratory Data Analysis (EDA)</a:t>
            </a:r>
            <a:endParaRPr sz="26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ED3F8-7ADE-74B2-725C-2A6C301D6236}"/>
              </a:ext>
            </a:extLst>
          </p:cNvPr>
          <p:cNvSpPr txBox="1"/>
          <p:nvPr/>
        </p:nvSpPr>
        <p:spPr>
          <a:xfrm>
            <a:off x="552623" y="2679355"/>
            <a:ext cx="25409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#1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266B0A-187A-FF0D-0003-814F581D55E2}"/>
              </a:ext>
            </a:extLst>
          </p:cNvPr>
          <p:cNvGrpSpPr/>
          <p:nvPr/>
        </p:nvGrpSpPr>
        <p:grpSpPr>
          <a:xfrm>
            <a:off x="938299" y="1847388"/>
            <a:ext cx="6579123" cy="2310367"/>
            <a:chOff x="938299" y="1355019"/>
            <a:chExt cx="6579123" cy="231036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CDC99-7E58-EF65-C902-BE233CDBFE75}"/>
                </a:ext>
              </a:extLst>
            </p:cNvPr>
            <p:cNvSpPr>
              <a:spLocks/>
            </p:cNvSpPr>
            <p:nvPr/>
          </p:nvSpPr>
          <p:spPr>
            <a:xfrm>
              <a:off x="938299" y="1355019"/>
              <a:ext cx="6579123" cy="743242"/>
            </a:xfrm>
            <a:custGeom>
              <a:avLst/>
              <a:gdLst>
                <a:gd name="connsiteX0" fmla="*/ 0 w 6579123"/>
                <a:gd name="connsiteY0" fmla="*/ 123876 h 743242"/>
                <a:gd name="connsiteX1" fmla="*/ 123876 w 6579123"/>
                <a:gd name="connsiteY1" fmla="*/ 0 h 743242"/>
                <a:gd name="connsiteX2" fmla="*/ 6455247 w 6579123"/>
                <a:gd name="connsiteY2" fmla="*/ 0 h 743242"/>
                <a:gd name="connsiteX3" fmla="*/ 6579123 w 6579123"/>
                <a:gd name="connsiteY3" fmla="*/ 123876 h 743242"/>
                <a:gd name="connsiteX4" fmla="*/ 6579123 w 6579123"/>
                <a:gd name="connsiteY4" fmla="*/ 619366 h 743242"/>
                <a:gd name="connsiteX5" fmla="*/ 6455247 w 6579123"/>
                <a:gd name="connsiteY5" fmla="*/ 743242 h 743242"/>
                <a:gd name="connsiteX6" fmla="*/ 123876 w 6579123"/>
                <a:gd name="connsiteY6" fmla="*/ 743242 h 743242"/>
                <a:gd name="connsiteX7" fmla="*/ 0 w 6579123"/>
                <a:gd name="connsiteY7" fmla="*/ 619366 h 743242"/>
                <a:gd name="connsiteX8" fmla="*/ 0 w 6579123"/>
                <a:gd name="connsiteY8" fmla="*/ 123876 h 74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9123" h="743242">
                  <a:moveTo>
                    <a:pt x="0" y="123876"/>
                  </a:moveTo>
                  <a:cubicBezTo>
                    <a:pt x="0" y="55461"/>
                    <a:pt x="55461" y="0"/>
                    <a:pt x="123876" y="0"/>
                  </a:cubicBezTo>
                  <a:lnTo>
                    <a:pt x="6455247" y="0"/>
                  </a:lnTo>
                  <a:cubicBezTo>
                    <a:pt x="6523662" y="0"/>
                    <a:pt x="6579123" y="55461"/>
                    <a:pt x="6579123" y="123876"/>
                  </a:cubicBezTo>
                  <a:lnTo>
                    <a:pt x="6579123" y="619366"/>
                  </a:lnTo>
                  <a:cubicBezTo>
                    <a:pt x="6579123" y="687781"/>
                    <a:pt x="6523662" y="743242"/>
                    <a:pt x="6455247" y="743242"/>
                  </a:cubicBezTo>
                  <a:lnTo>
                    <a:pt x="123876" y="743242"/>
                  </a:lnTo>
                  <a:cubicBezTo>
                    <a:pt x="55461" y="743242"/>
                    <a:pt x="0" y="687781"/>
                    <a:pt x="0" y="619366"/>
                  </a:cubicBezTo>
                  <a:lnTo>
                    <a:pt x="0" y="123876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9622" tIns="89622" rIns="89622" bIns="89622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i="0" kern="1200" dirty="0"/>
                <a:t>Perform </a:t>
              </a:r>
              <a:r>
                <a:rPr lang="en-US" sz="1400" b="0" i="1" kern="1200" dirty="0">
                  <a:solidFill>
                    <a:srgbClr val="143C2A"/>
                  </a:solidFill>
                </a:rPr>
                <a:t>'Exploratory Data Analysis</a:t>
              </a:r>
              <a:r>
                <a:rPr lang="en-US" sz="1400" b="0" i="0" kern="1200" dirty="0">
                  <a:solidFill>
                    <a:srgbClr val="143C2A"/>
                  </a:solidFill>
                </a:rPr>
                <a:t>' </a:t>
              </a:r>
              <a:r>
                <a:rPr lang="en-US" sz="1400" b="0" i="0" kern="1200" dirty="0"/>
                <a:t>on dataset </a:t>
              </a:r>
              <a:r>
                <a:rPr lang="en-US" sz="1400" b="0" i="1" kern="1200" dirty="0"/>
                <a:t>'Sample Superstore</a:t>
              </a:r>
              <a:r>
                <a:rPr lang="en-US" sz="1400" b="0" i="0" kern="1200" dirty="0"/>
                <a:t>’</a:t>
              </a:r>
              <a:br>
                <a:rPr lang="en-US" sz="1400" b="0" i="0" kern="1200" dirty="0"/>
              </a:br>
              <a:endParaRPr lang="en-US" sz="14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16C58B2-C8CB-1AC8-3158-8C88B6956C70}"/>
                </a:ext>
              </a:extLst>
            </p:cNvPr>
            <p:cNvSpPr/>
            <p:nvPr/>
          </p:nvSpPr>
          <p:spPr>
            <a:xfrm>
              <a:off x="938299" y="2138582"/>
              <a:ext cx="6579123" cy="743242"/>
            </a:xfrm>
            <a:custGeom>
              <a:avLst/>
              <a:gdLst>
                <a:gd name="connsiteX0" fmla="*/ 0 w 6579123"/>
                <a:gd name="connsiteY0" fmla="*/ 123876 h 743242"/>
                <a:gd name="connsiteX1" fmla="*/ 123876 w 6579123"/>
                <a:gd name="connsiteY1" fmla="*/ 0 h 743242"/>
                <a:gd name="connsiteX2" fmla="*/ 6455247 w 6579123"/>
                <a:gd name="connsiteY2" fmla="*/ 0 h 743242"/>
                <a:gd name="connsiteX3" fmla="*/ 6579123 w 6579123"/>
                <a:gd name="connsiteY3" fmla="*/ 123876 h 743242"/>
                <a:gd name="connsiteX4" fmla="*/ 6579123 w 6579123"/>
                <a:gd name="connsiteY4" fmla="*/ 619366 h 743242"/>
                <a:gd name="connsiteX5" fmla="*/ 6455247 w 6579123"/>
                <a:gd name="connsiteY5" fmla="*/ 743242 h 743242"/>
                <a:gd name="connsiteX6" fmla="*/ 123876 w 6579123"/>
                <a:gd name="connsiteY6" fmla="*/ 743242 h 743242"/>
                <a:gd name="connsiteX7" fmla="*/ 0 w 6579123"/>
                <a:gd name="connsiteY7" fmla="*/ 619366 h 743242"/>
                <a:gd name="connsiteX8" fmla="*/ 0 w 6579123"/>
                <a:gd name="connsiteY8" fmla="*/ 123876 h 74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9123" h="743242">
                  <a:moveTo>
                    <a:pt x="0" y="123876"/>
                  </a:moveTo>
                  <a:cubicBezTo>
                    <a:pt x="0" y="55461"/>
                    <a:pt x="55461" y="0"/>
                    <a:pt x="123876" y="0"/>
                  </a:cubicBezTo>
                  <a:lnTo>
                    <a:pt x="6455247" y="0"/>
                  </a:lnTo>
                  <a:cubicBezTo>
                    <a:pt x="6523662" y="0"/>
                    <a:pt x="6579123" y="55461"/>
                    <a:pt x="6579123" y="123876"/>
                  </a:cubicBezTo>
                  <a:lnTo>
                    <a:pt x="6579123" y="619366"/>
                  </a:lnTo>
                  <a:cubicBezTo>
                    <a:pt x="6579123" y="687781"/>
                    <a:pt x="6523662" y="743242"/>
                    <a:pt x="6455247" y="743242"/>
                  </a:cubicBezTo>
                  <a:lnTo>
                    <a:pt x="123876" y="743242"/>
                  </a:lnTo>
                  <a:cubicBezTo>
                    <a:pt x="55461" y="743242"/>
                    <a:pt x="0" y="687781"/>
                    <a:pt x="0" y="619366"/>
                  </a:cubicBezTo>
                  <a:lnTo>
                    <a:pt x="0" y="123876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9622" tIns="89622" rIns="89622" bIns="89622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i="0" kern="1200" dirty="0"/>
                <a:t>As a business manager, try to find out the </a:t>
              </a:r>
              <a:r>
                <a:rPr lang="en-US" sz="1400" b="0" i="0" kern="1200" dirty="0">
                  <a:solidFill>
                    <a:srgbClr val="143C2A"/>
                  </a:solidFill>
                </a:rPr>
                <a:t>weak areas </a:t>
              </a:r>
              <a:r>
                <a:rPr lang="en-US" sz="1400" b="0" i="0" kern="1200" dirty="0"/>
                <a:t>where you can work to make more profit.</a:t>
              </a:r>
              <a:br>
                <a:rPr lang="en-US" sz="1400" b="0" i="0" kern="1200" dirty="0"/>
              </a:br>
              <a:endParaRPr lang="en-US" sz="14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61BC9D-82E4-D975-88D7-9A0F933FFC87}"/>
                </a:ext>
              </a:extLst>
            </p:cNvPr>
            <p:cNvSpPr/>
            <p:nvPr/>
          </p:nvSpPr>
          <p:spPr>
            <a:xfrm>
              <a:off x="938299" y="2922144"/>
              <a:ext cx="6579123" cy="743242"/>
            </a:xfrm>
            <a:custGeom>
              <a:avLst/>
              <a:gdLst>
                <a:gd name="connsiteX0" fmla="*/ 0 w 6579123"/>
                <a:gd name="connsiteY0" fmla="*/ 123876 h 743242"/>
                <a:gd name="connsiteX1" fmla="*/ 123876 w 6579123"/>
                <a:gd name="connsiteY1" fmla="*/ 0 h 743242"/>
                <a:gd name="connsiteX2" fmla="*/ 6455247 w 6579123"/>
                <a:gd name="connsiteY2" fmla="*/ 0 h 743242"/>
                <a:gd name="connsiteX3" fmla="*/ 6579123 w 6579123"/>
                <a:gd name="connsiteY3" fmla="*/ 123876 h 743242"/>
                <a:gd name="connsiteX4" fmla="*/ 6579123 w 6579123"/>
                <a:gd name="connsiteY4" fmla="*/ 619366 h 743242"/>
                <a:gd name="connsiteX5" fmla="*/ 6455247 w 6579123"/>
                <a:gd name="connsiteY5" fmla="*/ 743242 h 743242"/>
                <a:gd name="connsiteX6" fmla="*/ 123876 w 6579123"/>
                <a:gd name="connsiteY6" fmla="*/ 743242 h 743242"/>
                <a:gd name="connsiteX7" fmla="*/ 0 w 6579123"/>
                <a:gd name="connsiteY7" fmla="*/ 619366 h 743242"/>
                <a:gd name="connsiteX8" fmla="*/ 0 w 6579123"/>
                <a:gd name="connsiteY8" fmla="*/ 123876 h 74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9123" h="743242">
                  <a:moveTo>
                    <a:pt x="0" y="123876"/>
                  </a:moveTo>
                  <a:cubicBezTo>
                    <a:pt x="0" y="55461"/>
                    <a:pt x="55461" y="0"/>
                    <a:pt x="123876" y="0"/>
                  </a:cubicBezTo>
                  <a:lnTo>
                    <a:pt x="6455247" y="0"/>
                  </a:lnTo>
                  <a:cubicBezTo>
                    <a:pt x="6523662" y="0"/>
                    <a:pt x="6579123" y="55461"/>
                    <a:pt x="6579123" y="123876"/>
                  </a:cubicBezTo>
                  <a:lnTo>
                    <a:pt x="6579123" y="619366"/>
                  </a:lnTo>
                  <a:cubicBezTo>
                    <a:pt x="6579123" y="687781"/>
                    <a:pt x="6523662" y="743242"/>
                    <a:pt x="6455247" y="743242"/>
                  </a:cubicBezTo>
                  <a:lnTo>
                    <a:pt x="123876" y="743242"/>
                  </a:lnTo>
                  <a:cubicBezTo>
                    <a:pt x="55461" y="743242"/>
                    <a:pt x="0" y="687781"/>
                    <a:pt x="0" y="619366"/>
                  </a:cubicBezTo>
                  <a:lnTo>
                    <a:pt x="0" y="123876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9622" tIns="89622" rIns="89622" bIns="89622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400" b="0" i="0" kern="1200" dirty="0"/>
                <a:t>What all business problems you can derive by exploring the data?</a:t>
              </a:r>
              <a:br>
                <a:rPr lang="en-US" sz="1400" b="0" i="0" kern="1200" dirty="0"/>
              </a:br>
              <a:r>
                <a:rPr lang="en-US" sz="1400" b="0" i="0" kern="1200" dirty="0"/>
                <a:t>You can choose any of the tool of your choice (Python/R/Tableau/</a:t>
              </a:r>
              <a:r>
                <a:rPr lang="en-US" sz="1400" b="0" i="0" kern="1200" dirty="0">
                  <a:solidFill>
                    <a:srgbClr val="143C2A"/>
                  </a:solidFill>
                </a:rPr>
                <a:t>PowerBI</a:t>
              </a:r>
              <a:r>
                <a:rPr lang="en-US" sz="1400" b="0" i="0" kern="1200" dirty="0"/>
                <a:t>/Excel/SAP/SAS)</a:t>
              </a:r>
              <a:endParaRPr lang="en-US" sz="1400" kern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0523D8-0BCC-CFDD-B9CB-F3C8EEBD1B18}"/>
              </a:ext>
            </a:extLst>
          </p:cNvPr>
          <p:cNvSpPr txBox="1"/>
          <p:nvPr/>
        </p:nvSpPr>
        <p:spPr>
          <a:xfrm>
            <a:off x="938299" y="1180933"/>
            <a:ext cx="493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Assigned Tasks:</a:t>
            </a:r>
          </a:p>
        </p:txBody>
      </p:sp>
    </p:spTree>
    <p:extLst>
      <p:ext uri="{BB962C8B-B14F-4D97-AF65-F5344CB8AC3E}">
        <p14:creationId xmlns:p14="http://schemas.microsoft.com/office/powerpoint/2010/main" val="281661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29E13A-E878-C62D-47B6-77B4B22984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204" y="0"/>
            <a:ext cx="913379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6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F0266B0A-187A-FF0D-0003-814F581D55E2}"/>
              </a:ext>
            </a:extLst>
          </p:cNvPr>
          <p:cNvGrpSpPr/>
          <p:nvPr/>
        </p:nvGrpSpPr>
        <p:grpSpPr>
          <a:xfrm>
            <a:off x="938299" y="1530865"/>
            <a:ext cx="6579123" cy="2310367"/>
            <a:chOff x="938299" y="1355019"/>
            <a:chExt cx="6579123" cy="2310367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CDC99-7E58-EF65-C902-BE233CDBFE75}"/>
                </a:ext>
              </a:extLst>
            </p:cNvPr>
            <p:cNvSpPr>
              <a:spLocks/>
            </p:cNvSpPr>
            <p:nvPr/>
          </p:nvSpPr>
          <p:spPr>
            <a:xfrm>
              <a:off x="938299" y="1355019"/>
              <a:ext cx="6579123" cy="743242"/>
            </a:xfrm>
            <a:custGeom>
              <a:avLst/>
              <a:gdLst>
                <a:gd name="connsiteX0" fmla="*/ 0 w 6579123"/>
                <a:gd name="connsiteY0" fmla="*/ 123876 h 743242"/>
                <a:gd name="connsiteX1" fmla="*/ 123876 w 6579123"/>
                <a:gd name="connsiteY1" fmla="*/ 0 h 743242"/>
                <a:gd name="connsiteX2" fmla="*/ 6455247 w 6579123"/>
                <a:gd name="connsiteY2" fmla="*/ 0 h 743242"/>
                <a:gd name="connsiteX3" fmla="*/ 6579123 w 6579123"/>
                <a:gd name="connsiteY3" fmla="*/ 123876 h 743242"/>
                <a:gd name="connsiteX4" fmla="*/ 6579123 w 6579123"/>
                <a:gd name="connsiteY4" fmla="*/ 619366 h 743242"/>
                <a:gd name="connsiteX5" fmla="*/ 6455247 w 6579123"/>
                <a:gd name="connsiteY5" fmla="*/ 743242 h 743242"/>
                <a:gd name="connsiteX6" fmla="*/ 123876 w 6579123"/>
                <a:gd name="connsiteY6" fmla="*/ 743242 h 743242"/>
                <a:gd name="connsiteX7" fmla="*/ 0 w 6579123"/>
                <a:gd name="connsiteY7" fmla="*/ 619366 h 743242"/>
                <a:gd name="connsiteX8" fmla="*/ 0 w 6579123"/>
                <a:gd name="connsiteY8" fmla="*/ 123876 h 74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9123" h="743242">
                  <a:moveTo>
                    <a:pt x="0" y="123876"/>
                  </a:moveTo>
                  <a:cubicBezTo>
                    <a:pt x="0" y="55461"/>
                    <a:pt x="55461" y="0"/>
                    <a:pt x="123876" y="0"/>
                  </a:cubicBezTo>
                  <a:lnTo>
                    <a:pt x="6455247" y="0"/>
                  </a:lnTo>
                  <a:cubicBezTo>
                    <a:pt x="6523662" y="0"/>
                    <a:pt x="6579123" y="55461"/>
                    <a:pt x="6579123" y="123876"/>
                  </a:cubicBezTo>
                  <a:lnTo>
                    <a:pt x="6579123" y="619366"/>
                  </a:lnTo>
                  <a:cubicBezTo>
                    <a:pt x="6579123" y="687781"/>
                    <a:pt x="6523662" y="743242"/>
                    <a:pt x="6455247" y="743242"/>
                  </a:cubicBezTo>
                  <a:lnTo>
                    <a:pt x="123876" y="743242"/>
                  </a:lnTo>
                  <a:cubicBezTo>
                    <a:pt x="55461" y="743242"/>
                    <a:pt x="0" y="687781"/>
                    <a:pt x="0" y="619366"/>
                  </a:cubicBezTo>
                  <a:lnTo>
                    <a:pt x="0" y="123876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9622" tIns="89622" rIns="89622" bIns="89622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solidFill>
                    <a:srgbClr val="143C2A"/>
                  </a:solidFill>
                </a:rPr>
                <a:t>Furniture</a:t>
              </a:r>
              <a:r>
                <a:rPr lang="en-US" dirty="0"/>
                <a:t> category generated the </a:t>
              </a:r>
              <a:r>
                <a:rPr lang="en-US" dirty="0">
                  <a:solidFill>
                    <a:srgbClr val="143C2A"/>
                  </a:solidFill>
                </a:rPr>
                <a:t>least</a:t>
              </a:r>
              <a:r>
                <a:rPr lang="en-US" dirty="0"/>
                <a:t> profit, with subcategories </a:t>
              </a:r>
              <a:r>
                <a:rPr lang="en-US" dirty="0">
                  <a:solidFill>
                    <a:srgbClr val="143C2A"/>
                  </a:solidFill>
                </a:rPr>
                <a:t>Bookcases and Tables</a:t>
              </a:r>
              <a:r>
                <a:rPr lang="en-US" dirty="0"/>
                <a:t> experiencing </a:t>
              </a:r>
              <a:r>
                <a:rPr lang="en-US" dirty="0">
                  <a:solidFill>
                    <a:srgbClr val="143C2A"/>
                  </a:solidFill>
                </a:rPr>
                <a:t>losses</a:t>
              </a:r>
              <a:r>
                <a:rPr lang="en-US" dirty="0"/>
                <a:t> of $3.5k and $17.3k, respectively. </a:t>
              </a:r>
              <a:endParaRPr lang="en-US" sz="1400" kern="120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16C58B2-C8CB-1AC8-3158-8C88B6956C70}"/>
                </a:ext>
              </a:extLst>
            </p:cNvPr>
            <p:cNvSpPr/>
            <p:nvPr/>
          </p:nvSpPr>
          <p:spPr>
            <a:xfrm>
              <a:off x="938299" y="2138582"/>
              <a:ext cx="6579123" cy="743242"/>
            </a:xfrm>
            <a:custGeom>
              <a:avLst/>
              <a:gdLst>
                <a:gd name="connsiteX0" fmla="*/ 0 w 6579123"/>
                <a:gd name="connsiteY0" fmla="*/ 123876 h 743242"/>
                <a:gd name="connsiteX1" fmla="*/ 123876 w 6579123"/>
                <a:gd name="connsiteY1" fmla="*/ 0 h 743242"/>
                <a:gd name="connsiteX2" fmla="*/ 6455247 w 6579123"/>
                <a:gd name="connsiteY2" fmla="*/ 0 h 743242"/>
                <a:gd name="connsiteX3" fmla="*/ 6579123 w 6579123"/>
                <a:gd name="connsiteY3" fmla="*/ 123876 h 743242"/>
                <a:gd name="connsiteX4" fmla="*/ 6579123 w 6579123"/>
                <a:gd name="connsiteY4" fmla="*/ 619366 h 743242"/>
                <a:gd name="connsiteX5" fmla="*/ 6455247 w 6579123"/>
                <a:gd name="connsiteY5" fmla="*/ 743242 h 743242"/>
                <a:gd name="connsiteX6" fmla="*/ 123876 w 6579123"/>
                <a:gd name="connsiteY6" fmla="*/ 743242 h 743242"/>
                <a:gd name="connsiteX7" fmla="*/ 0 w 6579123"/>
                <a:gd name="connsiteY7" fmla="*/ 619366 h 743242"/>
                <a:gd name="connsiteX8" fmla="*/ 0 w 6579123"/>
                <a:gd name="connsiteY8" fmla="*/ 123876 h 74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9123" h="743242">
                  <a:moveTo>
                    <a:pt x="0" y="123876"/>
                  </a:moveTo>
                  <a:cubicBezTo>
                    <a:pt x="0" y="55461"/>
                    <a:pt x="55461" y="0"/>
                    <a:pt x="123876" y="0"/>
                  </a:cubicBezTo>
                  <a:lnTo>
                    <a:pt x="6455247" y="0"/>
                  </a:lnTo>
                  <a:cubicBezTo>
                    <a:pt x="6523662" y="0"/>
                    <a:pt x="6579123" y="55461"/>
                    <a:pt x="6579123" y="123876"/>
                  </a:cubicBezTo>
                  <a:lnTo>
                    <a:pt x="6579123" y="619366"/>
                  </a:lnTo>
                  <a:cubicBezTo>
                    <a:pt x="6579123" y="687781"/>
                    <a:pt x="6523662" y="743242"/>
                    <a:pt x="6455247" y="743242"/>
                  </a:cubicBezTo>
                  <a:lnTo>
                    <a:pt x="123876" y="743242"/>
                  </a:lnTo>
                  <a:cubicBezTo>
                    <a:pt x="55461" y="743242"/>
                    <a:pt x="0" y="687781"/>
                    <a:pt x="0" y="619366"/>
                  </a:cubicBezTo>
                  <a:lnTo>
                    <a:pt x="0" y="123876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9622" tIns="89622" rIns="89622" bIns="89622" numCol="1" spcCol="1270" anchor="ctr" anchorCtr="0">
              <a:noAutofit/>
            </a:bodyPr>
            <a:lstStyle/>
            <a:p>
              <a:pPr marL="0" lvl="0" indent="0" algn="just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Significant sales </a:t>
              </a:r>
              <a:r>
                <a:rPr lang="en-US" dirty="0">
                  <a:solidFill>
                    <a:srgbClr val="143C2A"/>
                  </a:solidFill>
                </a:rPr>
                <a:t>losses</a:t>
              </a:r>
              <a:r>
                <a:rPr lang="en-US" dirty="0"/>
                <a:t> were recorded in the cities of </a:t>
              </a:r>
              <a:r>
                <a:rPr lang="en-US" dirty="0">
                  <a:solidFill>
                    <a:srgbClr val="143C2A"/>
                  </a:solidFill>
                </a:rPr>
                <a:t>Philadelphia ($13.8k), Houston ($10.1k), San Antonio ($7.3k), and Lancaster ($7.24k). </a:t>
              </a:r>
              <a:r>
                <a:rPr lang="en-US" dirty="0"/>
                <a:t>Additionally, the '</a:t>
              </a:r>
              <a:r>
                <a:rPr lang="en-US" dirty="0">
                  <a:solidFill>
                    <a:srgbClr val="143C2A"/>
                  </a:solidFill>
                </a:rPr>
                <a:t>Supplies</a:t>
              </a:r>
              <a:r>
                <a:rPr lang="en-US" dirty="0"/>
                <a:t>' subcategory within </a:t>
              </a:r>
              <a:r>
                <a:rPr lang="en-US" dirty="0">
                  <a:solidFill>
                    <a:srgbClr val="143C2A"/>
                  </a:solidFill>
                </a:rPr>
                <a:t>'Office Supplies'</a:t>
              </a:r>
              <a:r>
                <a:rPr lang="en-US" dirty="0"/>
                <a:t> incurred a </a:t>
              </a:r>
              <a:r>
                <a:rPr lang="en-US" dirty="0">
                  <a:solidFill>
                    <a:srgbClr val="143C2A"/>
                  </a:solidFill>
                </a:rPr>
                <a:t>loss</a:t>
              </a:r>
              <a:r>
                <a:rPr lang="en-US" dirty="0"/>
                <a:t> of $1.15k.</a:t>
              </a:r>
              <a:endParaRPr lang="en-US" sz="1400" kern="120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C61BC9D-82E4-D975-88D7-9A0F933FFC87}"/>
                </a:ext>
              </a:extLst>
            </p:cNvPr>
            <p:cNvSpPr/>
            <p:nvPr/>
          </p:nvSpPr>
          <p:spPr>
            <a:xfrm>
              <a:off x="938299" y="2922144"/>
              <a:ext cx="6579123" cy="743242"/>
            </a:xfrm>
            <a:custGeom>
              <a:avLst/>
              <a:gdLst>
                <a:gd name="connsiteX0" fmla="*/ 0 w 6579123"/>
                <a:gd name="connsiteY0" fmla="*/ 123876 h 743242"/>
                <a:gd name="connsiteX1" fmla="*/ 123876 w 6579123"/>
                <a:gd name="connsiteY1" fmla="*/ 0 h 743242"/>
                <a:gd name="connsiteX2" fmla="*/ 6455247 w 6579123"/>
                <a:gd name="connsiteY2" fmla="*/ 0 h 743242"/>
                <a:gd name="connsiteX3" fmla="*/ 6579123 w 6579123"/>
                <a:gd name="connsiteY3" fmla="*/ 123876 h 743242"/>
                <a:gd name="connsiteX4" fmla="*/ 6579123 w 6579123"/>
                <a:gd name="connsiteY4" fmla="*/ 619366 h 743242"/>
                <a:gd name="connsiteX5" fmla="*/ 6455247 w 6579123"/>
                <a:gd name="connsiteY5" fmla="*/ 743242 h 743242"/>
                <a:gd name="connsiteX6" fmla="*/ 123876 w 6579123"/>
                <a:gd name="connsiteY6" fmla="*/ 743242 h 743242"/>
                <a:gd name="connsiteX7" fmla="*/ 0 w 6579123"/>
                <a:gd name="connsiteY7" fmla="*/ 619366 h 743242"/>
                <a:gd name="connsiteX8" fmla="*/ 0 w 6579123"/>
                <a:gd name="connsiteY8" fmla="*/ 123876 h 74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9123" h="743242">
                  <a:moveTo>
                    <a:pt x="0" y="123876"/>
                  </a:moveTo>
                  <a:cubicBezTo>
                    <a:pt x="0" y="55461"/>
                    <a:pt x="55461" y="0"/>
                    <a:pt x="123876" y="0"/>
                  </a:cubicBezTo>
                  <a:lnTo>
                    <a:pt x="6455247" y="0"/>
                  </a:lnTo>
                  <a:cubicBezTo>
                    <a:pt x="6523662" y="0"/>
                    <a:pt x="6579123" y="55461"/>
                    <a:pt x="6579123" y="123876"/>
                  </a:cubicBezTo>
                  <a:lnTo>
                    <a:pt x="6579123" y="619366"/>
                  </a:lnTo>
                  <a:cubicBezTo>
                    <a:pt x="6579123" y="687781"/>
                    <a:pt x="6523662" y="743242"/>
                    <a:pt x="6455247" y="743242"/>
                  </a:cubicBezTo>
                  <a:lnTo>
                    <a:pt x="123876" y="743242"/>
                  </a:lnTo>
                  <a:cubicBezTo>
                    <a:pt x="55461" y="743242"/>
                    <a:pt x="0" y="687781"/>
                    <a:pt x="0" y="619366"/>
                  </a:cubicBezTo>
                  <a:lnTo>
                    <a:pt x="0" y="123876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9622" tIns="89622" rIns="89622" bIns="89622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In the </a:t>
              </a:r>
              <a:r>
                <a:rPr lang="en-US" dirty="0">
                  <a:solidFill>
                    <a:srgbClr val="143C2A"/>
                  </a:solidFill>
                </a:rPr>
                <a:t>top loss cities</a:t>
              </a:r>
              <a:r>
                <a:rPr lang="en-US" dirty="0"/>
                <a:t>, even the best-selling products underperformed, generating low overall sales and contributing to the overall losses.</a:t>
              </a:r>
              <a:endParaRPr lang="en-US" sz="1400" kern="12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0E0523D8-0BCC-CFDD-B9CB-F3C8EEBD1B18}"/>
              </a:ext>
            </a:extLst>
          </p:cNvPr>
          <p:cNvSpPr txBox="1"/>
          <p:nvPr/>
        </p:nvSpPr>
        <p:spPr>
          <a:xfrm>
            <a:off x="938299" y="910540"/>
            <a:ext cx="4932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Findings:</a:t>
            </a:r>
          </a:p>
        </p:txBody>
      </p:sp>
    </p:spTree>
    <p:extLst>
      <p:ext uri="{BB962C8B-B14F-4D97-AF65-F5344CB8AC3E}">
        <p14:creationId xmlns:p14="http://schemas.microsoft.com/office/powerpoint/2010/main" val="3665805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7682E8-9804-A4EF-3331-71FDF48F8650}"/>
              </a:ext>
            </a:extLst>
          </p:cNvPr>
          <p:cNvSpPr txBox="1"/>
          <p:nvPr/>
        </p:nvSpPr>
        <p:spPr>
          <a:xfrm>
            <a:off x="852853" y="263770"/>
            <a:ext cx="27519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BECAA6-C379-0454-E224-F1AF0858C21B}"/>
              </a:ext>
            </a:extLst>
          </p:cNvPr>
          <p:cNvGrpSpPr/>
          <p:nvPr/>
        </p:nvGrpSpPr>
        <p:grpSpPr>
          <a:xfrm>
            <a:off x="852853" y="663881"/>
            <a:ext cx="7570178" cy="3406957"/>
            <a:chOff x="938298" y="1355021"/>
            <a:chExt cx="6579124" cy="2310365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93A3473-B541-57DB-3F39-BB58A9FE26D8}"/>
                </a:ext>
              </a:extLst>
            </p:cNvPr>
            <p:cNvSpPr/>
            <p:nvPr/>
          </p:nvSpPr>
          <p:spPr>
            <a:xfrm>
              <a:off x="938298" y="1355021"/>
              <a:ext cx="6579123" cy="743242"/>
            </a:xfrm>
            <a:custGeom>
              <a:avLst/>
              <a:gdLst>
                <a:gd name="connsiteX0" fmla="*/ 0 w 6579123"/>
                <a:gd name="connsiteY0" fmla="*/ 123876 h 743242"/>
                <a:gd name="connsiteX1" fmla="*/ 123876 w 6579123"/>
                <a:gd name="connsiteY1" fmla="*/ 0 h 743242"/>
                <a:gd name="connsiteX2" fmla="*/ 6455247 w 6579123"/>
                <a:gd name="connsiteY2" fmla="*/ 0 h 743242"/>
                <a:gd name="connsiteX3" fmla="*/ 6579123 w 6579123"/>
                <a:gd name="connsiteY3" fmla="*/ 123876 h 743242"/>
                <a:gd name="connsiteX4" fmla="*/ 6579123 w 6579123"/>
                <a:gd name="connsiteY4" fmla="*/ 619366 h 743242"/>
                <a:gd name="connsiteX5" fmla="*/ 6455247 w 6579123"/>
                <a:gd name="connsiteY5" fmla="*/ 743242 h 743242"/>
                <a:gd name="connsiteX6" fmla="*/ 123876 w 6579123"/>
                <a:gd name="connsiteY6" fmla="*/ 743242 h 743242"/>
                <a:gd name="connsiteX7" fmla="*/ 0 w 6579123"/>
                <a:gd name="connsiteY7" fmla="*/ 619366 h 743242"/>
                <a:gd name="connsiteX8" fmla="*/ 0 w 6579123"/>
                <a:gd name="connsiteY8" fmla="*/ 123876 h 74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9123" h="743242">
                  <a:moveTo>
                    <a:pt x="0" y="123876"/>
                  </a:moveTo>
                  <a:cubicBezTo>
                    <a:pt x="0" y="55461"/>
                    <a:pt x="55461" y="0"/>
                    <a:pt x="123876" y="0"/>
                  </a:cubicBezTo>
                  <a:lnTo>
                    <a:pt x="6455247" y="0"/>
                  </a:lnTo>
                  <a:cubicBezTo>
                    <a:pt x="6523662" y="0"/>
                    <a:pt x="6579123" y="55461"/>
                    <a:pt x="6579123" y="123876"/>
                  </a:cubicBezTo>
                  <a:lnTo>
                    <a:pt x="6579123" y="619366"/>
                  </a:lnTo>
                  <a:cubicBezTo>
                    <a:pt x="6579123" y="687781"/>
                    <a:pt x="6523662" y="743242"/>
                    <a:pt x="6455247" y="743242"/>
                  </a:cubicBezTo>
                  <a:lnTo>
                    <a:pt x="123876" y="743242"/>
                  </a:lnTo>
                  <a:cubicBezTo>
                    <a:pt x="55461" y="743242"/>
                    <a:pt x="0" y="687781"/>
                    <a:pt x="0" y="619366"/>
                  </a:cubicBezTo>
                  <a:lnTo>
                    <a:pt x="0" y="123876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9622" tIns="89622" rIns="89622" bIns="89622" numCol="1" spcCol="1270" anchor="ctr" anchorCtr="0">
              <a:noAutofit/>
            </a:bodyPr>
            <a:lstStyle/>
            <a:p>
              <a:pPr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dirty="0">
                  <a:solidFill>
                    <a:srgbClr val="143C2A"/>
                  </a:solidFill>
                </a:rPr>
                <a:t>Revise Strategies for Loss-Making Categories:</a:t>
              </a:r>
            </a:p>
            <a:p>
              <a:pPr marL="0" lvl="0" indent="0" algn="ctr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--- Analyze and address issues in the </a:t>
              </a:r>
              <a:r>
                <a:rPr lang="en-US" dirty="0">
                  <a:solidFill>
                    <a:srgbClr val="143C2A"/>
                  </a:solidFill>
                </a:rPr>
                <a:t>Furniture</a:t>
              </a:r>
              <a:r>
                <a:rPr lang="en-US" dirty="0"/>
                <a:t> category, especially </a:t>
              </a:r>
              <a:r>
                <a:rPr lang="en-US" dirty="0">
                  <a:solidFill>
                    <a:srgbClr val="143C2A"/>
                  </a:solidFill>
                </a:rPr>
                <a:t>Bookcases and Tables. </a:t>
              </a:r>
              <a:r>
                <a:rPr lang="en-US" dirty="0"/>
                <a:t>Adjust pricing, reduce inventory, or discontinue underperforming products. Implement targeted marketing campaigns to boost sales</a:t>
              </a:r>
              <a:br>
                <a:rPr lang="en-US" sz="1400" b="0" i="0" kern="1200" dirty="0"/>
              </a:br>
              <a:endParaRPr lang="en-US" sz="1400" kern="1200" dirty="0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155C16F-297C-383B-799F-2AEB4B0D55B5}"/>
                </a:ext>
              </a:extLst>
            </p:cNvPr>
            <p:cNvSpPr/>
            <p:nvPr/>
          </p:nvSpPr>
          <p:spPr>
            <a:xfrm>
              <a:off x="938299" y="2138582"/>
              <a:ext cx="6579123" cy="743242"/>
            </a:xfrm>
            <a:custGeom>
              <a:avLst/>
              <a:gdLst>
                <a:gd name="connsiteX0" fmla="*/ 0 w 6579123"/>
                <a:gd name="connsiteY0" fmla="*/ 123876 h 743242"/>
                <a:gd name="connsiteX1" fmla="*/ 123876 w 6579123"/>
                <a:gd name="connsiteY1" fmla="*/ 0 h 743242"/>
                <a:gd name="connsiteX2" fmla="*/ 6455247 w 6579123"/>
                <a:gd name="connsiteY2" fmla="*/ 0 h 743242"/>
                <a:gd name="connsiteX3" fmla="*/ 6579123 w 6579123"/>
                <a:gd name="connsiteY3" fmla="*/ 123876 h 743242"/>
                <a:gd name="connsiteX4" fmla="*/ 6579123 w 6579123"/>
                <a:gd name="connsiteY4" fmla="*/ 619366 h 743242"/>
                <a:gd name="connsiteX5" fmla="*/ 6455247 w 6579123"/>
                <a:gd name="connsiteY5" fmla="*/ 743242 h 743242"/>
                <a:gd name="connsiteX6" fmla="*/ 123876 w 6579123"/>
                <a:gd name="connsiteY6" fmla="*/ 743242 h 743242"/>
                <a:gd name="connsiteX7" fmla="*/ 0 w 6579123"/>
                <a:gd name="connsiteY7" fmla="*/ 619366 h 743242"/>
                <a:gd name="connsiteX8" fmla="*/ 0 w 6579123"/>
                <a:gd name="connsiteY8" fmla="*/ 123876 h 74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9123" h="743242">
                  <a:moveTo>
                    <a:pt x="0" y="123876"/>
                  </a:moveTo>
                  <a:cubicBezTo>
                    <a:pt x="0" y="55461"/>
                    <a:pt x="55461" y="0"/>
                    <a:pt x="123876" y="0"/>
                  </a:cubicBezTo>
                  <a:lnTo>
                    <a:pt x="6455247" y="0"/>
                  </a:lnTo>
                  <a:cubicBezTo>
                    <a:pt x="6523662" y="0"/>
                    <a:pt x="6579123" y="55461"/>
                    <a:pt x="6579123" y="123876"/>
                  </a:cubicBezTo>
                  <a:lnTo>
                    <a:pt x="6579123" y="619366"/>
                  </a:lnTo>
                  <a:cubicBezTo>
                    <a:pt x="6579123" y="687781"/>
                    <a:pt x="6523662" y="743242"/>
                    <a:pt x="6455247" y="743242"/>
                  </a:cubicBezTo>
                  <a:lnTo>
                    <a:pt x="123876" y="743242"/>
                  </a:lnTo>
                  <a:cubicBezTo>
                    <a:pt x="55461" y="743242"/>
                    <a:pt x="0" y="687781"/>
                    <a:pt x="0" y="619366"/>
                  </a:cubicBezTo>
                  <a:lnTo>
                    <a:pt x="0" y="123876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9622" tIns="89622" rIns="89622" bIns="89622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>
                  <a:solidFill>
                    <a:srgbClr val="143C2A"/>
                  </a:solidFill>
                </a:rPr>
                <a:t>Focus on High-Performance Products and Cities: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 --- Invest more in the </a:t>
              </a:r>
              <a:r>
                <a:rPr lang="en-US" dirty="0">
                  <a:solidFill>
                    <a:srgbClr val="143C2A"/>
                  </a:solidFill>
                </a:rPr>
                <a:t>Technology</a:t>
              </a:r>
              <a:r>
                <a:rPr lang="en-US" dirty="0"/>
                <a:t> category. </a:t>
              </a:r>
              <a:r>
                <a:rPr lang="en-US" dirty="0">
                  <a:solidFill>
                    <a:srgbClr val="143C2A"/>
                  </a:solidFill>
                </a:rPr>
                <a:t>Replicate</a:t>
              </a:r>
              <a:r>
                <a:rPr lang="en-US" dirty="0"/>
                <a:t> successful strategies from high profit cities in underperforming ones. Tailor </a:t>
              </a:r>
              <a:r>
                <a:rPr lang="en-US" dirty="0">
                  <a:solidFill>
                    <a:srgbClr val="143C2A"/>
                  </a:solidFill>
                </a:rPr>
                <a:t>marketing</a:t>
              </a:r>
              <a:r>
                <a:rPr lang="en-US" dirty="0"/>
                <a:t> efforts to address specific needs in top-loss cities, offering promotions or discounts.</a:t>
              </a:r>
              <a:endParaRPr lang="en-US" sz="1400" kern="1200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B287BCF-04E7-4AF7-1A64-81BCD52423C5}"/>
                </a:ext>
              </a:extLst>
            </p:cNvPr>
            <p:cNvSpPr/>
            <p:nvPr/>
          </p:nvSpPr>
          <p:spPr>
            <a:xfrm>
              <a:off x="938299" y="2922144"/>
              <a:ext cx="6579123" cy="743242"/>
            </a:xfrm>
            <a:custGeom>
              <a:avLst/>
              <a:gdLst>
                <a:gd name="connsiteX0" fmla="*/ 0 w 6579123"/>
                <a:gd name="connsiteY0" fmla="*/ 123876 h 743242"/>
                <a:gd name="connsiteX1" fmla="*/ 123876 w 6579123"/>
                <a:gd name="connsiteY1" fmla="*/ 0 h 743242"/>
                <a:gd name="connsiteX2" fmla="*/ 6455247 w 6579123"/>
                <a:gd name="connsiteY2" fmla="*/ 0 h 743242"/>
                <a:gd name="connsiteX3" fmla="*/ 6579123 w 6579123"/>
                <a:gd name="connsiteY3" fmla="*/ 123876 h 743242"/>
                <a:gd name="connsiteX4" fmla="*/ 6579123 w 6579123"/>
                <a:gd name="connsiteY4" fmla="*/ 619366 h 743242"/>
                <a:gd name="connsiteX5" fmla="*/ 6455247 w 6579123"/>
                <a:gd name="connsiteY5" fmla="*/ 743242 h 743242"/>
                <a:gd name="connsiteX6" fmla="*/ 123876 w 6579123"/>
                <a:gd name="connsiteY6" fmla="*/ 743242 h 743242"/>
                <a:gd name="connsiteX7" fmla="*/ 0 w 6579123"/>
                <a:gd name="connsiteY7" fmla="*/ 619366 h 743242"/>
                <a:gd name="connsiteX8" fmla="*/ 0 w 6579123"/>
                <a:gd name="connsiteY8" fmla="*/ 123876 h 7432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579123" h="743242">
                  <a:moveTo>
                    <a:pt x="0" y="123876"/>
                  </a:moveTo>
                  <a:cubicBezTo>
                    <a:pt x="0" y="55461"/>
                    <a:pt x="55461" y="0"/>
                    <a:pt x="123876" y="0"/>
                  </a:cubicBezTo>
                  <a:lnTo>
                    <a:pt x="6455247" y="0"/>
                  </a:lnTo>
                  <a:cubicBezTo>
                    <a:pt x="6523662" y="0"/>
                    <a:pt x="6579123" y="55461"/>
                    <a:pt x="6579123" y="123876"/>
                  </a:cubicBezTo>
                  <a:lnTo>
                    <a:pt x="6579123" y="619366"/>
                  </a:lnTo>
                  <a:cubicBezTo>
                    <a:pt x="6579123" y="687781"/>
                    <a:pt x="6523662" y="743242"/>
                    <a:pt x="6455247" y="743242"/>
                  </a:cubicBezTo>
                  <a:lnTo>
                    <a:pt x="123876" y="743242"/>
                  </a:lnTo>
                  <a:cubicBezTo>
                    <a:pt x="55461" y="743242"/>
                    <a:pt x="0" y="687781"/>
                    <a:pt x="0" y="619366"/>
                  </a:cubicBezTo>
                  <a:lnTo>
                    <a:pt x="0" y="123876"/>
                  </a:lnTo>
                  <a:close/>
                </a:path>
              </a:pathLst>
            </a:cu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9622" tIns="89622" rIns="89622" bIns="89622" numCol="1" spcCol="1270" anchor="ctr" anchorCtr="0">
              <a:noAutofit/>
            </a:bodyPr>
            <a:lstStyle/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Enhance Data-Driven Decision Making:</a:t>
              </a:r>
            </a:p>
            <a:p>
              <a:pPr marL="0" lvl="0" indent="0" algn="l" defTabSz="6223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dirty="0"/>
                <a:t> --- Use </a:t>
              </a:r>
              <a:r>
                <a:rPr lang="en-US" dirty="0">
                  <a:solidFill>
                    <a:srgbClr val="143C2A"/>
                  </a:solidFill>
                </a:rPr>
                <a:t>advanced analytics</a:t>
              </a:r>
              <a:r>
                <a:rPr lang="en-US" dirty="0"/>
                <a:t> to monitor sales performance and detect underperformance early. Develop </a:t>
              </a:r>
              <a:r>
                <a:rPr lang="en-US" dirty="0">
                  <a:solidFill>
                    <a:srgbClr val="143C2A"/>
                  </a:solidFill>
                </a:rPr>
                <a:t>predictive models</a:t>
              </a:r>
              <a:r>
                <a:rPr lang="en-US" dirty="0"/>
                <a:t> for accurate demand forecasting. Gather </a:t>
              </a:r>
              <a:r>
                <a:rPr lang="en-US" dirty="0">
                  <a:solidFill>
                    <a:srgbClr val="143C2A"/>
                  </a:solidFill>
                </a:rPr>
                <a:t>customer and employee feedback</a:t>
              </a:r>
              <a:r>
                <a:rPr lang="en-US" dirty="0"/>
                <a:t> to inform product offerings and operational improvements.</a:t>
              </a:r>
              <a:endParaRPr lang="en-US" sz="14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104915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9A908-23BC-905B-19D5-78863E7EF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4831" y="1464356"/>
            <a:ext cx="2780846" cy="1872900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Google Shape;279;p13">
            <a:extLst>
              <a:ext uri="{FF2B5EF4-FFF2-40B4-BE49-F238E27FC236}">
                <a16:creationId xmlns:a16="http://schemas.microsoft.com/office/drawing/2014/main" id="{A0AE01E0-8EE5-EF8E-5EBE-2442872BD35F}"/>
              </a:ext>
            </a:extLst>
          </p:cNvPr>
          <p:cNvSpPr txBox="1"/>
          <p:nvPr/>
        </p:nvSpPr>
        <p:spPr>
          <a:xfrm>
            <a:off x="3336654" y="2756836"/>
            <a:ext cx="2257200" cy="3849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Presented by: Ans Rehman</a:t>
            </a:r>
            <a:endParaRPr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564607834"/>
      </p:ext>
    </p:extLst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</TotalTime>
  <Words>328</Words>
  <Application>Microsoft Office PowerPoint</Application>
  <PresentationFormat>On-screen Show (16:9)</PresentationFormat>
  <Paragraphs>22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Maven Pro</vt:lpstr>
      <vt:lpstr>Nunito</vt:lpstr>
      <vt:lpstr>Times New Roman</vt:lpstr>
      <vt:lpstr>Arial</vt:lpstr>
      <vt:lpstr>Momentum</vt:lpstr>
      <vt:lpstr>The Sparks Foundation (TSF)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Ans Rehman</dc:creator>
  <cp:lastModifiedBy>Ans Rehman</cp:lastModifiedBy>
  <cp:revision>4</cp:revision>
  <dcterms:modified xsi:type="dcterms:W3CDTF">2024-07-16T17:22:01Z</dcterms:modified>
</cp:coreProperties>
</file>