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webextensions/webextension1.xml" ContentType="application/vnd.ms-office.webextension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7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67" r:id="rId13"/>
    <p:sldId id="268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A4"/>
    <a:srgbClr val="2BA4F4"/>
    <a:srgbClr val="A6A6A6"/>
    <a:srgbClr val="24242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ACE54-9114-4420-AF43-A9377FC68CCD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78D33-C200-47FB-9E77-4E708840E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44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78D33-C200-47FB-9E77-4E708840E24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267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78D33-C200-47FB-9E77-4E708840E24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492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78D33-C200-47FB-9E77-4E708840E24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782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78D33-C200-47FB-9E77-4E708840E24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796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78D33-C200-47FB-9E77-4E708840E24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513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78D33-C200-47FB-9E77-4E708840E24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869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78D33-C200-47FB-9E77-4E708840E24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732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78D33-C200-47FB-9E77-4E708840E24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52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0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1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6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8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5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7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9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5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9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5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4.xml"/><Relationship Id="rId3" Type="http://schemas.openxmlformats.org/officeDocument/2006/relationships/image" Target="../media/image4.jpg"/><Relationship Id="rId7" Type="http://schemas.openxmlformats.org/officeDocument/2006/relationships/slide" Target="slide5.xml"/><Relationship Id="rId12" Type="http://schemas.openxmlformats.org/officeDocument/2006/relationships/slide" Target="slide13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12.xml"/><Relationship Id="rId5" Type="http://schemas.openxmlformats.org/officeDocument/2006/relationships/slide" Target="slide9.xml"/><Relationship Id="rId15" Type="http://schemas.openxmlformats.org/officeDocument/2006/relationships/slide" Target="slide11.xml"/><Relationship Id="rId10" Type="http://schemas.openxmlformats.org/officeDocument/2006/relationships/slide" Target="slide8.xml"/><Relationship Id="rId4" Type="http://schemas.openxmlformats.org/officeDocument/2006/relationships/slide" Target="slide3.xml"/><Relationship Id="rId9" Type="http://schemas.openxmlformats.org/officeDocument/2006/relationships/slide" Target="slide7.xml"/><Relationship Id="rId1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7A93B028-F8F4-4F84-98D7-2779E4D8B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C254636-BEEC-4E48-BF0C-D2C6BF583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3AF5681-1B96-4C35-AB17-AB7793A4E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1C65047-892E-46D5-9E82-93FB2E432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D2952C-9885-4337-B770-851BDEB88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07DD51-ACE9-4B98-AB77-D23DBEF48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483983-8B4E-40F0-BF70-192D840B7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853237-6306-4734-906A-E334FDEAA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848C5D2-21E8-4E56-B25E-809869A75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" name="Picture 3" descr="Pastel colors in gradient surface design">
            <a:extLst>
              <a:ext uri="{FF2B5EF4-FFF2-40B4-BE49-F238E27FC236}">
                <a16:creationId xmlns:a16="http://schemas.microsoft.com/office/drawing/2014/main" id="{0DC6FB42-7694-2EE4-C9F7-5F0990FA3F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442" r="36859" b="-1"/>
          <a:stretch/>
        </p:blipFill>
        <p:spPr>
          <a:xfrm>
            <a:off x="7188594" y="10"/>
            <a:ext cx="5003406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5445F98-88DC-4BE8-C0E8-0482365BE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8030" y="3937366"/>
            <a:ext cx="4531015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1600" b="1" dirty="0">
                <a:solidFill>
                  <a:srgbClr val="0055A4"/>
                </a:solidFill>
              </a:rPr>
              <a:t>PILOT STUDY:</a:t>
            </a:r>
          </a:p>
          <a:p>
            <a:pPr algn="l"/>
            <a:r>
              <a:rPr lang="en-US" sz="1600" dirty="0">
                <a:solidFill>
                  <a:srgbClr val="0055A4"/>
                </a:solidFill>
              </a:rPr>
              <a:t>INSIGHTS INTO CUSTOMER BEHAVIOR AND REVENUE TRENDS OVER TIME USING SALES MODE AND AGE GROUP</a:t>
            </a:r>
            <a:endParaRPr lang="en-IN" sz="2200" dirty="0">
              <a:solidFill>
                <a:srgbClr val="0055A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61C5E-641E-20BF-7C4E-F8CF3951E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8031" y="632664"/>
            <a:ext cx="4800006" cy="3155419"/>
          </a:xfrm>
        </p:spPr>
        <p:txBody>
          <a:bodyPr anchor="b">
            <a:normAutofit/>
          </a:bodyPr>
          <a:lstStyle/>
          <a:p>
            <a:pPr algn="l"/>
            <a:r>
              <a:rPr lang="en-IN" sz="5400" b="1" dirty="0">
                <a:solidFill>
                  <a:srgbClr val="0055A4"/>
                </a:solidFill>
              </a:rPr>
              <a:t>SHIELD INSURANCE</a:t>
            </a:r>
          </a:p>
        </p:txBody>
      </p:sp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29158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F7513226-C6E6-4885-A42A-D6411FF0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9BC07C6F-FF27-4C7D-BF5D-4B4B8880B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B062B0F-BCEB-436F-AB59-970CC5EE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2CDB5C4-8E76-40DC-A3EA-AF3D5066EA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88252B-68F7-4FD1-98ED-39451A985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43015DC-C4C8-408D-91FE-CB52233190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E420DB7-0D88-4E37-B948-6FB4A8AD8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8BA96C9-4B69-43D0-A129-4C2DF6571D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9C0CB4-8BF5-4813-A26B-7B3C36368E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1A6261E-C71C-43D5-8164-2B8BB8D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person holding an umbrella over a cellphone&#10;&#10;Description automatically generated">
            <a:extLst>
              <a:ext uri="{FF2B5EF4-FFF2-40B4-BE49-F238E27FC236}">
                <a16:creationId xmlns:a16="http://schemas.microsoft.com/office/drawing/2014/main" id="{00FF05AF-8DBA-5D82-F048-0124A984D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" y="-3087"/>
            <a:ext cx="7165592" cy="6861087"/>
          </a:xfrm>
          <a:prstGeom prst="rect">
            <a:avLst/>
          </a:prstGeom>
        </p:spPr>
      </p:pic>
      <p:pic>
        <p:nvPicPr>
          <p:cNvPr id="26" name="Picture 25" descr="A logo on a black background">
            <a:extLst>
              <a:ext uri="{FF2B5EF4-FFF2-40B4-BE49-F238E27FC236}">
                <a16:creationId xmlns:a16="http://schemas.microsoft.com/office/drawing/2014/main" id="{ACB01A0D-335B-A3D1-A619-B28846AB7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9" y="113796"/>
            <a:ext cx="1694894" cy="169489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1609D59-C0B8-CDC9-488F-80FD8FF48E1F}"/>
              </a:ext>
            </a:extLst>
          </p:cNvPr>
          <p:cNvSpPr txBox="1"/>
          <p:nvPr/>
        </p:nvSpPr>
        <p:spPr>
          <a:xfrm>
            <a:off x="39397" y="1573164"/>
            <a:ext cx="461665" cy="526789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IN" dirty="0">
                <a:solidFill>
                  <a:srgbClr val="0055A4"/>
                </a:solidFill>
              </a:rPr>
              <a:t>A Project by: </a:t>
            </a:r>
            <a:r>
              <a:rPr lang="en-IN" b="1" dirty="0">
                <a:solidFill>
                  <a:srgbClr val="0055A4"/>
                </a:solidFill>
              </a:rPr>
              <a:t>Aditya ansuman Routray</a:t>
            </a:r>
          </a:p>
        </p:txBody>
      </p:sp>
    </p:spTree>
    <p:extLst>
      <p:ext uri="{BB962C8B-B14F-4D97-AF65-F5344CB8AC3E}">
        <p14:creationId xmlns:p14="http://schemas.microsoft.com/office/powerpoint/2010/main" val="394166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cotton candy">
            <a:hlinkClick r:id="rId3" action="ppaction://hlinksldjump"/>
            <a:extLst>
              <a:ext uri="{FF2B5EF4-FFF2-40B4-BE49-F238E27FC236}">
                <a16:creationId xmlns:a16="http://schemas.microsoft.com/office/drawing/2014/main" id="{6D4D6397-2179-E64E-D380-DDB19E6FB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3C05F2-A217-9524-8BCB-BB30EFC7CB43}"/>
              </a:ext>
            </a:extLst>
          </p:cNvPr>
          <p:cNvSpPr txBox="1">
            <a:spLocks/>
          </p:cNvSpPr>
          <p:nvPr/>
        </p:nvSpPr>
        <p:spPr>
          <a:xfrm>
            <a:off x="4630994" y="1317522"/>
            <a:ext cx="7167716" cy="5024284"/>
          </a:xfrm>
          <a:prstGeom prst="rect">
            <a:avLst/>
          </a:prstGeom>
          <a:solidFill>
            <a:srgbClr val="242425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endParaRPr lang="en-IN" sz="1800" dirty="0">
              <a:solidFill>
                <a:srgbClr val="2BA4F4"/>
              </a:solidFill>
            </a:endParaRPr>
          </a:p>
          <a:p>
            <a:pPr marL="0" indent="0">
              <a:buFont typeface="Avenir Next LT Pro" panose="020B0504020202020204" pitchFamily="34" charset="0"/>
              <a:buNone/>
            </a:pPr>
            <a:endParaRPr lang="en-IN" sz="1800" dirty="0">
              <a:solidFill>
                <a:srgbClr val="2BA4F4"/>
              </a:solidFill>
            </a:endParaRPr>
          </a:p>
          <a:p>
            <a:pPr marL="0" indent="0">
              <a:buFont typeface="Avenir Next LT Pro" panose="020B0504020202020204" pitchFamily="34" charset="0"/>
              <a:buNone/>
            </a:pPr>
            <a:endParaRPr lang="en-IN" sz="1800" dirty="0">
              <a:solidFill>
                <a:srgbClr val="2BA4F4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rgbClr val="2BA4F4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rgbClr val="2BA4F4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rgbClr val="2BA4F4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rgbClr val="2BA4F4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rgbClr val="2BA4F4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rgbClr val="2BA4F4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2BA4F4"/>
                </a:solidFill>
              </a:rPr>
              <a:t>POSITIVE CORRELATION BETWEEN TOTAL CUSTOMERS AND REVENUE FOR ALL MONTHS BUT FEB_23(CUSTOMERS </a:t>
            </a:r>
            <a:r>
              <a:rPr lang="en-IN" sz="1800" dirty="0">
                <a:solidFill>
                  <a:srgbClr val="A6A6A6"/>
                </a:solidFill>
              </a:rPr>
              <a:t>7081</a:t>
            </a:r>
            <a:r>
              <a:rPr lang="en-IN" sz="1800" dirty="0">
                <a:solidFill>
                  <a:srgbClr val="2BA4F4"/>
                </a:solidFill>
              </a:rPr>
              <a:t> REVENUE </a:t>
            </a:r>
            <a:r>
              <a:rPr lang="en-IN" sz="1800" dirty="0">
                <a:solidFill>
                  <a:srgbClr val="A6A6A6"/>
                </a:solidFill>
              </a:rPr>
              <a:t>263.84M</a:t>
            </a:r>
            <a:r>
              <a:rPr lang="en-IN" sz="1800" dirty="0">
                <a:solidFill>
                  <a:srgbClr val="2BA4F4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2BA4F4"/>
                </a:solidFill>
              </a:rPr>
              <a:t>SETTLEMENT% INCREASES WITH AGE WITH HIGHEST BEING </a:t>
            </a:r>
            <a:r>
              <a:rPr lang="en-IN" sz="1800" dirty="0">
                <a:solidFill>
                  <a:srgbClr val="A6A6A6"/>
                </a:solidFill>
              </a:rPr>
              <a:t>74.33% </a:t>
            </a:r>
            <a:r>
              <a:rPr lang="en-IN" sz="1800" dirty="0">
                <a:solidFill>
                  <a:srgbClr val="2BA4F4"/>
                </a:solidFill>
              </a:rPr>
              <a:t>FOR 65+ AGE GROUP CUSTOMERS.</a:t>
            </a:r>
          </a:p>
          <a:p>
            <a:pPr marL="0" indent="0">
              <a:buNone/>
            </a:pPr>
            <a:endParaRPr lang="en-IN" sz="1800" dirty="0">
              <a:solidFill>
                <a:srgbClr val="2BA4F4"/>
              </a:solidFill>
            </a:endParaRPr>
          </a:p>
          <a:p>
            <a:pPr marL="0" indent="0">
              <a:buFont typeface="Avenir Next LT Pro" panose="020B0504020202020204" pitchFamily="34" charset="0"/>
              <a:buNone/>
            </a:pPr>
            <a:endParaRPr lang="en-IN" sz="1800" dirty="0">
              <a:solidFill>
                <a:srgbClr val="2BA4F4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57FB37D-5C79-00EA-BCE1-868AD8D61BBA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3054978344"/>
              </p:ext>
            </p:extLst>
          </p:nvPr>
        </p:nvGraphicFramePr>
        <p:xfrm>
          <a:off x="4827640" y="1388258"/>
          <a:ext cx="6823586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085">
                  <a:extLst>
                    <a:ext uri="{9D8B030D-6E8A-4147-A177-3AD203B41FA5}">
                      <a16:colId xmlns:a16="http://schemas.microsoft.com/office/drawing/2014/main" val="1361490865"/>
                    </a:ext>
                  </a:extLst>
                </a:gridCol>
                <a:gridCol w="1120598">
                  <a:extLst>
                    <a:ext uri="{9D8B030D-6E8A-4147-A177-3AD203B41FA5}">
                      <a16:colId xmlns:a16="http://schemas.microsoft.com/office/drawing/2014/main" val="1880466137"/>
                    </a:ext>
                  </a:extLst>
                </a:gridCol>
                <a:gridCol w="1015397">
                  <a:extLst>
                    <a:ext uri="{9D8B030D-6E8A-4147-A177-3AD203B41FA5}">
                      <a16:colId xmlns:a16="http://schemas.microsoft.com/office/drawing/2014/main" val="16271910"/>
                    </a:ext>
                  </a:extLst>
                </a:gridCol>
                <a:gridCol w="1488432">
                  <a:extLst>
                    <a:ext uri="{9D8B030D-6E8A-4147-A177-3AD203B41FA5}">
                      <a16:colId xmlns:a16="http://schemas.microsoft.com/office/drawing/2014/main" val="621859427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148227662"/>
                    </a:ext>
                  </a:extLst>
                </a:gridCol>
              </a:tblGrid>
              <a:tr h="342506"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2BA4F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2BA4F4"/>
                          </a:solidFill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2BA4F4"/>
                          </a:solidFill>
                        </a:rPr>
                        <a:t>AGE</a:t>
                      </a:r>
                      <a:r>
                        <a:rPr lang="en-IN" dirty="0">
                          <a:solidFill>
                            <a:srgbClr val="2BA4F4"/>
                          </a:solidFill>
                        </a:rPr>
                        <a:t> </a:t>
                      </a:r>
                      <a:r>
                        <a:rPr lang="en-IN" b="1" dirty="0">
                          <a:solidFill>
                            <a:srgbClr val="2BA4F4"/>
                          </a:solidFill>
                        </a:rPr>
                        <a:t>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2BA4F4"/>
                          </a:solidFill>
                        </a:rPr>
                        <a:t>POLICY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2BA4F4"/>
                          </a:solidFill>
                        </a:rPr>
                        <a:t>SALES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2825"/>
                  </a:ext>
                </a:extLst>
              </a:tr>
              <a:tr h="599386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2BA4F4"/>
                          </a:solidFill>
                        </a:rPr>
                        <a:t>HIGHEST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2BA4F4"/>
                          </a:solidFill>
                        </a:rPr>
                        <a:t>DELHI</a:t>
                      </a:r>
                    </a:p>
                    <a:p>
                      <a:r>
                        <a:rPr lang="en-IN" dirty="0">
                          <a:solidFill>
                            <a:srgbClr val="A6A6A6"/>
                          </a:solidFill>
                        </a:rPr>
                        <a:t>401.57M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2BA4F4"/>
                          </a:solidFill>
                        </a:rPr>
                        <a:t>[31-40]</a:t>
                      </a:r>
                    </a:p>
                    <a:p>
                      <a:r>
                        <a:rPr lang="en-IN" dirty="0">
                          <a:solidFill>
                            <a:srgbClr val="A6A6A6"/>
                          </a:solidFill>
                        </a:rPr>
                        <a:t>320.6M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rgbClr val="2BA4F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POL2005HEL</a:t>
                      </a:r>
                      <a:endParaRPr lang="en-IN" dirty="0">
                        <a:solidFill>
                          <a:srgbClr val="2BA4F4"/>
                        </a:solidFill>
                      </a:endParaRPr>
                    </a:p>
                    <a:p>
                      <a:r>
                        <a:rPr lang="en-IN" b="0" dirty="0">
                          <a:solidFill>
                            <a:srgbClr val="A6A6A6"/>
                          </a:solidFill>
                        </a:rPr>
                        <a:t>324.26M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2BA4F4"/>
                          </a:solidFill>
                        </a:rPr>
                        <a:t>AGENT</a:t>
                      </a:r>
                    </a:p>
                    <a:p>
                      <a:pPr algn="ctr"/>
                      <a:r>
                        <a:rPr lang="en-IN" dirty="0">
                          <a:solidFill>
                            <a:srgbClr val="A6A6A6"/>
                          </a:solidFill>
                        </a:rPr>
                        <a:t>550.76M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846595"/>
                  </a:ext>
                </a:extLst>
              </a:tr>
              <a:tr h="599386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2BA4F4"/>
                          </a:solidFill>
                        </a:rPr>
                        <a:t>LOWEST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2BA4F4"/>
                          </a:solidFill>
                        </a:rPr>
                        <a:t>INDORE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A6A6A6"/>
                          </a:solidFill>
                        </a:rPr>
                        <a:t>81.35M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2BA4F4"/>
                          </a:solidFill>
                        </a:rPr>
                        <a:t>[18-24]</a:t>
                      </a:r>
                    </a:p>
                    <a:p>
                      <a:r>
                        <a:rPr lang="en-IN" dirty="0">
                          <a:solidFill>
                            <a:srgbClr val="A6A6A6"/>
                          </a:solidFill>
                        </a:rPr>
                        <a:t>27.33M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2BA4F4"/>
                          </a:solidFill>
                        </a:rPr>
                        <a:t>POL4321HEL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800" b="0" kern="1200" dirty="0">
                          <a:solidFill>
                            <a:srgbClr val="A6A6A6"/>
                          </a:solidFill>
                          <a:latin typeface="+mn-lt"/>
                          <a:ea typeface="+mn-ea"/>
                          <a:cs typeface="+mn-cs"/>
                        </a:rPr>
                        <a:t>25.47M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2BA4F4"/>
                          </a:solidFill>
                        </a:rPr>
                        <a:t>WEBSITE</a:t>
                      </a:r>
                    </a:p>
                    <a:p>
                      <a:pPr algn="ctr"/>
                      <a:r>
                        <a:rPr lang="en-IN" dirty="0">
                          <a:solidFill>
                            <a:srgbClr val="A6A6A6"/>
                          </a:solidFill>
                        </a:rPr>
                        <a:t>124.62M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33171"/>
                  </a:ext>
                </a:extLst>
              </a:tr>
              <a:tr h="599386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2BA4F4"/>
                          </a:solidFill>
                        </a:rPr>
                        <a:t>HIGHEST</a:t>
                      </a:r>
                      <a:r>
                        <a:rPr lang="en-IN" dirty="0">
                          <a:solidFill>
                            <a:srgbClr val="2BA4F4"/>
                          </a:solidFill>
                        </a:rPr>
                        <a:t> </a:t>
                      </a:r>
                      <a:r>
                        <a:rPr lang="en-IN" b="1" dirty="0">
                          <a:solidFill>
                            <a:srgbClr val="2BA4F4"/>
                          </a:solidFill>
                        </a:rPr>
                        <a:t>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2BA4F4"/>
                          </a:solidFill>
                        </a:rPr>
                        <a:t>DELHI</a:t>
                      </a:r>
                    </a:p>
                    <a:p>
                      <a:r>
                        <a:rPr lang="en-IN" dirty="0">
                          <a:solidFill>
                            <a:srgbClr val="A6A6A6"/>
                          </a:solidFill>
                        </a:rPr>
                        <a:t>11007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2BA4F4"/>
                          </a:solidFill>
                        </a:rPr>
                        <a:t>[31-40]</a:t>
                      </a:r>
                    </a:p>
                    <a:p>
                      <a:r>
                        <a:rPr lang="en-IN" dirty="0">
                          <a:solidFill>
                            <a:srgbClr val="A6A6A6"/>
                          </a:solidFill>
                        </a:rPr>
                        <a:t>10652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rgbClr val="2BA4F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POL4321HEL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800" b="0" kern="1200" dirty="0">
                          <a:solidFill>
                            <a:srgbClr val="A6A6A6"/>
                          </a:solidFill>
                          <a:latin typeface="+mn-lt"/>
                          <a:ea typeface="+mn-ea"/>
                          <a:cs typeface="+mn-cs"/>
                        </a:rPr>
                        <a:t>4434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2BA4F4"/>
                          </a:solidFill>
                        </a:rPr>
                        <a:t>AGENT</a:t>
                      </a:r>
                    </a:p>
                    <a:p>
                      <a:pPr algn="ctr"/>
                      <a:r>
                        <a:rPr lang="en-IN" dirty="0">
                          <a:solidFill>
                            <a:srgbClr val="A6A6A6"/>
                          </a:solidFill>
                        </a:rPr>
                        <a:t>14873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787955"/>
                  </a:ext>
                </a:extLst>
              </a:tr>
              <a:tr h="856266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2BA4F4"/>
                          </a:solidFill>
                        </a:rPr>
                        <a:t>LOWEST</a:t>
                      </a:r>
                      <a:r>
                        <a:rPr lang="en-IN" dirty="0">
                          <a:solidFill>
                            <a:srgbClr val="2BA4F4"/>
                          </a:solidFill>
                        </a:rPr>
                        <a:t> </a:t>
                      </a:r>
                      <a:r>
                        <a:rPr lang="en-IN" b="1" dirty="0">
                          <a:solidFill>
                            <a:srgbClr val="2BA4F4"/>
                          </a:solidFill>
                        </a:rPr>
                        <a:t>CUSTOMERS</a:t>
                      </a:r>
                    </a:p>
                    <a:p>
                      <a:endParaRPr lang="en-IN" b="1" dirty="0">
                        <a:solidFill>
                          <a:srgbClr val="2BA4F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2BA4F4"/>
                          </a:solidFill>
                        </a:rPr>
                        <a:t>INDORE</a:t>
                      </a:r>
                    </a:p>
                    <a:p>
                      <a:r>
                        <a:rPr lang="en-IN" dirty="0">
                          <a:solidFill>
                            <a:srgbClr val="A6A6A6"/>
                          </a:solidFill>
                        </a:rPr>
                        <a:t>2096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2BA4F4"/>
                          </a:solidFill>
                        </a:rPr>
                        <a:t>[18-24]</a:t>
                      </a:r>
                    </a:p>
                    <a:p>
                      <a:r>
                        <a:rPr lang="en-IN" dirty="0">
                          <a:solidFill>
                            <a:srgbClr val="A6A6A6"/>
                          </a:solidFill>
                        </a:rPr>
                        <a:t>1994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2BA4F4"/>
                          </a:solidFill>
                        </a:rPr>
                        <a:t>POL1048HEL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800" b="0" kern="1200" dirty="0">
                          <a:solidFill>
                            <a:srgbClr val="A6A6A6"/>
                          </a:solidFill>
                          <a:latin typeface="+mn-lt"/>
                          <a:ea typeface="+mn-ea"/>
                          <a:cs typeface="+mn-cs"/>
                        </a:rPr>
                        <a:t>1668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2BA4F4"/>
                          </a:solidFill>
                        </a:rPr>
                        <a:t>WEBSITE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A6A6A6"/>
                          </a:solidFill>
                        </a:rPr>
                        <a:t>3410</a:t>
                      </a:r>
                    </a:p>
                    <a:p>
                      <a:endParaRPr lang="en-IN" dirty="0">
                        <a:solidFill>
                          <a:srgbClr val="2BA4F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623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A13045-A052-4419-17B5-9C4FB1CF5F52}"/>
              </a:ext>
            </a:extLst>
          </p:cNvPr>
          <p:cNvSpPr txBox="1"/>
          <p:nvPr/>
        </p:nvSpPr>
        <p:spPr>
          <a:xfrm>
            <a:off x="0" y="3207493"/>
            <a:ext cx="4109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0055A4"/>
                </a:solidFill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89DB6C-DEC2-29DB-DDAA-7797724BE382}"/>
              </a:ext>
            </a:extLst>
          </p:cNvPr>
          <p:cNvSpPr txBox="1"/>
          <p:nvPr/>
        </p:nvSpPr>
        <p:spPr>
          <a:xfrm>
            <a:off x="206477" y="18652"/>
            <a:ext cx="117790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</a:t>
            </a:r>
            <a:r>
              <a:rPr lang="en-IN" sz="4000" kern="1200" dirty="0">
                <a:ln>
                  <a:solidFill>
                    <a:srgbClr val="A6A6A6"/>
                  </a:solidFill>
                </a:ln>
                <a:solidFill>
                  <a:srgbClr val="0055A4"/>
                </a:solidFill>
              </a:rPr>
              <a:t> </a:t>
            </a:r>
            <a:r>
              <a:rPr lang="en-IN" sz="4000" b="1" kern="1200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en-IN" sz="4000" kern="1200" dirty="0">
                <a:ln>
                  <a:solidFill>
                    <a:srgbClr val="A6A6A6"/>
                  </a:solidFill>
                </a:ln>
                <a:solidFill>
                  <a:srgbClr val="0055A4"/>
                </a:solidFill>
              </a:rPr>
              <a:t> </a:t>
            </a:r>
            <a:r>
              <a:rPr lang="en-IN" sz="4000" b="1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RECOMMENDATIONS</a:t>
            </a:r>
            <a:endParaRPr lang="en-US" sz="4000" b="1" dirty="0">
              <a:ln w="0"/>
              <a:solidFill>
                <a:srgbClr val="0055A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 descr="A logo on a black background">
            <a:extLst>
              <a:ext uri="{FF2B5EF4-FFF2-40B4-BE49-F238E27FC236}">
                <a16:creationId xmlns:a16="http://schemas.microsoft.com/office/drawing/2014/main" id="{FAB3AC88-26C6-2AEA-3E7F-F5387BA6D0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1" y="117980"/>
            <a:ext cx="1064311" cy="106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ABE71-3136-C63B-930F-AF159D599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cotton candy">
            <a:hlinkClick r:id="rId3" action="ppaction://hlinksldjump"/>
            <a:extLst>
              <a:ext uri="{FF2B5EF4-FFF2-40B4-BE49-F238E27FC236}">
                <a16:creationId xmlns:a16="http://schemas.microsoft.com/office/drawing/2014/main" id="{67C454F8-204D-BF2E-C8DA-70E397F99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25CDFB-D9E1-D8EA-DC88-4D7540EA6D20}"/>
              </a:ext>
            </a:extLst>
          </p:cNvPr>
          <p:cNvSpPr txBox="1"/>
          <p:nvPr/>
        </p:nvSpPr>
        <p:spPr>
          <a:xfrm>
            <a:off x="79631" y="3429121"/>
            <a:ext cx="4817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0055A4"/>
                </a:solidFill>
                <a:latin typeface="+mj-lt"/>
              </a:rPr>
              <a:t>RECOMMENDATIONS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47DAC4-3B7A-222B-2487-DF7520BE52BA}"/>
              </a:ext>
            </a:extLst>
          </p:cNvPr>
          <p:cNvSpPr txBox="1">
            <a:spLocks/>
          </p:cNvSpPr>
          <p:nvPr/>
        </p:nvSpPr>
        <p:spPr>
          <a:xfrm>
            <a:off x="5437239" y="1032387"/>
            <a:ext cx="6135327" cy="5378245"/>
          </a:xfrm>
          <a:prstGeom prst="rect">
            <a:avLst/>
          </a:prstGeom>
          <a:solidFill>
            <a:srgbClr val="24242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2BA4F4"/>
                </a:solidFill>
              </a:rPr>
              <a:t>FOCUS ON HIGH VALUE AGE GROUP [31-40] WITH SPECIAL PLANS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2BA4F4"/>
                </a:solidFill>
              </a:rPr>
              <a:t>ACQUIRE [18-24] AGE GROUP CUSTOMERS WITH AFFORDABLE PLANS THROUGH EDUCATIONAL CAMPAIGNS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BA4F4"/>
                </a:solidFill>
              </a:rPr>
              <a:t>ENHANCE INCENTIVES FOR OFFLINE AGENTS TO ENCOURAGE HIGHER ENGAGEMENT AND PRIORITIZE YOUR PRODUCTS OVER COMPETITORS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2BA4F4"/>
                </a:solidFill>
              </a:rPr>
              <a:t>CREATE A BETTER USER INTERFACE IN THE ONLINE APP &amp; WEBSITE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2BA4F4"/>
                </a:solidFill>
              </a:rPr>
              <a:t>TO INCREASE CUSTOMER BASE ADD NON LIFE INSURANCE PRODUCTS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2BA4F4"/>
                </a:solidFill>
              </a:rPr>
              <a:t>FOR BIG CITIEY CUSTOMERS ADD ULIP, MF_LIFE INSURANCE COMBO, BODY PART INSURANCE, CYBER INSURANCE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E86FF9-D8A7-3A6D-9BF4-C0480A253620}"/>
              </a:ext>
            </a:extLst>
          </p:cNvPr>
          <p:cNvSpPr txBox="1"/>
          <p:nvPr/>
        </p:nvSpPr>
        <p:spPr>
          <a:xfrm>
            <a:off x="206477" y="18652"/>
            <a:ext cx="117790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</a:t>
            </a:r>
            <a:r>
              <a:rPr lang="en-IN" sz="4000" kern="1200" dirty="0">
                <a:ln>
                  <a:solidFill>
                    <a:srgbClr val="A6A6A6"/>
                  </a:solidFill>
                </a:ln>
                <a:solidFill>
                  <a:srgbClr val="0055A4"/>
                </a:solidFill>
              </a:rPr>
              <a:t> </a:t>
            </a:r>
            <a:r>
              <a:rPr lang="en-IN" sz="4000" b="1" kern="1200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en-IN" sz="4000" kern="1200" dirty="0">
                <a:ln>
                  <a:solidFill>
                    <a:srgbClr val="A6A6A6"/>
                  </a:solidFill>
                </a:ln>
                <a:solidFill>
                  <a:srgbClr val="0055A4"/>
                </a:solidFill>
              </a:rPr>
              <a:t> </a:t>
            </a:r>
            <a:r>
              <a:rPr lang="en-IN" sz="4000" b="1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RECOMMENDATIONS</a:t>
            </a:r>
            <a:endParaRPr lang="en-US" sz="4000" b="1" dirty="0">
              <a:ln w="0"/>
              <a:solidFill>
                <a:srgbClr val="0055A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 descr="A logo on a black background">
            <a:extLst>
              <a:ext uri="{FF2B5EF4-FFF2-40B4-BE49-F238E27FC236}">
                <a16:creationId xmlns:a16="http://schemas.microsoft.com/office/drawing/2014/main" id="{78437933-B919-8362-9CB7-B28D9EB61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1" y="117980"/>
            <a:ext cx="1064311" cy="106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0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cotton candy">
            <a:hlinkClick r:id="rId2" action="ppaction://hlinksldjump"/>
            <a:extLst>
              <a:ext uri="{FF2B5EF4-FFF2-40B4-BE49-F238E27FC236}">
                <a16:creationId xmlns:a16="http://schemas.microsoft.com/office/drawing/2014/main" id="{C24C6F74-1976-404D-4317-926334F28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33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E9E556-AAC1-8963-9A71-CCEFB25D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9"/>
            <a:ext cx="10515600" cy="1151321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400" b="1" kern="1200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sz="4400" b="1" kern="1200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SCOPE </a:t>
            </a:r>
            <a:br>
              <a:rPr lang="en-IN" sz="4400" b="1" kern="1200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sz="4400" b="1" kern="1200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FULL SCALE </a:t>
            </a:r>
            <a:r>
              <a:rPr lang="en-IN" b="1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br>
              <a:rPr lang="en-IN" b="1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IN" dirty="0">
              <a:solidFill>
                <a:srgbClr val="0055A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84AEF-08A8-BE90-E300-D6347859C64A}"/>
              </a:ext>
            </a:extLst>
          </p:cNvPr>
          <p:cNvSpPr txBox="1"/>
          <p:nvPr/>
        </p:nvSpPr>
        <p:spPr>
          <a:xfrm>
            <a:off x="0" y="2557671"/>
            <a:ext cx="5144732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kern="1200" dirty="0">
                <a:ln>
                  <a:solidFill>
                    <a:srgbClr val="A6A6A6"/>
                  </a:solidFill>
                </a:ln>
                <a:solidFill>
                  <a:srgbClr val="0055A4"/>
                </a:solidFill>
                <a:latin typeface="+mj-lt"/>
              </a:rPr>
              <a:t>PROPOSED ENHANCEMENT FOR FULL SCALE IMPLEMENTATION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1F0E1C-216A-FF26-7957-7E80A3DB71FE}"/>
              </a:ext>
            </a:extLst>
          </p:cNvPr>
          <p:cNvSpPr txBox="1">
            <a:spLocks/>
          </p:cNvSpPr>
          <p:nvPr/>
        </p:nvSpPr>
        <p:spPr>
          <a:xfrm>
            <a:off x="6009970" y="2226956"/>
            <a:ext cx="5670752" cy="2723535"/>
          </a:xfrm>
          <a:prstGeom prst="rect">
            <a:avLst/>
          </a:prstGeom>
          <a:solidFill>
            <a:srgbClr val="24242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2BA4F4"/>
                </a:solidFill>
              </a:rPr>
              <a:t>INTEGRATE DATA OF ALL BUSINESS UNITS AND DEPARTMENTS INTO A UNIFIED BI PLATFORM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2BA4F4"/>
                </a:solidFill>
              </a:rPr>
              <a:t>ENSURING CENTRALISED DATA GOVERNANCE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2BA4F4"/>
                </a:solidFill>
              </a:rPr>
              <a:t>ENSURING SCALABILITY CONSIDERING BUSINESS EXPANSION INTO OTHER CITIES</a:t>
            </a:r>
          </a:p>
        </p:txBody>
      </p:sp>
      <p:pic>
        <p:nvPicPr>
          <p:cNvPr id="14" name="Picture 13" descr="A logo on a black background">
            <a:extLst>
              <a:ext uri="{FF2B5EF4-FFF2-40B4-BE49-F238E27FC236}">
                <a16:creationId xmlns:a16="http://schemas.microsoft.com/office/drawing/2014/main" id="{10ABC67B-8F40-9FF1-5F00-07221ECAF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1" y="117980"/>
            <a:ext cx="1064311" cy="106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5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cotton candy">
            <a:hlinkClick r:id="rId3" action="ppaction://hlinksldjump"/>
            <a:extLst>
              <a:ext uri="{FF2B5EF4-FFF2-40B4-BE49-F238E27FC236}">
                <a16:creationId xmlns:a16="http://schemas.microsoft.com/office/drawing/2014/main" id="{39AC022B-6140-4633-363B-21B0FD842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386D65-376D-3B7B-01F9-114EE916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9"/>
            <a:ext cx="10515600" cy="1151321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400" b="1" kern="1200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sz="4400" b="1" kern="1200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SCOPE </a:t>
            </a:r>
            <a:br>
              <a:rPr lang="en-IN" sz="4400" b="1" kern="1200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sz="4400" b="1" kern="1200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FULL SCALE </a:t>
            </a:r>
            <a:r>
              <a:rPr lang="en-IN" b="1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br>
              <a:rPr lang="en-IN" b="1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IN" dirty="0">
              <a:solidFill>
                <a:srgbClr val="0055A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577A0-01C1-16D3-0966-7F04CA5A57F1}"/>
              </a:ext>
            </a:extLst>
          </p:cNvPr>
          <p:cNvSpPr txBox="1"/>
          <p:nvPr/>
        </p:nvSpPr>
        <p:spPr>
          <a:xfrm>
            <a:off x="258096" y="3131900"/>
            <a:ext cx="4313903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kern="1200" dirty="0">
                <a:ln>
                  <a:solidFill>
                    <a:srgbClr val="A6A6A6"/>
                  </a:solidFill>
                </a:ln>
                <a:solidFill>
                  <a:srgbClr val="0055A4"/>
                </a:solidFill>
                <a:latin typeface="+mj-lt"/>
              </a:rPr>
              <a:t>IMPLEMENTATION PLAN &amp; TIMELINE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2A9113B-95A9-C345-4EC1-135EC32D382C}"/>
              </a:ext>
            </a:extLst>
          </p:cNvPr>
          <p:cNvSpPr txBox="1">
            <a:spLocks/>
          </p:cNvSpPr>
          <p:nvPr/>
        </p:nvSpPr>
        <p:spPr>
          <a:xfrm>
            <a:off x="5216013" y="1523999"/>
            <a:ext cx="6479457" cy="4906298"/>
          </a:xfrm>
          <a:prstGeom prst="rect">
            <a:avLst/>
          </a:prstGeom>
          <a:solidFill>
            <a:srgbClr val="242425"/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IN" sz="1800" dirty="0">
              <a:solidFill>
                <a:srgbClr val="2BA4F4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800" dirty="0">
              <a:solidFill>
                <a:srgbClr val="2BA4F4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2BA4F4"/>
                </a:solidFill>
              </a:rPr>
              <a:t>INITIAL ASSESMENT OF CURRENT DATA INFRASTRUCTURE &amp; BUSINESS REQUIREMENT</a:t>
            </a:r>
            <a:r>
              <a:rPr lang="en-IN" sz="1800" dirty="0">
                <a:solidFill>
                  <a:srgbClr val="A6A6A6"/>
                </a:solidFill>
              </a:rPr>
              <a:t> (2 WEEKS)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2BA4F4"/>
                </a:solidFill>
              </a:rPr>
              <a:t>TOOLS: PowerBI OR MICROSOFT FABRIC( PowerBI+ DATA FACTORY)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2BA4F4"/>
                </a:solidFill>
              </a:rPr>
              <a:t>DEVELOPMENT OF PLAN WITH CLEAR MILESTONES AND DELIVERABLES </a:t>
            </a:r>
            <a:r>
              <a:rPr lang="en-IN" sz="1800" dirty="0">
                <a:solidFill>
                  <a:srgbClr val="A6A6A6"/>
                </a:solidFill>
              </a:rPr>
              <a:t>(1TO 2 WEEK)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2BA4F4"/>
                </a:solidFill>
              </a:rPr>
              <a:t>DATA PREPARATION &amp; INTEGRATION </a:t>
            </a:r>
            <a:r>
              <a:rPr lang="en-IN" sz="1800" dirty="0">
                <a:solidFill>
                  <a:srgbClr val="A6A6A6"/>
                </a:solidFill>
              </a:rPr>
              <a:t>(4 TO 6 WEEKS)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2BA4F4"/>
                </a:solidFill>
              </a:rPr>
              <a:t>DEVELOPMENT AND IMPLEMENTATION </a:t>
            </a:r>
            <a:r>
              <a:rPr lang="en-IN" sz="1800" dirty="0">
                <a:solidFill>
                  <a:srgbClr val="A6A6A6"/>
                </a:solidFill>
              </a:rPr>
              <a:t>(8 TO 12 WEEKS)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2BA4F4"/>
                </a:solidFill>
              </a:rPr>
              <a:t>TESTING &amp; VALIDATION </a:t>
            </a:r>
            <a:r>
              <a:rPr lang="en-IN" sz="1800" dirty="0">
                <a:solidFill>
                  <a:srgbClr val="A6A6A6"/>
                </a:solidFill>
              </a:rPr>
              <a:t>(2 TO 3 WEEKS)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2BA4F4"/>
                </a:solidFill>
              </a:rPr>
              <a:t>DEPLOYMENT AND END USER TRAINING </a:t>
            </a:r>
            <a:r>
              <a:rPr lang="en-IN" sz="1800" dirty="0">
                <a:solidFill>
                  <a:srgbClr val="A6A6A6"/>
                </a:solidFill>
              </a:rPr>
              <a:t>(2 TO 4 WEEKS)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2BA4F4"/>
                </a:solidFill>
              </a:rPr>
              <a:t>INITIAL SUPPORT </a:t>
            </a:r>
            <a:r>
              <a:rPr lang="en-IN" sz="1800" dirty="0">
                <a:solidFill>
                  <a:srgbClr val="A6A6A6"/>
                </a:solidFill>
              </a:rPr>
              <a:t>(6 MONTHS)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2BA4F4"/>
                </a:solidFill>
              </a:rPr>
              <a:t>ONGOING SUPPORT &amp; MAINTENANCE </a:t>
            </a:r>
            <a:r>
              <a:rPr lang="en-IN" sz="1800" dirty="0">
                <a:solidFill>
                  <a:srgbClr val="A6A6A6"/>
                </a:solidFill>
              </a:rPr>
              <a:t>(TO BE DISCUSSED)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800" dirty="0">
              <a:solidFill>
                <a:srgbClr val="2BA4F4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800" dirty="0">
              <a:solidFill>
                <a:srgbClr val="2BA4F4"/>
              </a:solidFill>
            </a:endParaRPr>
          </a:p>
        </p:txBody>
      </p:sp>
      <p:pic>
        <p:nvPicPr>
          <p:cNvPr id="7" name="Picture 6" descr="A logo on a black background">
            <a:extLst>
              <a:ext uri="{FF2B5EF4-FFF2-40B4-BE49-F238E27FC236}">
                <a16:creationId xmlns:a16="http://schemas.microsoft.com/office/drawing/2014/main" id="{649FF7EA-14E6-E3E8-CDD4-4BC130430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1" y="117980"/>
            <a:ext cx="1064311" cy="106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0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2D188-3C99-5838-3034-CCE5B863E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cotton candy">
            <a:hlinkClick r:id="rId3" action="ppaction://hlinksldjump"/>
            <a:extLst>
              <a:ext uri="{FF2B5EF4-FFF2-40B4-BE49-F238E27FC236}">
                <a16:creationId xmlns:a16="http://schemas.microsoft.com/office/drawing/2014/main" id="{AB6AF57B-A07E-9532-3539-EB11378B6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33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7A9537-E54B-3CAA-3CB6-9F90B4DB8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9"/>
            <a:ext cx="10515600" cy="1151321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400" b="1" kern="1200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sz="4400" b="1" kern="1200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SCOPE </a:t>
            </a:r>
            <a:br>
              <a:rPr lang="en-IN" sz="4400" b="1" kern="1200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sz="4400" b="1" kern="1200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FULL SCALE </a:t>
            </a:r>
            <a:r>
              <a:rPr lang="en-IN" b="1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br>
              <a:rPr lang="en-IN" b="1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IN" dirty="0">
              <a:solidFill>
                <a:srgbClr val="0055A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0F1414-3D92-A6E4-C83F-4A30176BFDA6}"/>
              </a:ext>
            </a:extLst>
          </p:cNvPr>
          <p:cNvSpPr txBox="1"/>
          <p:nvPr/>
        </p:nvSpPr>
        <p:spPr>
          <a:xfrm>
            <a:off x="314632" y="3221752"/>
            <a:ext cx="4080387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kern="1200" dirty="0">
                <a:ln>
                  <a:solidFill>
                    <a:srgbClr val="A6A6A6"/>
                  </a:solidFill>
                </a:ln>
                <a:solidFill>
                  <a:srgbClr val="0055A4"/>
                </a:solidFill>
                <a:latin typeface="+mj-lt"/>
              </a:rPr>
              <a:t>BENEFIT &amp; BUSINESS IMPACT</a:t>
            </a:r>
            <a:endParaRPr lang="en-IN" sz="3200" b="1" dirty="0">
              <a:ln>
                <a:solidFill>
                  <a:srgbClr val="A6A6A6"/>
                </a:solidFill>
              </a:ln>
              <a:solidFill>
                <a:srgbClr val="0055A4"/>
              </a:solidFill>
              <a:latin typeface="+mj-lt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9D01B8-840C-0120-A7BC-9FDC5839E1A6}"/>
              </a:ext>
            </a:extLst>
          </p:cNvPr>
          <p:cNvSpPr txBox="1">
            <a:spLocks/>
          </p:cNvSpPr>
          <p:nvPr/>
        </p:nvSpPr>
        <p:spPr>
          <a:xfrm>
            <a:off x="5053781" y="2064774"/>
            <a:ext cx="6479457" cy="4109884"/>
          </a:xfrm>
          <a:prstGeom prst="rect">
            <a:avLst/>
          </a:prstGeom>
          <a:solidFill>
            <a:srgbClr val="242425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2BA4F4"/>
                </a:solidFill>
              </a:rPr>
              <a:t>RISK ASSESSMENT &amp; FRAUD DETECTION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2BA4F4"/>
                </a:solidFill>
              </a:rPr>
              <a:t>CUSTOMER SEGMENTATION &amp; PERSONALIZED PRICING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2BA4F4"/>
                </a:solidFill>
              </a:rPr>
              <a:t>SALES MODE OPTIMIZATION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2BA4F4"/>
                </a:solidFill>
              </a:rPr>
              <a:t>EXPANSION &amp; MARKET PENETRATION STRATEGY (ADDITION OF LIFE &amp; NON LIFE INSURANCE TO PRESENT HEALTH INSURANCE)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2BA4F4"/>
                </a:solidFill>
              </a:rPr>
              <a:t>IMPLEMENT DIFFERENT STRATERGY FOR LIFE &amp; NON LIFE INSURANCE PRODUCTS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BA4F4"/>
                </a:solidFill>
              </a:rPr>
              <a:t>CHURN PREDICTION &amp; CUSTOMER RETENTION STRATEGIES</a:t>
            </a:r>
            <a:endParaRPr lang="en-IN" sz="1800" dirty="0">
              <a:solidFill>
                <a:srgbClr val="2BA4F4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2BA4F4"/>
                </a:solidFill>
              </a:rPr>
              <a:t>CLAIMS PROCESSING EFFICIENCY &amp; AUTOMATION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2BA4F4"/>
                </a:solidFill>
              </a:rPr>
              <a:t>POLICY RECOMMENDATIONS &amp; CROSS-SELLING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2BA4F4"/>
                </a:solidFill>
              </a:rPr>
              <a:t>REVENUE AS WELL AS NET PROFIT INCREASE</a:t>
            </a:r>
          </a:p>
        </p:txBody>
      </p:sp>
      <p:pic>
        <p:nvPicPr>
          <p:cNvPr id="3" name="Picture 2" descr="A logo on a black background">
            <a:extLst>
              <a:ext uri="{FF2B5EF4-FFF2-40B4-BE49-F238E27FC236}">
                <a16:creationId xmlns:a16="http://schemas.microsoft.com/office/drawing/2014/main" id="{BA325E76-5404-124F-AF99-DD7FCC95C8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1" y="117980"/>
            <a:ext cx="1064311" cy="106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6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cotton candy">
            <a:hlinkClick r:id="rId2" action="ppaction://hlinksldjump"/>
            <a:extLst>
              <a:ext uri="{FF2B5EF4-FFF2-40B4-BE49-F238E27FC236}">
                <a16:creationId xmlns:a16="http://schemas.microsoft.com/office/drawing/2014/main" id="{8FC59512-E026-2160-7DAE-2BF4D0D73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3508"/>
          </a:xfrm>
          <a:prstGeom prst="rect">
            <a:avLst/>
          </a:prstGeom>
        </p:spPr>
      </p:pic>
      <p:pic>
        <p:nvPicPr>
          <p:cNvPr id="6" name="Picture 5" descr="A person with a beard and glasses&#10;&#10;Description automatically generated">
            <a:extLst>
              <a:ext uri="{FF2B5EF4-FFF2-40B4-BE49-F238E27FC236}">
                <a16:creationId xmlns:a16="http://schemas.microsoft.com/office/drawing/2014/main" id="{6A83CC23-C1F5-AADE-0C49-21A850DF2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logo on a black background">
            <a:extLst>
              <a:ext uri="{FF2B5EF4-FFF2-40B4-BE49-F238E27FC236}">
                <a16:creationId xmlns:a16="http://schemas.microsoft.com/office/drawing/2014/main" id="{5845904B-5A76-4954-9F1C-AFF6CDA684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9" y="113796"/>
            <a:ext cx="1694894" cy="169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0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close up of cotton candy">
            <a:extLst>
              <a:ext uri="{FF2B5EF4-FFF2-40B4-BE49-F238E27FC236}">
                <a16:creationId xmlns:a16="http://schemas.microsoft.com/office/drawing/2014/main" id="{3240FE87-39CD-988C-C869-FC7A17C7D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9182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A84443-FA31-5256-92D0-9568999B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02226"/>
            <a:ext cx="12299182" cy="53634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0055A4"/>
                </a:solidFill>
              </a:rPr>
              <a:t>COURSE OF ACTION</a:t>
            </a:r>
            <a:endParaRPr lang="en-IN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5572AE-036A-42AF-3A9D-42FC1734DB60}"/>
              </a:ext>
            </a:extLst>
          </p:cNvPr>
          <p:cNvSpPr/>
          <p:nvPr/>
        </p:nvSpPr>
        <p:spPr>
          <a:xfrm>
            <a:off x="4041058" y="967706"/>
            <a:ext cx="2600146" cy="798155"/>
          </a:xfrm>
          <a:prstGeom prst="roundRect">
            <a:avLst/>
          </a:prstGeom>
          <a:solidFill>
            <a:srgbClr val="242425"/>
          </a:solidFill>
          <a:ln>
            <a:solidFill>
              <a:srgbClr val="0055A4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b="1" kern="1200" dirty="0">
              <a:ln w="0"/>
              <a:solidFill>
                <a:srgbClr val="2BA4F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1800" b="1" kern="1200" dirty="0">
                <a:ln w="0"/>
                <a:solidFill>
                  <a:srgbClr val="2BA4F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</a:t>
            </a:r>
          </a:p>
          <a:p>
            <a:pPr algn="ctr"/>
            <a:r>
              <a:rPr lang="en-IN" sz="1800" b="1" kern="1200" dirty="0">
                <a:ln w="0"/>
                <a:solidFill>
                  <a:srgbClr val="2BA4F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STATEMENT</a:t>
            </a:r>
            <a:endParaRPr lang="en-US" sz="1800" b="1" kern="1200" dirty="0">
              <a:ln w="0"/>
              <a:solidFill>
                <a:srgbClr val="2BA4F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b="1" dirty="0">
              <a:ln w="0"/>
              <a:solidFill>
                <a:srgbClr val="2BA4F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152545-F03A-E93A-B089-0A3D4C9D61F6}"/>
              </a:ext>
            </a:extLst>
          </p:cNvPr>
          <p:cNvSpPr/>
          <p:nvPr/>
        </p:nvSpPr>
        <p:spPr>
          <a:xfrm>
            <a:off x="4041058" y="2098346"/>
            <a:ext cx="2600146" cy="928379"/>
          </a:xfrm>
          <a:prstGeom prst="roundRect">
            <a:avLst/>
          </a:prstGeom>
          <a:solidFill>
            <a:srgbClr val="242425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kern="1200" dirty="0">
              <a:ln>
                <a:solidFill>
                  <a:srgbClr val="A6A6A6"/>
                </a:solidFill>
              </a:ln>
              <a:solidFill>
                <a:srgbClr val="2BA4F4"/>
              </a:solidFill>
            </a:endParaRPr>
          </a:p>
          <a:p>
            <a:pPr algn="ctr"/>
            <a:endParaRPr lang="en-IN" dirty="0">
              <a:ln>
                <a:solidFill>
                  <a:srgbClr val="A6A6A6"/>
                </a:solidFill>
              </a:ln>
              <a:solidFill>
                <a:srgbClr val="2BA4F4"/>
              </a:solidFill>
            </a:endParaRPr>
          </a:p>
          <a:p>
            <a:pPr algn="ctr"/>
            <a:r>
              <a:rPr lang="en-IN" b="1" dirty="0">
                <a:ln w="0"/>
                <a:solidFill>
                  <a:srgbClr val="2BA4F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en-IN" sz="1800" kern="1200" dirty="0">
                <a:ln>
                  <a:solidFill>
                    <a:srgbClr val="A6A6A6"/>
                  </a:solidFill>
                </a:ln>
                <a:solidFill>
                  <a:srgbClr val="2BA4F4"/>
                </a:solidFill>
              </a:rPr>
              <a:t> </a:t>
            </a:r>
          </a:p>
          <a:p>
            <a:pPr algn="ctr"/>
            <a:r>
              <a:rPr lang="en-IN" b="1" dirty="0">
                <a:ln w="0"/>
                <a:solidFill>
                  <a:srgbClr val="2BA4F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EXPLORATION</a:t>
            </a:r>
            <a:endParaRPr lang="en-US" b="1" dirty="0">
              <a:ln w="0"/>
              <a:solidFill>
                <a:srgbClr val="2BA4F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800" kern="1200" dirty="0">
              <a:ln>
                <a:solidFill>
                  <a:srgbClr val="A6A6A6"/>
                </a:solidFill>
              </a:ln>
              <a:solidFill>
                <a:srgbClr val="2BA4F4"/>
              </a:solidFill>
            </a:endParaRPr>
          </a:p>
          <a:p>
            <a:pPr algn="ctr"/>
            <a:endParaRPr lang="en-IN" dirty="0">
              <a:solidFill>
                <a:srgbClr val="2BA4F4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177691-FB1F-C229-65A5-4D42A633E9F7}"/>
              </a:ext>
            </a:extLst>
          </p:cNvPr>
          <p:cNvSpPr/>
          <p:nvPr/>
        </p:nvSpPr>
        <p:spPr>
          <a:xfrm>
            <a:off x="4041058" y="3359209"/>
            <a:ext cx="2600146" cy="875071"/>
          </a:xfrm>
          <a:prstGeom prst="roundRect">
            <a:avLst/>
          </a:prstGeom>
          <a:solidFill>
            <a:srgbClr val="242425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b="1" kern="1200" dirty="0">
              <a:ln w="0"/>
              <a:solidFill>
                <a:srgbClr val="2BA4F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b="1" dirty="0">
                <a:ln w="0"/>
                <a:solidFill>
                  <a:srgbClr val="2BA4F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endParaRPr lang="en-US" b="1" dirty="0">
              <a:ln w="0"/>
              <a:solidFill>
                <a:srgbClr val="2BA4F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b="1" dirty="0">
              <a:ln w="0"/>
              <a:solidFill>
                <a:srgbClr val="2BA4F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AF1FFF-921C-93BA-F412-1EB522A33292}"/>
              </a:ext>
            </a:extLst>
          </p:cNvPr>
          <p:cNvSpPr/>
          <p:nvPr/>
        </p:nvSpPr>
        <p:spPr>
          <a:xfrm>
            <a:off x="4041058" y="5774319"/>
            <a:ext cx="2600146" cy="875071"/>
          </a:xfrm>
          <a:prstGeom prst="roundRect">
            <a:avLst/>
          </a:prstGeom>
          <a:solidFill>
            <a:srgbClr val="242425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b="1" kern="1200" dirty="0">
              <a:ln w="0"/>
              <a:solidFill>
                <a:srgbClr val="2BA4F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1800" b="1" kern="1200" dirty="0">
                <a:ln w="0"/>
                <a:solidFill>
                  <a:srgbClr val="2BA4F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SCOPE </a:t>
            </a:r>
          </a:p>
          <a:p>
            <a:pPr algn="ctr"/>
            <a:r>
              <a:rPr lang="en-IN" sz="1800" b="1" kern="1200" dirty="0">
                <a:ln w="0"/>
                <a:solidFill>
                  <a:srgbClr val="2BA4F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FULL SCALE </a:t>
            </a:r>
            <a:r>
              <a:rPr lang="en-IN" b="1" dirty="0">
                <a:ln w="0"/>
                <a:solidFill>
                  <a:srgbClr val="2BA4F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en-US" b="1" dirty="0">
              <a:ln w="0"/>
              <a:solidFill>
                <a:srgbClr val="2BA4F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b="1" dirty="0">
              <a:ln w="0"/>
              <a:solidFill>
                <a:srgbClr val="2BA4F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6F0914-5AC8-577D-983A-C4054C9A7A60}"/>
              </a:ext>
            </a:extLst>
          </p:cNvPr>
          <p:cNvSpPr/>
          <p:nvPr/>
        </p:nvSpPr>
        <p:spPr>
          <a:xfrm>
            <a:off x="4041058" y="4566764"/>
            <a:ext cx="2600146" cy="875071"/>
          </a:xfrm>
          <a:prstGeom prst="roundRect">
            <a:avLst/>
          </a:prstGeom>
          <a:solidFill>
            <a:srgbClr val="242425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kern="1200" dirty="0">
              <a:ln>
                <a:solidFill>
                  <a:srgbClr val="A6A6A6"/>
                </a:solidFill>
              </a:ln>
              <a:solidFill>
                <a:srgbClr val="A6A6A6"/>
              </a:solidFill>
            </a:endParaRPr>
          </a:p>
          <a:p>
            <a:pPr algn="ctr"/>
            <a:r>
              <a:rPr lang="en-IN" b="1" dirty="0">
                <a:ln w="0"/>
                <a:solidFill>
                  <a:srgbClr val="2BA4F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</a:t>
            </a:r>
            <a:r>
              <a:rPr lang="en-IN" sz="1800" kern="1200" dirty="0">
                <a:ln>
                  <a:solidFill>
                    <a:srgbClr val="A6A6A6"/>
                  </a:solidFill>
                </a:ln>
                <a:solidFill>
                  <a:srgbClr val="A6A6A6"/>
                </a:solidFill>
              </a:rPr>
              <a:t> </a:t>
            </a:r>
            <a:r>
              <a:rPr lang="en-IN" sz="1800" b="1" kern="1200" dirty="0">
                <a:ln w="0"/>
                <a:solidFill>
                  <a:srgbClr val="2BA4F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en-IN" sz="1800" kern="1200" dirty="0">
                <a:ln>
                  <a:solidFill>
                    <a:srgbClr val="A6A6A6"/>
                  </a:solidFill>
                </a:ln>
                <a:solidFill>
                  <a:srgbClr val="A6A6A6"/>
                </a:solidFill>
              </a:rPr>
              <a:t> </a:t>
            </a:r>
            <a:r>
              <a:rPr lang="en-IN" b="1" dirty="0">
                <a:ln w="0"/>
                <a:solidFill>
                  <a:srgbClr val="2BA4F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RECOMMENDATIONS</a:t>
            </a:r>
            <a:endParaRPr lang="en-US" b="1" dirty="0">
              <a:ln w="0"/>
              <a:solidFill>
                <a:srgbClr val="2BA4F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dirty="0"/>
          </a:p>
        </p:txBody>
      </p:sp>
      <p:sp>
        <p:nvSpPr>
          <p:cNvPr id="10" name="Rectangle 9">
            <a:hlinkClick r:id="rId6" action="ppaction://hlinksldjump"/>
            <a:extLst>
              <a:ext uri="{FF2B5EF4-FFF2-40B4-BE49-F238E27FC236}">
                <a16:creationId xmlns:a16="http://schemas.microsoft.com/office/drawing/2014/main" id="{78A016AA-CB2D-7FB9-0056-CD34DF2EE5CE}"/>
              </a:ext>
            </a:extLst>
          </p:cNvPr>
          <p:cNvSpPr/>
          <p:nvPr/>
        </p:nvSpPr>
        <p:spPr>
          <a:xfrm>
            <a:off x="1229032" y="967705"/>
            <a:ext cx="1406013" cy="636753"/>
          </a:xfrm>
          <a:prstGeom prst="rect">
            <a:avLst/>
          </a:prstGeom>
          <a:solidFill>
            <a:srgbClr val="242425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rgbClr val="A6A6A6"/>
                  </a:solidFill>
                </a:ln>
                <a:solidFill>
                  <a:srgbClr val="A6A6A6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CITY</a:t>
            </a:r>
            <a:endParaRPr lang="en-IN" dirty="0">
              <a:ln>
                <a:solidFill>
                  <a:srgbClr val="A6A6A6"/>
                </a:solidFill>
              </a:ln>
              <a:solidFill>
                <a:srgbClr val="A6A6A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851A78-2316-075D-172B-3A5945C62279}"/>
              </a:ext>
            </a:extLst>
          </p:cNvPr>
          <p:cNvSpPr/>
          <p:nvPr/>
        </p:nvSpPr>
        <p:spPr>
          <a:xfrm>
            <a:off x="1229032" y="1946659"/>
            <a:ext cx="1406013" cy="636753"/>
          </a:xfrm>
          <a:prstGeom prst="rect">
            <a:avLst/>
          </a:prstGeom>
          <a:solidFill>
            <a:srgbClr val="242425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kern="1200" dirty="0">
              <a:ln>
                <a:solidFill>
                  <a:srgbClr val="A6A6A6"/>
                </a:solidFill>
              </a:ln>
              <a:solidFill>
                <a:srgbClr val="A6A6A6"/>
              </a:solidFill>
            </a:endParaRPr>
          </a:p>
          <a:p>
            <a:pPr algn="ctr"/>
            <a:r>
              <a:rPr lang="en-IN" sz="1800" kern="1200" dirty="0">
                <a:ln>
                  <a:solidFill>
                    <a:srgbClr val="A6A6A6"/>
                  </a:solidFill>
                </a:ln>
                <a:solidFill>
                  <a:srgbClr val="A6A6A6"/>
                </a:solidFill>
              </a:rPr>
              <a:t>TIME </a:t>
            </a:r>
            <a:r>
              <a:rPr lang="en-IN" sz="1800" kern="1200" dirty="0">
                <a:ln>
                  <a:solidFill>
                    <a:srgbClr val="A6A6A6"/>
                  </a:solidFill>
                </a:ln>
                <a:solidFill>
                  <a:srgbClr val="A6A6A6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PERIOD</a:t>
            </a:r>
            <a:endParaRPr lang="en-US" sz="1800" kern="1200" dirty="0">
              <a:ln>
                <a:solidFill>
                  <a:srgbClr val="A6A6A6"/>
                </a:solidFill>
              </a:ln>
              <a:solidFill>
                <a:srgbClr val="A6A6A6"/>
              </a:solidFill>
            </a:endParaRPr>
          </a:p>
          <a:p>
            <a:pPr algn="ctr"/>
            <a:endParaRPr lang="en-IN" dirty="0">
              <a:ln>
                <a:solidFill>
                  <a:srgbClr val="A6A6A6"/>
                </a:solidFill>
              </a:ln>
              <a:solidFill>
                <a:srgbClr val="A6A6A6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A9B114-5A1A-8F41-4AD4-8A820DDD36D9}"/>
              </a:ext>
            </a:extLst>
          </p:cNvPr>
          <p:cNvSpPr/>
          <p:nvPr/>
        </p:nvSpPr>
        <p:spPr>
          <a:xfrm>
            <a:off x="1229032" y="2934802"/>
            <a:ext cx="1406013" cy="636753"/>
          </a:xfrm>
          <a:prstGeom prst="rect">
            <a:avLst/>
          </a:prstGeom>
          <a:solidFill>
            <a:srgbClr val="242425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kern="1200" dirty="0">
              <a:ln>
                <a:solidFill>
                  <a:srgbClr val="A6A6A6"/>
                </a:solidFill>
              </a:ln>
              <a:solidFill>
                <a:srgbClr val="A6A6A6"/>
              </a:solidFill>
            </a:endParaRPr>
          </a:p>
          <a:p>
            <a:pPr algn="ctr"/>
            <a:r>
              <a:rPr lang="en-IN" sz="1800" kern="1200" dirty="0">
                <a:ln>
                  <a:solidFill>
                    <a:srgbClr val="A6A6A6"/>
                  </a:solidFill>
                </a:ln>
                <a:solidFill>
                  <a:srgbClr val="A6A6A6"/>
                </a:solidFill>
              </a:rPr>
              <a:t>SALES </a:t>
            </a:r>
            <a:r>
              <a:rPr lang="en-IN" sz="1800" kern="1200" dirty="0">
                <a:ln>
                  <a:solidFill>
                    <a:srgbClr val="A6A6A6"/>
                  </a:solidFill>
                </a:ln>
                <a:solidFill>
                  <a:srgbClr val="A6A6A6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</a:t>
            </a:r>
            <a:endParaRPr lang="en-US" sz="1800" kern="1200" dirty="0">
              <a:ln>
                <a:solidFill>
                  <a:srgbClr val="A6A6A6"/>
                </a:solidFill>
              </a:ln>
              <a:solidFill>
                <a:srgbClr val="A6A6A6"/>
              </a:solidFill>
            </a:endParaRPr>
          </a:p>
          <a:p>
            <a:pPr algn="ctr"/>
            <a:endParaRPr lang="en-IN" dirty="0">
              <a:ln>
                <a:solidFill>
                  <a:srgbClr val="A6A6A6"/>
                </a:solidFill>
              </a:ln>
              <a:solidFill>
                <a:srgbClr val="A6A6A6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A00767-257B-236F-039D-6CEDDC91ECCC}"/>
              </a:ext>
            </a:extLst>
          </p:cNvPr>
          <p:cNvSpPr/>
          <p:nvPr/>
        </p:nvSpPr>
        <p:spPr>
          <a:xfrm>
            <a:off x="1229032" y="3885584"/>
            <a:ext cx="1406013" cy="636753"/>
          </a:xfrm>
          <a:prstGeom prst="rect">
            <a:avLst/>
          </a:prstGeom>
          <a:solidFill>
            <a:srgbClr val="242425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kern="1200" dirty="0">
              <a:ln>
                <a:solidFill>
                  <a:srgbClr val="A6A6A6"/>
                </a:solidFill>
              </a:ln>
              <a:solidFill>
                <a:srgbClr val="A6A6A6"/>
              </a:solidFill>
            </a:endParaRPr>
          </a:p>
          <a:p>
            <a:pPr algn="ctr"/>
            <a:r>
              <a:rPr lang="en-IN" dirty="0">
                <a:ln>
                  <a:solidFill>
                    <a:srgbClr val="A6A6A6"/>
                  </a:solidFill>
                </a:ln>
                <a:solidFill>
                  <a:srgbClr val="A6A6A6"/>
                </a:solidFill>
              </a:rPr>
              <a:t>AGE</a:t>
            </a:r>
            <a:r>
              <a:rPr lang="en-IN" sz="1800" kern="1200" dirty="0">
                <a:ln>
                  <a:solidFill>
                    <a:srgbClr val="A6A6A6"/>
                  </a:solidFill>
                </a:ln>
                <a:solidFill>
                  <a:srgbClr val="A6A6A6"/>
                </a:solidFill>
              </a:rPr>
              <a:t> </a:t>
            </a:r>
            <a:r>
              <a:rPr lang="en-IN" sz="1800" kern="1200" dirty="0">
                <a:ln>
                  <a:solidFill>
                    <a:srgbClr val="A6A6A6"/>
                  </a:solidFill>
                </a:ln>
                <a:solidFill>
                  <a:srgbClr val="A6A6A6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</a:t>
            </a:r>
            <a:endParaRPr lang="en-US" sz="1800" kern="1200" dirty="0">
              <a:ln>
                <a:solidFill>
                  <a:srgbClr val="A6A6A6"/>
                </a:solidFill>
              </a:ln>
              <a:solidFill>
                <a:srgbClr val="A6A6A6"/>
              </a:solidFill>
            </a:endParaRPr>
          </a:p>
          <a:p>
            <a:pPr algn="ctr"/>
            <a:endParaRPr lang="en-IN" dirty="0">
              <a:ln>
                <a:solidFill>
                  <a:srgbClr val="A6A6A6"/>
                </a:solidFill>
              </a:ln>
              <a:solidFill>
                <a:srgbClr val="A6A6A6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80719-D01C-081D-9453-7D44B93F66C2}"/>
              </a:ext>
            </a:extLst>
          </p:cNvPr>
          <p:cNvSpPr/>
          <p:nvPr/>
        </p:nvSpPr>
        <p:spPr>
          <a:xfrm>
            <a:off x="1229032" y="4925643"/>
            <a:ext cx="1406013" cy="636753"/>
          </a:xfrm>
          <a:prstGeom prst="rect">
            <a:avLst/>
          </a:prstGeom>
          <a:solidFill>
            <a:srgbClr val="242425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kern="1200" dirty="0">
              <a:ln>
                <a:solidFill>
                  <a:srgbClr val="A6A6A6"/>
                </a:solidFill>
              </a:ln>
              <a:solidFill>
                <a:srgbClr val="A6A6A6"/>
              </a:solidFill>
            </a:endParaRPr>
          </a:p>
          <a:p>
            <a:pPr algn="ctr"/>
            <a:r>
              <a:rPr lang="en-IN" sz="1800" kern="1200" dirty="0">
                <a:ln>
                  <a:solidFill>
                    <a:srgbClr val="A6A6A6"/>
                  </a:solidFill>
                </a:ln>
                <a:solidFill>
                  <a:srgbClr val="A6A6A6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POLICY</a:t>
            </a:r>
            <a:r>
              <a:rPr lang="en-IN" sz="1800" kern="1200" dirty="0">
                <a:ln>
                  <a:solidFill>
                    <a:srgbClr val="A6A6A6"/>
                  </a:solidFill>
                </a:ln>
                <a:solidFill>
                  <a:srgbClr val="A6A6A6"/>
                </a:solidFill>
              </a:rPr>
              <a:t> </a:t>
            </a:r>
            <a:endParaRPr lang="en-US" sz="1800" kern="1200" dirty="0">
              <a:ln>
                <a:solidFill>
                  <a:srgbClr val="A6A6A6"/>
                </a:solidFill>
              </a:ln>
              <a:solidFill>
                <a:srgbClr val="A6A6A6"/>
              </a:solidFill>
            </a:endParaRPr>
          </a:p>
          <a:p>
            <a:pPr algn="ctr"/>
            <a:endParaRPr lang="en-IN" dirty="0">
              <a:ln>
                <a:solidFill>
                  <a:srgbClr val="A6A6A6"/>
                </a:solidFill>
              </a:ln>
              <a:solidFill>
                <a:srgbClr val="A6A6A6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27875C-7FE3-C7FA-39C3-A279AE45034C}"/>
              </a:ext>
            </a:extLst>
          </p:cNvPr>
          <p:cNvSpPr/>
          <p:nvPr/>
        </p:nvSpPr>
        <p:spPr>
          <a:xfrm>
            <a:off x="8147996" y="2542478"/>
            <a:ext cx="3798198" cy="636753"/>
          </a:xfrm>
          <a:prstGeom prst="rect">
            <a:avLst/>
          </a:prstGeom>
          <a:solidFill>
            <a:srgbClr val="242425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 dirty="0">
              <a:ln>
                <a:solidFill>
                  <a:srgbClr val="A6A6A6"/>
                </a:solidFill>
              </a:ln>
              <a:solidFill>
                <a:srgbClr val="A6A6A6"/>
              </a:solidFill>
            </a:endParaRPr>
          </a:p>
          <a:p>
            <a:pPr algn="ctr"/>
            <a:r>
              <a:rPr lang="en-US" sz="1800" kern="1200" dirty="0">
                <a:ln>
                  <a:solidFill>
                    <a:srgbClr val="A6A6A6"/>
                  </a:solidFill>
                </a:ln>
                <a:solidFill>
                  <a:srgbClr val="A6A6A6"/>
                </a:solidFill>
              </a:rPr>
              <a:t>PROPOSED ENHANCEMENT FOR </a:t>
            </a:r>
            <a:r>
              <a:rPr lang="en-US" sz="1800" kern="1200" dirty="0">
                <a:ln>
                  <a:solidFill>
                    <a:srgbClr val="A6A6A6"/>
                  </a:solidFill>
                </a:ln>
                <a:solidFill>
                  <a:srgbClr val="A6A6A6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FULL</a:t>
            </a:r>
            <a:r>
              <a:rPr lang="en-US" sz="1800" kern="1200" dirty="0">
                <a:ln>
                  <a:solidFill>
                    <a:srgbClr val="A6A6A6"/>
                  </a:solidFill>
                </a:ln>
                <a:solidFill>
                  <a:srgbClr val="A6A6A6"/>
                </a:solidFill>
              </a:rPr>
              <a:t>_</a:t>
            </a:r>
            <a:r>
              <a:rPr lang="en-US" sz="1800" kern="1200" dirty="0">
                <a:ln>
                  <a:solidFill>
                    <a:srgbClr val="A6A6A6"/>
                  </a:solidFill>
                </a:ln>
                <a:solidFill>
                  <a:srgbClr val="A6A6A6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SCALE</a:t>
            </a:r>
            <a:r>
              <a:rPr lang="en-US" sz="1800" kern="1200" dirty="0">
                <a:ln>
                  <a:solidFill>
                    <a:srgbClr val="A6A6A6"/>
                  </a:solidFill>
                </a:ln>
                <a:solidFill>
                  <a:srgbClr val="A6A6A6"/>
                </a:solidFill>
              </a:rPr>
              <a:t>_</a:t>
            </a:r>
            <a:r>
              <a:rPr lang="en-US" sz="1800" kern="1200" dirty="0">
                <a:ln>
                  <a:solidFill>
                    <a:srgbClr val="A6A6A6"/>
                  </a:solidFill>
                </a:ln>
                <a:solidFill>
                  <a:srgbClr val="A6A6A6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IMPLEMENTATION</a:t>
            </a:r>
            <a:endParaRPr lang="en-US" sz="1800" kern="1200" dirty="0">
              <a:ln>
                <a:solidFill>
                  <a:srgbClr val="A6A6A6"/>
                </a:solidFill>
              </a:ln>
              <a:solidFill>
                <a:srgbClr val="A6A6A6"/>
              </a:solidFill>
            </a:endParaRPr>
          </a:p>
          <a:p>
            <a:pPr algn="ctr"/>
            <a:endParaRPr lang="en-IN" dirty="0">
              <a:ln>
                <a:solidFill>
                  <a:srgbClr val="A6A6A6"/>
                </a:solidFill>
              </a:ln>
              <a:solidFill>
                <a:srgbClr val="A6A6A6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169BB3-0CF8-59EF-4DE2-CF130B924D41}"/>
              </a:ext>
            </a:extLst>
          </p:cNvPr>
          <p:cNvSpPr/>
          <p:nvPr/>
        </p:nvSpPr>
        <p:spPr>
          <a:xfrm>
            <a:off x="8764727" y="4299922"/>
            <a:ext cx="2851843" cy="636753"/>
          </a:xfrm>
          <a:prstGeom prst="rect">
            <a:avLst/>
          </a:prstGeom>
          <a:solidFill>
            <a:srgbClr val="242425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 dirty="0">
              <a:ln>
                <a:solidFill>
                  <a:srgbClr val="A6A6A6"/>
                </a:solidFill>
              </a:ln>
              <a:solidFill>
                <a:srgbClr val="A6A6A6"/>
              </a:solidFill>
            </a:endParaRPr>
          </a:p>
          <a:p>
            <a:pPr algn="ctr"/>
            <a:r>
              <a:rPr lang="en-US" sz="1800" kern="1200" dirty="0">
                <a:ln>
                  <a:solidFill>
                    <a:srgbClr val="A6A6A6"/>
                  </a:solidFill>
                </a:ln>
                <a:solidFill>
                  <a:srgbClr val="A6A6A6"/>
                </a:solidFill>
              </a:rPr>
              <a:t>IMPLEMENTATION PLAN &amp; </a:t>
            </a:r>
            <a:r>
              <a:rPr lang="en-US" sz="1800" kern="1200" dirty="0">
                <a:ln>
                  <a:solidFill>
                    <a:srgbClr val="A6A6A6"/>
                  </a:solidFill>
                </a:ln>
                <a:solidFill>
                  <a:srgbClr val="A6A6A6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TIMELINE</a:t>
            </a:r>
            <a:endParaRPr lang="en-US" sz="1800" kern="1200" dirty="0">
              <a:ln>
                <a:solidFill>
                  <a:srgbClr val="A6A6A6"/>
                </a:solidFill>
              </a:ln>
              <a:solidFill>
                <a:srgbClr val="A6A6A6"/>
              </a:solidFill>
            </a:endParaRPr>
          </a:p>
          <a:p>
            <a:pPr algn="ctr"/>
            <a:endParaRPr lang="en-IN" dirty="0">
              <a:ln>
                <a:solidFill>
                  <a:srgbClr val="A6A6A6"/>
                </a:solidFill>
              </a:ln>
              <a:solidFill>
                <a:srgbClr val="A6A6A6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487E7F-ED28-9137-A059-F67D87C71A64}"/>
              </a:ext>
            </a:extLst>
          </p:cNvPr>
          <p:cNvSpPr/>
          <p:nvPr/>
        </p:nvSpPr>
        <p:spPr>
          <a:xfrm>
            <a:off x="8291550" y="6119021"/>
            <a:ext cx="3798198" cy="636753"/>
          </a:xfrm>
          <a:prstGeom prst="rect">
            <a:avLst/>
          </a:prstGeom>
          <a:solidFill>
            <a:srgbClr val="242425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 dirty="0">
              <a:ln>
                <a:solidFill>
                  <a:srgbClr val="A6A6A6"/>
                </a:solidFill>
              </a:ln>
              <a:solidFill>
                <a:srgbClr val="A6A6A6"/>
              </a:solidFill>
            </a:endParaRPr>
          </a:p>
          <a:p>
            <a:pPr algn="ctr"/>
            <a:r>
              <a:rPr lang="en-US" sz="1800" kern="1200" dirty="0">
                <a:ln>
                  <a:solidFill>
                    <a:srgbClr val="A6A6A6"/>
                  </a:solidFill>
                </a:ln>
                <a:solidFill>
                  <a:srgbClr val="A6A6A6"/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BENEFIT</a:t>
            </a:r>
            <a:r>
              <a:rPr lang="en-US" sz="1800" kern="1200" dirty="0">
                <a:ln>
                  <a:solidFill>
                    <a:srgbClr val="A6A6A6"/>
                  </a:solidFill>
                </a:ln>
                <a:solidFill>
                  <a:srgbClr val="A6A6A6"/>
                </a:solidFill>
              </a:rPr>
              <a:t> &amp; </a:t>
            </a:r>
            <a:r>
              <a:rPr lang="en-US" sz="1800" kern="1200" dirty="0">
                <a:ln>
                  <a:solidFill>
                    <a:srgbClr val="A6A6A6"/>
                  </a:solidFill>
                </a:ln>
                <a:solidFill>
                  <a:srgbClr val="A6A6A6"/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BUSINESS</a:t>
            </a:r>
            <a:r>
              <a:rPr lang="en-US" sz="1800" kern="1200" dirty="0">
                <a:ln>
                  <a:solidFill>
                    <a:srgbClr val="A6A6A6"/>
                  </a:solidFill>
                </a:ln>
                <a:solidFill>
                  <a:srgbClr val="A6A6A6"/>
                </a:solidFill>
              </a:rPr>
              <a:t> </a:t>
            </a:r>
            <a:r>
              <a:rPr lang="en-US" sz="1800" kern="1200" dirty="0">
                <a:ln>
                  <a:solidFill>
                    <a:srgbClr val="A6A6A6"/>
                  </a:solidFill>
                </a:ln>
                <a:solidFill>
                  <a:srgbClr val="A6A6A6"/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IMPACT</a:t>
            </a:r>
            <a:endParaRPr lang="en-US" sz="1800" kern="1200" dirty="0">
              <a:ln>
                <a:solidFill>
                  <a:srgbClr val="A6A6A6"/>
                </a:solidFill>
              </a:ln>
              <a:solidFill>
                <a:srgbClr val="A6A6A6"/>
              </a:solidFill>
            </a:endParaRPr>
          </a:p>
          <a:p>
            <a:pPr algn="ctr"/>
            <a:endParaRPr lang="en-IN" dirty="0">
              <a:ln>
                <a:solidFill>
                  <a:srgbClr val="A6A6A6"/>
                </a:solidFill>
              </a:ln>
              <a:solidFill>
                <a:srgbClr val="A6A6A6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F95679E-F0E4-5FA2-E245-AADD8FF99CE5}"/>
              </a:ext>
            </a:extLst>
          </p:cNvPr>
          <p:cNvCxnSpPr>
            <a:cxnSpLocks/>
            <a:endCxn id="35" idx="1"/>
          </p:cNvCxnSpPr>
          <p:nvPr/>
        </p:nvCxnSpPr>
        <p:spPr>
          <a:xfrm rot="16200000" flipH="1">
            <a:off x="1220781" y="3092600"/>
            <a:ext cx="4078190" cy="225172"/>
          </a:xfrm>
          <a:prstGeom prst="bentConnector4">
            <a:avLst>
              <a:gd name="adj1" fmla="val 48978"/>
              <a:gd name="adj2" fmla="val 201522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4706E86-2745-7D94-6458-89C8A3DE2EB7}"/>
              </a:ext>
            </a:extLst>
          </p:cNvPr>
          <p:cNvSpPr/>
          <p:nvPr/>
        </p:nvSpPr>
        <p:spPr>
          <a:xfrm flipH="1">
            <a:off x="3172130" y="2404459"/>
            <a:ext cx="868925" cy="27603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C18541C-28F0-9DD1-D826-03AA80D7DD30}"/>
              </a:ext>
            </a:extLst>
          </p:cNvPr>
          <p:cNvSpPr/>
          <p:nvPr/>
        </p:nvSpPr>
        <p:spPr>
          <a:xfrm flipH="1">
            <a:off x="2595711" y="5160935"/>
            <a:ext cx="776751" cy="1666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3F4650F-CDFC-3A1B-FE1C-4D2BCCE59F44}"/>
              </a:ext>
            </a:extLst>
          </p:cNvPr>
          <p:cNvSpPr/>
          <p:nvPr/>
        </p:nvSpPr>
        <p:spPr>
          <a:xfrm flipH="1">
            <a:off x="2632714" y="4115662"/>
            <a:ext cx="975724" cy="20685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9382E92-C56D-B592-A323-1C99A92E0FFC}"/>
              </a:ext>
            </a:extLst>
          </p:cNvPr>
          <p:cNvSpPr/>
          <p:nvPr/>
        </p:nvSpPr>
        <p:spPr>
          <a:xfrm flipH="1">
            <a:off x="2632718" y="3056860"/>
            <a:ext cx="512246" cy="16330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D51EEC2-0DB1-F0D6-A59A-DA62E77F0A6B}"/>
              </a:ext>
            </a:extLst>
          </p:cNvPr>
          <p:cNvSpPr/>
          <p:nvPr/>
        </p:nvSpPr>
        <p:spPr>
          <a:xfrm flipH="1">
            <a:off x="2595713" y="2166144"/>
            <a:ext cx="551578" cy="1864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F7DE377-1248-049B-D864-9EE858D4CB4B}"/>
              </a:ext>
            </a:extLst>
          </p:cNvPr>
          <p:cNvSpPr/>
          <p:nvPr/>
        </p:nvSpPr>
        <p:spPr>
          <a:xfrm flipH="1">
            <a:off x="2635041" y="1134394"/>
            <a:ext cx="512247" cy="14820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13802C0-3B4E-B76D-F8DA-BBDC2C56D93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43479" y="4722539"/>
            <a:ext cx="3575476" cy="1"/>
          </a:xfrm>
          <a:prstGeom prst="bentConnector3">
            <a:avLst>
              <a:gd name="adj1" fmla="val 50000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D3C8CA6B-E33B-BC9D-E279-D87F5A028B11}"/>
              </a:ext>
            </a:extLst>
          </p:cNvPr>
          <p:cNvSpPr/>
          <p:nvPr/>
        </p:nvSpPr>
        <p:spPr>
          <a:xfrm>
            <a:off x="6641204" y="6040952"/>
            <a:ext cx="557250" cy="31944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D8CC7F77-D344-ECAE-DE94-240AA86003DB}"/>
              </a:ext>
            </a:extLst>
          </p:cNvPr>
          <p:cNvSpPr/>
          <p:nvPr/>
        </p:nvSpPr>
        <p:spPr>
          <a:xfrm flipV="1">
            <a:off x="7198454" y="6360401"/>
            <a:ext cx="1077024" cy="17799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666D8AD-68BC-1C4C-AB9A-A6F491E6B989}"/>
              </a:ext>
            </a:extLst>
          </p:cNvPr>
          <p:cNvSpPr/>
          <p:nvPr/>
        </p:nvSpPr>
        <p:spPr>
          <a:xfrm>
            <a:off x="7263980" y="4618298"/>
            <a:ext cx="1500747" cy="17799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1A116C86-1CF7-AE3B-10C3-593150C3BA69}"/>
              </a:ext>
            </a:extLst>
          </p:cNvPr>
          <p:cNvSpPr/>
          <p:nvPr/>
        </p:nvSpPr>
        <p:spPr>
          <a:xfrm>
            <a:off x="7231217" y="2906186"/>
            <a:ext cx="916780" cy="15067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C296BE06-048B-AA6E-673B-B3F113E6083E}"/>
              </a:ext>
            </a:extLst>
          </p:cNvPr>
          <p:cNvSpPr/>
          <p:nvPr/>
        </p:nvSpPr>
        <p:spPr>
          <a:xfrm>
            <a:off x="5178134" y="1750430"/>
            <a:ext cx="225174" cy="363347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FB07B865-DEF8-6F6B-E4BA-DFC164D9CC8F}"/>
              </a:ext>
            </a:extLst>
          </p:cNvPr>
          <p:cNvSpPr/>
          <p:nvPr/>
        </p:nvSpPr>
        <p:spPr>
          <a:xfrm>
            <a:off x="5228544" y="2995862"/>
            <a:ext cx="225174" cy="363347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BC9B868D-D204-0EA8-23A0-DE0187FA3103}"/>
              </a:ext>
            </a:extLst>
          </p:cNvPr>
          <p:cNvSpPr/>
          <p:nvPr/>
        </p:nvSpPr>
        <p:spPr>
          <a:xfrm>
            <a:off x="5228544" y="4246963"/>
            <a:ext cx="225174" cy="363347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ED126849-C346-5090-EC27-027785BE4A6B}"/>
              </a:ext>
            </a:extLst>
          </p:cNvPr>
          <p:cNvSpPr/>
          <p:nvPr/>
        </p:nvSpPr>
        <p:spPr>
          <a:xfrm>
            <a:off x="5228544" y="5441835"/>
            <a:ext cx="225174" cy="363347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4CD9A38-69DF-7707-A482-3A27167FB00B}"/>
              </a:ext>
            </a:extLst>
          </p:cNvPr>
          <p:cNvSpPr/>
          <p:nvPr/>
        </p:nvSpPr>
        <p:spPr>
          <a:xfrm>
            <a:off x="8440993" y="964222"/>
            <a:ext cx="2708788" cy="636753"/>
          </a:xfrm>
          <a:prstGeom prst="rect">
            <a:avLst/>
          </a:prstGeom>
          <a:solidFill>
            <a:srgbClr val="242425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kern="1200" dirty="0">
              <a:ln>
                <a:solidFill>
                  <a:srgbClr val="A6A6A6"/>
                </a:solidFill>
              </a:ln>
              <a:solidFill>
                <a:srgbClr val="A6A6A6"/>
              </a:solidFill>
            </a:endParaRPr>
          </a:p>
          <a:p>
            <a:pPr algn="ctr"/>
            <a:r>
              <a:rPr lang="en-IN" sz="1800" kern="1200" dirty="0">
                <a:ln>
                  <a:solidFill>
                    <a:srgbClr val="A6A6A6"/>
                  </a:solidFill>
                </a:ln>
                <a:solidFill>
                  <a:srgbClr val="A6A6A6"/>
                </a:solidFill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INSIGHTS</a:t>
            </a:r>
            <a:r>
              <a:rPr lang="en-IN" sz="1800" kern="1200" dirty="0">
                <a:ln>
                  <a:solidFill>
                    <a:srgbClr val="A6A6A6"/>
                  </a:solidFill>
                </a:ln>
                <a:solidFill>
                  <a:srgbClr val="A6A6A6"/>
                </a:solidFill>
              </a:rPr>
              <a:t> </a:t>
            </a:r>
            <a:endParaRPr lang="en-US" sz="1800" kern="1200" dirty="0">
              <a:ln>
                <a:solidFill>
                  <a:srgbClr val="A6A6A6"/>
                </a:solidFill>
              </a:ln>
              <a:solidFill>
                <a:srgbClr val="A6A6A6"/>
              </a:solidFill>
            </a:endParaRPr>
          </a:p>
          <a:p>
            <a:pPr algn="ctr"/>
            <a:endParaRPr lang="en-IN" dirty="0">
              <a:ln>
                <a:solidFill>
                  <a:srgbClr val="A6A6A6"/>
                </a:solidFill>
              </a:ln>
              <a:solidFill>
                <a:srgbClr val="A6A6A6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40318C1-D995-8A50-2E82-F10B60DE3D07}"/>
              </a:ext>
            </a:extLst>
          </p:cNvPr>
          <p:cNvSpPr/>
          <p:nvPr/>
        </p:nvSpPr>
        <p:spPr>
          <a:xfrm>
            <a:off x="8440993" y="1766794"/>
            <a:ext cx="2708788" cy="636753"/>
          </a:xfrm>
          <a:prstGeom prst="rect">
            <a:avLst/>
          </a:prstGeom>
          <a:solidFill>
            <a:srgbClr val="242425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kern="1200" dirty="0">
              <a:ln>
                <a:solidFill>
                  <a:srgbClr val="A6A6A6"/>
                </a:solidFill>
              </a:ln>
              <a:solidFill>
                <a:srgbClr val="A6A6A6"/>
              </a:solidFill>
            </a:endParaRPr>
          </a:p>
          <a:p>
            <a:pPr algn="ctr"/>
            <a:r>
              <a:rPr lang="en-IN" sz="1800" kern="1200" dirty="0">
                <a:ln>
                  <a:solidFill>
                    <a:srgbClr val="A6A6A6"/>
                  </a:solidFill>
                </a:ln>
                <a:solidFill>
                  <a:srgbClr val="A6A6A6"/>
                </a:solidFill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RECOMMENDATIONS</a:t>
            </a:r>
            <a:endParaRPr lang="en-US" sz="1800" kern="1200" dirty="0">
              <a:ln>
                <a:solidFill>
                  <a:srgbClr val="A6A6A6"/>
                </a:solidFill>
              </a:ln>
              <a:solidFill>
                <a:srgbClr val="A6A6A6"/>
              </a:solidFill>
            </a:endParaRPr>
          </a:p>
          <a:p>
            <a:pPr algn="ctr"/>
            <a:endParaRPr lang="en-IN" dirty="0">
              <a:ln>
                <a:solidFill>
                  <a:srgbClr val="A6A6A6"/>
                </a:solidFill>
              </a:ln>
              <a:solidFill>
                <a:srgbClr val="A6A6A6"/>
              </a:solidFill>
            </a:endParaRP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F00FD34-97AF-B690-EA16-6322494DF7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15061" y="3116437"/>
            <a:ext cx="3815881" cy="1"/>
          </a:xfrm>
          <a:prstGeom prst="bentConnector3">
            <a:avLst>
              <a:gd name="adj1" fmla="val 50000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664C6E8E-FF6B-D395-8804-FD791D1AFFDB}"/>
              </a:ext>
            </a:extLst>
          </p:cNvPr>
          <p:cNvSpPr/>
          <p:nvPr/>
        </p:nvSpPr>
        <p:spPr>
          <a:xfrm>
            <a:off x="6587613" y="4858306"/>
            <a:ext cx="435389" cy="31944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BDFB449E-6DED-34CD-09C2-C8756DD877C7}"/>
              </a:ext>
            </a:extLst>
          </p:cNvPr>
          <p:cNvSpPr/>
          <p:nvPr/>
        </p:nvSpPr>
        <p:spPr>
          <a:xfrm>
            <a:off x="7023002" y="1145322"/>
            <a:ext cx="1417986" cy="22536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42CCFE67-5780-90C5-BFA3-F96812F60417}"/>
              </a:ext>
            </a:extLst>
          </p:cNvPr>
          <p:cNvSpPr/>
          <p:nvPr/>
        </p:nvSpPr>
        <p:spPr>
          <a:xfrm>
            <a:off x="7009229" y="2022169"/>
            <a:ext cx="1431759" cy="15067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0" name="Picture 79" descr="A logo on a black background">
            <a:extLst>
              <a:ext uri="{FF2B5EF4-FFF2-40B4-BE49-F238E27FC236}">
                <a16:creationId xmlns:a16="http://schemas.microsoft.com/office/drawing/2014/main" id="{18C59305-C7C1-D999-9A75-6E08C210B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1" y="117980"/>
            <a:ext cx="1064311" cy="106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3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close up of cotton candy&#10;&#10;Description automatically generated">
            <a:hlinkClick r:id="rId2" action="ppaction://hlinksldjump"/>
            <a:extLst>
              <a:ext uri="{FF2B5EF4-FFF2-40B4-BE49-F238E27FC236}">
                <a16:creationId xmlns:a16="http://schemas.microsoft.com/office/drawing/2014/main" id="{99A146D2-1DD2-325A-B561-0B038FC00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269E1E-69E8-0CDC-0C0E-BDDB586C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766218"/>
            <a:ext cx="4316361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55A4"/>
                </a:solidFill>
              </a:rPr>
              <a:t>PROBLEM STATEMENT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4CE320-D102-FAFD-677D-4DDFB122502F}"/>
              </a:ext>
            </a:extLst>
          </p:cNvPr>
          <p:cNvSpPr txBox="1">
            <a:spLocks/>
          </p:cNvSpPr>
          <p:nvPr/>
        </p:nvSpPr>
        <p:spPr>
          <a:xfrm>
            <a:off x="5574890" y="924231"/>
            <a:ext cx="5624051" cy="5332693"/>
          </a:xfrm>
          <a:prstGeom prst="rect">
            <a:avLst/>
          </a:prstGeom>
          <a:solidFill>
            <a:srgbClr val="24242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endParaRPr lang="en-IN" sz="3200" dirty="0">
              <a:solidFill>
                <a:srgbClr val="2BA4F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0DEA7-7328-4B1E-6D7D-B5DBBA031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101" y="1294744"/>
            <a:ext cx="4945627" cy="459166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2BA4F4"/>
                </a:solidFill>
              </a:rPr>
              <a:t>“</a:t>
            </a:r>
            <a:r>
              <a:rPr lang="en-US" b="1" dirty="0">
                <a:solidFill>
                  <a:srgbClr val="2BA4F4"/>
                </a:solidFill>
              </a:rPr>
              <a:t>SHIELD INSURANCE </a:t>
            </a:r>
            <a:r>
              <a:rPr lang="en-US" dirty="0">
                <a:solidFill>
                  <a:srgbClr val="2BA4F4"/>
                </a:solidFill>
              </a:rPr>
              <a:t>FACES CHALLENGES IN DELIVERING IMPROVED CUSTOMER SOLUTIONS WHILE EXPANDING ITS CUSTOMER BASE ACROSS INDIAN CITIES. THE COMPANY NEEDS TO IDENTIFY EFFECTIVE STRATEGIES TO INCREASE CUSTOMER ACQUISITION AND REVENUE GROWTH”</a:t>
            </a:r>
            <a:endParaRPr lang="en-IN" dirty="0">
              <a:solidFill>
                <a:srgbClr val="2BA4F4"/>
              </a:solidFill>
              <a:hlinkClick r:id="rId2" action="ppaction://hlinksldjump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2A5F1-5DB5-6470-ECEE-AA49B969921F}"/>
              </a:ext>
            </a:extLst>
          </p:cNvPr>
          <p:cNvSpPr txBox="1"/>
          <p:nvPr/>
        </p:nvSpPr>
        <p:spPr>
          <a:xfrm>
            <a:off x="103239" y="0"/>
            <a:ext cx="11985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en-IN" sz="4000" b="1" kern="1200" dirty="0">
                <a:ln>
                  <a:solidFill>
                    <a:srgbClr val="A6A6A6"/>
                  </a:solidFill>
                </a:ln>
                <a:solidFill>
                  <a:srgbClr val="0055A4"/>
                </a:solidFill>
              </a:rPr>
              <a:t> </a:t>
            </a:r>
            <a:r>
              <a:rPr lang="en-IN" sz="4000" b="1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EXPLORATION</a:t>
            </a:r>
            <a:endParaRPr lang="en-US" sz="4000" b="1" dirty="0">
              <a:ln w="0"/>
              <a:solidFill>
                <a:srgbClr val="0055A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 descr="A logo on a black background">
            <a:extLst>
              <a:ext uri="{FF2B5EF4-FFF2-40B4-BE49-F238E27FC236}">
                <a16:creationId xmlns:a16="http://schemas.microsoft.com/office/drawing/2014/main" id="{7F83CAF1-BDA3-E195-0341-611FF9D4B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1" y="117980"/>
            <a:ext cx="1064311" cy="106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0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close up of cotton candy">
            <a:hlinkClick r:id="rId2" action="ppaction://hlinksldjump"/>
            <a:extLst>
              <a:ext uri="{FF2B5EF4-FFF2-40B4-BE49-F238E27FC236}">
                <a16:creationId xmlns:a16="http://schemas.microsoft.com/office/drawing/2014/main" id="{390CC290-BFA2-E0EC-CBF5-18C17E3356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1" b="1"/>
          <a:stretch/>
        </p:blipFill>
        <p:spPr>
          <a:xfrm>
            <a:off x="1379280" y="775882"/>
            <a:ext cx="10809672" cy="6080742"/>
          </a:xfrm>
          <a:prstGeom prst="rect">
            <a:avLst/>
          </a:prstGeom>
        </p:spPr>
      </p:pic>
      <p:pic>
        <p:nvPicPr>
          <p:cNvPr id="6" name="Picture 5" descr="A close up of cotton candy">
            <a:extLst>
              <a:ext uri="{FF2B5EF4-FFF2-40B4-BE49-F238E27FC236}">
                <a16:creationId xmlns:a16="http://schemas.microsoft.com/office/drawing/2014/main" id="{766EE6C1-DDAA-8DF8-B0CE-B658631C2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898DF4-827D-DCB9-CEF7-D13D84844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IN" sz="3200" b="1" dirty="0">
                <a:solidFill>
                  <a:srgbClr val="0055A4"/>
                </a:solidFill>
              </a:rPr>
              <a:t>CITY </a:t>
            </a:r>
            <a:br>
              <a:rPr lang="en-IN" sz="3200" b="1" dirty="0">
                <a:solidFill>
                  <a:srgbClr val="0055A4"/>
                </a:solidFill>
              </a:rPr>
            </a:br>
            <a:endParaRPr lang="en-IN" sz="3200" b="1" dirty="0">
              <a:solidFill>
                <a:srgbClr val="0055A4"/>
              </a:solidFill>
            </a:endParaRPr>
          </a:p>
        </p:txBody>
      </p:sp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21577-68E2-7EA7-1C0C-AD33B862C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946" y="1065042"/>
            <a:ext cx="4295647" cy="5017076"/>
          </a:xfrm>
          <a:solidFill>
            <a:srgbClr val="242425"/>
          </a:solidFill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2BA4F4"/>
                </a:solidFill>
              </a:rPr>
              <a:t>    DELHI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2BA4F4"/>
                </a:solidFill>
              </a:rPr>
              <a:t>    INDORE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2BA4F4"/>
                </a:solidFill>
              </a:rPr>
              <a:t>    MUMBAI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2BA4F4"/>
                </a:solidFill>
              </a:rPr>
              <a:t>    CHENNAI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2BA4F4"/>
                </a:solidFill>
              </a:rPr>
              <a:t>    HYDERABAD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F67F05-3147-D104-4053-FE9BB52E110A}"/>
              </a:ext>
            </a:extLst>
          </p:cNvPr>
          <p:cNvSpPr txBox="1"/>
          <p:nvPr/>
        </p:nvSpPr>
        <p:spPr>
          <a:xfrm>
            <a:off x="103239" y="0"/>
            <a:ext cx="11985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en-IN" sz="4000" b="1" kern="1200" dirty="0">
                <a:ln>
                  <a:solidFill>
                    <a:srgbClr val="A6A6A6"/>
                  </a:solidFill>
                </a:ln>
                <a:solidFill>
                  <a:srgbClr val="0055A4"/>
                </a:solidFill>
              </a:rPr>
              <a:t> </a:t>
            </a:r>
            <a:r>
              <a:rPr lang="en-IN" sz="4000" b="1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EXPLORATION</a:t>
            </a:r>
            <a:endParaRPr lang="en-US" sz="4000" b="1" dirty="0">
              <a:ln w="0"/>
              <a:solidFill>
                <a:srgbClr val="0055A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 descr="A logo on a black background">
            <a:extLst>
              <a:ext uri="{FF2B5EF4-FFF2-40B4-BE49-F238E27FC236}">
                <a16:creationId xmlns:a16="http://schemas.microsoft.com/office/drawing/2014/main" id="{4C6B8258-4929-B3A6-2E0B-888696662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1" y="117980"/>
            <a:ext cx="1064311" cy="106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7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cotton candy">
            <a:hlinkClick r:id="rId2" action="ppaction://hlinksldjump"/>
            <a:extLst>
              <a:ext uri="{FF2B5EF4-FFF2-40B4-BE49-F238E27FC236}">
                <a16:creationId xmlns:a16="http://schemas.microsoft.com/office/drawing/2014/main" id="{384FDF9C-9E3C-2F53-32CA-97378738D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8647F9-0609-04A5-A92C-41D55DC8A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66218"/>
            <a:ext cx="3258208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55A4"/>
                </a:solidFill>
              </a:rPr>
              <a:t>TIME PERIOD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9DCB5D-4612-0BE8-4ACC-8BCA2801533D}"/>
              </a:ext>
            </a:extLst>
          </p:cNvPr>
          <p:cNvSpPr txBox="1">
            <a:spLocks/>
          </p:cNvSpPr>
          <p:nvPr/>
        </p:nvSpPr>
        <p:spPr>
          <a:xfrm>
            <a:off x="6096000" y="1149325"/>
            <a:ext cx="4295647" cy="5017076"/>
          </a:xfrm>
          <a:prstGeom prst="rect">
            <a:avLst/>
          </a:prstGeom>
          <a:solidFill>
            <a:srgbClr val="24242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2BA4F4"/>
                </a:solidFill>
              </a:rPr>
              <a:t>    NOVEMBER_2022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2BA4F4"/>
                </a:solidFill>
              </a:rPr>
              <a:t>    DECEMBER_2022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2BA4F4"/>
                </a:solidFill>
              </a:rPr>
              <a:t>    JANUARY_2023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2BA4F4"/>
                </a:solidFill>
              </a:rPr>
              <a:t>    FEBRUARY_2023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2BA4F4"/>
                </a:solidFill>
              </a:rPr>
              <a:t>    MARCH_2023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2BA4F4"/>
                </a:solidFill>
              </a:rPr>
              <a:t>    APRIL_2023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EEBF7-CCBE-7FBD-69F0-A3F161747771}"/>
              </a:ext>
            </a:extLst>
          </p:cNvPr>
          <p:cNvSpPr txBox="1"/>
          <p:nvPr/>
        </p:nvSpPr>
        <p:spPr>
          <a:xfrm>
            <a:off x="103239" y="0"/>
            <a:ext cx="11985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en-IN" sz="4000" b="1" kern="1200" dirty="0">
                <a:ln>
                  <a:solidFill>
                    <a:srgbClr val="A6A6A6"/>
                  </a:solidFill>
                </a:ln>
                <a:solidFill>
                  <a:srgbClr val="0055A4"/>
                </a:solidFill>
              </a:rPr>
              <a:t> </a:t>
            </a:r>
            <a:r>
              <a:rPr lang="en-IN" sz="4000" b="1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EXPLORATION</a:t>
            </a:r>
            <a:endParaRPr lang="en-US" sz="4000" b="1" dirty="0">
              <a:ln w="0"/>
              <a:solidFill>
                <a:srgbClr val="0055A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 descr="A logo on a black background">
            <a:extLst>
              <a:ext uri="{FF2B5EF4-FFF2-40B4-BE49-F238E27FC236}">
                <a16:creationId xmlns:a16="http://schemas.microsoft.com/office/drawing/2014/main" id="{81B84C30-1D20-0BCC-E4B2-9016DE378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1" y="117980"/>
            <a:ext cx="1064311" cy="106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6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cotton candy">
            <a:hlinkClick r:id="rId3" action="ppaction://hlinksldjump"/>
            <a:extLst>
              <a:ext uri="{FF2B5EF4-FFF2-40B4-BE49-F238E27FC236}">
                <a16:creationId xmlns:a16="http://schemas.microsoft.com/office/drawing/2014/main" id="{82A4C7C7-1224-A0C6-DDF5-E8AAE4770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4DA45-0EEA-F61F-1FF0-5E0C61AA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74" y="2766218"/>
            <a:ext cx="2927555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55A4"/>
                </a:solidFill>
              </a:rPr>
              <a:t>SALES MODE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5BA04F-4D67-E463-C870-962B82AF3EB7}"/>
              </a:ext>
            </a:extLst>
          </p:cNvPr>
          <p:cNvSpPr txBox="1">
            <a:spLocks/>
          </p:cNvSpPr>
          <p:nvPr/>
        </p:nvSpPr>
        <p:spPr>
          <a:xfrm>
            <a:off x="6292645" y="860322"/>
            <a:ext cx="4503174" cy="5157020"/>
          </a:xfrm>
          <a:prstGeom prst="rect">
            <a:avLst/>
          </a:prstGeom>
          <a:solidFill>
            <a:srgbClr val="24242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endParaRPr lang="en-IN" sz="3200" dirty="0">
              <a:solidFill>
                <a:srgbClr val="2BA4F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E45BC-C626-898B-D044-3BD6C0BFA808}"/>
              </a:ext>
            </a:extLst>
          </p:cNvPr>
          <p:cNvSpPr/>
          <p:nvPr/>
        </p:nvSpPr>
        <p:spPr>
          <a:xfrm>
            <a:off x="6424894" y="1663189"/>
            <a:ext cx="1755544" cy="63675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0"/>
                <a:solidFill>
                  <a:srgbClr val="2BA4F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3FC57-40C1-75E2-81A9-74D45DFB7E53}"/>
              </a:ext>
            </a:extLst>
          </p:cNvPr>
          <p:cNvSpPr/>
          <p:nvPr/>
        </p:nvSpPr>
        <p:spPr>
          <a:xfrm>
            <a:off x="6424894" y="4239682"/>
            <a:ext cx="1755544" cy="63675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0"/>
                <a:solidFill>
                  <a:srgbClr val="2BA4F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D01E81-A3C8-F757-B086-DDB630945630}"/>
              </a:ext>
            </a:extLst>
          </p:cNvPr>
          <p:cNvSpPr/>
          <p:nvPr/>
        </p:nvSpPr>
        <p:spPr>
          <a:xfrm>
            <a:off x="8578160" y="927573"/>
            <a:ext cx="1755544" cy="63675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0"/>
                <a:solidFill>
                  <a:srgbClr val="2BA4F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3E9C68-E4D0-5E6C-83B2-AB1084E799FB}"/>
              </a:ext>
            </a:extLst>
          </p:cNvPr>
          <p:cNvSpPr/>
          <p:nvPr/>
        </p:nvSpPr>
        <p:spPr>
          <a:xfrm>
            <a:off x="8578160" y="2447841"/>
            <a:ext cx="1755544" cy="63675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0"/>
                <a:solidFill>
                  <a:srgbClr val="2BA4F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6CD743-8D26-F9A0-93A6-474DD76654F8}"/>
              </a:ext>
            </a:extLst>
          </p:cNvPr>
          <p:cNvSpPr/>
          <p:nvPr/>
        </p:nvSpPr>
        <p:spPr>
          <a:xfrm>
            <a:off x="8578160" y="3384692"/>
            <a:ext cx="1755544" cy="63675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0"/>
                <a:solidFill>
                  <a:srgbClr val="2BA4F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13AB1B-E91E-96D3-5182-A147E8224065}"/>
              </a:ext>
            </a:extLst>
          </p:cNvPr>
          <p:cNvSpPr/>
          <p:nvPr/>
        </p:nvSpPr>
        <p:spPr>
          <a:xfrm>
            <a:off x="8578160" y="4958297"/>
            <a:ext cx="1755544" cy="63675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0"/>
                <a:solidFill>
                  <a:srgbClr val="2BA4F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AGENTS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C2EBE8E2-359A-3611-F8BE-DB7C29C0A18E}"/>
              </a:ext>
            </a:extLst>
          </p:cNvPr>
          <p:cNvSpPr/>
          <p:nvPr/>
        </p:nvSpPr>
        <p:spPr>
          <a:xfrm>
            <a:off x="7118555" y="3618270"/>
            <a:ext cx="1459605" cy="621411"/>
          </a:xfrm>
          <a:prstGeom prst="bentArrow">
            <a:avLst/>
          </a:prstGeom>
          <a:solidFill>
            <a:srgbClr val="A6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ADB9DF29-FBF0-32B4-A51C-4C098743F7FE}"/>
              </a:ext>
            </a:extLst>
          </p:cNvPr>
          <p:cNvSpPr/>
          <p:nvPr/>
        </p:nvSpPr>
        <p:spPr>
          <a:xfrm rot="10800000" flipH="1">
            <a:off x="7146321" y="4865827"/>
            <a:ext cx="1459605" cy="621411"/>
          </a:xfrm>
          <a:prstGeom prst="bentArrow">
            <a:avLst/>
          </a:prstGeom>
          <a:solidFill>
            <a:srgbClr val="A6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35F0C4BA-8DE4-184D-B9BE-61ADAA6E0CC2}"/>
              </a:ext>
            </a:extLst>
          </p:cNvPr>
          <p:cNvSpPr/>
          <p:nvPr/>
        </p:nvSpPr>
        <p:spPr>
          <a:xfrm>
            <a:off x="7146320" y="1057318"/>
            <a:ext cx="1459605" cy="621411"/>
          </a:xfrm>
          <a:prstGeom prst="bentArrow">
            <a:avLst/>
          </a:prstGeom>
          <a:solidFill>
            <a:srgbClr val="A6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9329CE2F-1B3A-DCBD-0CEE-895CB9C539D2}"/>
              </a:ext>
            </a:extLst>
          </p:cNvPr>
          <p:cNvSpPr/>
          <p:nvPr/>
        </p:nvSpPr>
        <p:spPr>
          <a:xfrm rot="10800000" flipH="1">
            <a:off x="7118554" y="2319517"/>
            <a:ext cx="1459605" cy="621411"/>
          </a:xfrm>
          <a:prstGeom prst="bentArrow">
            <a:avLst/>
          </a:prstGeom>
          <a:solidFill>
            <a:srgbClr val="A6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7DE7BF-D1E3-4D1F-FFEB-C7305D3F6A07}"/>
              </a:ext>
            </a:extLst>
          </p:cNvPr>
          <p:cNvSpPr txBox="1"/>
          <p:nvPr/>
        </p:nvSpPr>
        <p:spPr>
          <a:xfrm>
            <a:off x="103239" y="0"/>
            <a:ext cx="11985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en-IN" sz="4000" b="1" kern="1200" dirty="0">
                <a:ln>
                  <a:solidFill>
                    <a:srgbClr val="A6A6A6"/>
                  </a:solidFill>
                </a:ln>
                <a:solidFill>
                  <a:srgbClr val="0055A4"/>
                </a:solidFill>
              </a:rPr>
              <a:t> </a:t>
            </a:r>
            <a:r>
              <a:rPr lang="en-IN" sz="4000" b="1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EXPLORATION</a:t>
            </a:r>
            <a:endParaRPr lang="en-US" sz="4000" b="1" dirty="0">
              <a:ln w="0"/>
              <a:solidFill>
                <a:srgbClr val="0055A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17" descr="A logo on a black background">
            <a:extLst>
              <a:ext uri="{FF2B5EF4-FFF2-40B4-BE49-F238E27FC236}">
                <a16:creationId xmlns:a16="http://schemas.microsoft.com/office/drawing/2014/main" id="{FD6A4659-7B35-9170-A5C1-32A3BEA9D1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1" y="117980"/>
            <a:ext cx="1064311" cy="106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3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cotton candy">
            <a:hlinkClick r:id="rId3" action="ppaction://hlinksldjump"/>
            <a:extLst>
              <a:ext uri="{FF2B5EF4-FFF2-40B4-BE49-F238E27FC236}">
                <a16:creationId xmlns:a16="http://schemas.microsoft.com/office/drawing/2014/main" id="{F7041081-E55F-AF0E-8B8C-6B2AA4396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C7511-9DEF-08DE-4EB5-8926F7EE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2766218"/>
            <a:ext cx="3025877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55A4"/>
                </a:solidFill>
              </a:rPr>
              <a:t>AGE GROUP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EABF73-5A92-A2BC-9470-CAE6A5B35506}"/>
              </a:ext>
            </a:extLst>
          </p:cNvPr>
          <p:cNvSpPr txBox="1">
            <a:spLocks/>
          </p:cNvSpPr>
          <p:nvPr/>
        </p:nvSpPr>
        <p:spPr>
          <a:xfrm>
            <a:off x="6282814" y="1101212"/>
            <a:ext cx="4070555" cy="5112774"/>
          </a:xfrm>
          <a:prstGeom prst="rect">
            <a:avLst/>
          </a:prstGeom>
          <a:solidFill>
            <a:srgbClr val="24242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2BA4F4"/>
                </a:solidFill>
              </a:rPr>
              <a:t>	   [18-24]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2BA4F4"/>
                </a:solidFill>
              </a:rPr>
              <a:t>	   [25-30]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2BA4F4"/>
                </a:solidFill>
              </a:rPr>
              <a:t>	   [31-40]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2BA4F4"/>
                </a:solidFill>
              </a:rPr>
              <a:t>	   [41-50]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2BA4F4"/>
                </a:solidFill>
              </a:rPr>
              <a:t>	   [51-65]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2BA4F4"/>
                </a:solidFill>
              </a:rPr>
              <a:t>	   [65+]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9D380-5476-4EA4-1885-6A991EB805E1}"/>
              </a:ext>
            </a:extLst>
          </p:cNvPr>
          <p:cNvSpPr txBox="1"/>
          <p:nvPr/>
        </p:nvSpPr>
        <p:spPr>
          <a:xfrm>
            <a:off x="103239" y="0"/>
            <a:ext cx="11985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en-IN" sz="4000" b="1" kern="1200" dirty="0">
                <a:ln>
                  <a:solidFill>
                    <a:srgbClr val="A6A6A6"/>
                  </a:solidFill>
                </a:ln>
                <a:solidFill>
                  <a:srgbClr val="0055A4"/>
                </a:solidFill>
              </a:rPr>
              <a:t> </a:t>
            </a:r>
            <a:r>
              <a:rPr lang="en-IN" sz="4000" b="1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EXPLORATION</a:t>
            </a:r>
            <a:endParaRPr lang="en-US" sz="4000" b="1" dirty="0">
              <a:ln w="0"/>
              <a:solidFill>
                <a:srgbClr val="0055A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 descr="A logo on a black background">
            <a:extLst>
              <a:ext uri="{FF2B5EF4-FFF2-40B4-BE49-F238E27FC236}">
                <a16:creationId xmlns:a16="http://schemas.microsoft.com/office/drawing/2014/main" id="{D2E018F5-9668-8BBD-C645-A43CC4363A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1" y="117980"/>
            <a:ext cx="1064311" cy="106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cotton candy">
            <a:hlinkClick r:id="rId3" action="ppaction://hlinksldjump"/>
            <a:extLst>
              <a:ext uri="{FF2B5EF4-FFF2-40B4-BE49-F238E27FC236}">
                <a16:creationId xmlns:a16="http://schemas.microsoft.com/office/drawing/2014/main" id="{E38DA0CE-1631-2E2C-5C2A-BC3EAE3B7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EE1B-4C8E-4417-2390-20D0791A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36723"/>
            <a:ext cx="3379839" cy="142567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55A4"/>
                </a:solidFill>
              </a:rPr>
              <a:t>POLICY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412F63-8ED7-E8B6-EF7B-0BB509E0F66F}"/>
              </a:ext>
            </a:extLst>
          </p:cNvPr>
          <p:cNvSpPr txBox="1">
            <a:spLocks/>
          </p:cNvSpPr>
          <p:nvPr/>
        </p:nvSpPr>
        <p:spPr>
          <a:xfrm>
            <a:off x="4994785" y="816078"/>
            <a:ext cx="6312310" cy="5663380"/>
          </a:xfrm>
          <a:prstGeom prst="rect">
            <a:avLst/>
          </a:prstGeom>
          <a:solidFill>
            <a:srgbClr val="24242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endParaRPr lang="en-IN" sz="3200" dirty="0">
              <a:solidFill>
                <a:srgbClr val="2BA4F4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A5E376-F133-1538-55C4-677A3BC21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18962"/>
              </p:ext>
            </p:extLst>
          </p:nvPr>
        </p:nvGraphicFramePr>
        <p:xfrm>
          <a:off x="5270090" y="983226"/>
          <a:ext cx="5761701" cy="4984958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1920567">
                  <a:extLst>
                    <a:ext uri="{9D8B030D-6E8A-4147-A177-3AD203B41FA5}">
                      <a16:colId xmlns:a16="http://schemas.microsoft.com/office/drawing/2014/main" val="3770691957"/>
                    </a:ext>
                  </a:extLst>
                </a:gridCol>
                <a:gridCol w="1920567">
                  <a:extLst>
                    <a:ext uri="{9D8B030D-6E8A-4147-A177-3AD203B41FA5}">
                      <a16:colId xmlns:a16="http://schemas.microsoft.com/office/drawing/2014/main" val="54862258"/>
                    </a:ext>
                  </a:extLst>
                </a:gridCol>
                <a:gridCol w="1920567">
                  <a:extLst>
                    <a:ext uri="{9D8B030D-6E8A-4147-A177-3AD203B41FA5}">
                      <a16:colId xmlns:a16="http://schemas.microsoft.com/office/drawing/2014/main" val="3345011452"/>
                    </a:ext>
                  </a:extLst>
                </a:gridCol>
              </a:tblGrid>
              <a:tr h="1120997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solidFill>
                          <a:srgbClr val="2BA4F4"/>
                        </a:solidFill>
                        <a:latin typeface="Aptos Narrow" panose="020B0004020202020204" pitchFamily="34" charset="0"/>
                      </a:endParaRPr>
                    </a:p>
                    <a:p>
                      <a:pPr algn="ctr"/>
                      <a:r>
                        <a:rPr lang="en-IN" sz="2000" dirty="0">
                          <a:solidFill>
                            <a:srgbClr val="2BA4F4"/>
                          </a:solidFill>
                          <a:latin typeface="+mn-lt"/>
                        </a:rPr>
                        <a:t>POLICY ID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2BA4F4"/>
                          </a:solidFill>
                          <a:latin typeface="+mn-lt"/>
                        </a:rPr>
                        <a:t>BASE COVERAGE AMT(INR)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2BA4F4"/>
                          </a:solidFill>
                          <a:latin typeface="+mn-lt"/>
                        </a:rPr>
                        <a:t>BASE PREMIUM AMOUNT(INR)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78417"/>
                  </a:ext>
                </a:extLst>
              </a:tr>
              <a:tr h="42932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2BA4F4"/>
                          </a:solidFill>
                          <a:effectLst/>
                          <a:latin typeface="Aptos Narrow" panose="020B0004020202020204" pitchFamily="34" charset="0"/>
                        </a:rPr>
                        <a:t>      POL4321HEL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2BA4F4"/>
                          </a:solidFill>
                          <a:latin typeface="Aptos Narrow" panose="020B0004020202020204" pitchFamily="34" charset="0"/>
                        </a:rPr>
                        <a:t>200000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2BA4F4"/>
                          </a:solidFill>
                          <a:latin typeface="Aptos Narrow" panose="020B0004020202020204" pitchFamily="34" charset="0"/>
                        </a:rPr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11644"/>
                  </a:ext>
                </a:extLst>
              </a:tr>
              <a:tr h="42932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2BA4F4"/>
                          </a:solidFill>
                          <a:effectLst/>
                          <a:latin typeface="Aptos Narrow" panose="020B0004020202020204" pitchFamily="34" charset="0"/>
                        </a:rPr>
                        <a:t>      POL4331HEL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2BA4F4"/>
                          </a:solidFill>
                          <a:latin typeface="Aptos Narrow" panose="020B0004020202020204" pitchFamily="34" charset="0"/>
                        </a:rPr>
                        <a:t>300000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2BA4F4"/>
                          </a:solidFill>
                          <a:latin typeface="Aptos Narrow" panose="020B0004020202020204" pitchFamily="34" charset="0"/>
                        </a:rPr>
                        <a:t>7500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42777"/>
                  </a:ext>
                </a:extLst>
              </a:tr>
              <a:tr h="42932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2BA4F4"/>
                          </a:solidFill>
                          <a:effectLst/>
                          <a:latin typeface="Aptos Narrow" panose="020B0004020202020204" pitchFamily="34" charset="0"/>
                        </a:rPr>
                        <a:t>      POL3309HEL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2BA4F4"/>
                          </a:solidFill>
                          <a:latin typeface="Aptos Narrow" panose="020B0004020202020204" pitchFamily="34" charset="0"/>
                        </a:rPr>
                        <a:t>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2BA4F4"/>
                          </a:solidFill>
                          <a:latin typeface="Aptos Narrow" panose="020B0004020202020204" pitchFamily="34" charset="0"/>
                        </a:rPr>
                        <a:t>12000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461145"/>
                  </a:ext>
                </a:extLst>
              </a:tr>
              <a:tr h="42932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2BA4F4"/>
                          </a:solidFill>
                          <a:effectLst/>
                          <a:latin typeface="Aptos Narrow" panose="020B0004020202020204" pitchFamily="34" charset="0"/>
                        </a:rPr>
                        <a:t>      POL5319HEL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2BA4F4"/>
                          </a:solidFill>
                          <a:latin typeface="Aptos Narrow" panose="020B0004020202020204" pitchFamily="34" charset="0"/>
                        </a:rPr>
                        <a:t>750000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2BA4F4"/>
                          </a:solidFill>
                          <a:latin typeface="Aptos Narrow" panose="020B0004020202020204" pitchFamily="34" charset="0"/>
                        </a:rPr>
                        <a:t>16700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31443"/>
                  </a:ext>
                </a:extLst>
              </a:tr>
              <a:tr h="429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dirty="0">
                          <a:solidFill>
                            <a:srgbClr val="2BA4F4"/>
                          </a:solidFill>
                          <a:effectLst/>
                          <a:latin typeface="Aptos Narrow" panose="020B0004020202020204" pitchFamily="34" charset="0"/>
                        </a:rPr>
                        <a:t>POL6303HEL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2BA4F4"/>
                          </a:solidFill>
                          <a:latin typeface="Aptos Narrow" panose="020B0004020202020204" pitchFamily="34" charset="0"/>
                        </a:rPr>
                        <a:t>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2BA4F4"/>
                          </a:solidFill>
                          <a:latin typeface="Aptos Narrow" panose="020B0004020202020204" pitchFamily="34" charset="0"/>
                        </a:rPr>
                        <a:t>21500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743071"/>
                  </a:ext>
                </a:extLst>
              </a:tr>
              <a:tr h="4293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dirty="0">
                          <a:solidFill>
                            <a:srgbClr val="2BA4F4"/>
                          </a:solidFill>
                          <a:effectLst/>
                          <a:latin typeface="Aptos Narrow" panose="020B0004020202020204" pitchFamily="34" charset="0"/>
                        </a:rPr>
                        <a:t>      POL6093HEL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2BA4F4"/>
                          </a:solidFill>
                          <a:latin typeface="Aptos Narrow" panose="020B0004020202020204" pitchFamily="34" charset="0"/>
                        </a:rPr>
                        <a:t>1500000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2BA4F4"/>
                          </a:solidFill>
                          <a:latin typeface="Aptos Narrow" panose="020B0004020202020204" pitchFamily="34" charset="0"/>
                        </a:rPr>
                        <a:t>31700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444505"/>
                  </a:ext>
                </a:extLst>
              </a:tr>
              <a:tr h="42932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2BA4F4"/>
                          </a:solidFill>
                          <a:effectLst/>
                          <a:latin typeface="Aptos Narrow" panose="020B0004020202020204" pitchFamily="34" charset="0"/>
                        </a:rPr>
                        <a:t>      POL9221HEL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2BA4F4"/>
                          </a:solidFill>
                          <a:latin typeface="Aptos Narrow" panose="020B0004020202020204" pitchFamily="34" charset="0"/>
                        </a:rPr>
                        <a:t>2500000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2BA4F4"/>
                          </a:solidFill>
                          <a:latin typeface="Aptos Narrow" panose="020B0004020202020204" pitchFamily="34" charset="0"/>
                        </a:rPr>
                        <a:t>42500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488736"/>
                  </a:ext>
                </a:extLst>
              </a:tr>
              <a:tr h="42932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2BA4F4"/>
                          </a:solidFill>
                          <a:effectLst/>
                          <a:latin typeface="Aptos Narrow" panose="020B0004020202020204" pitchFamily="34" charset="0"/>
                        </a:rPr>
                        <a:t>       POL1048HEL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2BA4F4"/>
                          </a:solidFill>
                          <a:latin typeface="Aptos Narrow" panose="020B0004020202020204" pitchFamily="34" charset="0"/>
                        </a:rPr>
                        <a:t>5000000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2BA4F4"/>
                          </a:solidFill>
                          <a:latin typeface="Aptos Narrow" panose="020B0004020202020204" pitchFamily="34" charset="0"/>
                        </a:rPr>
                        <a:t>76500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265694"/>
                  </a:ext>
                </a:extLst>
              </a:tr>
              <a:tr h="42932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2BA4F4"/>
                          </a:solidFill>
                          <a:effectLst/>
                          <a:latin typeface="Aptos Narrow" panose="020B0004020202020204" pitchFamily="34" charset="0"/>
                        </a:rPr>
                        <a:t>       POL2005HEL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2BA4F4"/>
                          </a:solidFill>
                          <a:latin typeface="Aptos Narrow" panose="020B0004020202020204" pitchFamily="34" charset="0"/>
                        </a:rPr>
                        <a:t>10000000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2BA4F4"/>
                          </a:solidFill>
                          <a:latin typeface="Aptos Narrow" panose="020B0004020202020204" pitchFamily="34" charset="0"/>
                        </a:rPr>
                        <a:t>120000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363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B90B72-8819-D7DC-383B-162A47F06D4D}"/>
              </a:ext>
            </a:extLst>
          </p:cNvPr>
          <p:cNvSpPr txBox="1"/>
          <p:nvPr/>
        </p:nvSpPr>
        <p:spPr>
          <a:xfrm>
            <a:off x="103239" y="0"/>
            <a:ext cx="11985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en-IN" sz="4000" b="1" kern="1200" dirty="0">
                <a:ln>
                  <a:solidFill>
                    <a:srgbClr val="A6A6A6"/>
                  </a:solidFill>
                </a:ln>
                <a:solidFill>
                  <a:srgbClr val="0055A4"/>
                </a:solidFill>
              </a:rPr>
              <a:t> </a:t>
            </a:r>
            <a:r>
              <a:rPr lang="en-IN" sz="4000" b="1" dirty="0">
                <a:ln w="0"/>
                <a:solidFill>
                  <a:srgbClr val="0055A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EXPLORATION</a:t>
            </a:r>
            <a:endParaRPr lang="en-US" sz="4000" b="1" dirty="0">
              <a:ln w="0"/>
              <a:solidFill>
                <a:srgbClr val="0055A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 descr="A logo on a black background">
            <a:extLst>
              <a:ext uri="{FF2B5EF4-FFF2-40B4-BE49-F238E27FC236}">
                <a16:creationId xmlns:a16="http://schemas.microsoft.com/office/drawing/2014/main" id="{4AD446EB-C3A8-8346-5772-A6E601C73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1" y="117980"/>
            <a:ext cx="1064311" cy="106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9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ACF28F0-2E6F-B891-BA92-411918E61C6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2676368"/>
                  </p:ext>
                </p:extLst>
              </p:nvPr>
            </p:nvGraphicFramePr>
            <p:xfrm>
              <a:off x="0" y="0"/>
              <a:ext cx="11353800" cy="617696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CACF28F0-2E6F-B891-BA92-411918E61C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1353800" cy="617696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Arrow: Left 4">
            <a:hlinkClick r:id="rId4" action="ppaction://hlinksldjump"/>
            <a:extLst>
              <a:ext uri="{FF2B5EF4-FFF2-40B4-BE49-F238E27FC236}">
                <a16:creationId xmlns:a16="http://schemas.microsoft.com/office/drawing/2014/main" id="{788743D2-512E-9232-D715-C8397CAC70CB}"/>
              </a:ext>
            </a:extLst>
          </p:cNvPr>
          <p:cNvSpPr/>
          <p:nvPr/>
        </p:nvSpPr>
        <p:spPr>
          <a:xfrm>
            <a:off x="0" y="127819"/>
            <a:ext cx="235974" cy="147484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07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xplore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DF8E7E"/>
      </a:accent1>
      <a:accent2>
        <a:srgbClr val="D8617E"/>
      </a:accent2>
      <a:accent3>
        <a:srgbClr val="DF7EBE"/>
      </a:accent3>
      <a:accent4>
        <a:srgbClr val="CE61D8"/>
      </a:accent4>
      <a:accent5>
        <a:srgbClr val="AF7EDF"/>
      </a:accent5>
      <a:accent6>
        <a:srgbClr val="6B61D8"/>
      </a:accent6>
      <a:hlink>
        <a:srgbClr val="5A8B95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5C13D112-673B-4248-AB71-335DD85E7FDA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6WVPW/cMAyG/0rh+VBQH9RHxnQtigApsgQZKIlK3fhsw9YFSYP898p3ATKkFwPuYls0/fAVaYovTWrnsaPnH7Tn5qK5HIaHPU0PX1Sza/qTLbvojYegwAq2EFBFW98OY2mHfm4uXppC0z2Xm3Y+ULeAqvH2btdQ113R/bLK1M28a0ae5qGnrv3DJ+f6qkwHft01/DR2w0QL8rpQ4QX7WN3rukoQXxc9FEv7yNccy8mKTnMM2nqWxFGwUszVbT45HJX902VBH8N/G/pCbV/DLDbjlQebHBvSFhSSdHaxz21/370Jfv/25/O4JIeOsS4PpVRJNSnhd42+4F5f666Qc8II6JG1w+QMKrmKnH/RyB9ZEVUWjpBJcwCWSFGvstp9LcBHVvLJS5ExAKKzlq1Bt5mVhJROAoNRUoekbFBb91h35qxPYNgZgKhcgriVlSVrqpiEGETyoCHRf5bTe0SWShlhtSfhvQnrafscGQUYi94CStASpUNYz97nSBmiNY6Vs2QIXGJWsDWJtedDdFZ5i8kbE+uPty7vzI+CmmVAY41QwQcCpc26rjMsl1l5l1UUHmodapcr3MrKGa2ByGSAQFPSCjbrYiF8jFloSy6wRmVSWmUVfiphePpIIwcpehapHkskay2dEFsr6XI9C7OMtaMQogtWwPrxcVaZki5ILbNxoL20Oum03glnaS7aHCPkCq1dLwNbXq/AGdoR+G5p9lxn0/IwHMo8UuQr6uv69qUZp6EOpNLy0a8OIOoTp7fnabl/bwtPp9A31B2Ow3CZZM0xzN1y+Qt4E9dzQQcAAA==&quot;"/>
    <we:property name="creatorSessionId" value="&quot;418a8041-5778-4fa8-bd6c-4aeb480b3165&quot;"/>
    <we:property name="creatorTenantId" value="&quot;e6490d38-92d3-4184-b894-9e2237ec16b3&quot;"/>
    <we:property name="creatorUserId" value="&quot;100320025833A1B7&quot;"/>
    <we:property name="datasetId" value="&quot;0a92821f-c6e1-4b2f-b65a-553acc5539bc&quot;"/>
    <we:property name="embedUrl" value="&quot;/reportEmbed?reportId=2f583f4c-f51d-462c-a661-b018965bc502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6WVTU/cMBCG/0qV86oaf9vcoOqJ8qFScUGoGtsTmpJNosSLoIj/XjuLxIEukdJLYk/Gz7yeiT3PVWymocWnc9xSdVSd9P39Fsf7T6LaVN2r7eLi9Oz4++nP8+Ozr9ncD6npu6k6eq4SjneUrptph20hZOPN7abCtr3EuzKrsZ1oUw00Tn2HbfOH9s75Uxp39LKp6HFo+xEL8iphooJ9yO55nmOzz0UIhtQ80BWFtLcqKyl4aRxxpMBICKLsNu0dZmX/dCnoOfyXvkvYdDlMsWknHJhoSaM0IBRya4p9arq79lXw29ofT0PJCs6xTnYpZUk5Kf53jl5wLy95V4rqqAIop0haFa1Wgi8ip1840HtWUKJmFhWhJA/EFQa5yGq2uQDvWdFFx1mtPChljSGjlV3Nioxzy4FACy59FMaLtXvMO7PGRdBkNUAQNkJYy6o5ScyYqJRn0YGEiP9ZTueUIi6EZkY6ZM5pv5y2j5GBgTbKGVAcJFfcKljO3sdI7oPRloQ1qBFsJBKwNokCjA/WCGdUdFqH/OMtyzvwoyhJ3CttNBPeeQQh9bKuAyxbk3C2FoE5yHXIp1yotay6VkZDINSAIDFKAat1EWMuhJpJg9aTVELHuMhK9Jh8//iehhZicMRivpaQ51paxtZW0tb5Lqx5yCdKQbDeMFi+Pg4qE9x6LnmtLUjHjYwyLp+EgzQbTB0C1BmaTz33ZGi5AgdoM/DNUm0p96Yy6HdpGjDQJXZ5fvNcDWOfG1JqaPbLDQi7SPF1PJb3tybRuA99je2uRJ07WTUHyWoa39LCgtLfqlnWbXn8Bd0+EQJqBwAA&quot;"/>
    <we:property name="isFiltersActionButtonVisible" value="true"/>
    <we:property name="isTitleSuggestionsDialogRejected" value="true"/>
    <we:property name="isVisualContainerHeaderHidden" value="false"/>
    <we:property name="pageDisplayName" value="&quot;Home&quot;"/>
    <we:property name="pageName" value="&quot;584ecb479e2aec1e33ee&quot;"/>
    <we:property name="pptInsertionSessionID" value="&quot;137722E7-AD9C-4EC7-BEF7-4F09356E6CC9&quot;"/>
    <we:property name="reportEmbeddedTime" value="&quot;2025-01-31T12:46:05.178Z&quot;"/>
    <we:property name="reportName" value="&quot;Shield_Insurance&quot;"/>
    <we:property name="reportState" value="&quot;CONNECTED&quot;"/>
    <we:property name="reportUrl" value="&quot;/groups/me/reports/2f583f4c-f51d-462c-a661-b018965bc502/584ecb479e2aec1e33ee?bookmarkGuid=162f91fe-9644-4720-a9d6-896fddd4bb15&amp;bookmarkUsage=1&amp;ctid=e6490d38-92d3-4184-b894-9e2237ec16b3&amp;fromEntryPoint=export&amp;pbi_source=storytelling_addin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654</Words>
  <Application>Microsoft Office PowerPoint</Application>
  <PresentationFormat>Widescreen</PresentationFormat>
  <Paragraphs>203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Aptos</vt:lpstr>
      <vt:lpstr>Aptos Narrow</vt:lpstr>
      <vt:lpstr>Arial</vt:lpstr>
      <vt:lpstr>Avenir Next LT Pro</vt:lpstr>
      <vt:lpstr>AvenirNext LT Pro Medium</vt:lpstr>
      <vt:lpstr>Rockwell</vt:lpstr>
      <vt:lpstr>Segoe UI</vt:lpstr>
      <vt:lpstr>Wingdings</vt:lpstr>
      <vt:lpstr>ExploreVTI</vt:lpstr>
      <vt:lpstr>SHIELD INSURANCE</vt:lpstr>
      <vt:lpstr>COURSE OF ACTION</vt:lpstr>
      <vt:lpstr>PROBLEM STATEMENT</vt:lpstr>
      <vt:lpstr>CITY  </vt:lpstr>
      <vt:lpstr>TIME PERIOD</vt:lpstr>
      <vt:lpstr>SALES MODE</vt:lpstr>
      <vt:lpstr>AGE GROUP</vt:lpstr>
      <vt:lpstr>POLICY</vt:lpstr>
      <vt:lpstr>PowerPoint Presentation</vt:lpstr>
      <vt:lpstr>PowerPoint Presentation</vt:lpstr>
      <vt:lpstr>PowerPoint Presentation</vt:lpstr>
      <vt:lpstr> FUTURE SCOPE  &amp; FULL SCALE IMPLEMENTATION </vt:lpstr>
      <vt:lpstr> FUTURE SCOPE  &amp; FULL SCALE IMPLEMENTATION </vt:lpstr>
      <vt:lpstr> FUTURE SCOPE  &amp; FULL SCALE IMPLEMENTATION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ansuman Routray</dc:creator>
  <cp:lastModifiedBy>aditya routray</cp:lastModifiedBy>
  <cp:revision>45</cp:revision>
  <dcterms:created xsi:type="dcterms:W3CDTF">2025-01-31T05:35:25Z</dcterms:created>
  <dcterms:modified xsi:type="dcterms:W3CDTF">2025-02-01T11:17:06Z</dcterms:modified>
</cp:coreProperties>
</file>