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7" r:id="rId3"/>
    <p:sldId id="258" r:id="rId5"/>
    <p:sldId id="259" r:id="rId6"/>
    <p:sldId id="275" r:id="rId7"/>
    <p:sldId id="265" r:id="rId8"/>
    <p:sldId id="277" r:id="rId9"/>
    <p:sldId id="261" r:id="rId10"/>
    <p:sldId id="267" r:id="rId11"/>
    <p:sldId id="268" r:id="rId12"/>
    <p:sldId id="269" r:id="rId13"/>
    <p:sldId id="271" r:id="rId14"/>
    <p:sldId id="279" r:id="rId15"/>
    <p:sldId id="281" r:id="rId16"/>
    <p:sldId id="264" r:id="rId17"/>
  </p:sldIdLst>
  <p:sldSz cx="9144000" cy="5143500" type="screen16x9"/>
  <p:notesSz cx="6858000" cy="9144000"/>
  <p:embeddedFontLst>
    <p:embeddedFont>
      <p:font typeface="Montserrat"/>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822" y="-78"/>
      </p:cViewPr>
      <p:guideLst>
        <p:guide orient="horz" pos="1598"/>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
        <p:cNvGrpSpPr/>
        <p:nvPr/>
      </p:nvGrpSpPr>
      <p:grpSpPr>
        <a:xfrm>
          <a:off x="0" y="0"/>
          <a:ext cx="0" cy="0"/>
          <a:chOff x="0" y="0"/>
          <a:chExt cx="0" cy="0"/>
        </a:xfrm>
      </p:grpSpPr>
      <p:sp>
        <p:nvSpPr>
          <p:cNvPr id="62" name="Google Shape;62;g187c82bc41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87c82bc41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g187c82bc41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87c82bc41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g187c82bc41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87c82bc41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g187c82bc41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87c82bc41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1"/>
        <p:cNvGrpSpPr/>
        <p:nvPr/>
      </p:nvGrpSpPr>
      <p:grpSpPr>
        <a:xfrm>
          <a:off x="0" y="0"/>
          <a:ext cx="0" cy="0"/>
          <a:chOff x="0" y="0"/>
          <a:chExt cx="0" cy="0"/>
        </a:xfrm>
      </p:grpSpPr>
      <p:sp>
        <p:nvSpPr>
          <p:cNvPr id="132" name="Google Shape;132;g187c82bc41c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87c82bc41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2"/>
        <p:cNvGrpSpPr/>
        <p:nvPr/>
      </p:nvGrpSpPr>
      <p:grpSpPr>
        <a:xfrm>
          <a:off x="0" y="0"/>
          <a:ext cx="0" cy="0"/>
          <a:chOff x="0" y="0"/>
          <a:chExt cx="0" cy="0"/>
        </a:xfrm>
      </p:grpSpPr>
      <p:sp>
        <p:nvSpPr>
          <p:cNvPr id="73" name="Google Shape;73;g187c82bc41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87c82bc41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2"/>
        <p:cNvGrpSpPr/>
        <p:nvPr/>
      </p:nvGrpSpPr>
      <p:grpSpPr>
        <a:xfrm>
          <a:off x="0" y="0"/>
          <a:ext cx="0" cy="0"/>
          <a:chOff x="0" y="0"/>
          <a:chExt cx="0" cy="0"/>
        </a:xfrm>
      </p:grpSpPr>
      <p:sp>
        <p:nvSpPr>
          <p:cNvPr id="83" name="Google Shape;83;g187c82bc41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87c82bc41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g187c82bc41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87c82bc41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g187c82bc41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87c82bc41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g187c82bc41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87c82bc41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g187c82bc41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87c82bc41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g187c82bc41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87c82bc41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g187c82bc41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87c82bc41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0.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0.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0.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0.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0.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0.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0.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0.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0.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0.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0.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4"/>
          <p:cNvPicPr preferRelativeResize="0"/>
          <p:nvPr/>
        </p:nvPicPr>
        <p:blipFill rotWithShape="1">
          <a:blip r:embed="rId1"/>
          <a:srcRect l="1446" t="29789" r="1446" b="-29789"/>
          <a:stretch>
            <a:fillRect/>
          </a:stretch>
        </p:blipFill>
        <p:spPr>
          <a:xfrm>
            <a:off x="562550" y="0"/>
            <a:ext cx="8581473" cy="5143501"/>
          </a:xfrm>
          <a:prstGeom prst="rect">
            <a:avLst/>
          </a:prstGeom>
          <a:noFill/>
          <a:ln>
            <a:noFill/>
          </a:ln>
        </p:spPr>
      </p:pic>
      <p:sp>
        <p:nvSpPr>
          <p:cNvPr id="66" name="Google Shape;66;p14"/>
          <p:cNvSpPr/>
          <p:nvPr/>
        </p:nvSpPr>
        <p:spPr>
          <a:xfrm>
            <a:off x="21925" y="3443625"/>
            <a:ext cx="9122100" cy="1699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14"/>
          <p:cNvSpPr txBox="1">
            <a:spLocks noGrp="1"/>
          </p:cNvSpPr>
          <p:nvPr>
            <p:ph type="ctrTitle"/>
          </p:nvPr>
        </p:nvSpPr>
        <p:spPr>
          <a:xfrm>
            <a:off x="1862250" y="3608125"/>
            <a:ext cx="5616900" cy="7932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GB" sz="1780" b="1">
                <a:solidFill>
                  <a:schemeClr val="lt1"/>
                </a:solidFill>
                <a:latin typeface="Times New Roman" panose="02020603050405020304" pitchFamily="18" charset="0"/>
                <a:ea typeface="Montserrat"/>
                <a:cs typeface="Times New Roman" panose="02020603050405020304" pitchFamily="18" charset="0"/>
                <a:sym typeface="Montserrat"/>
              </a:rPr>
              <a:t>COMPARATIVE ANALYSIS OF MULTISTOREYED STRUCTURE FRAME WITH AND WITHOUT FLOATING COLUMNS</a:t>
            </a:r>
            <a:endParaRPr lang="en-GB" sz="1780" b="1">
              <a:solidFill>
                <a:schemeClr val="lt1"/>
              </a:solidFill>
              <a:latin typeface="Times New Roman" panose="02020603050405020304" pitchFamily="18" charset="0"/>
              <a:ea typeface="Montserrat"/>
              <a:cs typeface="Times New Roman" panose="02020603050405020304" pitchFamily="18" charset="0"/>
              <a:sym typeface="Montserrat"/>
            </a:endParaRPr>
          </a:p>
        </p:txBody>
      </p:sp>
      <p:sp>
        <p:nvSpPr>
          <p:cNvPr id="68" name="Google Shape;68;p14"/>
          <p:cNvSpPr txBox="1">
            <a:spLocks noGrp="1"/>
          </p:cNvSpPr>
          <p:nvPr>
            <p:ph type="subTitle" idx="1"/>
          </p:nvPr>
        </p:nvSpPr>
        <p:spPr>
          <a:xfrm>
            <a:off x="1862250" y="4431977"/>
            <a:ext cx="5616900" cy="656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endParaRPr sz="1400">
              <a:solidFill>
                <a:schemeClr val="lt1"/>
              </a:solidFill>
              <a:latin typeface="Montserrat"/>
              <a:ea typeface="Montserrat"/>
              <a:cs typeface="Montserrat"/>
              <a:sym typeface="Montserrat"/>
            </a:endParaRPr>
          </a:p>
        </p:txBody>
      </p:sp>
      <p:pic>
        <p:nvPicPr>
          <p:cNvPr id="69" name="Google Shape;69;p14"/>
          <p:cNvPicPr preferRelativeResize="0"/>
          <p:nvPr/>
        </p:nvPicPr>
        <p:blipFill>
          <a:blip r:embed="rId2"/>
          <a:stretch>
            <a:fillRect/>
          </a:stretch>
        </p:blipFill>
        <p:spPr>
          <a:xfrm>
            <a:off x="7983900" y="197150"/>
            <a:ext cx="819032" cy="656400"/>
          </a:xfrm>
          <a:prstGeom prst="rect">
            <a:avLst/>
          </a:prstGeom>
          <a:noFill/>
          <a:ln>
            <a:noFill/>
          </a:ln>
        </p:spPr>
      </p:pic>
      <p:pic>
        <p:nvPicPr>
          <p:cNvPr id="70" name="Google Shape;70;p14"/>
          <p:cNvPicPr preferRelativeResize="0"/>
          <p:nvPr/>
        </p:nvPicPr>
        <p:blipFill>
          <a:blip r:embed="rId3"/>
          <a:stretch>
            <a:fillRect/>
          </a:stretch>
        </p:blipFill>
        <p:spPr>
          <a:xfrm>
            <a:off x="7983900" y="3965325"/>
            <a:ext cx="819026" cy="656400"/>
          </a:xfrm>
          <a:prstGeom prst="rect">
            <a:avLst/>
          </a:prstGeom>
          <a:noFill/>
          <a:ln>
            <a:noFill/>
          </a:ln>
        </p:spPr>
      </p:pic>
      <p:pic>
        <p:nvPicPr>
          <p:cNvPr id="71" name="Google Shape;71;p14"/>
          <p:cNvPicPr preferRelativeResize="0"/>
          <p:nvPr/>
        </p:nvPicPr>
        <p:blipFill>
          <a:blip r:embed="rId4"/>
          <a:stretch>
            <a:fillRect/>
          </a:stretch>
        </p:blipFill>
        <p:spPr>
          <a:xfrm>
            <a:off x="-7" y="0"/>
            <a:ext cx="1742964" cy="51435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7" name="Google Shape;107;p18"/>
          <p:cNvPicPr preferRelativeResize="0"/>
          <p:nvPr/>
        </p:nvPicPr>
        <p:blipFill rotWithShape="1">
          <a:blip r:embed="rId1"/>
          <a:srcRect/>
          <a:stretch>
            <a:fillRect/>
          </a:stretch>
        </p:blipFill>
        <p:spPr>
          <a:xfrm>
            <a:off x="0" y="-7"/>
            <a:ext cx="9144003" cy="1312664"/>
          </a:xfrm>
          <a:prstGeom prst="rect">
            <a:avLst/>
          </a:prstGeom>
          <a:noFill/>
          <a:ln>
            <a:noFill/>
          </a:ln>
        </p:spPr>
      </p:pic>
      <p:pic>
        <p:nvPicPr>
          <p:cNvPr id="108" name="Google Shape;108;p18"/>
          <p:cNvPicPr preferRelativeResize="0"/>
          <p:nvPr/>
        </p:nvPicPr>
        <p:blipFill>
          <a:blip r:embed="rId2"/>
          <a:stretch>
            <a:fillRect/>
          </a:stretch>
        </p:blipFill>
        <p:spPr>
          <a:xfrm>
            <a:off x="7983900" y="4202875"/>
            <a:ext cx="819032" cy="656400"/>
          </a:xfrm>
          <a:prstGeom prst="rect">
            <a:avLst/>
          </a:prstGeom>
          <a:noFill/>
          <a:ln>
            <a:noFill/>
          </a:ln>
        </p:spPr>
      </p:pic>
      <p:pic>
        <p:nvPicPr>
          <p:cNvPr id="109" name="Google Shape;109;p18"/>
          <p:cNvPicPr preferRelativeResize="0"/>
          <p:nvPr/>
        </p:nvPicPr>
        <p:blipFill>
          <a:blip r:embed="rId3"/>
          <a:stretch>
            <a:fillRect/>
          </a:stretch>
        </p:blipFill>
        <p:spPr>
          <a:xfrm>
            <a:off x="357975" y="4202875"/>
            <a:ext cx="819026" cy="656400"/>
          </a:xfrm>
          <a:prstGeom prst="rect">
            <a:avLst/>
          </a:prstGeom>
          <a:noFill/>
          <a:ln>
            <a:noFill/>
          </a:ln>
        </p:spPr>
      </p:pic>
      <p:sp>
        <p:nvSpPr>
          <p:cNvPr id="110" name="Google Shape;110;p18"/>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Rectangle 7"/>
          <p:cNvSpPr/>
          <p:nvPr/>
        </p:nvSpPr>
        <p:spPr>
          <a:xfrm>
            <a:off x="3636872" y="84642"/>
            <a:ext cx="1870256" cy="369332"/>
          </a:xfrm>
          <a:prstGeom prst="rect">
            <a:avLst/>
          </a:prstGeom>
        </p:spPr>
        <p:txBody>
          <a:bodyPr wrap="none">
            <a:spAutoFit/>
          </a:bodyPr>
          <a:lstStyle/>
          <a:p>
            <a:pPr marL="457200" indent="-455930" algn="just"/>
            <a:r>
              <a:rPr lang="en-IN" sz="1800" b="1" spc="-1" dirty="0" smtClean="0">
                <a:latin typeface="Times New Roman" panose="02020603050405020304"/>
                <a:ea typeface="DejaVu Sans"/>
              </a:rPr>
              <a:t>Expected Results</a:t>
            </a:r>
            <a:endParaRPr lang="en-IN" sz="1800" b="1" spc="-1" dirty="0" smtClean="0"/>
          </a:p>
        </p:txBody>
      </p:sp>
      <p:sp>
        <p:nvSpPr>
          <p:cNvPr id="2" name="Text Box 1"/>
          <p:cNvSpPr txBox="1"/>
          <p:nvPr/>
        </p:nvSpPr>
        <p:spPr>
          <a:xfrm>
            <a:off x="439420" y="1223010"/>
            <a:ext cx="8415655" cy="1322070"/>
          </a:xfrm>
          <a:prstGeom prst="rect">
            <a:avLst/>
          </a:prstGeom>
          <a:noFill/>
        </p:spPr>
        <p:txBody>
          <a:bodyPr wrap="none" rtlCol="0">
            <a:spAutoFit/>
          </a:bodyPr>
          <a:p>
            <a:pPr marL="285750" indent="-285750" algn="l">
              <a:buFont typeface="Wingdings" panose="05000000000000000000" charset="0"/>
              <a:buChar char="Ø"/>
            </a:pPr>
            <a:r>
              <a:rPr lang="en-US" sz="1600">
                <a:latin typeface="Times New Roman" panose="02020603050405020304" pitchFamily="18" charset="0"/>
                <a:cs typeface="Times New Roman" panose="02020603050405020304" pitchFamily="18" charset="0"/>
              </a:rPr>
              <a:t> The frame used for this study is a 9 (G+8) storey, structures. The typical floor height is 3 m with </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a total 27 m and foundation height consider 3m. In plan, the sides span 24 meter by 20 meter </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divided into 4 meter square bays .The results of the comparative analysis between a building </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without floating column and with floating column will be carried on the basis of base shear and </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storey displacements.</a:t>
            </a:r>
            <a:endParaRPr 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7" name="Google Shape;107;p18"/>
          <p:cNvPicPr preferRelativeResize="0"/>
          <p:nvPr/>
        </p:nvPicPr>
        <p:blipFill rotWithShape="1">
          <a:blip r:embed="rId1"/>
          <a:srcRect/>
          <a:stretch>
            <a:fillRect/>
          </a:stretch>
        </p:blipFill>
        <p:spPr>
          <a:xfrm>
            <a:off x="0" y="-7"/>
            <a:ext cx="9144003" cy="1312664"/>
          </a:xfrm>
          <a:prstGeom prst="rect">
            <a:avLst/>
          </a:prstGeom>
          <a:noFill/>
          <a:ln>
            <a:noFill/>
          </a:ln>
        </p:spPr>
      </p:pic>
      <p:pic>
        <p:nvPicPr>
          <p:cNvPr id="108" name="Google Shape;108;p18"/>
          <p:cNvPicPr preferRelativeResize="0"/>
          <p:nvPr/>
        </p:nvPicPr>
        <p:blipFill>
          <a:blip r:embed="rId2"/>
          <a:stretch>
            <a:fillRect/>
          </a:stretch>
        </p:blipFill>
        <p:spPr>
          <a:xfrm>
            <a:off x="7983900" y="4202875"/>
            <a:ext cx="819032" cy="656400"/>
          </a:xfrm>
          <a:prstGeom prst="rect">
            <a:avLst/>
          </a:prstGeom>
          <a:noFill/>
          <a:ln>
            <a:noFill/>
          </a:ln>
        </p:spPr>
      </p:pic>
      <p:pic>
        <p:nvPicPr>
          <p:cNvPr id="109" name="Google Shape;109;p18"/>
          <p:cNvPicPr preferRelativeResize="0"/>
          <p:nvPr/>
        </p:nvPicPr>
        <p:blipFill>
          <a:blip r:embed="rId3"/>
          <a:stretch>
            <a:fillRect/>
          </a:stretch>
        </p:blipFill>
        <p:spPr>
          <a:xfrm>
            <a:off x="357975" y="4202875"/>
            <a:ext cx="819026" cy="656400"/>
          </a:xfrm>
          <a:prstGeom prst="rect">
            <a:avLst/>
          </a:prstGeom>
          <a:noFill/>
          <a:ln>
            <a:noFill/>
          </a:ln>
        </p:spPr>
      </p:pic>
      <p:sp>
        <p:nvSpPr>
          <p:cNvPr id="110" name="Google Shape;110;p18"/>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Rectangle 7"/>
          <p:cNvSpPr/>
          <p:nvPr/>
        </p:nvSpPr>
        <p:spPr>
          <a:xfrm>
            <a:off x="3941058" y="84642"/>
            <a:ext cx="1261884" cy="369332"/>
          </a:xfrm>
          <a:prstGeom prst="rect">
            <a:avLst/>
          </a:prstGeom>
        </p:spPr>
        <p:txBody>
          <a:bodyPr wrap="none">
            <a:spAutoFit/>
          </a:bodyPr>
          <a:lstStyle/>
          <a:p>
            <a:pPr marL="457200" indent="-455930" algn="just"/>
            <a:r>
              <a:rPr lang="en-IN" sz="1800" b="1" spc="-1" dirty="0" smtClean="0">
                <a:latin typeface="Times New Roman" panose="02020603050405020304"/>
                <a:ea typeface="DejaVu Sans"/>
              </a:rPr>
              <a:t>References</a:t>
            </a:r>
            <a:endParaRPr lang="en-IN" sz="1800" b="1" spc="-1" dirty="0"/>
          </a:p>
        </p:txBody>
      </p:sp>
      <p:sp>
        <p:nvSpPr>
          <p:cNvPr id="2" name="Text Box 1"/>
          <p:cNvSpPr txBox="1"/>
          <p:nvPr/>
        </p:nvSpPr>
        <p:spPr>
          <a:xfrm>
            <a:off x="1122045" y="1108075"/>
            <a:ext cx="6415405" cy="2553335"/>
          </a:xfrm>
          <a:prstGeom prst="rect">
            <a:avLst/>
          </a:prstGeom>
          <a:noFill/>
        </p:spPr>
        <p:txBody>
          <a:bodyPr wrap="none" rtlCol="0">
            <a:spAutoFit/>
          </a:bodyPr>
          <a:p>
            <a:pPr algn="l"/>
            <a:r>
              <a:rPr lang="en-US" sz="1600" b="1">
                <a:latin typeface="Times New Roman" panose="02020603050405020304" pitchFamily="18" charset="0"/>
                <a:cs typeface="Times New Roman" panose="02020603050405020304" pitchFamily="18" charset="0"/>
              </a:rPr>
              <a:t>1</a:t>
            </a:r>
            <a:r>
              <a:rPr lang="en-US" sz="1600">
                <a:latin typeface="Times New Roman" panose="02020603050405020304" pitchFamily="18" charset="0"/>
                <a:cs typeface="Times New Roman" panose="02020603050405020304" pitchFamily="18" charset="0"/>
              </a:rPr>
              <a:t>. Shashikant k. Duggal (2013) “Earthquake Resistant Design Of Structure” </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Second edition OXFORD university press 2013 </a:t>
            </a:r>
            <a:endParaRPr lang="en-US" sz="1600">
              <a:latin typeface="Times New Roman" panose="02020603050405020304" pitchFamily="18" charset="0"/>
              <a:cs typeface="Times New Roman" panose="02020603050405020304" pitchFamily="18" charset="0"/>
            </a:endParaRPr>
          </a:p>
          <a:p>
            <a:pPr algn="l"/>
            <a:r>
              <a:rPr lang="en-US" sz="1600" b="1">
                <a:latin typeface="Times New Roman" panose="02020603050405020304" pitchFamily="18" charset="0"/>
                <a:cs typeface="Times New Roman" panose="02020603050405020304" pitchFamily="18" charset="0"/>
              </a:rPr>
              <a:t>2</a:t>
            </a:r>
            <a:r>
              <a:rPr lang="en-US" sz="1600">
                <a:latin typeface="Times New Roman" panose="02020603050405020304" pitchFamily="18" charset="0"/>
                <a:cs typeface="Times New Roman" panose="02020603050405020304" pitchFamily="18" charset="0"/>
              </a:rPr>
              <a:t>. Pankaj Agarwal Manish Shirshirkhand “Earthquake Resistant Design Of </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Structure” </a:t>
            </a:r>
            <a:endParaRPr lang="en-US" sz="1600">
              <a:latin typeface="Times New Roman" panose="02020603050405020304" pitchFamily="18" charset="0"/>
              <a:cs typeface="Times New Roman" panose="02020603050405020304" pitchFamily="18" charset="0"/>
            </a:endParaRPr>
          </a:p>
          <a:p>
            <a:pPr algn="l"/>
            <a:r>
              <a:rPr lang="en-US" sz="1600" b="1">
                <a:latin typeface="Times New Roman" panose="02020603050405020304" pitchFamily="18" charset="0"/>
                <a:cs typeface="Times New Roman" panose="02020603050405020304" pitchFamily="18" charset="0"/>
              </a:rPr>
              <a:t>3</a:t>
            </a:r>
            <a:r>
              <a:rPr lang="en-US" sz="1600">
                <a:latin typeface="Times New Roman" panose="02020603050405020304" pitchFamily="18" charset="0"/>
                <a:cs typeface="Times New Roman" panose="02020603050405020304" pitchFamily="18" charset="0"/>
              </a:rPr>
              <a:t>. Neelam Sharma “earthquake resistant building construction” </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Third edition 2015 Published By S.K Khatria And Sons </a:t>
            </a:r>
            <a:endParaRPr lang="en-US" sz="1600">
              <a:latin typeface="Times New Roman" panose="02020603050405020304" pitchFamily="18" charset="0"/>
              <a:cs typeface="Times New Roman" panose="02020603050405020304" pitchFamily="18" charset="0"/>
            </a:endParaRPr>
          </a:p>
          <a:p>
            <a:pPr algn="l"/>
            <a:r>
              <a:rPr lang="en-US" sz="1600" b="1">
                <a:latin typeface="Times New Roman" panose="02020603050405020304" pitchFamily="18" charset="0"/>
                <a:cs typeface="Times New Roman" panose="02020603050405020304" pitchFamily="18" charset="0"/>
              </a:rPr>
              <a:t>4</a:t>
            </a:r>
            <a:r>
              <a:rPr lang="en-US" sz="1600">
                <a:latin typeface="Times New Roman" panose="02020603050405020304" pitchFamily="18" charset="0"/>
                <a:cs typeface="Times New Roman" panose="02020603050405020304" pitchFamily="18" charset="0"/>
              </a:rPr>
              <a:t>. Mr. Gaurav Pandey1, Mr. Sagar Jamle2 “optimum location of floating </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column in multistorey building with seismic loading” International </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Research Journal of Engineering and Technology (IRJET) </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Volume: 05 Issue: 10 | Oct 2018</a:t>
            </a:r>
            <a:endParaRPr 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7" name="Google Shape;107;p18"/>
          <p:cNvPicPr preferRelativeResize="0"/>
          <p:nvPr/>
        </p:nvPicPr>
        <p:blipFill rotWithShape="1">
          <a:blip r:embed="rId1"/>
          <a:srcRect/>
          <a:stretch>
            <a:fillRect/>
          </a:stretch>
        </p:blipFill>
        <p:spPr>
          <a:xfrm>
            <a:off x="0" y="-7"/>
            <a:ext cx="9144003" cy="1312664"/>
          </a:xfrm>
          <a:prstGeom prst="rect">
            <a:avLst/>
          </a:prstGeom>
          <a:noFill/>
          <a:ln>
            <a:noFill/>
          </a:ln>
        </p:spPr>
      </p:pic>
      <p:pic>
        <p:nvPicPr>
          <p:cNvPr id="108" name="Google Shape;108;p18"/>
          <p:cNvPicPr preferRelativeResize="0"/>
          <p:nvPr/>
        </p:nvPicPr>
        <p:blipFill>
          <a:blip r:embed="rId2"/>
          <a:stretch>
            <a:fillRect/>
          </a:stretch>
        </p:blipFill>
        <p:spPr>
          <a:xfrm>
            <a:off x="7983900" y="4202875"/>
            <a:ext cx="819032" cy="656400"/>
          </a:xfrm>
          <a:prstGeom prst="rect">
            <a:avLst/>
          </a:prstGeom>
          <a:noFill/>
          <a:ln>
            <a:noFill/>
          </a:ln>
        </p:spPr>
      </p:pic>
      <p:pic>
        <p:nvPicPr>
          <p:cNvPr id="109" name="Google Shape;109;p18"/>
          <p:cNvPicPr preferRelativeResize="0"/>
          <p:nvPr/>
        </p:nvPicPr>
        <p:blipFill>
          <a:blip r:embed="rId3"/>
          <a:stretch>
            <a:fillRect/>
          </a:stretch>
        </p:blipFill>
        <p:spPr>
          <a:xfrm>
            <a:off x="357975" y="4202875"/>
            <a:ext cx="819026" cy="656400"/>
          </a:xfrm>
          <a:prstGeom prst="rect">
            <a:avLst/>
          </a:prstGeom>
          <a:noFill/>
          <a:ln>
            <a:noFill/>
          </a:ln>
        </p:spPr>
      </p:pic>
      <p:sp>
        <p:nvSpPr>
          <p:cNvPr id="110" name="Google Shape;110;p18"/>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Text Box 1"/>
          <p:cNvSpPr txBox="1"/>
          <p:nvPr/>
        </p:nvSpPr>
        <p:spPr>
          <a:xfrm>
            <a:off x="645160" y="915035"/>
            <a:ext cx="7272655" cy="3046095"/>
          </a:xfrm>
          <a:prstGeom prst="rect">
            <a:avLst/>
          </a:prstGeom>
          <a:noFill/>
        </p:spPr>
        <p:txBody>
          <a:bodyPr wrap="none" rtlCol="0">
            <a:spAutoFit/>
          </a:bodyPr>
          <a:p>
            <a:pPr algn="l"/>
            <a:r>
              <a:rPr lang="en-US" sz="1600" b="1">
                <a:latin typeface="Times New Roman" panose="02020603050405020304" pitchFamily="18" charset="0"/>
                <a:cs typeface="Times New Roman" panose="02020603050405020304" pitchFamily="18" charset="0"/>
              </a:rPr>
              <a:t>5</a:t>
            </a:r>
            <a:r>
              <a:rPr lang="en-US" sz="1600">
                <a:latin typeface="Times New Roman" panose="02020603050405020304" pitchFamily="18" charset="0"/>
                <a:cs typeface="Times New Roman" panose="02020603050405020304" pitchFamily="18" charset="0"/>
              </a:rPr>
              <a:t>. Meghana B .S.1, T.H. Sadashiva Murthy2 “Effect Of Floating Column On The </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Behaviour Of Composite Multistoried Building Subjected To Seismic Load” Research </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Journal of Engineering and Technology (IRJET) </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Volume: 03 Issue: 06 | June-2016 </a:t>
            </a:r>
            <a:endParaRPr lang="en-US" sz="1600">
              <a:latin typeface="Times New Roman" panose="02020603050405020304" pitchFamily="18" charset="0"/>
              <a:cs typeface="Times New Roman" panose="02020603050405020304" pitchFamily="18" charset="0"/>
            </a:endParaRPr>
          </a:p>
          <a:p>
            <a:pPr algn="l"/>
            <a:r>
              <a:rPr lang="en-US" sz="1600" b="1">
                <a:latin typeface="Times New Roman" panose="02020603050405020304" pitchFamily="18" charset="0"/>
                <a:cs typeface="Times New Roman" panose="02020603050405020304" pitchFamily="18" charset="0"/>
              </a:rPr>
              <a:t>6</a:t>
            </a:r>
            <a:r>
              <a:rPr lang="en-US" sz="1600">
                <a:latin typeface="Times New Roman" panose="02020603050405020304" pitchFamily="18" charset="0"/>
                <a:cs typeface="Times New Roman" panose="02020603050405020304" pitchFamily="18" charset="0"/>
              </a:rPr>
              <a:t>. E. ANUSHA “Seismic Behaviour Of R.C.C Building With And Without Floating </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Columns” NOVATEUR PUBLICATIONS International Journal of Research </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Publications in Engineering and Technology [IJRPET] </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VOLUME 3, ISSUE 11, Nov. -2017 </a:t>
            </a:r>
            <a:endParaRPr lang="en-US" sz="1600">
              <a:latin typeface="Times New Roman" panose="02020603050405020304" pitchFamily="18" charset="0"/>
              <a:cs typeface="Times New Roman" panose="02020603050405020304" pitchFamily="18" charset="0"/>
            </a:endParaRPr>
          </a:p>
          <a:p>
            <a:pPr algn="l"/>
            <a:r>
              <a:rPr lang="en-US" sz="1600" b="1">
                <a:latin typeface="Times New Roman" panose="02020603050405020304" pitchFamily="18" charset="0"/>
                <a:cs typeface="Times New Roman" panose="02020603050405020304" pitchFamily="18" charset="0"/>
              </a:rPr>
              <a:t>7</a:t>
            </a:r>
            <a:r>
              <a:rPr lang="en-US" sz="1600">
                <a:latin typeface="Times New Roman" panose="02020603050405020304" pitchFamily="18" charset="0"/>
                <a:cs typeface="Times New Roman" panose="02020603050405020304" pitchFamily="18" charset="0"/>
              </a:rPr>
              <a:t>. 1. PODILI JYOTHI 2. BOPPUDI BULLI BAB “Design And Analysis </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Of High-Rise Building With Floating Columns” (IJITR) </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INTERNATIONAL JOURNAL OF INNOVATIVE TECHNOLOGY </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AND RESEARCH Volume No.5, Issue No.4, June – July 2017</a:t>
            </a:r>
            <a:endParaRPr 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7" name="Google Shape;107;p18"/>
          <p:cNvPicPr preferRelativeResize="0"/>
          <p:nvPr/>
        </p:nvPicPr>
        <p:blipFill rotWithShape="1">
          <a:blip r:embed="rId1"/>
          <a:srcRect/>
          <a:stretch>
            <a:fillRect/>
          </a:stretch>
        </p:blipFill>
        <p:spPr>
          <a:xfrm>
            <a:off x="0" y="-7"/>
            <a:ext cx="9144003" cy="1312664"/>
          </a:xfrm>
          <a:prstGeom prst="rect">
            <a:avLst/>
          </a:prstGeom>
          <a:noFill/>
          <a:ln>
            <a:noFill/>
          </a:ln>
        </p:spPr>
      </p:pic>
      <p:pic>
        <p:nvPicPr>
          <p:cNvPr id="108" name="Google Shape;108;p18"/>
          <p:cNvPicPr preferRelativeResize="0"/>
          <p:nvPr/>
        </p:nvPicPr>
        <p:blipFill>
          <a:blip r:embed="rId2"/>
          <a:stretch>
            <a:fillRect/>
          </a:stretch>
        </p:blipFill>
        <p:spPr>
          <a:xfrm>
            <a:off x="7983900" y="4202875"/>
            <a:ext cx="819032" cy="656400"/>
          </a:xfrm>
          <a:prstGeom prst="rect">
            <a:avLst/>
          </a:prstGeom>
          <a:noFill/>
          <a:ln>
            <a:noFill/>
          </a:ln>
        </p:spPr>
      </p:pic>
      <p:pic>
        <p:nvPicPr>
          <p:cNvPr id="109" name="Google Shape;109;p18"/>
          <p:cNvPicPr preferRelativeResize="0"/>
          <p:nvPr/>
        </p:nvPicPr>
        <p:blipFill>
          <a:blip r:embed="rId3"/>
          <a:stretch>
            <a:fillRect/>
          </a:stretch>
        </p:blipFill>
        <p:spPr>
          <a:xfrm>
            <a:off x="357975" y="4202875"/>
            <a:ext cx="819026" cy="656400"/>
          </a:xfrm>
          <a:prstGeom prst="rect">
            <a:avLst/>
          </a:prstGeom>
          <a:noFill/>
          <a:ln>
            <a:noFill/>
          </a:ln>
        </p:spPr>
      </p:pic>
      <p:sp>
        <p:nvSpPr>
          <p:cNvPr id="110" name="Google Shape;110;p18"/>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Text Box 1"/>
          <p:cNvSpPr txBox="1"/>
          <p:nvPr/>
        </p:nvSpPr>
        <p:spPr>
          <a:xfrm>
            <a:off x="645795" y="852170"/>
            <a:ext cx="7432040" cy="2306955"/>
          </a:xfrm>
          <a:prstGeom prst="rect">
            <a:avLst/>
          </a:prstGeom>
          <a:noFill/>
        </p:spPr>
        <p:txBody>
          <a:bodyPr wrap="square" rtlCol="0">
            <a:spAutoFit/>
          </a:bodyPr>
          <a:p>
            <a:pPr algn="l"/>
            <a:r>
              <a:rPr lang="en-US" sz="1600" b="1">
                <a:latin typeface="Times New Roman" panose="02020603050405020304" pitchFamily="18" charset="0"/>
                <a:cs typeface="Times New Roman" panose="02020603050405020304" pitchFamily="18" charset="0"/>
              </a:rPr>
              <a:t>8</a:t>
            </a:r>
            <a:r>
              <a:rPr lang="en-US" sz="1600">
                <a:latin typeface="Times New Roman" panose="02020603050405020304" pitchFamily="18" charset="0"/>
                <a:cs typeface="Times New Roman" panose="02020603050405020304" pitchFamily="18" charset="0"/>
              </a:rPr>
              <a:t>. Jayashri Sarode1 and Mr. Amol.S. Pote2. “Analysis Of Floating Column Building </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Of Composite And R.C.C Beam Girder &amp; Comparison With R.C.C Frame Structure </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By Using Etabs V9.7.0.” Int. J. Adv. Res. 4(8) </a:t>
            </a:r>
            <a:endParaRPr lang="en-US" sz="1600">
              <a:latin typeface="Times New Roman" panose="02020603050405020304" pitchFamily="18" charset="0"/>
              <a:cs typeface="Times New Roman" panose="02020603050405020304" pitchFamily="18" charset="0"/>
            </a:endParaRPr>
          </a:p>
          <a:p>
            <a:pPr algn="l"/>
            <a:r>
              <a:rPr lang="en-US" sz="1600" b="1">
                <a:latin typeface="Times New Roman" panose="02020603050405020304" pitchFamily="18" charset="0"/>
                <a:cs typeface="Times New Roman" panose="02020603050405020304" pitchFamily="18" charset="0"/>
              </a:rPr>
              <a:t>9</a:t>
            </a:r>
            <a:r>
              <a:rPr lang="en-US" sz="1600">
                <a:latin typeface="Times New Roman" panose="02020603050405020304" pitchFamily="18" charset="0"/>
                <a:cs typeface="Times New Roman" panose="02020603050405020304" pitchFamily="18" charset="0"/>
              </a:rPr>
              <a:t>. 1.Deekshitha.R 2. Dr. H. S.Sureshchandra “Analysis Of Multi-Storey Building With </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And Without Floating Column” International Journal of Engineering Research &amp; </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Technology (IJERT) Vol. 6 Issue 06, June - 2017 </a:t>
            </a:r>
            <a:endParaRPr lang="en-US" sz="1600">
              <a:latin typeface="Times New Roman" panose="02020603050405020304" pitchFamily="18" charset="0"/>
              <a:cs typeface="Times New Roman" panose="02020603050405020304" pitchFamily="18" charset="0"/>
            </a:endParaRPr>
          </a:p>
          <a:p>
            <a:pPr algn="l"/>
            <a:r>
              <a:rPr lang="en-US" sz="1600" b="1">
                <a:latin typeface="Times New Roman" panose="02020603050405020304" pitchFamily="18" charset="0"/>
                <a:cs typeface="Times New Roman" panose="02020603050405020304" pitchFamily="18" charset="0"/>
              </a:rPr>
              <a:t>10</a:t>
            </a:r>
            <a:r>
              <a:rPr lang="en-US" sz="1600">
                <a:latin typeface="Times New Roman" panose="02020603050405020304" pitchFamily="18" charset="0"/>
                <a:cs typeface="Times New Roman" panose="02020603050405020304" pitchFamily="18" charset="0"/>
              </a:rPr>
              <a:t>. A.P. MundadaȦ* and S.G. SawdatkarȦ “Comparative Seismic Analysis Of </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Multistoreyed Building With And Without Floating Column” International Journal of</a:t>
            </a:r>
            <a:r>
              <a:rPr lang="en-GB"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Current Engineering and Technology, 01 Oct 2014, Vol.4, No.5 (Oct 2014)</a:t>
            </a:r>
            <a:endParaRPr 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p:nvPr/>
        </p:nvSpPr>
        <p:spPr>
          <a:xfrm>
            <a:off x="14225" y="1721850"/>
            <a:ext cx="9122100" cy="16998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21"/>
          <p:cNvSpPr txBox="1">
            <a:spLocks noGrp="1"/>
          </p:cNvSpPr>
          <p:nvPr>
            <p:ph type="ctrTitle"/>
          </p:nvPr>
        </p:nvSpPr>
        <p:spPr>
          <a:xfrm>
            <a:off x="1763550" y="2092950"/>
            <a:ext cx="5616900" cy="957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3600" b="1">
                <a:solidFill>
                  <a:schemeClr val="lt1"/>
                </a:solidFill>
                <a:latin typeface="Montserrat"/>
                <a:ea typeface="Montserrat"/>
                <a:cs typeface="Montserrat"/>
                <a:sym typeface="Montserrat"/>
              </a:rPr>
              <a:t>Thank You!</a:t>
            </a:r>
            <a:endParaRPr sz="3600" b="1">
              <a:solidFill>
                <a:schemeClr val="lt1"/>
              </a:solidFill>
              <a:latin typeface="Montserrat"/>
              <a:ea typeface="Montserrat"/>
              <a:cs typeface="Montserrat"/>
              <a:sym typeface="Montserrat"/>
            </a:endParaRPr>
          </a:p>
        </p:txBody>
      </p:sp>
      <p:pic>
        <p:nvPicPr>
          <p:cNvPr id="137" name="Google Shape;137;p21"/>
          <p:cNvPicPr preferRelativeResize="0"/>
          <p:nvPr/>
        </p:nvPicPr>
        <p:blipFill rotWithShape="1">
          <a:blip r:embed="rId1"/>
          <a:srcRect t="475" b="485"/>
          <a:stretch>
            <a:fillRect/>
          </a:stretch>
        </p:blipFill>
        <p:spPr>
          <a:xfrm>
            <a:off x="7305600" y="0"/>
            <a:ext cx="1838399" cy="5143501"/>
          </a:xfrm>
          <a:prstGeom prst="rect">
            <a:avLst/>
          </a:prstGeom>
          <a:noFill/>
          <a:ln>
            <a:noFill/>
          </a:ln>
        </p:spPr>
      </p:pic>
      <p:pic>
        <p:nvPicPr>
          <p:cNvPr id="138" name="Google Shape;138;p21"/>
          <p:cNvPicPr preferRelativeResize="0"/>
          <p:nvPr/>
        </p:nvPicPr>
        <p:blipFill>
          <a:blip r:embed="rId2"/>
          <a:stretch>
            <a:fillRect/>
          </a:stretch>
        </p:blipFill>
        <p:spPr>
          <a:xfrm>
            <a:off x="357975" y="197150"/>
            <a:ext cx="819032" cy="656400"/>
          </a:xfrm>
          <a:prstGeom prst="rect">
            <a:avLst/>
          </a:prstGeom>
          <a:noFill/>
          <a:ln>
            <a:noFill/>
          </a:ln>
        </p:spPr>
      </p:pic>
      <p:pic>
        <p:nvPicPr>
          <p:cNvPr id="139" name="Google Shape;139;p21"/>
          <p:cNvPicPr preferRelativeResize="0"/>
          <p:nvPr/>
        </p:nvPicPr>
        <p:blipFill>
          <a:blip r:embed="rId3"/>
          <a:stretch>
            <a:fillRect/>
          </a:stretch>
        </p:blipFill>
        <p:spPr>
          <a:xfrm>
            <a:off x="357975" y="4202875"/>
            <a:ext cx="819026" cy="65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8" name="Google Shape;78;p15"/>
          <p:cNvSpPr/>
          <p:nvPr/>
        </p:nvSpPr>
        <p:spPr>
          <a:xfrm>
            <a:off x="21925" y="4917825"/>
            <a:ext cx="91221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79" name="Google Shape;79;p15"/>
          <p:cNvPicPr preferRelativeResize="0"/>
          <p:nvPr/>
        </p:nvPicPr>
        <p:blipFill rotWithShape="1">
          <a:blip r:embed="rId1"/>
          <a:srcRect t="357" b="357"/>
          <a:stretch>
            <a:fillRect/>
          </a:stretch>
        </p:blipFill>
        <p:spPr>
          <a:xfrm>
            <a:off x="0" y="-68525"/>
            <a:ext cx="715125" cy="5212027"/>
          </a:xfrm>
          <a:prstGeom prst="rect">
            <a:avLst/>
          </a:prstGeom>
          <a:noFill/>
          <a:ln>
            <a:noFill/>
          </a:ln>
        </p:spPr>
      </p:pic>
      <p:pic>
        <p:nvPicPr>
          <p:cNvPr id="80" name="Google Shape;80;p15"/>
          <p:cNvPicPr preferRelativeResize="0"/>
          <p:nvPr/>
        </p:nvPicPr>
        <p:blipFill>
          <a:blip r:embed="rId2"/>
          <a:stretch>
            <a:fillRect/>
          </a:stretch>
        </p:blipFill>
        <p:spPr>
          <a:xfrm>
            <a:off x="7983900" y="197150"/>
            <a:ext cx="819032" cy="656400"/>
          </a:xfrm>
          <a:prstGeom prst="rect">
            <a:avLst/>
          </a:prstGeom>
          <a:noFill/>
          <a:ln>
            <a:noFill/>
          </a:ln>
        </p:spPr>
      </p:pic>
      <p:pic>
        <p:nvPicPr>
          <p:cNvPr id="81" name="Google Shape;81;p15"/>
          <p:cNvPicPr preferRelativeResize="0"/>
          <p:nvPr/>
        </p:nvPicPr>
        <p:blipFill>
          <a:blip r:embed="rId3"/>
          <a:stretch>
            <a:fillRect/>
          </a:stretch>
        </p:blipFill>
        <p:spPr>
          <a:xfrm>
            <a:off x="7983900" y="4202875"/>
            <a:ext cx="819026" cy="656400"/>
          </a:xfrm>
          <a:prstGeom prst="rect">
            <a:avLst/>
          </a:prstGeom>
          <a:noFill/>
          <a:ln>
            <a:noFill/>
          </a:ln>
        </p:spPr>
      </p:pic>
      <p:sp>
        <p:nvSpPr>
          <p:cNvPr id="9" name="Rectangle 8"/>
          <p:cNvSpPr/>
          <p:nvPr/>
        </p:nvSpPr>
        <p:spPr>
          <a:xfrm>
            <a:off x="3120320" y="294842"/>
            <a:ext cx="2903359" cy="400110"/>
          </a:xfrm>
          <a:prstGeom prst="rect">
            <a:avLst/>
          </a:prstGeom>
        </p:spPr>
        <p:txBody>
          <a:bodyPr wrap="none">
            <a:spAutoFit/>
          </a:bodyPr>
          <a:lstStyle/>
          <a:p>
            <a:pPr algn="ctr" eaLnBrk="1" hangingPunct="1"/>
            <a:r>
              <a:rPr lang="en-US" altLang="en-US" sz="2000" b="1" dirty="0" smtClean="0">
                <a:latin typeface="Times New Roman" panose="02020603050405020304" pitchFamily="18" charset="0"/>
              </a:rPr>
              <a:t>Synopsis presentation on</a:t>
            </a:r>
            <a:endParaRPr lang="en-US" altLang="en-US" sz="2000" b="1" dirty="0">
              <a:latin typeface="Times New Roman" panose="02020603050405020304" pitchFamily="18" charset="0"/>
            </a:endParaRPr>
          </a:p>
        </p:txBody>
      </p:sp>
      <p:sp>
        <p:nvSpPr>
          <p:cNvPr id="10" name="Rectangle 9"/>
          <p:cNvSpPr/>
          <p:nvPr/>
        </p:nvSpPr>
        <p:spPr>
          <a:xfrm>
            <a:off x="651641" y="796700"/>
            <a:ext cx="7441325" cy="645160"/>
          </a:xfrm>
          <a:prstGeom prst="rect">
            <a:avLst/>
          </a:prstGeom>
        </p:spPr>
        <p:txBody>
          <a:bodyPr wrap="square">
            <a:spAutoFit/>
          </a:bodyPr>
          <a:lstStyle/>
          <a:p>
            <a:pPr algn="ctr"/>
            <a:r>
              <a:rPr lang="en-US" altLang="en-US" sz="1800" dirty="0" smtClean="0">
                <a:latin typeface="Times New Roman" panose="02020603050405020304" pitchFamily="18" charset="0"/>
                <a:cs typeface="Times New Roman" panose="02020603050405020304" pitchFamily="18" charset="0"/>
              </a:rPr>
              <a:t>Title: </a:t>
            </a:r>
            <a:r>
              <a:rPr lang="en-GB" altLang="en-US" sz="1800" dirty="0" smtClean="0">
                <a:latin typeface="Times New Roman" panose="02020603050405020304" pitchFamily="18" charset="0"/>
                <a:cs typeface="Times New Roman" panose="02020603050405020304" pitchFamily="18" charset="0"/>
              </a:rPr>
              <a:t>COMPARATIVE ANALYSIS OF MULTISTOREYED STRUCTURE FRAME WITH AND WITHOUT FLOATING COLUMNS</a:t>
            </a:r>
            <a:endParaRPr lang="en-GB" altLang="en-US" sz="1800" dirty="0" smtClean="0">
              <a:latin typeface="Times New Roman" panose="02020603050405020304" pitchFamily="18" charset="0"/>
              <a:cs typeface="Times New Roman" panose="02020603050405020304" pitchFamily="18" charset="0"/>
            </a:endParaRPr>
          </a:p>
        </p:txBody>
      </p:sp>
      <p:sp>
        <p:nvSpPr>
          <p:cNvPr id="11" name="Rectangle 10"/>
          <p:cNvSpPr/>
          <p:nvPr/>
        </p:nvSpPr>
        <p:spPr>
          <a:xfrm>
            <a:off x="3068671" y="1860832"/>
            <a:ext cx="3006657" cy="338554"/>
          </a:xfrm>
          <a:prstGeom prst="rect">
            <a:avLst/>
          </a:prstGeom>
        </p:spPr>
        <p:txBody>
          <a:bodyPr wrap="none">
            <a:spAutoFit/>
          </a:bodyPr>
          <a:lstStyle/>
          <a:p>
            <a:pPr algn="ctr"/>
            <a:r>
              <a:rPr lang="en-IN" sz="1600" spc="-1" dirty="0" smtClean="0">
                <a:latin typeface="Times New Roman" panose="02020603050405020304"/>
                <a:ea typeface="DejaVu Sans"/>
              </a:rPr>
              <a:t>G H </a:t>
            </a:r>
            <a:r>
              <a:rPr lang="en-IN" sz="1600" spc="-1" dirty="0" err="1" smtClean="0">
                <a:latin typeface="Times New Roman" panose="02020603050405020304"/>
                <a:ea typeface="DejaVu Sans"/>
              </a:rPr>
              <a:t>Raisoni</a:t>
            </a:r>
            <a:r>
              <a:rPr lang="en-IN" sz="1600" spc="-1" dirty="0" smtClean="0">
                <a:latin typeface="Times New Roman" panose="02020603050405020304"/>
                <a:ea typeface="DejaVu Sans"/>
              </a:rPr>
              <a:t> University, Amravati</a:t>
            </a:r>
            <a:endParaRPr lang="en-IN" sz="1600" spc="-1" dirty="0"/>
          </a:p>
        </p:txBody>
      </p:sp>
      <p:sp>
        <p:nvSpPr>
          <p:cNvPr id="12" name="TextBox 5"/>
          <p:cNvSpPr txBox="1">
            <a:spLocks noChangeArrowheads="1"/>
          </p:cNvSpPr>
          <p:nvPr/>
        </p:nvSpPr>
        <p:spPr bwMode="auto">
          <a:xfrm>
            <a:off x="3067515" y="2068413"/>
            <a:ext cx="2925763" cy="583565"/>
          </a:xfrm>
          <a:prstGeom prst="rect">
            <a:avLst/>
          </a:prstGeom>
          <a:noFill/>
          <a:ln w="9525">
            <a:noFill/>
            <a:miter lim="800000"/>
          </a:ln>
        </p:spPr>
        <p:txBody>
          <a:bodyPr>
            <a:spAutoFit/>
          </a:bodyPr>
          <a:lstStyle/>
          <a:p>
            <a:pPr algn="ctr" eaLnBrk="1" hangingPunct="1"/>
            <a:r>
              <a:rPr lang="en-US" altLang="en-US" sz="1600" dirty="0">
                <a:latin typeface="Times New Roman" panose="02020603050405020304" pitchFamily="18" charset="0"/>
                <a:cs typeface="Times New Roman" panose="02020603050405020304" pitchFamily="18" charset="0"/>
              </a:rPr>
              <a:t>Guide</a:t>
            </a:r>
            <a:r>
              <a:rPr lang="en-IN" altLang="en-US" sz="1600" dirty="0">
                <a:latin typeface="Times New Roman" panose="02020603050405020304" pitchFamily="18" charset="0"/>
                <a:cs typeface="Times New Roman" panose="02020603050405020304" pitchFamily="18" charset="0"/>
              </a:rPr>
              <a:t>d By</a:t>
            </a:r>
            <a:endParaRPr lang="en-US" altLang="en-US" sz="1600" dirty="0">
              <a:latin typeface="Times New Roman" panose="02020603050405020304" pitchFamily="18" charset="0"/>
              <a:cs typeface="Times New Roman" panose="02020603050405020304" pitchFamily="18" charset="0"/>
            </a:endParaRPr>
          </a:p>
          <a:p>
            <a:pPr algn="ctr" eaLnBrk="1" hangingPunct="1"/>
            <a:r>
              <a:rPr lang="en-US" altLang="en-US" sz="1600" dirty="0">
                <a:latin typeface="Times New Roman" panose="02020603050405020304" pitchFamily="18" charset="0"/>
                <a:cs typeface="Times New Roman" panose="02020603050405020304" pitchFamily="18" charset="0"/>
              </a:rPr>
              <a:t>Prof. </a:t>
            </a:r>
            <a:r>
              <a:rPr lang="en-GB" altLang="en-US" sz="1600" dirty="0">
                <a:latin typeface="Times New Roman" panose="02020603050405020304" pitchFamily="18" charset="0"/>
                <a:cs typeface="Times New Roman" panose="02020603050405020304" pitchFamily="18" charset="0"/>
              </a:rPr>
              <a:t>Swati Ambadkar</a:t>
            </a:r>
            <a:endParaRPr lang="en-GB" altLang="en-US" sz="1600" dirty="0">
              <a:latin typeface="Times New Roman" panose="02020603050405020304" pitchFamily="18" charset="0"/>
              <a:cs typeface="Times New Roman" panose="02020603050405020304" pitchFamily="18" charset="0"/>
            </a:endParaRPr>
          </a:p>
        </p:txBody>
      </p:sp>
      <p:sp>
        <p:nvSpPr>
          <p:cNvPr id="13" name="TextBox 4"/>
          <p:cNvSpPr txBox="1">
            <a:spLocks noChangeArrowheads="1"/>
          </p:cNvSpPr>
          <p:nvPr/>
        </p:nvSpPr>
        <p:spPr bwMode="auto">
          <a:xfrm>
            <a:off x="2794635" y="2858135"/>
            <a:ext cx="3712845" cy="645160"/>
          </a:xfrm>
          <a:prstGeom prst="rect">
            <a:avLst/>
          </a:prstGeom>
          <a:noFill/>
          <a:ln w="9525">
            <a:noFill/>
            <a:miter lim="800000"/>
          </a:ln>
        </p:spPr>
        <p:txBody>
          <a:bodyPr wrap="square">
            <a:spAutoFit/>
          </a:bodyPr>
          <a:lstStyle/>
          <a:p>
            <a:pPr algn="ctr" eaLnBrk="1" hangingPunct="1"/>
            <a:r>
              <a:rPr lang="en-US" altLang="en-US" sz="1800" dirty="0">
                <a:latin typeface="Times New Roman" panose="02020603050405020304" pitchFamily="18" charset="0"/>
                <a:cs typeface="Times New Roman" panose="02020603050405020304" pitchFamily="18" charset="0"/>
              </a:rPr>
              <a:t>Presented By:</a:t>
            </a:r>
            <a:endParaRPr lang="en-US" altLang="en-US" sz="1800" dirty="0">
              <a:latin typeface="Times New Roman" panose="02020603050405020304" pitchFamily="18" charset="0"/>
              <a:cs typeface="Times New Roman" panose="02020603050405020304" pitchFamily="18" charset="0"/>
            </a:endParaRPr>
          </a:p>
          <a:p>
            <a:pPr algn="ctr" eaLnBrk="1" hangingPunct="1"/>
            <a:r>
              <a:rPr lang="en-GB" altLang="en-US" sz="1800" dirty="0" smtClean="0">
                <a:latin typeface="Times New Roman" panose="02020603050405020304" pitchFamily="18" charset="0"/>
                <a:cs typeface="Times New Roman" panose="02020603050405020304" pitchFamily="18" charset="0"/>
              </a:rPr>
              <a:t>SYED UMARUDDIN</a:t>
            </a:r>
            <a:endParaRPr lang="en-US" altLang="en-US" sz="1800" dirty="0">
              <a:latin typeface="Times New Roman" panose="02020603050405020304" pitchFamily="18" charset="0"/>
              <a:cs typeface="Times New Roman" panose="02020603050405020304" pitchFamily="18" charset="0"/>
            </a:endParaRPr>
          </a:p>
        </p:txBody>
      </p:sp>
      <p:sp>
        <p:nvSpPr>
          <p:cNvPr id="14" name="Rectangle 13"/>
          <p:cNvSpPr/>
          <p:nvPr/>
        </p:nvSpPr>
        <p:spPr>
          <a:xfrm>
            <a:off x="1408386" y="1340598"/>
            <a:ext cx="6096000" cy="521970"/>
          </a:xfrm>
          <a:prstGeom prst="rect">
            <a:avLst/>
          </a:prstGeom>
        </p:spPr>
        <p:txBody>
          <a:bodyPr wrap="square">
            <a:spAutoFit/>
          </a:bodyPr>
          <a:lstStyle/>
          <a:p>
            <a:pPr algn="ctr"/>
            <a:r>
              <a:rPr lang="en-IN" spc="-1" dirty="0" smtClean="0">
                <a:latin typeface="Times New Roman" panose="02020603050405020304"/>
                <a:ea typeface="DejaVu Sans"/>
              </a:rPr>
              <a:t>Submitted For </a:t>
            </a:r>
            <a:r>
              <a:rPr lang="en-GB" altLang="en-IN" spc="-1" dirty="0" smtClean="0">
                <a:latin typeface="Times New Roman" panose="02020603050405020304"/>
                <a:ea typeface="DejaVu Sans"/>
              </a:rPr>
              <a:t>post</a:t>
            </a:r>
            <a:r>
              <a:rPr lang="en-IN" spc="-1" dirty="0" smtClean="0">
                <a:latin typeface="Times New Roman" panose="02020603050405020304"/>
                <a:ea typeface="DejaVu Sans"/>
              </a:rPr>
              <a:t> graduate degree project in Civil Engineering              	(School of Engineering and Technology)                           	</a:t>
            </a:r>
            <a:endParaRPr lang="en-IN" spc="-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89" name="Google Shape;89;p16"/>
          <p:cNvPicPr preferRelativeResize="0"/>
          <p:nvPr/>
        </p:nvPicPr>
        <p:blipFill rotWithShape="1">
          <a:blip r:embed="rId1"/>
          <a:srcRect/>
          <a:stretch>
            <a:fillRect/>
          </a:stretch>
        </p:blipFill>
        <p:spPr>
          <a:xfrm>
            <a:off x="8410667" y="0"/>
            <a:ext cx="733358" cy="5143501"/>
          </a:xfrm>
          <a:prstGeom prst="rect">
            <a:avLst/>
          </a:prstGeom>
          <a:noFill/>
          <a:ln>
            <a:noFill/>
          </a:ln>
        </p:spPr>
      </p:pic>
      <p:pic>
        <p:nvPicPr>
          <p:cNvPr id="90" name="Google Shape;90;p16"/>
          <p:cNvPicPr preferRelativeResize="0"/>
          <p:nvPr/>
        </p:nvPicPr>
        <p:blipFill>
          <a:blip r:embed="rId2"/>
          <a:stretch>
            <a:fillRect/>
          </a:stretch>
        </p:blipFill>
        <p:spPr>
          <a:xfrm>
            <a:off x="357975" y="197150"/>
            <a:ext cx="819032" cy="656400"/>
          </a:xfrm>
          <a:prstGeom prst="rect">
            <a:avLst/>
          </a:prstGeom>
          <a:noFill/>
          <a:ln>
            <a:noFill/>
          </a:ln>
        </p:spPr>
      </p:pic>
      <p:pic>
        <p:nvPicPr>
          <p:cNvPr id="91" name="Google Shape;91;p16"/>
          <p:cNvPicPr preferRelativeResize="0"/>
          <p:nvPr/>
        </p:nvPicPr>
        <p:blipFill>
          <a:blip r:embed="rId3"/>
          <a:stretch>
            <a:fillRect/>
          </a:stretch>
        </p:blipFill>
        <p:spPr>
          <a:xfrm>
            <a:off x="357975" y="4202875"/>
            <a:ext cx="819026" cy="656400"/>
          </a:xfrm>
          <a:prstGeom prst="rect">
            <a:avLst/>
          </a:prstGeom>
          <a:noFill/>
          <a:ln>
            <a:noFill/>
          </a:ln>
        </p:spPr>
      </p:pic>
      <p:sp>
        <p:nvSpPr>
          <p:cNvPr id="8" name="Rectangle 7"/>
          <p:cNvSpPr/>
          <p:nvPr/>
        </p:nvSpPr>
        <p:spPr>
          <a:xfrm>
            <a:off x="2257425" y="706120"/>
            <a:ext cx="4886960" cy="2830195"/>
          </a:xfrm>
          <a:prstGeom prst="rect">
            <a:avLst/>
          </a:prstGeom>
        </p:spPr>
        <p:txBody>
          <a:bodyPr wrap="square">
            <a:spAutoFit/>
          </a:bodyPr>
          <a:lstStyle/>
          <a:p>
            <a:pPr algn="ctr"/>
            <a:r>
              <a:rPr lang="en-IN" sz="2400" b="1" spc="-1" dirty="0" smtClean="0">
                <a:latin typeface="Times New Roman" panose="02020603050405020304"/>
                <a:ea typeface="DejaVu Sans"/>
              </a:rPr>
              <a:t>Outline</a:t>
            </a:r>
            <a:endParaRPr lang="en-IN" sz="2400" spc="-1" dirty="0" smtClean="0"/>
          </a:p>
          <a:p>
            <a:pPr marL="457200" indent="-455930" algn="just">
              <a:buFont typeface="Wingdings" panose="05000000000000000000" pitchFamily="2" charset="2"/>
              <a:buChar char=""/>
            </a:pPr>
            <a:r>
              <a:rPr lang="en-IN" sz="2200" spc="-1" dirty="0" smtClean="0">
                <a:latin typeface="Times New Roman" panose="02020603050405020304"/>
                <a:ea typeface="DejaVu Sans"/>
              </a:rPr>
              <a:t>Introduction</a:t>
            </a:r>
            <a:endParaRPr lang="en-IN" sz="2200" spc="-1" dirty="0" smtClean="0"/>
          </a:p>
          <a:p>
            <a:pPr marL="457200" indent="-455930" algn="just">
              <a:buFont typeface="Wingdings" panose="05000000000000000000" pitchFamily="2" charset="2"/>
              <a:buChar char=""/>
            </a:pPr>
            <a:r>
              <a:rPr lang="en-IN" sz="2200" spc="-1" dirty="0" smtClean="0">
                <a:latin typeface="Times New Roman" panose="02020603050405020304"/>
                <a:ea typeface="DejaVu Sans"/>
              </a:rPr>
              <a:t>Review of Literature</a:t>
            </a:r>
            <a:endParaRPr lang="en-IN" sz="2200" spc="-1" dirty="0" smtClean="0"/>
          </a:p>
          <a:p>
            <a:pPr marL="457200" indent="-455930" algn="just">
              <a:buFont typeface="Wingdings" panose="05000000000000000000" pitchFamily="2" charset="2"/>
              <a:buChar char=""/>
            </a:pPr>
            <a:r>
              <a:rPr lang="en-IN" sz="2200" spc="-1" dirty="0" smtClean="0">
                <a:latin typeface="Times New Roman" panose="02020603050405020304"/>
                <a:ea typeface="DejaVu Sans"/>
              </a:rPr>
              <a:t>Objectives of the Study</a:t>
            </a:r>
            <a:endParaRPr lang="en-IN" sz="2200" spc="-1" dirty="0" smtClean="0"/>
          </a:p>
          <a:p>
            <a:pPr marL="457200" indent="-455930" algn="just">
              <a:buFont typeface="Wingdings" panose="05000000000000000000" pitchFamily="2" charset="2"/>
              <a:buChar char=""/>
            </a:pPr>
            <a:r>
              <a:rPr lang="en-IN" sz="2200" spc="-1" dirty="0" smtClean="0">
                <a:latin typeface="Times New Roman" panose="02020603050405020304"/>
                <a:ea typeface="DejaVu Sans"/>
              </a:rPr>
              <a:t>Scope and Limitations</a:t>
            </a:r>
            <a:endParaRPr lang="en-IN" sz="2200" spc="-1" dirty="0" smtClean="0"/>
          </a:p>
          <a:p>
            <a:pPr marL="457200" indent="-455930" algn="just">
              <a:buFont typeface="Wingdings" panose="05000000000000000000" pitchFamily="2" charset="2"/>
              <a:buChar char=""/>
            </a:pPr>
            <a:r>
              <a:rPr lang="en-IN" sz="2200" spc="-1" dirty="0" smtClean="0">
                <a:latin typeface="Times New Roman" panose="02020603050405020304"/>
                <a:ea typeface="DejaVu Sans"/>
              </a:rPr>
              <a:t>Method</a:t>
            </a:r>
            <a:r>
              <a:rPr lang="en-GB" altLang="en-IN" sz="2200" spc="-1" dirty="0" smtClean="0">
                <a:latin typeface="Times New Roman" panose="02020603050405020304"/>
                <a:ea typeface="DejaVu Sans"/>
              </a:rPr>
              <a:t>o</a:t>
            </a:r>
            <a:r>
              <a:rPr lang="en-IN" sz="2200" spc="-1" dirty="0" smtClean="0">
                <a:latin typeface="Times New Roman" panose="02020603050405020304"/>
                <a:ea typeface="DejaVu Sans"/>
              </a:rPr>
              <a:t>logy,</a:t>
            </a:r>
            <a:r>
              <a:rPr lang="en-GB" altLang="en-IN" sz="2200" spc="-1" dirty="0" smtClean="0">
                <a:latin typeface="Times New Roman" panose="02020603050405020304"/>
                <a:ea typeface="DejaVu Sans"/>
              </a:rPr>
              <a:t>T</a:t>
            </a:r>
            <a:r>
              <a:rPr lang="en-IN" sz="2200" spc="-1" dirty="0" smtClean="0">
                <a:latin typeface="Times New Roman" panose="02020603050405020304"/>
                <a:ea typeface="DejaVu Sans"/>
              </a:rPr>
              <a:t>ools and Techniques</a:t>
            </a:r>
            <a:endParaRPr lang="en-IN" sz="2200" spc="-1" dirty="0" smtClean="0"/>
          </a:p>
          <a:p>
            <a:pPr marL="457200" indent="-455930" algn="just">
              <a:buFont typeface="Wingdings" panose="05000000000000000000" pitchFamily="2" charset="2"/>
              <a:buChar char=""/>
            </a:pPr>
            <a:r>
              <a:rPr lang="en-IN" sz="2200" spc="-1" dirty="0" smtClean="0">
                <a:latin typeface="Times New Roman" panose="02020603050405020304"/>
                <a:ea typeface="DejaVu Sans"/>
              </a:rPr>
              <a:t>Expected Results</a:t>
            </a:r>
            <a:endParaRPr lang="en-IN" sz="2200" spc="-1" dirty="0" smtClean="0"/>
          </a:p>
          <a:p>
            <a:pPr marL="457200" indent="-455930" algn="just">
              <a:buFont typeface="Wingdings" panose="05000000000000000000" pitchFamily="2" charset="2"/>
              <a:buChar char=""/>
            </a:pPr>
            <a:r>
              <a:rPr lang="en-IN" sz="2200" spc="-1" dirty="0" smtClean="0">
                <a:latin typeface="Times New Roman" panose="02020603050405020304"/>
                <a:ea typeface="DejaVu Sans"/>
              </a:rPr>
              <a:t>References</a:t>
            </a:r>
            <a:endParaRPr lang="en-IN" sz="2200" spc="-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7" name="Google Shape;107;p18"/>
          <p:cNvPicPr preferRelativeResize="0"/>
          <p:nvPr/>
        </p:nvPicPr>
        <p:blipFill rotWithShape="1">
          <a:blip r:embed="rId1"/>
          <a:srcRect/>
          <a:stretch>
            <a:fillRect/>
          </a:stretch>
        </p:blipFill>
        <p:spPr>
          <a:xfrm>
            <a:off x="0" y="-7"/>
            <a:ext cx="9144003" cy="1312664"/>
          </a:xfrm>
          <a:prstGeom prst="rect">
            <a:avLst/>
          </a:prstGeom>
          <a:noFill/>
          <a:ln>
            <a:noFill/>
          </a:ln>
        </p:spPr>
      </p:pic>
      <p:pic>
        <p:nvPicPr>
          <p:cNvPr id="108" name="Google Shape;108;p18"/>
          <p:cNvPicPr preferRelativeResize="0"/>
          <p:nvPr/>
        </p:nvPicPr>
        <p:blipFill>
          <a:blip r:embed="rId2"/>
          <a:stretch>
            <a:fillRect/>
          </a:stretch>
        </p:blipFill>
        <p:spPr>
          <a:xfrm>
            <a:off x="7983900" y="4202875"/>
            <a:ext cx="819032" cy="656400"/>
          </a:xfrm>
          <a:prstGeom prst="rect">
            <a:avLst/>
          </a:prstGeom>
          <a:noFill/>
          <a:ln>
            <a:noFill/>
          </a:ln>
        </p:spPr>
      </p:pic>
      <p:pic>
        <p:nvPicPr>
          <p:cNvPr id="109" name="Google Shape;109;p18"/>
          <p:cNvPicPr preferRelativeResize="0"/>
          <p:nvPr/>
        </p:nvPicPr>
        <p:blipFill>
          <a:blip r:embed="rId3"/>
          <a:stretch>
            <a:fillRect/>
          </a:stretch>
        </p:blipFill>
        <p:spPr>
          <a:xfrm>
            <a:off x="357975" y="4202875"/>
            <a:ext cx="819026" cy="656400"/>
          </a:xfrm>
          <a:prstGeom prst="rect">
            <a:avLst/>
          </a:prstGeom>
          <a:noFill/>
          <a:ln>
            <a:noFill/>
          </a:ln>
        </p:spPr>
      </p:pic>
      <p:sp>
        <p:nvSpPr>
          <p:cNvPr id="110" name="Google Shape;110;p18"/>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 name="Rectangle 7"/>
          <p:cNvSpPr/>
          <p:nvPr/>
        </p:nvSpPr>
        <p:spPr>
          <a:xfrm>
            <a:off x="3851418" y="327212"/>
            <a:ext cx="1441164" cy="369332"/>
          </a:xfrm>
          <a:prstGeom prst="rect">
            <a:avLst/>
          </a:prstGeom>
        </p:spPr>
        <p:txBody>
          <a:bodyPr wrap="none">
            <a:spAutoFit/>
          </a:bodyPr>
          <a:p>
            <a:pPr marL="457200" indent="-455930" algn="just"/>
            <a:r>
              <a:rPr lang="en-IN" sz="1800" b="1" spc="-1" dirty="0" smtClean="0">
                <a:latin typeface="Times New Roman" panose="02020603050405020304"/>
                <a:ea typeface="DejaVu Sans"/>
              </a:rPr>
              <a:t>Introduction</a:t>
            </a:r>
            <a:endParaRPr lang="en-IN" sz="1800" b="1" spc="-1" dirty="0" smtClean="0"/>
          </a:p>
        </p:txBody>
      </p:sp>
      <p:sp>
        <p:nvSpPr>
          <p:cNvPr id="2" name="Text Box 1"/>
          <p:cNvSpPr txBox="1"/>
          <p:nvPr/>
        </p:nvSpPr>
        <p:spPr>
          <a:xfrm>
            <a:off x="600710" y="1110615"/>
            <a:ext cx="7941945" cy="2799715"/>
          </a:xfrm>
          <a:prstGeom prst="rect">
            <a:avLst/>
          </a:prstGeom>
          <a:noFill/>
        </p:spPr>
        <p:txBody>
          <a:bodyPr wrap="square" rtlCol="0">
            <a:spAutoFit/>
          </a:bodyPr>
          <a:p>
            <a:pPr marL="285750" indent="-285750" algn="l">
              <a:buFont typeface="Wingdings" panose="05000000000000000000" charset="0"/>
              <a:buChar char="Ø"/>
            </a:pPr>
            <a:r>
              <a:rPr lang="en-US" sz="1600">
                <a:latin typeface="Times New Roman" panose="02020603050405020304" pitchFamily="18" charset="0"/>
                <a:cs typeface="Times New Roman" panose="02020603050405020304" pitchFamily="18" charset="0"/>
              </a:rPr>
              <a:t> In urban areas of India, due to lack space a single frame structure serve</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multipurpose functional area such as commercial ,residential, parking etc.  </a:t>
            </a:r>
            <a:endParaRPr lang="en-US" sz="1600">
              <a:latin typeface="Times New Roman" panose="02020603050405020304" pitchFamily="18" charset="0"/>
              <a:cs typeface="Times New Roman" panose="02020603050405020304" pitchFamily="18" charset="0"/>
            </a:endParaRPr>
          </a:p>
          <a:p>
            <a:pPr marL="285750" indent="-285750" algn="l">
              <a:buFont typeface="Wingdings" panose="05000000000000000000" charset="0"/>
              <a:buChar char="Ø"/>
            </a:pPr>
            <a:r>
              <a:rPr lang="en-US" sz="1600">
                <a:latin typeface="Times New Roman" panose="02020603050405020304" pitchFamily="18" charset="0"/>
                <a:cs typeface="Times New Roman" panose="02020603050405020304" pitchFamily="18" charset="0"/>
              </a:rPr>
              <a:t>Due to the architecture complexity ground floor sometimes even first floor is use</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as a parking area and some lower floor use for commercial complex whereas rest of</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top floor serve as residential building.  </a:t>
            </a:r>
            <a:endParaRPr lang="en-US" sz="1600">
              <a:latin typeface="Times New Roman" panose="02020603050405020304" pitchFamily="18" charset="0"/>
              <a:cs typeface="Times New Roman" panose="02020603050405020304" pitchFamily="18" charset="0"/>
            </a:endParaRPr>
          </a:p>
          <a:p>
            <a:pPr marL="285750" indent="-285750" algn="l">
              <a:buFont typeface="Wingdings" panose="05000000000000000000" charset="0"/>
              <a:buChar char="Ø"/>
            </a:pPr>
            <a:r>
              <a:rPr lang="en-US" sz="1600">
                <a:latin typeface="Times New Roman" panose="02020603050405020304" pitchFamily="18" charset="0"/>
                <a:cs typeface="Times New Roman" panose="02020603050405020304" pitchFamily="18" charset="0"/>
              </a:rPr>
              <a:t>Hence attempt to study seismic analysis of G+8 frame RCC structure with and</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without floating column.  </a:t>
            </a:r>
            <a:endParaRPr lang="en-US" sz="1600">
              <a:latin typeface="Times New Roman" panose="02020603050405020304" pitchFamily="18" charset="0"/>
              <a:cs typeface="Times New Roman" panose="02020603050405020304" pitchFamily="18" charset="0"/>
            </a:endParaRPr>
          </a:p>
          <a:p>
            <a:pPr marL="285750" indent="-285750" algn="l">
              <a:buFont typeface="Wingdings" panose="05000000000000000000" charset="0"/>
              <a:buChar char="Ø"/>
            </a:pPr>
            <a:r>
              <a:rPr lang="en-US" sz="1600">
                <a:latin typeface="Times New Roman" panose="02020603050405020304" pitchFamily="18" charset="0"/>
                <a:cs typeface="Times New Roman" panose="02020603050405020304" pitchFamily="18" charset="0"/>
              </a:rPr>
              <a:t>Building analysed in earth quake zone as per IS Cod 1893-2002 with medium soil</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,static analysis is done</a:t>
            </a:r>
            <a:r>
              <a:rPr lang="en-GB" altLang="en-US" sz="1600">
                <a:latin typeface="Times New Roman" panose="02020603050405020304" pitchFamily="18" charset="0"/>
                <a:cs typeface="Times New Roman" panose="02020603050405020304" pitchFamily="18" charset="0"/>
              </a:rPr>
              <a:t>.</a:t>
            </a:r>
            <a:endParaRPr lang="en-US" sz="1600">
              <a:latin typeface="Times New Roman" panose="02020603050405020304" pitchFamily="18" charset="0"/>
              <a:cs typeface="Times New Roman" panose="02020603050405020304" pitchFamily="18" charset="0"/>
            </a:endParaRPr>
          </a:p>
          <a:p>
            <a:pPr marL="285750" indent="-285750" algn="l">
              <a:buFont typeface="Wingdings" panose="05000000000000000000" charset="0"/>
              <a:buChar char="Ø"/>
            </a:pPr>
            <a:r>
              <a:rPr lang="en-US" sz="1600">
                <a:latin typeface="Times New Roman" panose="02020603050405020304" pitchFamily="18" charset="0"/>
                <a:cs typeface="Times New Roman" panose="02020603050405020304" pitchFamily="18" charset="0"/>
              </a:rPr>
              <a:t>Comparative analysis of the result on the basis of base shear and displacement</a:t>
            </a:r>
            <a:r>
              <a:rPr lang="en-GB" altLang="en-US" sz="1600">
                <a:latin typeface="Times New Roman" panose="02020603050405020304" pitchFamily="18" charset="0"/>
                <a:cs typeface="Times New Roman" panose="02020603050405020304" pitchFamily="18" charset="0"/>
              </a:rPr>
              <a:t>.</a:t>
            </a:r>
            <a:endParaRPr lang="en-US" sz="1600">
              <a:latin typeface="Times New Roman" panose="02020603050405020304" pitchFamily="18" charset="0"/>
              <a:cs typeface="Times New Roman" panose="02020603050405020304" pitchFamily="18" charset="0"/>
            </a:endParaRPr>
          </a:p>
          <a:p>
            <a:pPr marL="285750" indent="-285750" algn="l">
              <a:buFont typeface="Wingdings" panose="05000000000000000000" charset="0"/>
              <a:buChar char="Ø"/>
            </a:pPr>
            <a:r>
              <a:rPr lang="en-US" sz="1600">
                <a:latin typeface="Times New Roman" panose="02020603050405020304" pitchFamily="18" charset="0"/>
                <a:cs typeface="Times New Roman" panose="02020603050405020304" pitchFamily="18" charset="0"/>
              </a:rPr>
              <a:t>StadPro v8i ss6 use for analysis the building structure</a:t>
            </a:r>
            <a:r>
              <a:rPr lang="en-GB" altLang="en-US" sz="1600">
                <a:latin typeface="Times New Roman" panose="02020603050405020304" pitchFamily="18" charset="0"/>
                <a:cs typeface="Times New Roman" panose="02020603050405020304" pitchFamily="18" charset="0"/>
              </a:rPr>
              <a:t>.</a:t>
            </a:r>
            <a:endParaRPr lang="en-GB" alt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7" name="Google Shape;107;p18"/>
          <p:cNvPicPr preferRelativeResize="0"/>
          <p:nvPr/>
        </p:nvPicPr>
        <p:blipFill rotWithShape="1">
          <a:blip r:embed="rId1"/>
          <a:srcRect/>
          <a:stretch>
            <a:fillRect/>
          </a:stretch>
        </p:blipFill>
        <p:spPr>
          <a:xfrm>
            <a:off x="0" y="-7"/>
            <a:ext cx="9144003" cy="1312664"/>
          </a:xfrm>
          <a:prstGeom prst="rect">
            <a:avLst/>
          </a:prstGeom>
          <a:noFill/>
          <a:ln>
            <a:noFill/>
          </a:ln>
        </p:spPr>
      </p:pic>
      <p:pic>
        <p:nvPicPr>
          <p:cNvPr id="108" name="Google Shape;108;p18"/>
          <p:cNvPicPr preferRelativeResize="0"/>
          <p:nvPr/>
        </p:nvPicPr>
        <p:blipFill>
          <a:blip r:embed="rId2"/>
          <a:stretch>
            <a:fillRect/>
          </a:stretch>
        </p:blipFill>
        <p:spPr>
          <a:xfrm>
            <a:off x="7983900" y="4202875"/>
            <a:ext cx="819032" cy="656400"/>
          </a:xfrm>
          <a:prstGeom prst="rect">
            <a:avLst/>
          </a:prstGeom>
          <a:noFill/>
          <a:ln>
            <a:noFill/>
          </a:ln>
        </p:spPr>
      </p:pic>
      <p:pic>
        <p:nvPicPr>
          <p:cNvPr id="109" name="Google Shape;109;p18"/>
          <p:cNvPicPr preferRelativeResize="0"/>
          <p:nvPr/>
        </p:nvPicPr>
        <p:blipFill>
          <a:blip r:embed="rId3"/>
          <a:stretch>
            <a:fillRect/>
          </a:stretch>
        </p:blipFill>
        <p:spPr>
          <a:xfrm>
            <a:off x="357975" y="4202875"/>
            <a:ext cx="819026" cy="656400"/>
          </a:xfrm>
          <a:prstGeom prst="rect">
            <a:avLst/>
          </a:prstGeom>
          <a:noFill/>
          <a:ln>
            <a:noFill/>
          </a:ln>
        </p:spPr>
      </p:pic>
      <p:sp>
        <p:nvSpPr>
          <p:cNvPr id="110" name="Google Shape;110;p18"/>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Rectangle 7"/>
          <p:cNvSpPr/>
          <p:nvPr/>
        </p:nvSpPr>
        <p:spPr>
          <a:xfrm>
            <a:off x="3455027" y="84642"/>
            <a:ext cx="2233946" cy="369332"/>
          </a:xfrm>
          <a:prstGeom prst="rect">
            <a:avLst/>
          </a:prstGeom>
        </p:spPr>
        <p:txBody>
          <a:bodyPr wrap="none">
            <a:spAutoFit/>
          </a:bodyPr>
          <a:lstStyle/>
          <a:p>
            <a:pPr algn="ctr"/>
            <a:r>
              <a:rPr lang="en-IN" sz="1800" b="1" spc="-1" dirty="0" smtClean="0">
                <a:latin typeface="Times New Roman" panose="02020603050405020304"/>
                <a:ea typeface="DejaVu Sans"/>
              </a:rPr>
              <a:t>Review of Literature</a:t>
            </a:r>
            <a:endParaRPr lang="en-IN" sz="1800" spc="-1" dirty="0"/>
          </a:p>
        </p:txBody>
      </p:sp>
      <p:sp>
        <p:nvSpPr>
          <p:cNvPr id="2" name="Text Box 1"/>
          <p:cNvSpPr txBox="1"/>
          <p:nvPr/>
        </p:nvSpPr>
        <p:spPr>
          <a:xfrm>
            <a:off x="905510" y="774700"/>
            <a:ext cx="7078345" cy="3291840"/>
          </a:xfrm>
          <a:prstGeom prst="rect">
            <a:avLst/>
          </a:prstGeom>
          <a:noFill/>
        </p:spPr>
        <p:txBody>
          <a:bodyPr wrap="square" rtlCol="0">
            <a:spAutoFit/>
          </a:bodyPr>
          <a:p>
            <a:pPr marL="285750" indent="-285750" algn="l">
              <a:buFont typeface="Wingdings" panose="05000000000000000000" charset="0"/>
              <a:buChar char="Ø"/>
            </a:pPr>
            <a:r>
              <a:rPr lang="en-GB" altLang="en-US" sz="1600">
                <a:latin typeface="Times New Roman" panose="02020603050405020304" pitchFamily="18" charset="0"/>
                <a:cs typeface="Times New Roman" panose="02020603050405020304" pitchFamily="18" charset="0"/>
              </a:rPr>
              <a:t> Lakshmi Chandran et.al.[2016]: according to her” it is safer to provide building </a:t>
            </a:r>
            <a:endParaRPr lang="en-GB" altLang="en-US" sz="1600">
              <a:latin typeface="Times New Roman" panose="02020603050405020304" pitchFamily="18" charset="0"/>
              <a:cs typeface="Times New Roman" panose="02020603050405020304" pitchFamily="18" charset="0"/>
            </a:endParaRPr>
          </a:p>
          <a:p>
            <a:pPr algn="l"/>
            <a:r>
              <a:rPr lang="en-GB" altLang="en-US" sz="1600">
                <a:latin typeface="Times New Roman" panose="02020603050405020304" pitchFamily="18" charset="0"/>
                <a:cs typeface="Times New Roman" panose="02020603050405020304" pitchFamily="18" charset="0"/>
              </a:rPr>
              <a:t>with floating columns in the outer region at the higher levels and for those which </a:t>
            </a:r>
            <a:endParaRPr lang="en-GB" altLang="en-US" sz="1600">
              <a:latin typeface="Times New Roman" panose="02020603050405020304" pitchFamily="18" charset="0"/>
              <a:cs typeface="Times New Roman" panose="02020603050405020304" pitchFamily="18" charset="0"/>
            </a:endParaRPr>
          </a:p>
          <a:p>
            <a:pPr algn="l"/>
            <a:r>
              <a:rPr lang="en-GB" altLang="en-US" sz="1600">
                <a:latin typeface="Times New Roman" panose="02020603050405020304" pitchFamily="18" charset="0"/>
                <a:cs typeface="Times New Roman" panose="02020603050405020304" pitchFamily="18" charset="0"/>
              </a:rPr>
              <a:t>require floating columns at the inner regions are to be provided along the bottom </a:t>
            </a:r>
            <a:endParaRPr lang="en-GB" altLang="en-US" sz="1600">
              <a:latin typeface="Times New Roman" panose="02020603050405020304" pitchFamily="18" charset="0"/>
              <a:cs typeface="Times New Roman" panose="02020603050405020304" pitchFamily="18" charset="0"/>
            </a:endParaRPr>
          </a:p>
          <a:p>
            <a:pPr algn="l"/>
            <a:r>
              <a:rPr lang="en-GB" altLang="en-US" sz="1600">
                <a:latin typeface="Times New Roman" panose="02020603050405020304" pitchFamily="18" charset="0"/>
                <a:cs typeface="Times New Roman" panose="02020603050405020304" pitchFamily="18" charset="0"/>
              </a:rPr>
              <a:t>levels “  </a:t>
            </a:r>
            <a:endParaRPr lang="en-GB" altLang="en-US" sz="1600">
              <a:latin typeface="Times New Roman" panose="02020603050405020304" pitchFamily="18" charset="0"/>
              <a:cs typeface="Times New Roman" panose="02020603050405020304" pitchFamily="18" charset="0"/>
            </a:endParaRPr>
          </a:p>
          <a:p>
            <a:pPr marL="285750" indent="-285750" algn="l">
              <a:buFont typeface="Wingdings" panose="05000000000000000000" charset="0"/>
              <a:buChar char="Ø"/>
            </a:pPr>
            <a:r>
              <a:rPr lang="en-GB" altLang="en-US" sz="1600">
                <a:latin typeface="Times New Roman" panose="02020603050405020304" pitchFamily="18" charset="0"/>
                <a:cs typeface="Times New Roman" panose="02020603050405020304" pitchFamily="18" charset="0"/>
              </a:rPr>
              <a:t>KAVYA N et. al. [2015], studied the seismic behaviour of the RC multistory</a:t>
            </a:r>
            <a:endParaRPr lang="en-GB" altLang="en-US" sz="1600">
              <a:latin typeface="Times New Roman" panose="02020603050405020304" pitchFamily="18" charset="0"/>
              <a:cs typeface="Times New Roman" panose="02020603050405020304" pitchFamily="18" charset="0"/>
            </a:endParaRPr>
          </a:p>
          <a:p>
            <a:pPr algn="l"/>
            <a:r>
              <a:rPr lang="en-GB" altLang="en-US" sz="1600">
                <a:latin typeface="Times New Roman" panose="02020603050405020304" pitchFamily="18" charset="0"/>
                <a:cs typeface="Times New Roman" panose="02020603050405020304" pitchFamily="18" charset="0"/>
              </a:rPr>
              <a:t>buildings with and without floating column and conclude following point </a:t>
            </a:r>
            <a:endParaRPr lang="en-GB" altLang="en-US" sz="1600">
              <a:latin typeface="Times New Roman" panose="02020603050405020304" pitchFamily="18" charset="0"/>
              <a:cs typeface="Times New Roman" panose="02020603050405020304" pitchFamily="18" charset="0"/>
            </a:endParaRPr>
          </a:p>
          <a:p>
            <a:pPr lvl="6" algn="l"/>
            <a:r>
              <a:rPr lang="en-GB" altLang="en-US" sz="1600" b="1">
                <a:latin typeface="Times New Roman" panose="02020603050405020304" pitchFamily="18" charset="0"/>
                <a:cs typeface="Times New Roman" panose="02020603050405020304" pitchFamily="18" charset="0"/>
              </a:rPr>
              <a:t>1</a:t>
            </a:r>
            <a:r>
              <a:rPr lang="en-GB" altLang="en-US" sz="1600">
                <a:latin typeface="Times New Roman" panose="02020603050405020304" pitchFamily="18" charset="0"/>
                <a:cs typeface="Times New Roman" panose="02020603050405020304" pitchFamily="18" charset="0"/>
              </a:rPr>
              <a:t>. The natural time periods obtained from the empirical expressions do not agree with the analytical natural periods. Hence, the dynamic analysis is to be carried out before analyzing these type of structures. And also it can be concluded from the </a:t>
            </a:r>
            <a:endParaRPr lang="en-GB" altLang="en-US" sz="1600">
              <a:latin typeface="Times New Roman" panose="02020603050405020304" pitchFamily="18" charset="0"/>
              <a:cs typeface="Times New Roman" panose="02020603050405020304" pitchFamily="18" charset="0"/>
            </a:endParaRPr>
          </a:p>
          <a:p>
            <a:pPr lvl="6" algn="l"/>
            <a:r>
              <a:rPr lang="en-GB" altLang="en-US" sz="1600">
                <a:latin typeface="Times New Roman" panose="02020603050405020304" pitchFamily="18" charset="0"/>
                <a:cs typeface="Times New Roman" panose="02020603050405020304" pitchFamily="18" charset="0"/>
              </a:rPr>
              <a:t>analysis that the natural time period depends on the building configuration. </a:t>
            </a:r>
            <a:endParaRPr lang="en-GB" altLang="en-US" sz="1600">
              <a:latin typeface="Times New Roman" panose="02020603050405020304" pitchFamily="18" charset="0"/>
              <a:cs typeface="Times New Roman" panose="02020603050405020304" pitchFamily="18" charset="0"/>
            </a:endParaRPr>
          </a:p>
          <a:p>
            <a:pPr lvl="6" algn="l"/>
            <a:r>
              <a:rPr lang="en-GB" altLang="en-US" sz="1600" b="1">
                <a:latin typeface="Times New Roman" panose="02020603050405020304" pitchFamily="18" charset="0"/>
                <a:cs typeface="Times New Roman" panose="02020603050405020304" pitchFamily="18" charset="0"/>
              </a:rPr>
              <a:t>2</a:t>
            </a:r>
            <a:r>
              <a:rPr lang="en-GB" altLang="en-US" sz="1600">
                <a:latin typeface="Times New Roman" panose="02020603050405020304" pitchFamily="18" charset="0"/>
                <a:cs typeface="Times New Roman" panose="02020603050405020304" pitchFamily="18" charset="0"/>
              </a:rPr>
              <a:t>. Lateral displacement increases along the height of the building. There is more </a:t>
            </a:r>
            <a:endParaRPr lang="en-GB" altLang="en-US" sz="1600">
              <a:latin typeface="Times New Roman" panose="02020603050405020304" pitchFamily="18" charset="0"/>
              <a:cs typeface="Times New Roman" panose="02020603050405020304" pitchFamily="18" charset="0"/>
            </a:endParaRPr>
          </a:p>
          <a:p>
            <a:pPr lvl="6" algn="l"/>
            <a:r>
              <a:rPr lang="en-GB" altLang="en-US" sz="1600">
                <a:latin typeface="Times New Roman" panose="02020603050405020304" pitchFamily="18" charset="0"/>
                <a:cs typeface="Times New Roman" panose="02020603050405020304" pitchFamily="18" charset="0"/>
              </a:rPr>
              <a:t>increase in the displacement for the floating column buildings compared with the </a:t>
            </a:r>
            <a:endParaRPr lang="en-GB" altLang="en-US" sz="1600">
              <a:latin typeface="Times New Roman" panose="02020603050405020304" pitchFamily="18" charset="0"/>
              <a:cs typeface="Times New Roman" panose="02020603050405020304" pitchFamily="18" charset="0"/>
            </a:endParaRPr>
          </a:p>
          <a:p>
            <a:pPr lvl="6" algn="l"/>
            <a:r>
              <a:rPr lang="en-GB" altLang="en-US" sz="1600">
                <a:latin typeface="Times New Roman" panose="02020603050405020304" pitchFamily="18" charset="0"/>
                <a:cs typeface="Times New Roman" panose="02020603050405020304" pitchFamily="18" charset="0"/>
              </a:rPr>
              <a:t>regular building. </a:t>
            </a:r>
            <a:endParaRPr lang="en-GB" alt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7" name="Google Shape;107;p18"/>
          <p:cNvPicPr preferRelativeResize="0"/>
          <p:nvPr/>
        </p:nvPicPr>
        <p:blipFill rotWithShape="1">
          <a:blip r:embed="rId1"/>
          <a:srcRect/>
          <a:stretch>
            <a:fillRect/>
          </a:stretch>
        </p:blipFill>
        <p:spPr>
          <a:xfrm>
            <a:off x="0" y="-7"/>
            <a:ext cx="9144003" cy="1312664"/>
          </a:xfrm>
          <a:prstGeom prst="rect">
            <a:avLst/>
          </a:prstGeom>
          <a:noFill/>
          <a:ln>
            <a:noFill/>
          </a:ln>
        </p:spPr>
      </p:pic>
      <p:pic>
        <p:nvPicPr>
          <p:cNvPr id="108" name="Google Shape;108;p18"/>
          <p:cNvPicPr preferRelativeResize="0"/>
          <p:nvPr/>
        </p:nvPicPr>
        <p:blipFill>
          <a:blip r:embed="rId2"/>
          <a:stretch>
            <a:fillRect/>
          </a:stretch>
        </p:blipFill>
        <p:spPr>
          <a:xfrm>
            <a:off x="7983900" y="4202875"/>
            <a:ext cx="819032" cy="656400"/>
          </a:xfrm>
          <a:prstGeom prst="rect">
            <a:avLst/>
          </a:prstGeom>
          <a:noFill/>
          <a:ln>
            <a:noFill/>
          </a:ln>
        </p:spPr>
      </p:pic>
      <p:pic>
        <p:nvPicPr>
          <p:cNvPr id="109" name="Google Shape;109;p18"/>
          <p:cNvPicPr preferRelativeResize="0"/>
          <p:nvPr/>
        </p:nvPicPr>
        <p:blipFill>
          <a:blip r:embed="rId3"/>
          <a:stretch>
            <a:fillRect/>
          </a:stretch>
        </p:blipFill>
        <p:spPr>
          <a:xfrm>
            <a:off x="357975" y="4202875"/>
            <a:ext cx="819026" cy="656400"/>
          </a:xfrm>
          <a:prstGeom prst="rect">
            <a:avLst/>
          </a:prstGeom>
          <a:noFill/>
          <a:ln>
            <a:noFill/>
          </a:ln>
        </p:spPr>
      </p:pic>
      <p:sp>
        <p:nvSpPr>
          <p:cNvPr id="110" name="Google Shape;110;p18"/>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Text Box 1"/>
          <p:cNvSpPr txBox="1"/>
          <p:nvPr/>
        </p:nvSpPr>
        <p:spPr>
          <a:xfrm>
            <a:off x="977265" y="309880"/>
            <a:ext cx="6901180" cy="4030980"/>
          </a:xfrm>
          <a:prstGeom prst="rect">
            <a:avLst/>
          </a:prstGeom>
          <a:noFill/>
        </p:spPr>
        <p:txBody>
          <a:bodyPr wrap="square" rtlCol="0">
            <a:spAutoFit/>
          </a:bodyPr>
          <a:p>
            <a:pPr algn="l"/>
            <a:r>
              <a:rPr lang="en-GB" altLang="en-US" sz="1600" b="1">
                <a:latin typeface="Times New Roman" panose="02020603050405020304" pitchFamily="18" charset="0"/>
                <a:cs typeface="Times New Roman" panose="02020603050405020304" pitchFamily="18" charset="0"/>
                <a:sym typeface="+mn-ea"/>
              </a:rPr>
              <a:t>3</a:t>
            </a:r>
            <a:r>
              <a:rPr lang="en-GB" altLang="en-US" sz="1600">
                <a:latin typeface="Times New Roman" panose="02020603050405020304" pitchFamily="18" charset="0"/>
                <a:cs typeface="Times New Roman" panose="02020603050405020304" pitchFamily="18" charset="0"/>
                <a:sym typeface="+mn-ea"/>
              </a:rPr>
              <a:t>. The inter storey drift also increases as the increase in the number of storeys. The storey drift is more for the floating column buildings because as the columns are removed the mass gets increased hence the drift.</a:t>
            </a:r>
            <a:endParaRPr lang="en-GB" altLang="en-US" sz="1600">
              <a:latin typeface="Times New Roman" panose="02020603050405020304" pitchFamily="18" charset="0"/>
              <a:cs typeface="Times New Roman" panose="02020603050405020304" pitchFamily="18" charset="0"/>
            </a:endParaRPr>
          </a:p>
          <a:p>
            <a:pPr algn="l"/>
            <a:r>
              <a:rPr lang="en-GB" altLang="en-US" sz="1600" b="1">
                <a:latin typeface="Times New Roman" panose="02020603050405020304" pitchFamily="18" charset="0"/>
                <a:cs typeface="Times New Roman" panose="02020603050405020304" pitchFamily="18" charset="0"/>
                <a:sym typeface="+mn-ea"/>
              </a:rPr>
              <a:t>4</a:t>
            </a:r>
            <a:r>
              <a:rPr lang="en-GB" altLang="en-US" sz="1600">
                <a:latin typeface="Times New Roman" panose="02020603050405020304" pitchFamily="18" charset="0"/>
                <a:cs typeface="Times New Roman" panose="02020603050405020304" pitchFamily="18" charset="0"/>
                <a:sym typeface="+mn-ea"/>
              </a:rPr>
              <a:t>. As the mass and stiffness increases the base shear also increases. Therefore, the </a:t>
            </a:r>
            <a:endParaRPr lang="en-GB" altLang="en-US" sz="1600">
              <a:latin typeface="Times New Roman" panose="02020603050405020304" pitchFamily="18" charset="0"/>
              <a:cs typeface="Times New Roman" panose="02020603050405020304" pitchFamily="18" charset="0"/>
            </a:endParaRPr>
          </a:p>
          <a:p>
            <a:pPr algn="l"/>
            <a:r>
              <a:rPr lang="en-GB" altLang="en-US" sz="1600">
                <a:latin typeface="Times New Roman" panose="02020603050405020304" pitchFamily="18" charset="0"/>
                <a:cs typeface="Times New Roman" panose="02020603050405020304" pitchFamily="18" charset="0"/>
                <a:sym typeface="+mn-ea"/>
              </a:rPr>
              <a:t>base shear is more for the floating column buildings compared to the conventional </a:t>
            </a:r>
            <a:endParaRPr lang="en-GB" altLang="en-US" sz="1600">
              <a:latin typeface="Times New Roman" panose="02020603050405020304" pitchFamily="18" charset="0"/>
              <a:cs typeface="Times New Roman" panose="02020603050405020304" pitchFamily="18" charset="0"/>
            </a:endParaRPr>
          </a:p>
          <a:p>
            <a:pPr algn="l"/>
            <a:r>
              <a:rPr lang="en-GB" altLang="en-US" sz="1600">
                <a:latin typeface="Times New Roman" panose="02020603050405020304" pitchFamily="18" charset="0"/>
                <a:cs typeface="Times New Roman" panose="02020603050405020304" pitchFamily="18" charset="0"/>
                <a:sym typeface="+mn-ea"/>
              </a:rPr>
              <a:t>buildings. Hence, from the study it can be concluded that as far as possible, the </a:t>
            </a:r>
            <a:endParaRPr lang="en-GB" altLang="en-US" sz="1600">
              <a:latin typeface="Times New Roman" panose="02020603050405020304" pitchFamily="18" charset="0"/>
              <a:cs typeface="Times New Roman" panose="02020603050405020304" pitchFamily="18" charset="0"/>
            </a:endParaRPr>
          </a:p>
          <a:p>
            <a:pPr algn="l"/>
            <a:r>
              <a:rPr lang="en-GB" altLang="en-US" sz="1600">
                <a:latin typeface="Times New Roman" panose="02020603050405020304" pitchFamily="18" charset="0"/>
                <a:cs typeface="Times New Roman" panose="02020603050405020304" pitchFamily="18" charset="0"/>
                <a:sym typeface="+mn-ea"/>
              </a:rPr>
              <a:t>floating columns are to be avoided especially, in the seismic prone areas.</a:t>
            </a:r>
            <a:endParaRPr lang="en-GB" altLang="en-US" sz="1600">
              <a:latin typeface="Times New Roman" panose="02020603050405020304" pitchFamily="18" charset="0"/>
              <a:cs typeface="Times New Roman" panose="02020603050405020304" pitchFamily="18" charset="0"/>
            </a:endParaRPr>
          </a:p>
          <a:p>
            <a:pPr marL="171450" indent="-171450" algn="l">
              <a:buFont typeface="Wingdings" panose="05000000000000000000" charset="0"/>
              <a:buChar char="Ø"/>
            </a:pPr>
            <a:r>
              <a:rPr lang="en-GB" altLang="en-US" sz="1600">
                <a:latin typeface="Times New Roman" panose="02020603050405020304" pitchFamily="18" charset="0"/>
                <a:cs typeface="Times New Roman" panose="02020603050405020304" pitchFamily="18" charset="0"/>
                <a:sym typeface="+mn-ea"/>
              </a:rPr>
              <a:t>A.P. MUNDADA et. al. [2014]: they concluded that provision of floating column is advantageous in increasing FSI of the building but is a risky factor and increases the vulnerability of the building.</a:t>
            </a:r>
            <a:endParaRPr lang="en-GB" altLang="en-US" sz="1600">
              <a:latin typeface="Times New Roman" panose="02020603050405020304" pitchFamily="18" charset="0"/>
              <a:cs typeface="Times New Roman" panose="02020603050405020304" pitchFamily="18" charset="0"/>
            </a:endParaRPr>
          </a:p>
          <a:p>
            <a:pPr marL="171450" indent="-171450" algn="l">
              <a:buFont typeface="Wingdings" panose="05000000000000000000" charset="0"/>
              <a:buChar char="Ø"/>
            </a:pPr>
            <a:r>
              <a:rPr lang="en-GB" altLang="en-US" sz="1600">
                <a:latin typeface="Times New Roman" panose="02020603050405020304" pitchFamily="18" charset="0"/>
                <a:cs typeface="Times New Roman" panose="02020603050405020304" pitchFamily="18" charset="0"/>
                <a:sym typeface="+mn-ea"/>
              </a:rPr>
              <a:t>PRATYUSH MALAVIYA et. al. [2014]: He concluded that in the framed structure with no floating columns the nodal displacements is minimum with uniform distribution of stresses at all beams and columns. As a result it is most economical.</a:t>
            </a:r>
            <a:endParaRPr lang="en-GB" altLang="en-US" sz="1600">
              <a:latin typeface="Times New Roman" panose="02020603050405020304" pitchFamily="18" charset="0"/>
              <a:cs typeface="Times New Roman" panose="02020603050405020304" pitchFamily="18" charset="0"/>
            </a:endParaRPr>
          </a:p>
          <a:p>
            <a:pPr marL="171450" indent="-171450" algn="l">
              <a:buFont typeface="Wingdings" panose="05000000000000000000" charset="0"/>
              <a:buChar char="Ø"/>
            </a:pPr>
            <a:r>
              <a:rPr lang="en-GB" altLang="en-US" sz="1600">
                <a:latin typeface="Times New Roman" panose="02020603050405020304" pitchFamily="18" charset="0"/>
                <a:cs typeface="Times New Roman" panose="02020603050405020304" pitchFamily="18" charset="0"/>
                <a:sym typeface="+mn-ea"/>
              </a:rPr>
              <a:t>SABARI S et. al. [2014]: is concluded that by increasing the column size the</a:t>
            </a:r>
            <a:endParaRPr lang="en-GB" altLang="en-US" sz="1600">
              <a:latin typeface="Times New Roman" panose="02020603050405020304" pitchFamily="18" charset="0"/>
              <a:cs typeface="Times New Roman" panose="02020603050405020304" pitchFamily="18" charset="0"/>
            </a:endParaRPr>
          </a:p>
          <a:p>
            <a:pPr algn="l"/>
            <a:r>
              <a:rPr lang="en-GB" altLang="en-US" sz="1600">
                <a:latin typeface="Times New Roman" panose="02020603050405020304" pitchFamily="18" charset="0"/>
                <a:cs typeface="Times New Roman" panose="02020603050405020304" pitchFamily="18" charset="0"/>
                <a:sym typeface="+mn-ea"/>
              </a:rPr>
              <a:t>maximum displacement and inter storey drift values are reducing.</a:t>
            </a:r>
            <a:endParaRPr lang="en-GB" alt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7" name="Google Shape;107;p18"/>
          <p:cNvPicPr preferRelativeResize="0"/>
          <p:nvPr/>
        </p:nvPicPr>
        <p:blipFill rotWithShape="1">
          <a:blip r:embed="rId1"/>
          <a:srcRect/>
          <a:stretch>
            <a:fillRect/>
          </a:stretch>
        </p:blipFill>
        <p:spPr>
          <a:xfrm>
            <a:off x="0" y="-7"/>
            <a:ext cx="9144003" cy="1312664"/>
          </a:xfrm>
          <a:prstGeom prst="rect">
            <a:avLst/>
          </a:prstGeom>
          <a:noFill/>
          <a:ln>
            <a:noFill/>
          </a:ln>
        </p:spPr>
      </p:pic>
      <p:pic>
        <p:nvPicPr>
          <p:cNvPr id="108" name="Google Shape;108;p18"/>
          <p:cNvPicPr preferRelativeResize="0"/>
          <p:nvPr/>
        </p:nvPicPr>
        <p:blipFill>
          <a:blip r:embed="rId2"/>
          <a:stretch>
            <a:fillRect/>
          </a:stretch>
        </p:blipFill>
        <p:spPr>
          <a:xfrm>
            <a:off x="7983900" y="4202875"/>
            <a:ext cx="819032" cy="656400"/>
          </a:xfrm>
          <a:prstGeom prst="rect">
            <a:avLst/>
          </a:prstGeom>
          <a:noFill/>
          <a:ln>
            <a:noFill/>
          </a:ln>
        </p:spPr>
      </p:pic>
      <p:pic>
        <p:nvPicPr>
          <p:cNvPr id="109" name="Google Shape;109;p18"/>
          <p:cNvPicPr preferRelativeResize="0"/>
          <p:nvPr/>
        </p:nvPicPr>
        <p:blipFill>
          <a:blip r:embed="rId3"/>
          <a:stretch>
            <a:fillRect/>
          </a:stretch>
        </p:blipFill>
        <p:spPr>
          <a:xfrm>
            <a:off x="357975" y="4202875"/>
            <a:ext cx="819026" cy="656400"/>
          </a:xfrm>
          <a:prstGeom prst="rect">
            <a:avLst/>
          </a:prstGeom>
          <a:noFill/>
          <a:ln>
            <a:noFill/>
          </a:ln>
        </p:spPr>
      </p:pic>
      <p:sp>
        <p:nvSpPr>
          <p:cNvPr id="110" name="Google Shape;110;p18"/>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 name="Rectangle 8"/>
          <p:cNvSpPr/>
          <p:nvPr/>
        </p:nvSpPr>
        <p:spPr>
          <a:xfrm>
            <a:off x="3167380" y="342085"/>
            <a:ext cx="4572000" cy="368300"/>
          </a:xfrm>
          <a:prstGeom prst="rect">
            <a:avLst/>
          </a:prstGeom>
        </p:spPr>
        <p:txBody>
          <a:bodyPr>
            <a:spAutoFit/>
          </a:bodyPr>
          <a:lstStyle/>
          <a:p>
            <a:pPr marL="457200" indent="-455930" algn="just"/>
            <a:r>
              <a:rPr lang="en-IN" sz="1800" b="1" spc="-1" dirty="0" smtClean="0">
                <a:latin typeface="Times New Roman" panose="02020603050405020304"/>
                <a:ea typeface="DejaVu Sans"/>
              </a:rPr>
              <a:t>Objectives of the Study</a:t>
            </a:r>
            <a:endParaRPr lang="en-IN" sz="1800" b="1" spc="-1" dirty="0" smtClean="0"/>
          </a:p>
        </p:txBody>
      </p:sp>
      <p:sp>
        <p:nvSpPr>
          <p:cNvPr id="3" name="Text Box 2"/>
          <p:cNvSpPr txBox="1"/>
          <p:nvPr/>
        </p:nvSpPr>
        <p:spPr>
          <a:xfrm>
            <a:off x="782955" y="1133475"/>
            <a:ext cx="7227570" cy="1322070"/>
          </a:xfrm>
          <a:prstGeom prst="rect">
            <a:avLst/>
          </a:prstGeom>
          <a:noFill/>
        </p:spPr>
        <p:txBody>
          <a:bodyPr wrap="none" rtlCol="0">
            <a:spAutoFit/>
          </a:bodyPr>
          <a:p>
            <a:pPr marL="285750" indent="-285750" algn="l">
              <a:buFont typeface="Wingdings" panose="05000000000000000000" charset="0"/>
              <a:buChar char="Ø"/>
            </a:pPr>
            <a:r>
              <a:rPr lang="en-US" sz="1600">
                <a:latin typeface="Times New Roman" panose="02020603050405020304" pitchFamily="18" charset="0"/>
                <a:cs typeface="Times New Roman" panose="02020603050405020304" pitchFamily="18" charset="0"/>
              </a:rPr>
              <a:t>The main purpose of this project to study of comparison of G+8 multi-storeyed </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frame structure with and without floating column </a:t>
            </a:r>
            <a:endParaRPr lang="en-US" sz="1600">
              <a:latin typeface="Times New Roman" panose="02020603050405020304" pitchFamily="18" charset="0"/>
              <a:cs typeface="Times New Roman" panose="02020603050405020304" pitchFamily="18" charset="0"/>
            </a:endParaRPr>
          </a:p>
          <a:p>
            <a:pPr marL="285750" indent="-285750" algn="l">
              <a:buFont typeface="Wingdings" panose="05000000000000000000" charset="0"/>
              <a:buChar char="Ø"/>
            </a:pPr>
            <a:r>
              <a:rPr lang="en-US" sz="1600">
                <a:latin typeface="Times New Roman" panose="02020603050405020304" pitchFamily="18" charset="0"/>
                <a:cs typeface="Times New Roman" panose="02020603050405020304" pitchFamily="18" charset="0"/>
              </a:rPr>
              <a:t>In this project we analysis on 3 model of structure frame with and without floating </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column in seismic zone by equivalent static analysis method </a:t>
            </a:r>
            <a:endParaRPr lang="en-US" sz="1600">
              <a:latin typeface="Times New Roman" panose="02020603050405020304" pitchFamily="18" charset="0"/>
              <a:cs typeface="Times New Roman" panose="02020603050405020304" pitchFamily="18" charset="0"/>
            </a:endParaRPr>
          </a:p>
          <a:p>
            <a:pPr marL="285750" indent="-285750" algn="l">
              <a:buFont typeface="Wingdings" panose="05000000000000000000" charset="0"/>
              <a:buChar char="Ø"/>
            </a:pPr>
            <a:r>
              <a:rPr lang="en-US" sz="1600">
                <a:latin typeface="Times New Roman" panose="02020603050405020304" pitchFamily="18" charset="0"/>
                <a:cs typeface="Times New Roman" panose="02020603050405020304" pitchFamily="18" charset="0"/>
              </a:rPr>
              <a:t>Comparative result taken by base shear and displacement of the frame structure</a:t>
            </a:r>
            <a:endParaRPr 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7" name="Google Shape;107;p18"/>
          <p:cNvPicPr preferRelativeResize="0"/>
          <p:nvPr/>
        </p:nvPicPr>
        <p:blipFill rotWithShape="1">
          <a:blip r:embed="rId1"/>
          <a:srcRect/>
          <a:stretch>
            <a:fillRect/>
          </a:stretch>
        </p:blipFill>
        <p:spPr>
          <a:xfrm>
            <a:off x="0" y="-7"/>
            <a:ext cx="9144003" cy="1312664"/>
          </a:xfrm>
          <a:prstGeom prst="rect">
            <a:avLst/>
          </a:prstGeom>
          <a:noFill/>
          <a:ln>
            <a:noFill/>
          </a:ln>
        </p:spPr>
      </p:pic>
      <p:pic>
        <p:nvPicPr>
          <p:cNvPr id="108" name="Google Shape;108;p18"/>
          <p:cNvPicPr preferRelativeResize="0"/>
          <p:nvPr/>
        </p:nvPicPr>
        <p:blipFill>
          <a:blip r:embed="rId2"/>
          <a:stretch>
            <a:fillRect/>
          </a:stretch>
        </p:blipFill>
        <p:spPr>
          <a:xfrm>
            <a:off x="7983900" y="4202875"/>
            <a:ext cx="819032" cy="656400"/>
          </a:xfrm>
          <a:prstGeom prst="rect">
            <a:avLst/>
          </a:prstGeom>
          <a:noFill/>
          <a:ln>
            <a:noFill/>
          </a:ln>
        </p:spPr>
      </p:pic>
      <p:pic>
        <p:nvPicPr>
          <p:cNvPr id="109" name="Google Shape;109;p18"/>
          <p:cNvPicPr preferRelativeResize="0"/>
          <p:nvPr/>
        </p:nvPicPr>
        <p:blipFill>
          <a:blip r:embed="rId3"/>
          <a:stretch>
            <a:fillRect/>
          </a:stretch>
        </p:blipFill>
        <p:spPr>
          <a:xfrm>
            <a:off x="357975" y="4202875"/>
            <a:ext cx="819026" cy="656400"/>
          </a:xfrm>
          <a:prstGeom prst="rect">
            <a:avLst/>
          </a:prstGeom>
          <a:noFill/>
          <a:ln>
            <a:noFill/>
          </a:ln>
        </p:spPr>
      </p:pic>
      <p:sp>
        <p:nvSpPr>
          <p:cNvPr id="110" name="Google Shape;110;p18"/>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Rectangle 6"/>
          <p:cNvSpPr/>
          <p:nvPr/>
        </p:nvSpPr>
        <p:spPr>
          <a:xfrm>
            <a:off x="3135768" y="410386"/>
            <a:ext cx="2388987" cy="369332"/>
          </a:xfrm>
          <a:prstGeom prst="rect">
            <a:avLst/>
          </a:prstGeom>
        </p:spPr>
        <p:txBody>
          <a:bodyPr wrap="none">
            <a:spAutoFit/>
          </a:bodyPr>
          <a:lstStyle/>
          <a:p>
            <a:pPr marL="457200" indent="-455930" algn="just"/>
            <a:r>
              <a:rPr lang="en-IN" sz="1800" b="1" spc="-1" dirty="0" smtClean="0">
                <a:latin typeface="Times New Roman" panose="02020603050405020304"/>
                <a:ea typeface="DejaVu Sans"/>
              </a:rPr>
              <a:t>Scope and Limitations</a:t>
            </a:r>
            <a:endParaRPr lang="en-IN" sz="1800" b="1" spc="-1" dirty="0" smtClean="0"/>
          </a:p>
        </p:txBody>
      </p:sp>
      <p:sp>
        <p:nvSpPr>
          <p:cNvPr id="3" name="Text Box 2"/>
          <p:cNvSpPr txBox="1"/>
          <p:nvPr/>
        </p:nvSpPr>
        <p:spPr>
          <a:xfrm>
            <a:off x="806450" y="1222375"/>
            <a:ext cx="7825740" cy="1568450"/>
          </a:xfrm>
          <a:prstGeom prst="rect">
            <a:avLst/>
          </a:prstGeom>
          <a:noFill/>
        </p:spPr>
        <p:txBody>
          <a:bodyPr wrap="none" rtlCol="0">
            <a:spAutoFit/>
          </a:bodyPr>
          <a:p>
            <a:pPr marL="285750" indent="-285750">
              <a:buFont typeface="Wingdings" panose="05000000000000000000" charset="0"/>
              <a:buChar char="Ø"/>
            </a:pPr>
            <a:r>
              <a:rPr lang="en-GB" altLang="en-US" sz="1600">
                <a:latin typeface="Times New Roman" panose="02020603050405020304" pitchFamily="18" charset="0"/>
                <a:cs typeface="Times New Roman" panose="02020603050405020304" pitchFamily="18" charset="0"/>
              </a:rPr>
              <a:t>The floating columns is used for the purpose of architectural view and site situations.</a:t>
            </a:r>
            <a:endParaRPr lang="en-GB" altLang="en-US" sz="16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GB" altLang="en-US" sz="1600">
                <a:latin typeface="Times New Roman" panose="02020603050405020304" pitchFamily="18" charset="0"/>
                <a:cs typeface="Times New Roman" panose="02020603050405020304" pitchFamily="18" charset="0"/>
              </a:rPr>
              <a:t>The provision of floating columns can be stated as most of the buildings in India are </a:t>
            </a:r>
            <a:endParaRPr lang="en-GB" altLang="en-US" sz="160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GB" altLang="en-US" sz="1600">
                <a:latin typeface="Times New Roman" panose="02020603050405020304" pitchFamily="18" charset="0"/>
                <a:cs typeface="Times New Roman" panose="02020603050405020304" pitchFamily="18" charset="0"/>
              </a:rPr>
              <a:t>covering the maximum possible area on a plot within the available bylaws.</a:t>
            </a:r>
            <a:endParaRPr lang="en-GB" altLang="en-US" sz="16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GB" altLang="en-US" sz="1600">
                <a:latin typeface="Times New Roman" panose="02020603050405020304" pitchFamily="18" charset="0"/>
                <a:cs typeface="Times New Roman" panose="02020603050405020304" pitchFamily="18" charset="0"/>
              </a:rPr>
              <a:t>The structural analysis is based on engineering mechanics, mechanics of solids, laboratory</a:t>
            </a:r>
            <a:endParaRPr lang="en-GB" altLang="en-US" sz="160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GB" altLang="en-US" sz="1600">
                <a:latin typeface="Times New Roman" panose="02020603050405020304" pitchFamily="18" charset="0"/>
                <a:cs typeface="Times New Roman" panose="02020603050405020304" pitchFamily="18" charset="0"/>
              </a:rPr>
              <a:t>research, model and prototype testing, experience and engineering.</a:t>
            </a:r>
            <a:endParaRPr lang="en-GB" altLang="en-US" sz="16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GB" altLang="en-US" sz="1600">
                <a:latin typeface="Times New Roman" panose="02020603050405020304" pitchFamily="18" charset="0"/>
                <a:cs typeface="Times New Roman" panose="02020603050405020304" pitchFamily="18" charset="0"/>
              </a:rPr>
              <a:t>Since balconies are not counted in the floor space index(FSI).</a:t>
            </a:r>
            <a:endParaRPr lang="en-GB" alt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7" name="Google Shape;107;p18"/>
          <p:cNvPicPr preferRelativeResize="0"/>
          <p:nvPr/>
        </p:nvPicPr>
        <p:blipFill rotWithShape="1">
          <a:blip r:embed="rId1"/>
          <a:srcRect/>
          <a:stretch>
            <a:fillRect/>
          </a:stretch>
        </p:blipFill>
        <p:spPr>
          <a:xfrm>
            <a:off x="0" y="7613"/>
            <a:ext cx="9144003" cy="1312664"/>
          </a:xfrm>
          <a:prstGeom prst="rect">
            <a:avLst/>
          </a:prstGeom>
          <a:noFill/>
          <a:ln>
            <a:noFill/>
          </a:ln>
        </p:spPr>
      </p:pic>
      <p:pic>
        <p:nvPicPr>
          <p:cNvPr id="108" name="Google Shape;108;p18"/>
          <p:cNvPicPr preferRelativeResize="0"/>
          <p:nvPr/>
        </p:nvPicPr>
        <p:blipFill>
          <a:blip r:embed="rId2"/>
          <a:stretch>
            <a:fillRect/>
          </a:stretch>
        </p:blipFill>
        <p:spPr>
          <a:xfrm>
            <a:off x="7983900" y="4202875"/>
            <a:ext cx="819032" cy="656400"/>
          </a:xfrm>
          <a:prstGeom prst="rect">
            <a:avLst/>
          </a:prstGeom>
          <a:noFill/>
          <a:ln>
            <a:noFill/>
          </a:ln>
        </p:spPr>
      </p:pic>
      <p:pic>
        <p:nvPicPr>
          <p:cNvPr id="109" name="Google Shape;109;p18"/>
          <p:cNvPicPr preferRelativeResize="0"/>
          <p:nvPr/>
        </p:nvPicPr>
        <p:blipFill>
          <a:blip r:embed="rId3"/>
          <a:stretch>
            <a:fillRect/>
          </a:stretch>
        </p:blipFill>
        <p:spPr>
          <a:xfrm>
            <a:off x="357975" y="4202875"/>
            <a:ext cx="819026" cy="656400"/>
          </a:xfrm>
          <a:prstGeom prst="rect">
            <a:avLst/>
          </a:prstGeom>
          <a:noFill/>
          <a:ln>
            <a:noFill/>
          </a:ln>
        </p:spPr>
      </p:pic>
      <p:sp>
        <p:nvSpPr>
          <p:cNvPr id="110" name="Google Shape;110;p18"/>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Rectangle 7"/>
          <p:cNvSpPr/>
          <p:nvPr/>
        </p:nvSpPr>
        <p:spPr>
          <a:xfrm>
            <a:off x="2714626" y="157032"/>
            <a:ext cx="3714750" cy="368300"/>
          </a:xfrm>
          <a:prstGeom prst="rect">
            <a:avLst/>
          </a:prstGeom>
        </p:spPr>
        <p:txBody>
          <a:bodyPr wrap="none">
            <a:spAutoFit/>
          </a:bodyPr>
          <a:lstStyle/>
          <a:p>
            <a:pPr marL="1270" indent="0" algn="just">
              <a:buFont typeface="Wingdings" panose="05000000000000000000" charset="0"/>
              <a:buNone/>
            </a:pPr>
            <a:r>
              <a:rPr lang="en-IN" sz="1800" b="1" spc="-1" dirty="0" smtClean="0">
                <a:latin typeface="Times New Roman" panose="02020603050405020304"/>
                <a:ea typeface="DejaVu Sans"/>
              </a:rPr>
              <a:t>Methodology, Tools and Techniques</a:t>
            </a:r>
            <a:endParaRPr lang="en-IN" sz="1800" b="1" spc="-1" dirty="0" smtClean="0"/>
          </a:p>
        </p:txBody>
      </p:sp>
      <p:sp>
        <p:nvSpPr>
          <p:cNvPr id="2" name="Text Box 1"/>
          <p:cNvSpPr txBox="1"/>
          <p:nvPr/>
        </p:nvSpPr>
        <p:spPr>
          <a:xfrm>
            <a:off x="628650" y="737235"/>
            <a:ext cx="7887335" cy="3784600"/>
          </a:xfrm>
          <a:prstGeom prst="rect">
            <a:avLst/>
          </a:prstGeom>
          <a:noFill/>
        </p:spPr>
        <p:txBody>
          <a:bodyPr wrap="square" rtlCol="0">
            <a:spAutoFit/>
          </a:bodyPr>
          <a:p>
            <a:pPr marL="285750" indent="-285750" algn="l">
              <a:buFont typeface="Wingdings" panose="05000000000000000000" charset="0"/>
              <a:buChar char="Ø"/>
            </a:pPr>
            <a:r>
              <a:rPr lang="en-US" sz="1600">
                <a:latin typeface="Times New Roman" panose="02020603050405020304" pitchFamily="18" charset="0"/>
                <a:cs typeface="Times New Roman" panose="02020603050405020304" pitchFamily="18" charset="0"/>
              </a:rPr>
              <a:t> Methodology is the systematic, theoretical analysis of the methods applied to a </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field of study. It comprises the theoretical analysis of the body of methods and </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principles associated with a branch of knowledge.</a:t>
            </a:r>
            <a:endParaRPr lang="en-US" sz="1600">
              <a:latin typeface="Times New Roman" panose="02020603050405020304" pitchFamily="18" charset="0"/>
              <a:cs typeface="Times New Roman" panose="02020603050405020304" pitchFamily="18" charset="0"/>
            </a:endParaRPr>
          </a:p>
          <a:p>
            <a:pPr marL="285750" indent="-285750" algn="l">
              <a:buFont typeface="Wingdings" panose="05000000000000000000" charset="0"/>
              <a:buChar char="Ø"/>
            </a:pPr>
            <a:r>
              <a:rPr lang="en-US" sz="1600">
                <a:latin typeface="Times New Roman" panose="02020603050405020304" pitchFamily="18" charset="0"/>
                <a:cs typeface="Times New Roman" panose="02020603050405020304" pitchFamily="18" charset="0"/>
              </a:rPr>
              <a:t> In this work three G+8 RC frame three dimensional model are selected with and </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without </a:t>
            </a:r>
            <a:r>
              <a:rPr lang="en-US" sz="1600">
                <a:latin typeface="Times New Roman" panose="02020603050405020304" pitchFamily="18" charset="0"/>
                <a:cs typeface="Times New Roman" panose="02020603050405020304" pitchFamily="18" charset="0"/>
              </a:rPr>
              <a:t>floating column. This typical rectangular building is taken having </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dimension of 20m x24m. With height of 30m</a:t>
            </a:r>
            <a:endParaRPr lang="en-US" sz="1600">
              <a:latin typeface="Times New Roman" panose="02020603050405020304" pitchFamily="18" charset="0"/>
              <a:cs typeface="Times New Roman" panose="02020603050405020304" pitchFamily="18" charset="0"/>
            </a:endParaRPr>
          </a:p>
          <a:p>
            <a:pPr marL="285750" indent="-285750" algn="l">
              <a:buFont typeface="Wingdings" panose="05000000000000000000" charset="0"/>
              <a:buChar char="Ø"/>
            </a:pPr>
            <a:r>
              <a:rPr lang="en-US" sz="1600">
                <a:latin typeface="Times New Roman" panose="02020603050405020304" pitchFamily="18" charset="0"/>
                <a:cs typeface="Times New Roman" panose="02020603050405020304" pitchFamily="18" charset="0"/>
              </a:rPr>
              <a:t> Following is detail data of RC frame structure</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o Zone</a:t>
            </a:r>
            <a:r>
              <a:rPr lang="en-GB"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 </a:t>
            </a:r>
            <a:r>
              <a:rPr lang="en-GB" altLang="en-US" sz="1600">
                <a:latin typeface="Times New Roman" panose="02020603050405020304" pitchFamily="18" charset="0"/>
                <a:cs typeface="Times New Roman" panose="02020603050405020304" pitchFamily="18" charset="0"/>
              </a:rPr>
              <a:t>		V</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o Zone factor</a:t>
            </a:r>
            <a:r>
              <a:rPr lang="en-GB"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0.36 </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o Soil type </a:t>
            </a:r>
            <a:r>
              <a:rPr lang="en-GB"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medium soil </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o Importance Factor</a:t>
            </a:r>
            <a:r>
              <a:rPr lang="en-GB"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1.0 </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o Response Reduction </a:t>
            </a:r>
            <a:r>
              <a:rPr lang="en-GB"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5 </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o Damping Ratio </a:t>
            </a:r>
            <a:r>
              <a:rPr lang="en-GB"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0.05 </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o Structure type </a:t>
            </a:r>
            <a:r>
              <a:rPr lang="en-GB"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RC Frame </a:t>
            </a:r>
            <a:endParaRPr lang="en-US" sz="160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o Foundation depth </a:t>
            </a:r>
            <a:r>
              <a:rPr lang="en-GB"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3m </a:t>
            </a:r>
            <a:endParaRPr lang="en-US" sz="16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7143</Words>
  <Application>WPS Presentation</Application>
  <PresentationFormat>On-screen Show (16:9)</PresentationFormat>
  <Paragraphs>143</Paragraphs>
  <Slides>14</Slides>
  <Notes>12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SimSun</vt:lpstr>
      <vt:lpstr>Wingdings</vt:lpstr>
      <vt:lpstr>Arial</vt:lpstr>
      <vt:lpstr>Montserrat</vt:lpstr>
      <vt:lpstr>Times New Roman</vt:lpstr>
      <vt:lpstr>Times New Roman</vt:lpstr>
      <vt:lpstr>DejaVu Sans</vt:lpstr>
      <vt:lpstr>Calibri</vt:lpstr>
      <vt:lpstr>Wingdings</vt:lpstr>
      <vt:lpstr>Microsoft YaHei</vt:lpstr>
      <vt:lpstr>Arial Unicode MS</vt:lpstr>
      <vt:lpstr>Simple Light</vt:lpstr>
      <vt:lpstr>COMPARATIVE ANALYSIS OF MULTISTOREYED STRUCTURE FRAME WITH AND WITHOUT FLOATING COLUMNS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here</dc:title>
  <dc:creator>irg</dc:creator>
  <cp:lastModifiedBy>ahmedanas8032</cp:lastModifiedBy>
  <cp:revision>36</cp:revision>
  <dcterms:created xsi:type="dcterms:W3CDTF">2023-02-01T12:13:00Z</dcterms:created>
  <dcterms:modified xsi:type="dcterms:W3CDTF">2023-02-02T08:12:47Z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9A2D032A37FE43239444C1E4ACA1E777</vt:lpwstr>
  </property>
  <property fmtid="{D5CDD505-2E9C-101B-9397-08002B2CF9AE}" pid="3" name="KSOProductBuildVer">
    <vt:lpwstr>1033-11.2.0.11440</vt:lpwstr>
  </property>
</Properties>
</file>