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58" r:id="rId4"/>
    <p:sldId id="261" r:id="rId5"/>
    <p:sldId id="262" r:id="rId6"/>
    <p:sldId id="257" r:id="rId7"/>
    <p:sldId id="267" r:id="rId8"/>
    <p:sldId id="269" r:id="rId9"/>
    <p:sldId id="260" r:id="rId10"/>
    <p:sldId id="263" r:id="rId11"/>
    <p:sldId id="259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EDA3586-5FB9-47C9-9568-A95E59914C2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2B35268-8B5C-4784-9829-AF57E724D54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458200" cy="1470025"/>
          </a:xfrm>
        </p:spPr>
        <p:txBody>
          <a:bodyPr/>
          <a:lstStyle/>
          <a:p>
            <a:r>
              <a:rPr lang="en-IN" u="sng" dirty="0" smtClean="0"/>
              <a:t>MINOR PRESENTATION</a:t>
            </a:r>
            <a:br>
              <a:rPr lang="en-IN" u="sng" dirty="0" smtClean="0"/>
            </a:br>
            <a:r>
              <a:rPr lang="en-IN" u="sng" dirty="0" smtClean="0"/>
              <a:t>FINAL </a:t>
            </a:r>
            <a:r>
              <a:rPr lang="en-IN" u="sng" dirty="0" smtClean="0"/>
              <a:t>REPORT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8880"/>
            <a:ext cx="8363272" cy="4320480"/>
          </a:xfrm>
        </p:spPr>
        <p:txBody>
          <a:bodyPr>
            <a:normAutofit/>
          </a:bodyPr>
          <a:lstStyle/>
          <a:p>
            <a:r>
              <a:rPr lang="en-IN" dirty="0" smtClean="0"/>
              <a:t>			</a:t>
            </a:r>
            <a:endParaRPr lang="en-IN" dirty="0" smtClean="0"/>
          </a:p>
          <a:p>
            <a:r>
              <a:rPr lang="en-IN" b="1" dirty="0"/>
              <a:t>	</a:t>
            </a:r>
            <a:r>
              <a:rPr lang="en-IN" b="1" dirty="0" smtClean="0"/>
              <a:t>		</a:t>
            </a:r>
            <a:r>
              <a:rPr lang="en-IN" b="1" dirty="0" smtClean="0"/>
              <a:t>  </a:t>
            </a:r>
            <a:r>
              <a:rPr lang="en-IN" b="1" dirty="0" smtClean="0">
                <a:solidFill>
                  <a:schemeClr val="bg1"/>
                </a:solidFill>
              </a:rPr>
              <a:t>UNDER GUIDANCE OF:</a:t>
            </a:r>
          </a:p>
          <a:p>
            <a:r>
              <a:rPr lang="en-IN" b="1" dirty="0">
                <a:solidFill>
                  <a:schemeClr val="bg1"/>
                </a:solidFill>
              </a:rPr>
              <a:t>	</a:t>
            </a:r>
            <a:r>
              <a:rPr lang="en-IN" b="1" dirty="0" smtClean="0">
                <a:solidFill>
                  <a:schemeClr val="bg1"/>
                </a:solidFill>
              </a:rPr>
              <a:t>				PARDEEP SINGH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MEHUL THAWRE      RAJ ANSAL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500053289</a:t>
            </a:r>
            <a:r>
              <a:rPr lang="en-IN" b="1" dirty="0">
                <a:solidFill>
                  <a:schemeClr val="tx1"/>
                </a:solidFill>
              </a:rPr>
              <a:t>	 </a:t>
            </a:r>
            <a:r>
              <a:rPr lang="en-IN" b="1" dirty="0" smtClean="0">
                <a:solidFill>
                  <a:schemeClr val="tx1"/>
                </a:solidFill>
              </a:rPr>
              <a:t>       500053294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R134216081                  </a:t>
            </a:r>
            <a:r>
              <a:rPr lang="en-IN" b="1" dirty="0" smtClean="0">
                <a:solidFill>
                  <a:schemeClr val="tx1"/>
                </a:solidFill>
              </a:rPr>
              <a:t>R134216109</a:t>
            </a:r>
          </a:p>
          <a:p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pes\minor 1\UseCase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628411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6832" y="404664"/>
            <a:ext cx="2490600" cy="720080"/>
          </a:xfrm>
        </p:spPr>
        <p:txBody>
          <a:bodyPr/>
          <a:lstStyle/>
          <a:p>
            <a:r>
              <a:rPr lang="en-IN" dirty="0" smtClean="0"/>
              <a:t>USE CASE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53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09728" indent="0">
              <a:buNone/>
            </a:pPr>
            <a:r>
              <a:rPr lang="en-IN" b="1" dirty="0" smtClean="0"/>
              <a:t>CONCLUSION: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Genetic algorithms for the CPU Scheduling.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The Experiment results will </a:t>
            </a:r>
            <a:r>
              <a:rPr lang="en-IN" dirty="0"/>
              <a:t>clearly show that the proposed approach is able to find optimized solution</a:t>
            </a:r>
            <a:r>
              <a:rPr lang="en-IN" dirty="0" smtClean="0"/>
              <a:t>.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work can be extended so that technique can be implemented for dynamic process scheduling and sequencing. </a:t>
            </a:r>
          </a:p>
        </p:txBody>
      </p:sp>
    </p:spTree>
    <p:extLst>
      <p:ext uri="{BB962C8B-B14F-4D97-AF65-F5344CB8AC3E}">
        <p14:creationId xmlns:p14="http://schemas.microsoft.com/office/powerpoint/2010/main" val="324125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REFRENCES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sz="1600" b="1" dirty="0" smtClean="0"/>
          </a:p>
          <a:p>
            <a:endParaRPr lang="en-IN" sz="1600" b="1" dirty="0"/>
          </a:p>
          <a:p>
            <a:pPr algn="just"/>
            <a:r>
              <a:rPr lang="en-IN" sz="2000" dirty="0">
                <a:latin typeface="Arial" pitchFamily="34" charset="0"/>
                <a:cs typeface="Arial" pitchFamily="34" charset="0"/>
              </a:rPr>
              <a:t>Goldberg, D. E.,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Korb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B., &amp; Deb, K. (1989). Messy genetic Algorithms.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baseline="-25000" dirty="0" smtClean="0">
                <a:latin typeface="Arial" pitchFamily="34" charset="0"/>
                <a:cs typeface="Arial" pitchFamily="34" charset="0"/>
              </a:rPr>
              <a:t>Genetic </a:t>
            </a:r>
            <a:r>
              <a:rPr lang="en-IN" baseline="-25000" dirty="0">
                <a:latin typeface="Arial" pitchFamily="34" charset="0"/>
                <a:cs typeface="Arial" pitchFamily="34" charset="0"/>
              </a:rPr>
              <a:t>algorithms and the optimal </a:t>
            </a:r>
            <a:r>
              <a:rPr lang="en-IN" baseline="-25000" dirty="0" smtClean="0">
                <a:latin typeface="Arial" pitchFamily="34" charset="0"/>
                <a:cs typeface="Arial" pitchFamily="34" charset="0"/>
              </a:rPr>
              <a:t>allocation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baseline="-25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baseline="-25000" dirty="0">
                <a:latin typeface="Arial" pitchFamily="34" charset="0"/>
                <a:cs typeface="Arial" pitchFamily="34" charset="0"/>
              </a:rPr>
              <a:t>trials</a:t>
            </a:r>
            <a:r>
              <a:rPr lang="en-IN" sz="2000" baseline="-25000" dirty="0">
                <a:latin typeface="Arial" pitchFamily="34" charset="0"/>
                <a:cs typeface="Arial" pitchFamily="34" charset="0"/>
              </a:rPr>
              <a:t>. </a:t>
            </a:r>
            <a:endParaRPr lang="en-IN" sz="2000" baseline="-25000" dirty="0" smtClean="0">
              <a:latin typeface="Arial" pitchFamily="34" charset="0"/>
              <a:cs typeface="Arial" pitchFamily="34" charset="0"/>
            </a:endParaRPr>
          </a:p>
          <a:p>
            <a:pPr marL="109728" indent="0" algn="just" fontAlgn="auto">
              <a:buNone/>
            </a:pPr>
            <a:r>
              <a:rPr lang="en-IN" sz="20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i="1" baseline="-25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i="1" baseline="-25000" dirty="0" smtClean="0">
                <a:latin typeface="Arial" pitchFamily="34" charset="0"/>
                <a:cs typeface="Arial" pitchFamily="34" charset="0"/>
              </a:rPr>
              <a:t>SIAM </a:t>
            </a:r>
            <a:r>
              <a:rPr lang="en-IN" i="1" baseline="-25000" dirty="0">
                <a:latin typeface="Arial" pitchFamily="34" charset="0"/>
                <a:cs typeface="Arial" pitchFamily="34" charset="0"/>
              </a:rPr>
              <a:t>Journal on </a:t>
            </a:r>
            <a:r>
              <a:rPr lang="en-IN" i="1" baseline="-25000" dirty="0" smtClean="0">
                <a:latin typeface="Arial" pitchFamily="34" charset="0"/>
                <a:cs typeface="Arial" pitchFamily="34" charset="0"/>
              </a:rPr>
              <a:t>Computing;</a:t>
            </a:r>
            <a:r>
              <a:rPr lang="en-IN" b="1" baseline="-25000" dirty="0" smtClean="0">
                <a:latin typeface="Arial" pitchFamily="34" charset="0"/>
                <a:cs typeface="Arial" pitchFamily="34" charset="0"/>
              </a:rPr>
              <a:t> Holland</a:t>
            </a:r>
            <a:r>
              <a:rPr lang="en-IN" b="1" baseline="-25000" dirty="0">
                <a:latin typeface="Arial" pitchFamily="34" charset="0"/>
                <a:cs typeface="Arial" pitchFamily="34" charset="0"/>
              </a:rPr>
              <a:t>, J. H.</a:t>
            </a:r>
            <a:r>
              <a:rPr lang="en-IN" baseline="-25000" dirty="0">
                <a:latin typeface="Arial" pitchFamily="34" charset="0"/>
                <a:cs typeface="Arial" pitchFamily="34" charset="0"/>
              </a:rPr>
              <a:t> (1973). </a:t>
            </a:r>
            <a:endParaRPr lang="en-IN" baseline="-25000" dirty="0" smtClean="0">
              <a:latin typeface="Arial" pitchFamily="34" charset="0"/>
              <a:cs typeface="Arial" pitchFamily="34" charset="0"/>
            </a:endParaRPr>
          </a:p>
          <a:p>
            <a:pPr marL="109728" indent="0" algn="just" fontAlgn="auto">
              <a:buNone/>
            </a:pPr>
            <a:endParaRPr lang="en-IN" sz="2000" baseline="-25000" dirty="0">
              <a:latin typeface="Arial" pitchFamily="34" charset="0"/>
              <a:cs typeface="Arial" pitchFamily="34" charset="0"/>
            </a:endParaRPr>
          </a:p>
          <a:p>
            <a:pPr marL="109728" indent="0" algn="just" fontAlgn="auto">
              <a:buNone/>
            </a:pPr>
            <a:endParaRPr lang="en-IN" sz="2000" baseline="-25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000" b="1" dirty="0">
                <a:latin typeface="Arial" pitchFamily="34" charset="0"/>
                <a:cs typeface="Arial" pitchFamily="34" charset="0"/>
              </a:rPr>
              <a:t>Genetic Algorithm approach to Operating system process scheduling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problem;</a:t>
            </a:r>
          </a:p>
          <a:p>
            <a:pPr marL="109728" indent="0" algn="just"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Ranjeet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Ranjan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Kumar,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Ashwani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Kaushik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sept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(2010)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9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5841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09728" indent="0"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</a:t>
            </a:r>
          </a:p>
          <a:p>
            <a:pPr marL="109728" indent="0">
              <a:buNone/>
            </a:pPr>
            <a:r>
              <a:rPr lang="en-I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</a:t>
            </a: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en-IN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       </a:t>
            </a:r>
            <a:r>
              <a:rPr lang="en-IN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THANK </a:t>
            </a:r>
            <a:r>
              <a:rPr lang="en-IN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YOU</a:t>
            </a:r>
            <a:endParaRPr lang="en-IN" sz="4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8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/>
          <a:lstStyle/>
          <a:p>
            <a:endParaRPr lang="en-IN" dirty="0" smtClean="0"/>
          </a:p>
          <a:p>
            <a:pPr marL="2057400" lvl="8" indent="0">
              <a:buNone/>
            </a:pPr>
            <a:endParaRPr lang="en-IN" dirty="0" smtClean="0"/>
          </a:p>
          <a:p>
            <a:pPr marL="2057400" lvl="8" indent="0">
              <a:buNone/>
            </a:pPr>
            <a:r>
              <a:rPr lang="en-IN" sz="7200" b="1" dirty="0" smtClean="0"/>
              <a:t>TOPIC:</a:t>
            </a:r>
          </a:p>
          <a:p>
            <a:pPr marL="2057400" lvl="8" indent="0">
              <a:buNone/>
            </a:pPr>
            <a:endParaRPr lang="en-IN" sz="7200" b="1" dirty="0" smtClean="0">
              <a:latin typeface="Bahnschrift" pitchFamily="34" charset="0"/>
            </a:endParaRPr>
          </a:p>
          <a:p>
            <a:pPr marL="109728" indent="0" algn="ctr">
              <a:buNone/>
            </a:pPr>
            <a:r>
              <a:rPr lang="en-IN" u="sng" dirty="0" smtClean="0">
                <a:latin typeface="Bahnschrift" pitchFamily="34" charset="0"/>
              </a:rPr>
              <a:t> OPTIMIZATION OF JOB SCHEDULING PROBLEM USING GENETIC ALGORITHM</a:t>
            </a:r>
            <a:endParaRPr lang="en-IN" u="sng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5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9728" indent="0">
              <a:buNone/>
            </a:pPr>
            <a:r>
              <a:rPr lang="en-IN" b="1" dirty="0" smtClean="0"/>
              <a:t>ABSTRACT</a:t>
            </a:r>
          </a:p>
          <a:p>
            <a:pPr marL="109728" indent="0">
              <a:buNone/>
            </a:pPr>
            <a:endParaRPr lang="en-US" sz="2600" dirty="0" smtClean="0"/>
          </a:p>
          <a:p>
            <a:pPr algn="just"/>
            <a:r>
              <a:rPr lang="en-US" sz="2600" dirty="0" smtClean="0"/>
              <a:t>Scheduling is considered as an important topic in production management and combinatorial optimization in which it ubiquitously exists in most of the real-world applications. </a:t>
            </a:r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Aim is to obtain efficient scheduler able to allocate a large number of jobs originated for large scale applications. </a:t>
            </a:r>
            <a:endParaRPr lang="en-US" sz="2600" dirty="0" smtClean="0"/>
          </a:p>
          <a:p>
            <a:pPr algn="just"/>
            <a:r>
              <a:rPr lang="en-US" sz="2600" dirty="0" smtClean="0"/>
              <a:t>This </a:t>
            </a:r>
            <a:r>
              <a:rPr lang="en-US" sz="2600" dirty="0"/>
              <a:t>project describes the development of a genetic algorithm for solving the non-preemptive job shop scheduling problems with the objective of minimizing makespan and </a:t>
            </a:r>
            <a:r>
              <a:rPr lang="en-US" sz="2600" dirty="0" err="1"/>
              <a:t>flowtime</a:t>
            </a:r>
            <a:r>
              <a:rPr lang="en-US" sz="2600" dirty="0"/>
              <a:t>. 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821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176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INTRODUCTION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dirty="0" smtClean="0"/>
          </a:p>
          <a:p>
            <a:pPr marL="109728" indent="0">
              <a:buNone/>
            </a:pPr>
            <a:r>
              <a:rPr lang="en-IN" sz="2400" b="1" dirty="0"/>
              <a:t>JOB SCHEDULING PROBLEM</a:t>
            </a:r>
            <a:r>
              <a:rPr lang="en-IN" sz="2400" dirty="0"/>
              <a:t>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algn="just"/>
            <a:r>
              <a:rPr lang="en-IN" dirty="0" smtClean="0"/>
              <a:t>Process </a:t>
            </a:r>
            <a:r>
              <a:rPr lang="en-IN" dirty="0"/>
              <a:t>of assigning a group of </a:t>
            </a:r>
            <a:r>
              <a:rPr lang="en-IN" dirty="0" smtClean="0"/>
              <a:t>tasks/jobs </a:t>
            </a:r>
            <a:r>
              <a:rPr lang="en-IN" dirty="0"/>
              <a:t>to a single machine or </a:t>
            </a:r>
            <a:r>
              <a:rPr lang="en-IN" dirty="0" smtClean="0"/>
              <a:t>resource.</a:t>
            </a:r>
          </a:p>
          <a:p>
            <a:pPr marL="109728" indent="0" algn="just">
              <a:buNone/>
            </a:pPr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tasks are arranged so that one or many performance measures may be optimized. 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17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0668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GENETIC ALGORITHM: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Genetic algorithms are commonly used to </a:t>
            </a:r>
            <a:r>
              <a:rPr lang="en-IN" dirty="0" smtClean="0"/>
              <a:t>generate high-quality solutions to</a:t>
            </a:r>
            <a:r>
              <a:rPr lang="en-IN" dirty="0"/>
              <a:t> optimization and search problems by relying on bio-inspired operators such as 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pPr lvl="2"/>
            <a:r>
              <a:rPr lang="en-IN" sz="2800" dirty="0" smtClean="0">
                <a:solidFill>
                  <a:schemeClr val="tx1"/>
                </a:solidFill>
              </a:rPr>
              <a:t>selection</a:t>
            </a:r>
          </a:p>
          <a:p>
            <a:pPr lvl="2"/>
            <a:r>
              <a:rPr lang="en-IN" sz="2800" dirty="0" smtClean="0">
                <a:solidFill>
                  <a:schemeClr val="tx1"/>
                </a:solidFill>
              </a:rPr>
              <a:t>crossover</a:t>
            </a:r>
            <a:r>
              <a:rPr lang="en-IN" sz="2800" dirty="0">
                <a:solidFill>
                  <a:schemeClr val="tx1"/>
                </a:solidFill>
              </a:rPr>
              <a:t>  </a:t>
            </a:r>
            <a:endParaRPr lang="en-IN" sz="2800" dirty="0" smtClean="0">
              <a:solidFill>
                <a:schemeClr val="tx1"/>
              </a:solidFill>
            </a:endParaRPr>
          </a:p>
          <a:p>
            <a:pPr lvl="2"/>
            <a:r>
              <a:rPr lang="en-IN" sz="2800" dirty="0" smtClean="0">
                <a:solidFill>
                  <a:schemeClr val="tx1"/>
                </a:solidFill>
              </a:rPr>
              <a:t>mutation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541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66800"/>
          </a:xfrm>
        </p:spPr>
        <p:txBody>
          <a:bodyPr/>
          <a:lstStyle/>
          <a:p>
            <a:r>
              <a:rPr lang="en-IN" dirty="0" smtClean="0"/>
              <a:t>  </a:t>
            </a:r>
            <a:r>
              <a:rPr lang="en-IN" dirty="0" err="1" smtClean="0"/>
              <a:t>Pseudocode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408333" cy="51125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  Begin </a:t>
            </a:r>
          </a:p>
          <a:p>
            <a:pPr marL="0" indent="0">
              <a:buNone/>
            </a:pPr>
            <a:r>
              <a:rPr lang="en-IN" sz="1600" dirty="0" smtClean="0"/>
              <a:t>  1. Initialize random population.</a:t>
            </a:r>
          </a:p>
          <a:p>
            <a:pPr marL="0" indent="0">
              <a:buNone/>
            </a:pPr>
            <a:r>
              <a:rPr lang="en-IN" sz="1600" dirty="0" smtClean="0"/>
              <a:t>  2. Evaluate fitness for each population.</a:t>
            </a:r>
          </a:p>
          <a:p>
            <a:pPr marL="0" indent="0">
              <a:buNone/>
            </a:pPr>
            <a:r>
              <a:rPr lang="en-IN" sz="1600" dirty="0" smtClean="0"/>
              <a:t>  3. Generation of different iterations.</a:t>
            </a:r>
          </a:p>
          <a:p>
            <a:pPr marL="0" indent="0">
              <a:buNone/>
            </a:pPr>
            <a:r>
              <a:rPr lang="en-IN" sz="1600" dirty="0" smtClean="0"/>
              <a:t>  4. While(stopping GA criteria not satisfied) Repeat</a:t>
            </a:r>
          </a:p>
          <a:p>
            <a:pPr marL="0" indent="0">
              <a:buNone/>
            </a:pPr>
            <a:r>
              <a:rPr lang="en-IN" sz="1600" dirty="0" smtClean="0"/>
              <a:t>  	{</a:t>
            </a:r>
          </a:p>
          <a:p>
            <a:pPr marL="0" indent="0">
              <a:buNone/>
            </a:pPr>
            <a:r>
              <a:rPr lang="en-IN" sz="1600" dirty="0" smtClean="0"/>
              <a:t>  5.	for 1 to (number of iterations)</a:t>
            </a:r>
          </a:p>
          <a:p>
            <a:pPr marL="0" indent="0">
              <a:buNone/>
            </a:pPr>
            <a:r>
              <a:rPr lang="en-IN" sz="1600" dirty="0" smtClean="0"/>
              <a:t>  	{</a:t>
            </a:r>
          </a:p>
          <a:p>
            <a:pPr marL="0" indent="0">
              <a:buNone/>
            </a:pPr>
            <a:r>
              <a:rPr lang="en-IN" sz="1600" dirty="0" smtClean="0"/>
              <a:t>  7.</a:t>
            </a:r>
            <a:r>
              <a:rPr lang="en-IN" sz="1600" dirty="0"/>
              <a:t>	</a:t>
            </a:r>
            <a:r>
              <a:rPr lang="en-IN" sz="1600" dirty="0" smtClean="0"/>
              <a:t>   Select Chromosomes(by using the Roulette wheel Selection method)</a:t>
            </a:r>
          </a:p>
          <a:p>
            <a:pPr marL="0" indent="0">
              <a:buNone/>
            </a:pPr>
            <a:r>
              <a:rPr lang="en-IN" sz="1600" dirty="0" smtClean="0"/>
              <a:t>  8.</a:t>
            </a:r>
            <a:r>
              <a:rPr lang="en-IN" sz="1600" dirty="0"/>
              <a:t>	</a:t>
            </a:r>
            <a:r>
              <a:rPr lang="en-IN" sz="1600" dirty="0" smtClean="0"/>
              <a:t>   Remove Chromosome with lowest fitness value</a:t>
            </a:r>
          </a:p>
          <a:p>
            <a:pPr marL="0" indent="0">
              <a:buNone/>
            </a:pPr>
            <a:r>
              <a:rPr lang="en-IN" sz="1600" dirty="0" smtClean="0"/>
              <a:t>  9.</a:t>
            </a:r>
            <a:r>
              <a:rPr lang="en-IN" sz="1600" dirty="0"/>
              <a:t>	 </a:t>
            </a:r>
            <a:r>
              <a:rPr lang="en-IN" sz="1600" dirty="0" smtClean="0"/>
              <a:t>  Crossover (Create new chromosomes)</a:t>
            </a:r>
          </a:p>
          <a:p>
            <a:pPr marL="0" indent="0">
              <a:buNone/>
            </a:pPr>
            <a:r>
              <a:rPr lang="en-IN" sz="1600" dirty="0" smtClean="0"/>
              <a:t>  10.               Evaluate new chromosome</a:t>
            </a:r>
          </a:p>
          <a:p>
            <a:pPr marL="0" indent="0">
              <a:buNone/>
            </a:pPr>
            <a:r>
              <a:rPr lang="en-IN" sz="1600" dirty="0" smtClean="0"/>
              <a:t>  11.	 }</a:t>
            </a:r>
          </a:p>
          <a:p>
            <a:pPr marL="0" indent="0">
              <a:buNone/>
            </a:pPr>
            <a:r>
              <a:rPr lang="en-IN" sz="1600" dirty="0" smtClean="0"/>
              <a:t>  12.	Mutation</a:t>
            </a:r>
          </a:p>
          <a:p>
            <a:pPr marL="0" indent="0">
              <a:buNone/>
            </a:pPr>
            <a:r>
              <a:rPr lang="en-IN" sz="1600" dirty="0" smtClean="0"/>
              <a:t>  13.	Evaluate(mutated chromosomes)</a:t>
            </a:r>
          </a:p>
          <a:p>
            <a:pPr marL="0" indent="0">
              <a:buNone/>
            </a:pPr>
            <a:r>
              <a:rPr lang="en-IN" sz="1600" dirty="0" smtClean="0"/>
              <a:t>  14.   	 }</a:t>
            </a:r>
          </a:p>
          <a:p>
            <a:pPr marL="0" indent="0">
              <a:buNone/>
            </a:pPr>
            <a:r>
              <a:rPr lang="en-IN" sz="1600" dirty="0" smtClean="0"/>
              <a:t>  15. Return the best solution found.</a:t>
            </a:r>
          </a:p>
          <a:p>
            <a:pPr marL="0" indent="0">
              <a:buNone/>
            </a:pPr>
            <a:r>
              <a:rPr lang="en-IN" sz="1600" dirty="0" smtClean="0"/>
              <a:t>  End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74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066800"/>
          </a:xfrm>
        </p:spPr>
        <p:txBody>
          <a:bodyPr/>
          <a:lstStyle/>
          <a:p>
            <a:r>
              <a:rPr lang="en-IN" dirty="0" smtClean="0"/>
              <a:t>GA FLOW CHART </a:t>
            </a:r>
            <a:endParaRPr lang="en-IN" dirty="0"/>
          </a:p>
        </p:txBody>
      </p:sp>
      <p:pic>
        <p:nvPicPr>
          <p:cNvPr id="3074" name="Picture 2" descr="C:\Users\ansal raj\Pictures\Screenshots\Screenshot (6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690217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90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Implementing GA in Job Scheduling Problem.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69368"/>
            <a:ext cx="8229600" cy="56886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IN" sz="1900" dirty="0" smtClean="0"/>
              <a:t>Let, There </a:t>
            </a:r>
            <a:r>
              <a:rPr lang="en-IN" sz="1900" dirty="0"/>
              <a:t>are 5 jobs which are to be consider. The number of possible sequences are 5!. The total </a:t>
            </a:r>
            <a:r>
              <a:rPr lang="en-IN" sz="1900" dirty="0" smtClean="0"/>
              <a:t>10 sequence </a:t>
            </a:r>
            <a:r>
              <a:rPr lang="en-IN" sz="1900" dirty="0"/>
              <a:t>is selected out of 120 for the 5 jobs. Considering the number of jobs as 5 and the crossover point </a:t>
            </a:r>
            <a:r>
              <a:rPr lang="en-IN" sz="1900" dirty="0" smtClean="0"/>
              <a:t>is 2 .</a:t>
            </a:r>
          </a:p>
          <a:p>
            <a:pPr algn="just"/>
            <a:r>
              <a:rPr lang="en-IN" sz="1900" dirty="0" smtClean="0"/>
              <a:t> </a:t>
            </a:r>
            <a:r>
              <a:rPr lang="en-IN" sz="1900" dirty="0"/>
              <a:t>let us consider following two individuals which are marked as fit to generate next generation.</a:t>
            </a:r>
          </a:p>
          <a:p>
            <a:pPr marL="109728" indent="0" algn="just">
              <a:buNone/>
            </a:pPr>
            <a:r>
              <a:rPr lang="en-IN" sz="1900" dirty="0" smtClean="0"/>
              <a:t>    3 </a:t>
            </a:r>
            <a:r>
              <a:rPr lang="en-IN" sz="1900" dirty="0"/>
              <a:t>1 2 4 </a:t>
            </a:r>
            <a:r>
              <a:rPr lang="en-IN" sz="1900" dirty="0" smtClean="0"/>
              <a:t>5                                               </a:t>
            </a:r>
            <a:r>
              <a:rPr lang="en-IN" sz="1900" dirty="0"/>
              <a:t>and </a:t>
            </a:r>
            <a:r>
              <a:rPr lang="en-IN" sz="1900" dirty="0" smtClean="0"/>
              <a:t>                                        4 </a:t>
            </a:r>
            <a:r>
              <a:rPr lang="en-IN" sz="1900" dirty="0"/>
              <a:t>3 5 1 2</a:t>
            </a:r>
          </a:p>
          <a:p>
            <a:pPr marL="109728" indent="0" algn="just">
              <a:buNone/>
            </a:pPr>
            <a:r>
              <a:rPr lang="en-IN" sz="1900" dirty="0" smtClean="0"/>
              <a:t>    After </a:t>
            </a:r>
            <a:r>
              <a:rPr lang="en-IN" sz="1900" dirty="0"/>
              <a:t>cross over </a:t>
            </a:r>
            <a:r>
              <a:rPr lang="en-IN" sz="1900" dirty="0" smtClean="0"/>
              <a:t>          -&gt;                   3 </a:t>
            </a:r>
            <a:r>
              <a:rPr lang="en-IN" sz="1900" dirty="0"/>
              <a:t>1 5 1 </a:t>
            </a:r>
            <a:r>
              <a:rPr lang="en-IN" sz="1900" dirty="0" smtClean="0"/>
              <a:t>2</a:t>
            </a:r>
          </a:p>
          <a:p>
            <a:pPr algn="just"/>
            <a:r>
              <a:rPr lang="en-IN" sz="1900" dirty="0" smtClean="0"/>
              <a:t>This </a:t>
            </a:r>
            <a:r>
              <a:rPr lang="en-IN" sz="1900" dirty="0"/>
              <a:t>offspring is not a valid sequence because 4 is not there in new individual and job 1 appears twice </a:t>
            </a:r>
            <a:r>
              <a:rPr lang="en-IN" sz="1900" dirty="0" smtClean="0"/>
              <a:t>such individual </a:t>
            </a:r>
            <a:r>
              <a:rPr lang="en-IN" sz="1900" dirty="0"/>
              <a:t>is discarded </a:t>
            </a:r>
            <a:r>
              <a:rPr lang="en-IN" sz="1900" dirty="0" smtClean="0"/>
              <a:t>.</a:t>
            </a:r>
          </a:p>
          <a:p>
            <a:pPr algn="just"/>
            <a:r>
              <a:rPr lang="en-IN" sz="1900" dirty="0" smtClean="0"/>
              <a:t>So </a:t>
            </a:r>
            <a:r>
              <a:rPr lang="en-IN" sz="1900" dirty="0"/>
              <a:t>to avoid this type of individual after crossover, we are </a:t>
            </a:r>
            <a:r>
              <a:rPr lang="en-IN" sz="1900" dirty="0" smtClean="0"/>
              <a:t>using the </a:t>
            </a:r>
            <a:r>
              <a:rPr lang="en-IN" sz="1900" dirty="0"/>
              <a:t>modified cross over . In the modified crossover we get proper sequence order </a:t>
            </a:r>
            <a:r>
              <a:rPr lang="en-IN" sz="1900" dirty="0" smtClean="0"/>
              <a:t>individual.</a:t>
            </a:r>
          </a:p>
          <a:p>
            <a:pPr algn="just"/>
            <a:r>
              <a:rPr lang="en-IN" sz="1900" dirty="0" smtClean="0"/>
              <a:t> </a:t>
            </a:r>
            <a:r>
              <a:rPr lang="en-IN" sz="1900" dirty="0"/>
              <a:t>let assume </a:t>
            </a:r>
            <a:r>
              <a:rPr lang="en-IN" sz="1900" dirty="0" smtClean="0"/>
              <a:t>two individual </a:t>
            </a:r>
            <a:r>
              <a:rPr lang="en-IN" sz="1900" dirty="0"/>
              <a:t>which are marked as fit and use for the next generation .</a:t>
            </a:r>
          </a:p>
          <a:p>
            <a:pPr marL="109728" indent="0" algn="just">
              <a:buNone/>
            </a:pPr>
            <a:r>
              <a:rPr lang="en-IN" sz="1900" dirty="0" smtClean="0"/>
              <a:t>     5 </a:t>
            </a:r>
            <a:r>
              <a:rPr lang="en-IN" sz="1900" dirty="0"/>
              <a:t>1 2 4 3 </a:t>
            </a:r>
            <a:r>
              <a:rPr lang="en-IN" sz="1900" dirty="0" smtClean="0"/>
              <a:t>                                             and                                          </a:t>
            </a:r>
            <a:r>
              <a:rPr lang="en-IN" sz="1900" dirty="0"/>
              <a:t>3 4 2 1 5</a:t>
            </a:r>
          </a:p>
          <a:p>
            <a:pPr marL="109728" indent="0" algn="just">
              <a:buNone/>
            </a:pPr>
            <a:r>
              <a:rPr lang="en-IN" sz="1900" dirty="0" smtClean="0"/>
              <a:t>    After </a:t>
            </a:r>
            <a:r>
              <a:rPr lang="en-IN" sz="1900" dirty="0"/>
              <a:t>modified </a:t>
            </a:r>
            <a:r>
              <a:rPr lang="en-IN" sz="1900" dirty="0" smtClean="0"/>
              <a:t>crossover    -&gt;         </a:t>
            </a:r>
            <a:r>
              <a:rPr lang="en-IN" sz="1900" dirty="0"/>
              <a:t>5 1 3 4 2</a:t>
            </a:r>
          </a:p>
          <a:p>
            <a:pPr marL="109728" indent="0" algn="just">
              <a:buNone/>
            </a:pPr>
            <a:r>
              <a:rPr lang="en-IN" sz="1900" dirty="0" smtClean="0"/>
              <a:t>    this </a:t>
            </a:r>
            <a:r>
              <a:rPr lang="en-IN" sz="1900" dirty="0"/>
              <a:t>individual is accepted because there is no repetition of any job in </a:t>
            </a:r>
            <a:r>
              <a:rPr lang="en-IN" sz="1900" dirty="0" smtClean="0"/>
              <a:t>    this </a:t>
            </a:r>
            <a:r>
              <a:rPr lang="en-IN" sz="1900" dirty="0"/>
              <a:t>sequence</a:t>
            </a:r>
            <a:r>
              <a:rPr lang="en-IN" sz="1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2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idx="1"/>
          </p:nvPr>
        </p:nvSpPr>
        <p:spPr>
          <a:xfrm>
            <a:off x="457200" y="644227"/>
            <a:ext cx="8229600" cy="5953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09728" indent="0">
              <a:buNone/>
            </a:pPr>
            <a:r>
              <a:rPr lang="en-IN" sz="4400" dirty="0" smtClean="0"/>
              <a:t>Terminating Conditions :</a:t>
            </a:r>
          </a:p>
          <a:p>
            <a:pPr marL="109728" indent="0">
              <a:buNone/>
            </a:pPr>
            <a:r>
              <a:rPr lang="en-IN" sz="2400" dirty="0" smtClean="0"/>
              <a:t>(the point where GA will stop)</a:t>
            </a:r>
            <a:endParaRPr lang="en-IN" sz="2400" dirty="0"/>
          </a:p>
          <a:p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   Common </a:t>
            </a:r>
            <a:r>
              <a:rPr lang="en-IN" dirty="0"/>
              <a:t>terminating conditions are:</a:t>
            </a:r>
          </a:p>
          <a:p>
            <a:r>
              <a:rPr lang="en-IN" dirty="0"/>
              <a:t>A solution is found that satisfies minimum criteria</a:t>
            </a:r>
          </a:p>
          <a:p>
            <a:r>
              <a:rPr lang="en-IN" dirty="0"/>
              <a:t>Fixed number of generations reached</a:t>
            </a:r>
          </a:p>
          <a:p>
            <a:pPr marL="109728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5841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866</TotalTime>
  <Words>496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MINOR PRESENTATION FINAL REPORT</vt:lpstr>
      <vt:lpstr>PowerPoint Presentation</vt:lpstr>
      <vt:lpstr>PowerPoint Presentation</vt:lpstr>
      <vt:lpstr>   INTRODUCTION  </vt:lpstr>
      <vt:lpstr>GENETIC ALGORITHM:</vt:lpstr>
      <vt:lpstr>  Pseudocode </vt:lpstr>
      <vt:lpstr>GA FLOW CHART </vt:lpstr>
      <vt:lpstr>Implementing GA in Job Scheduling Problem.</vt:lpstr>
      <vt:lpstr>PowerPoint Presentation</vt:lpstr>
      <vt:lpstr>PowerPoint Presentation</vt:lpstr>
      <vt:lpstr>PowerPoint Presentation</vt:lpstr>
      <vt:lpstr>REFRENCES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ansal raj</dc:creator>
  <cp:lastModifiedBy>ansal raj</cp:lastModifiedBy>
  <cp:revision>24</cp:revision>
  <dcterms:created xsi:type="dcterms:W3CDTF">2018-10-24T20:30:17Z</dcterms:created>
  <dcterms:modified xsi:type="dcterms:W3CDTF">2018-12-18T21:23:28Z</dcterms:modified>
</cp:coreProperties>
</file>