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66" r:id="rId5"/>
    <p:sldId id="267" r:id="rId6"/>
    <p:sldId id="265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5"/>
    <p:restoredTop sz="94714"/>
  </p:normalViewPr>
  <p:slideViewPr>
    <p:cSldViewPr snapToGrid="0" snapToObjects="1">
      <p:cViewPr>
        <p:scale>
          <a:sx n="110" d="100"/>
          <a:sy n="110" d="100"/>
        </p:scale>
        <p:origin x="9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RWellsTattoo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_tradnl" sz="2400" dirty="0" err="1" smtClean="0"/>
              <a:t>Progresive</a:t>
            </a:r>
            <a:r>
              <a:rPr lang="es-ES_tradnl" sz="2400" dirty="0" smtClean="0"/>
              <a:t> Web App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7396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Administración de Sistemas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534855"/>
            <a:ext cx="10554574" cy="3495555"/>
          </a:xfrm>
        </p:spPr>
        <p:txBody>
          <a:bodyPr>
            <a:noAutofit/>
          </a:bodyPr>
          <a:lstStyle/>
          <a:p>
            <a:pPr lvl="0"/>
            <a:r>
              <a:rPr lang="es-ES_tradnl" sz="2200" b="1" dirty="0"/>
              <a:t>Cloud Computing. </a:t>
            </a:r>
            <a:r>
              <a:rPr lang="es-ES_tradnl" sz="2200" dirty="0" smtClean="0"/>
              <a:t>Creación </a:t>
            </a:r>
            <a:r>
              <a:rPr lang="es-ES_tradnl" sz="2200" dirty="0"/>
              <a:t>de servidores </a:t>
            </a:r>
            <a:r>
              <a:rPr lang="es-ES_tradnl" sz="2200" dirty="0" smtClean="0"/>
              <a:t>en internet. Reduce </a:t>
            </a:r>
            <a:r>
              <a:rPr lang="es-ES_tradnl" sz="2200" dirty="0"/>
              <a:t>los costes, </a:t>
            </a:r>
            <a:r>
              <a:rPr lang="es-ES_tradnl" sz="2200" dirty="0" smtClean="0"/>
              <a:t>tiempo </a:t>
            </a:r>
            <a:r>
              <a:rPr lang="es-ES_tradnl" sz="2200" dirty="0"/>
              <a:t>de </a:t>
            </a:r>
            <a:r>
              <a:rPr lang="es-ES_tradnl" sz="2200" dirty="0" smtClean="0"/>
              <a:t>actividad, sitios invulnerables </a:t>
            </a:r>
            <a:r>
              <a:rPr lang="es-ES_tradnl" sz="2200" dirty="0"/>
              <a:t>a los ataques</a:t>
            </a:r>
            <a:r>
              <a:rPr lang="es-ES_tradnl" sz="2200" dirty="0" smtClean="0"/>
              <a:t>. </a:t>
            </a:r>
            <a:r>
              <a:rPr lang="es-ES_tradnl" sz="2200" dirty="0"/>
              <a:t>utilizaremos </a:t>
            </a:r>
            <a:r>
              <a:rPr lang="es-ES_tradnl" sz="2200" dirty="0" smtClean="0"/>
              <a:t>Hetzner y dominio con 1&amp;1 Ionos</a:t>
            </a:r>
          </a:p>
          <a:p>
            <a:r>
              <a:rPr lang="es-ES_tradnl" sz="2200" b="1" dirty="0"/>
              <a:t>Ubuntu 18.04 LTS.</a:t>
            </a:r>
            <a:r>
              <a:rPr lang="es-ES_tradnl" sz="2200" dirty="0"/>
              <a:t> </a:t>
            </a:r>
            <a:r>
              <a:rPr lang="es-ES_tradnl" sz="2200" dirty="0" smtClean="0"/>
              <a:t>Sistema </a:t>
            </a:r>
            <a:r>
              <a:rPr lang="es-ES_tradnl" sz="2200" dirty="0"/>
              <a:t>operativo de código abierto. </a:t>
            </a:r>
            <a:r>
              <a:rPr lang="es-ES_tradnl" sz="2200" dirty="0" smtClean="0"/>
              <a:t>Distribución </a:t>
            </a:r>
            <a:r>
              <a:rPr lang="es-ES_tradnl" sz="2200" dirty="0"/>
              <a:t>de Linux basada </a:t>
            </a:r>
            <a:r>
              <a:rPr lang="es-ES_tradnl" sz="2200" dirty="0" smtClean="0"/>
              <a:t>en </a:t>
            </a:r>
            <a:r>
              <a:rPr lang="es-ES_tradnl" sz="2200" dirty="0" err="1" smtClean="0"/>
              <a:t>Debian</a:t>
            </a:r>
            <a:endParaRPr lang="es-ES_tradnl" sz="2200" dirty="0"/>
          </a:p>
          <a:p>
            <a:r>
              <a:rPr lang="es-ES_tradnl" sz="2200" b="1" dirty="0"/>
              <a:t>Nginx.</a:t>
            </a:r>
            <a:r>
              <a:rPr lang="es-ES_tradnl" sz="2200" dirty="0"/>
              <a:t> </a:t>
            </a:r>
            <a:r>
              <a:rPr lang="es-ES_tradnl" sz="2200" dirty="0" smtClean="0"/>
              <a:t>Servidor </a:t>
            </a:r>
            <a:r>
              <a:rPr lang="es-ES_tradnl" sz="2200" dirty="0"/>
              <a:t>web/proxy </a:t>
            </a:r>
            <a:r>
              <a:rPr lang="es-ES_tradnl" sz="2200" dirty="0" smtClean="0"/>
              <a:t>de </a:t>
            </a:r>
            <a:r>
              <a:rPr lang="es-ES_tradnl" sz="2200" dirty="0"/>
              <a:t>alto rendimiento. </a:t>
            </a:r>
            <a:r>
              <a:rPr lang="es-ES_tradnl" sz="2200" dirty="0" smtClean="0"/>
              <a:t>Software </a:t>
            </a:r>
            <a:r>
              <a:rPr lang="es-ES_tradnl" sz="2200" dirty="0"/>
              <a:t>libre y </a:t>
            </a:r>
            <a:r>
              <a:rPr lang="es-ES_tradnl" sz="2200" dirty="0" smtClean="0"/>
              <a:t>código abierto</a:t>
            </a:r>
          </a:p>
          <a:p>
            <a:r>
              <a:rPr lang="es-ES_tradnl" sz="2200" b="1" dirty="0" smtClean="0"/>
              <a:t>Pm2</a:t>
            </a:r>
            <a:r>
              <a:rPr lang="es-ES_tradnl" sz="2200" b="1" dirty="0"/>
              <a:t>.</a:t>
            </a:r>
            <a:r>
              <a:rPr lang="es-ES_tradnl" sz="2200" dirty="0"/>
              <a:t> </a:t>
            </a:r>
            <a:r>
              <a:rPr lang="es-ES_tradnl" sz="2200" dirty="0" smtClean="0"/>
              <a:t>Gestor </a:t>
            </a:r>
            <a:r>
              <a:rPr lang="es-ES_tradnl" sz="2200" dirty="0"/>
              <a:t>de procesos en producción para aplicaciones Node </a:t>
            </a:r>
            <a:r>
              <a:rPr lang="es-ES_tradnl" sz="2200" dirty="0" smtClean="0"/>
              <a:t>JS. Mantiene activas </a:t>
            </a:r>
            <a:r>
              <a:rPr lang="es-ES_tradnl" sz="2200" dirty="0"/>
              <a:t>las </a:t>
            </a:r>
            <a:r>
              <a:rPr lang="es-ES_tradnl" sz="2200" dirty="0" smtClean="0"/>
              <a:t>aplicaciones evitando </a:t>
            </a:r>
            <a:r>
              <a:rPr lang="es-ES_tradnl" sz="2200" dirty="0"/>
              <a:t>tiempos de </a:t>
            </a:r>
            <a:r>
              <a:rPr lang="es-ES_tradnl" sz="2200" dirty="0" smtClean="0"/>
              <a:t>inactividad</a:t>
            </a:r>
            <a:endParaRPr lang="es-ES_tradnl" sz="2200" dirty="0"/>
          </a:p>
          <a:p>
            <a:r>
              <a:rPr lang="es-ES_tradnl" sz="2200" b="1" dirty="0" err="1"/>
              <a:t>Certbot</a:t>
            </a:r>
            <a:r>
              <a:rPr lang="es-ES_tradnl" sz="2200" b="1" dirty="0"/>
              <a:t>. </a:t>
            </a:r>
            <a:r>
              <a:rPr lang="es-ES_tradnl" sz="2200" dirty="0" smtClean="0"/>
              <a:t>Certificados TLS/SSL </a:t>
            </a:r>
            <a:r>
              <a:rPr lang="es-ES_tradnl" sz="2200" dirty="0"/>
              <a:t>y </a:t>
            </a:r>
            <a:r>
              <a:rPr lang="es-ES_tradnl" sz="2200" dirty="0" smtClean="0"/>
              <a:t>cifrado HTTPS</a:t>
            </a:r>
            <a:endParaRPr lang="es-ES_tradnl" sz="2200" dirty="0"/>
          </a:p>
        </p:txBody>
      </p:sp>
    </p:spTree>
    <p:extLst>
      <p:ext uri="{BB962C8B-B14F-4D97-AF65-F5344CB8AC3E}">
        <p14:creationId xmlns:p14="http://schemas.microsoft.com/office/powerpoint/2010/main" val="149039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4 </a:t>
            </a:r>
            <a:r>
              <a:rPr lang="mr-IN" dirty="0" smtClean="0"/>
              <a:t>–</a:t>
            </a:r>
            <a:r>
              <a:rPr lang="es-ES_tradnl" dirty="0" smtClean="0"/>
              <a:t> Planificación - Presupuesto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sz="2400" dirty="0" smtClean="0"/>
              <a:t>Costes directos de desarrollo</a:t>
            </a:r>
          </a:p>
          <a:p>
            <a:pPr algn="just"/>
            <a:r>
              <a:rPr lang="es-ES_tradnl" sz="2400" dirty="0" smtClean="0"/>
              <a:t>Costes indirectos de desarrollo</a:t>
            </a:r>
          </a:p>
          <a:p>
            <a:pPr algn="just"/>
            <a:r>
              <a:rPr lang="es-ES_tradnl" sz="2400" dirty="0" smtClean="0"/>
              <a:t>Costes de mantenimiento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01585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Costes directos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s-ES_tradnl" sz="2400" dirty="0" smtClean="0"/>
              <a:t>Planteamiento del diseño </a:t>
            </a:r>
            <a:r>
              <a:rPr lang="mr-IN" sz="2400" dirty="0" smtClean="0"/>
              <a:t>–</a:t>
            </a:r>
            <a:r>
              <a:rPr lang="es-ES_tradnl" sz="2400" dirty="0" smtClean="0"/>
              <a:t>    160 euros</a:t>
            </a:r>
          </a:p>
          <a:p>
            <a:r>
              <a:rPr lang="es-ES_tradnl" sz="2400" dirty="0" smtClean="0"/>
              <a:t>Creación de arquitectura </a:t>
            </a:r>
            <a:r>
              <a:rPr lang="mr-IN" sz="2400" dirty="0" smtClean="0"/>
              <a:t>–</a:t>
            </a:r>
            <a:r>
              <a:rPr lang="es-ES_tradnl" sz="2400" dirty="0" smtClean="0"/>
              <a:t>    360 euros</a:t>
            </a:r>
          </a:p>
          <a:p>
            <a:r>
              <a:rPr lang="es-ES_tradnl" sz="2400" dirty="0" smtClean="0"/>
              <a:t>Configuración de arquitectura - 100 euros</a:t>
            </a:r>
          </a:p>
          <a:p>
            <a:r>
              <a:rPr lang="es-ES_tradnl" sz="2400" dirty="0" smtClean="0"/>
              <a:t>Sistema de autenticación </a:t>
            </a:r>
            <a:r>
              <a:rPr lang="mr-IN" sz="2400" dirty="0" smtClean="0"/>
              <a:t>–</a:t>
            </a:r>
            <a:r>
              <a:rPr lang="es-ES_tradnl" sz="2400" dirty="0" smtClean="0"/>
              <a:t>      80 euros</a:t>
            </a:r>
          </a:p>
          <a:p>
            <a:r>
              <a:rPr lang="es-ES_tradnl" sz="2400" dirty="0" smtClean="0"/>
              <a:t>Servidor API Rest </a:t>
            </a:r>
            <a:r>
              <a:rPr lang="mr-IN" sz="2400" dirty="0" smtClean="0"/>
              <a:t>–</a:t>
            </a:r>
            <a:r>
              <a:rPr lang="es-ES_tradnl" sz="2400" dirty="0" smtClean="0"/>
              <a:t> 260 euros</a:t>
            </a:r>
          </a:p>
          <a:p>
            <a:r>
              <a:rPr lang="es-ES_tradnl" sz="2400" dirty="0" smtClean="0"/>
              <a:t>Store Local </a:t>
            </a:r>
            <a:r>
              <a:rPr lang="mr-IN" sz="2400" dirty="0" smtClean="0"/>
              <a:t>–</a:t>
            </a:r>
            <a:r>
              <a:rPr lang="es-ES_tradnl" sz="2400" dirty="0" smtClean="0"/>
              <a:t> 100 euros</a:t>
            </a:r>
          </a:p>
          <a:p>
            <a:r>
              <a:rPr lang="es-ES_tradnl" sz="2400" dirty="0" smtClean="0"/>
              <a:t>Inventario </a:t>
            </a:r>
            <a:r>
              <a:rPr lang="mr-IN" sz="2400" dirty="0" smtClean="0"/>
              <a:t>–</a:t>
            </a:r>
            <a:r>
              <a:rPr lang="es-ES_tradnl" sz="2400" dirty="0" smtClean="0"/>
              <a:t> 100 euros</a:t>
            </a:r>
          </a:p>
          <a:p>
            <a:r>
              <a:rPr lang="es-ES_tradnl" sz="2400" dirty="0" smtClean="0"/>
              <a:t>Calendario </a:t>
            </a:r>
            <a:r>
              <a:rPr lang="mr-IN" sz="2400" dirty="0" smtClean="0"/>
              <a:t>–</a:t>
            </a:r>
            <a:r>
              <a:rPr lang="es-ES_tradnl" sz="2400" dirty="0" smtClean="0"/>
              <a:t> 80 euros</a:t>
            </a:r>
          </a:p>
          <a:p>
            <a:r>
              <a:rPr lang="es-ES_tradnl" sz="2400" dirty="0" smtClean="0"/>
              <a:t>Testing </a:t>
            </a:r>
            <a:r>
              <a:rPr lang="mr-IN" sz="2400" dirty="0" smtClean="0"/>
              <a:t>–</a:t>
            </a:r>
            <a:r>
              <a:rPr lang="es-ES_tradnl" sz="2400" dirty="0" smtClean="0"/>
              <a:t> 140 euros</a:t>
            </a:r>
          </a:p>
          <a:p>
            <a:r>
              <a:rPr lang="es-ES_tradnl" sz="2400" dirty="0" smtClean="0"/>
              <a:t>Entrega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01998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Costes indirectos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sz="2400" dirty="0" smtClean="0"/>
              <a:t>Consultoría a terceros </a:t>
            </a:r>
            <a:r>
              <a:rPr lang="mr-IN" sz="2400" dirty="0" smtClean="0"/>
              <a:t>–</a:t>
            </a:r>
            <a:r>
              <a:rPr lang="es-ES_tradnl" sz="2400" dirty="0" smtClean="0"/>
              <a:t> 50 euros/ hora</a:t>
            </a:r>
          </a:p>
          <a:p>
            <a:pPr algn="just"/>
            <a:r>
              <a:rPr lang="es-ES_tradnl" sz="2400" dirty="0" smtClean="0"/>
              <a:t>Servicios de almacenamiento </a:t>
            </a:r>
            <a:r>
              <a:rPr lang="mr-IN" sz="2400" dirty="0" smtClean="0"/>
              <a:t>–</a:t>
            </a:r>
            <a:r>
              <a:rPr lang="es-ES_tradnl" sz="2400" dirty="0" smtClean="0"/>
              <a:t> 50 euros/ mes</a:t>
            </a:r>
          </a:p>
          <a:p>
            <a:pPr algn="just"/>
            <a:r>
              <a:rPr lang="es-ES_tradnl" sz="2400" dirty="0" smtClean="0"/>
              <a:t>Repositorios privados </a:t>
            </a:r>
            <a:r>
              <a:rPr lang="mr-IN" sz="2400" dirty="0" smtClean="0"/>
              <a:t>–</a:t>
            </a:r>
            <a:r>
              <a:rPr lang="es-ES_tradnl" sz="2400" dirty="0" smtClean="0"/>
              <a:t> 70 euros/ mes</a:t>
            </a:r>
          </a:p>
          <a:p>
            <a:pPr algn="just"/>
            <a:r>
              <a:rPr lang="es-ES_tradnl" sz="2400" dirty="0" smtClean="0"/>
              <a:t>Gastos de prueba </a:t>
            </a:r>
            <a:r>
              <a:rPr lang="mr-IN" sz="2400" dirty="0" smtClean="0"/>
              <a:t>–</a:t>
            </a:r>
            <a:r>
              <a:rPr lang="es-ES_tradnl" sz="2400" dirty="0" smtClean="0"/>
              <a:t> 30 euros/ hora</a:t>
            </a:r>
          </a:p>
          <a:p>
            <a:pPr algn="just"/>
            <a:r>
              <a:rPr lang="es-ES_tradnl" sz="2400" dirty="0" smtClean="0"/>
              <a:t>Licencias </a:t>
            </a:r>
            <a:r>
              <a:rPr lang="mr-IN" sz="2400" dirty="0" smtClean="0"/>
              <a:t>–</a:t>
            </a:r>
            <a:r>
              <a:rPr lang="es-ES_tradnl" sz="2400" dirty="0" smtClean="0"/>
              <a:t> 12 euros/ mes</a:t>
            </a:r>
          </a:p>
        </p:txBody>
      </p:sp>
    </p:spTree>
    <p:extLst>
      <p:ext uri="{BB962C8B-B14F-4D97-AF65-F5344CB8AC3E}">
        <p14:creationId xmlns:p14="http://schemas.microsoft.com/office/powerpoint/2010/main" val="6874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Costes de mantenimiento	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sz="2400" dirty="0" smtClean="0"/>
              <a:t>Resolución de indecencias</a:t>
            </a:r>
          </a:p>
          <a:p>
            <a:pPr algn="just"/>
            <a:r>
              <a:rPr lang="es-ES_tradnl" sz="2400" dirty="0" smtClean="0"/>
              <a:t>Atención 24 horas en los 60 primeros días de implantación</a:t>
            </a:r>
          </a:p>
          <a:p>
            <a:pPr algn="just"/>
            <a:r>
              <a:rPr lang="es-ES_tradnl" sz="2400" dirty="0" smtClean="0"/>
              <a:t>Atención posterior, en horario laboral a concretar</a:t>
            </a:r>
          </a:p>
          <a:p>
            <a:pPr algn="just"/>
            <a:r>
              <a:rPr lang="es-ES_tradnl" sz="2400" dirty="0" smtClean="0"/>
              <a:t>Modificaciones mínimas</a:t>
            </a:r>
          </a:p>
          <a:p>
            <a:pPr algn="just"/>
            <a:r>
              <a:rPr lang="es-ES_tradnl" sz="2400" dirty="0" smtClean="0"/>
              <a:t>Tarifa de 30 euros/ hora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24505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5 </a:t>
            </a:r>
            <a:r>
              <a:rPr lang="mr-IN" dirty="0" smtClean="0"/>
              <a:t>–</a:t>
            </a:r>
            <a:r>
              <a:rPr lang="es-ES_tradnl" dirty="0" smtClean="0"/>
              <a:t> Desarrollo</a:t>
            </a:r>
            <a:endParaRPr lang="es-ES_tradnl" dirty="0"/>
          </a:p>
        </p:txBody>
      </p:sp>
      <p:pic>
        <p:nvPicPr>
          <p:cNvPr id="4" name="Marcador de contenido 3" descr="https://lh3.googleusercontent.com/Py6jwYhqUX9VKbpaC-7IGun47-8ZGdB-lGadHRkX2Z5p2fEPC-WPTLJYOj-HxI_jkB4WpteqW-X823DvXumlKJySyY3xlZY0TKTvyIC6sN1gsxCq5CXdXhNpS1E8WmiP3USZYRdW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47" y="2569580"/>
            <a:ext cx="9727596" cy="3738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22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Análisis</a:t>
            </a:r>
            <a:endParaRPr lang="es-ES_tradnl" dirty="0"/>
          </a:p>
        </p:txBody>
      </p:sp>
      <p:pic>
        <p:nvPicPr>
          <p:cNvPr id="6" name="Marcador de contenido 5" descr="https://lh4.googleusercontent.com/8qnkKyZAddeLhybl8uEVx8XwtxhSxUBMvwor7SN0niZnveKvjck92SFx8MgyGcNRMK5q6Wdw_4Bc3-7scJepWvWo-uzf8QDOpnwLT1dQEty5VVD0cojDUXqh-6wA8sPq0BH8N2O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98248"/>
            <a:ext cx="6095998" cy="495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https://lh4.googleusercontent.com/yEA652ksgEW3kNVKZsNi3qXWHNIsjqgjjDxjKnpjkNXepQ3M_HGYNZi_Ie3jZU22HWI5qse7iYUTGpR9s-bBk0HY09UA0uNuPSdpLTLh1FLCJvIdPLXpiDFr_2MJlZqaLblabO4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898248"/>
            <a:ext cx="6096001" cy="4959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997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Diseño </a:t>
            </a:r>
            <a:r>
              <a:rPr lang="mr-IN" dirty="0" smtClean="0"/>
              <a:t>–</a:t>
            </a:r>
            <a:r>
              <a:rPr lang="es-ES_tradnl" dirty="0" smtClean="0"/>
              <a:t> Administración de sistemas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500132"/>
            <a:ext cx="10554574" cy="4097438"/>
          </a:xfrm>
        </p:spPr>
        <p:txBody>
          <a:bodyPr>
            <a:normAutofit lnSpcReduction="10000"/>
          </a:bodyPr>
          <a:lstStyle/>
          <a:p>
            <a:r>
              <a:rPr lang="es-ES_tradnl" sz="2400" dirty="0" smtClean="0"/>
              <a:t>Creación de maquina virtual Ubuntu en Hetzner</a:t>
            </a:r>
          </a:p>
          <a:p>
            <a:r>
              <a:rPr lang="es-ES_tradnl" sz="2400" dirty="0" smtClean="0"/>
              <a:t>Instalación de Node JS</a:t>
            </a:r>
          </a:p>
          <a:p>
            <a:r>
              <a:rPr lang="es-ES_tradnl" sz="2400" dirty="0" smtClean="0"/>
              <a:t>Instalación de NGINX y configuración con dominio</a:t>
            </a:r>
          </a:p>
          <a:p>
            <a:r>
              <a:rPr lang="es-ES_tradnl" sz="2400" dirty="0" smtClean="0"/>
              <a:t>Instalación de PM2</a:t>
            </a:r>
          </a:p>
          <a:p>
            <a:r>
              <a:rPr lang="es-ES_tradnl" sz="2400" dirty="0" smtClean="0"/>
              <a:t>Instalación de Cerbot</a:t>
            </a:r>
          </a:p>
          <a:p>
            <a:r>
              <a:rPr lang="es-ES_tradnl" sz="2400" dirty="0" smtClean="0"/>
              <a:t>Instalación de </a:t>
            </a:r>
            <a:r>
              <a:rPr lang="es-ES_tradnl" sz="2400" dirty="0" smtClean="0"/>
              <a:t>MongoDB</a:t>
            </a:r>
          </a:p>
          <a:p>
            <a:r>
              <a:rPr lang="es-ES_tradnl" sz="2400" dirty="0"/>
              <a:t>Creación local del proyecto en Nuxt JS</a:t>
            </a:r>
          </a:p>
          <a:p>
            <a:r>
              <a:rPr lang="es-ES_tradnl" sz="2400" dirty="0"/>
              <a:t>Creación del repositorio con Git y Bitbucket</a:t>
            </a:r>
          </a:p>
          <a:p>
            <a:endParaRPr lang="es-ES_tradnl" sz="2400" dirty="0" smtClean="0"/>
          </a:p>
        </p:txBody>
      </p:sp>
    </p:spTree>
    <p:extLst>
      <p:ext uri="{BB962C8B-B14F-4D97-AF65-F5344CB8AC3E}">
        <p14:creationId xmlns:p14="http://schemas.microsoft.com/office/powerpoint/2010/main" val="1575535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Diseño </a:t>
            </a:r>
            <a:r>
              <a:rPr lang="mr-IN" dirty="0"/>
              <a:t>–</a:t>
            </a:r>
            <a:r>
              <a:rPr lang="es-ES_tradnl" dirty="0"/>
              <a:t> Desarrollo </a:t>
            </a:r>
            <a:r>
              <a:rPr lang="es-ES_tradnl" dirty="0" smtClean="0"/>
              <a:t>local - Frontend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 fontAlgn="base"/>
            <a:r>
              <a:rPr lang="es-ES_tradnl" sz="2400" dirty="0" smtClean="0"/>
              <a:t>assets </a:t>
            </a:r>
            <a:r>
              <a:rPr lang="mr-IN" sz="2400" dirty="0" smtClean="0"/>
              <a:t>–</a:t>
            </a:r>
            <a:r>
              <a:rPr lang="es-ES_tradnl" sz="2400" dirty="0" smtClean="0"/>
              <a:t> imágenes</a:t>
            </a:r>
            <a:r>
              <a:rPr lang="es-ES_tradnl" sz="2400" dirty="0"/>
              <a:t>, iconografía y otros recursos visuales </a:t>
            </a:r>
          </a:p>
          <a:p>
            <a:pPr lvl="1" algn="just" fontAlgn="base"/>
            <a:r>
              <a:rPr lang="es-ES_tradnl" sz="2400" dirty="0" err="1" smtClean="0"/>
              <a:t>components</a:t>
            </a:r>
            <a:r>
              <a:rPr lang="es-ES_tradnl" sz="2400" dirty="0"/>
              <a:t> </a:t>
            </a:r>
            <a:r>
              <a:rPr lang="mr-IN" sz="2400" dirty="0" smtClean="0"/>
              <a:t>–</a:t>
            </a:r>
            <a:r>
              <a:rPr lang="es-ES_tradnl" sz="2400" dirty="0" smtClean="0"/>
              <a:t> componentes </a:t>
            </a:r>
            <a:r>
              <a:rPr lang="es-ES_tradnl" sz="2400" dirty="0"/>
              <a:t>reutilizados en varias </a:t>
            </a:r>
            <a:r>
              <a:rPr lang="es-ES_tradnl" sz="2400" dirty="0" smtClean="0"/>
              <a:t>partes </a:t>
            </a:r>
            <a:endParaRPr lang="es-ES_tradnl" sz="2400" dirty="0"/>
          </a:p>
          <a:p>
            <a:pPr lvl="1" algn="just" fontAlgn="base"/>
            <a:r>
              <a:rPr lang="es-ES_tradnl" sz="2400" dirty="0" smtClean="0"/>
              <a:t>layouts </a:t>
            </a:r>
            <a:r>
              <a:rPr lang="mr-IN" sz="2400" dirty="0" smtClean="0"/>
              <a:t>–</a:t>
            </a:r>
            <a:r>
              <a:rPr lang="es-ES" sz="2400" dirty="0" smtClean="0"/>
              <a:t> </a:t>
            </a:r>
            <a:r>
              <a:rPr lang="es-ES_tradnl" sz="2400" dirty="0" smtClean="0"/>
              <a:t>landing page, páginas </a:t>
            </a:r>
            <a:r>
              <a:rPr lang="es-ES_tradnl" sz="2400" dirty="0"/>
              <a:t>de error, </a:t>
            </a:r>
            <a:r>
              <a:rPr lang="es-ES_tradnl" sz="2400" dirty="0" smtClean="0"/>
              <a:t>administración </a:t>
            </a:r>
            <a:endParaRPr lang="es-ES_tradnl" sz="2400" dirty="0"/>
          </a:p>
          <a:p>
            <a:pPr lvl="1" algn="just" fontAlgn="base"/>
            <a:r>
              <a:rPr lang="es-ES_tradnl" sz="2400" dirty="0" err="1" smtClean="0"/>
              <a:t>pages</a:t>
            </a:r>
            <a:r>
              <a:rPr lang="es-ES_tradnl" sz="2400" dirty="0" smtClean="0"/>
              <a:t> </a:t>
            </a:r>
            <a:r>
              <a:rPr lang="mr-IN" sz="2400" dirty="0" smtClean="0"/>
              <a:t>–</a:t>
            </a:r>
            <a:r>
              <a:rPr lang="es-ES_tradnl" sz="2400" dirty="0" smtClean="0"/>
              <a:t> </a:t>
            </a:r>
            <a:r>
              <a:rPr lang="es-ES_tradnl" sz="2400" dirty="0"/>
              <a:t>componentes </a:t>
            </a:r>
            <a:r>
              <a:rPr lang="es-ES_tradnl" sz="2400" dirty="0" smtClean="0"/>
              <a:t>de </a:t>
            </a:r>
            <a:r>
              <a:rPr lang="es-ES_tradnl" sz="2400" dirty="0"/>
              <a:t>rutas </a:t>
            </a:r>
            <a:r>
              <a:rPr lang="es-ES_tradnl" sz="2400" dirty="0" smtClean="0"/>
              <a:t>dinámicas</a:t>
            </a:r>
            <a:endParaRPr lang="es-ES_tradnl" sz="2400" dirty="0"/>
          </a:p>
          <a:p>
            <a:pPr lvl="1" algn="just" fontAlgn="base"/>
            <a:r>
              <a:rPr lang="es-ES_tradnl" sz="2400" dirty="0" smtClean="0"/>
              <a:t>plugins </a:t>
            </a:r>
            <a:r>
              <a:rPr lang="mr-IN" sz="2400" dirty="0" smtClean="0"/>
              <a:t>–</a:t>
            </a:r>
            <a:r>
              <a:rPr lang="es-ES_tradnl" sz="2400" dirty="0" smtClean="0"/>
              <a:t> paleta de colores en Vuetify</a:t>
            </a:r>
          </a:p>
          <a:p>
            <a:pPr lvl="1" algn="just" fontAlgn="base"/>
            <a:r>
              <a:rPr lang="es-ES_tradnl" sz="2400" dirty="0" err="1" smtClean="0"/>
              <a:t>static</a:t>
            </a:r>
            <a:r>
              <a:rPr lang="es-ES_tradnl" sz="2400" dirty="0" smtClean="0"/>
              <a:t> </a:t>
            </a:r>
            <a:r>
              <a:rPr lang="mr-IN" sz="2400" dirty="0" smtClean="0"/>
              <a:t>–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fav.icon</a:t>
            </a:r>
            <a:r>
              <a:rPr lang="es-ES_tradnl" sz="2400" dirty="0" smtClean="0"/>
              <a:t> para PWA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836985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Diseño </a:t>
            </a:r>
            <a:r>
              <a:rPr lang="mr-IN" dirty="0"/>
              <a:t>–</a:t>
            </a:r>
            <a:r>
              <a:rPr lang="es-ES_tradnl" dirty="0"/>
              <a:t> Desarrollo local - </a:t>
            </a:r>
            <a:r>
              <a:rPr lang="es-ES_tradnl" dirty="0" smtClean="0"/>
              <a:t>Store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74341"/>
          </a:xfrm>
        </p:spPr>
        <p:txBody>
          <a:bodyPr>
            <a:normAutofit/>
          </a:bodyPr>
          <a:lstStyle/>
          <a:p>
            <a:pPr algn="just"/>
            <a:r>
              <a:rPr lang="es-ES_tradnl" sz="2400" dirty="0" err="1" smtClean="0"/>
              <a:t>controllers</a:t>
            </a:r>
            <a:r>
              <a:rPr lang="es-ES_tradnl" sz="2400" dirty="0" smtClean="0"/>
              <a:t> </a:t>
            </a:r>
            <a:r>
              <a:rPr lang="mr-IN" sz="2400" dirty="0" smtClean="0"/>
              <a:t>–</a:t>
            </a:r>
            <a:r>
              <a:rPr lang="es-ES_tradnl" sz="2400" dirty="0" smtClean="0"/>
              <a:t> funciones </a:t>
            </a:r>
            <a:r>
              <a:rPr lang="es-ES_tradnl" sz="2400" dirty="0" err="1" smtClean="0"/>
              <a:t>axios</a:t>
            </a:r>
            <a:r>
              <a:rPr lang="es-ES_tradnl" sz="2400" dirty="0" smtClean="0"/>
              <a:t> que conectan store con backend</a:t>
            </a:r>
          </a:p>
          <a:p>
            <a:pPr algn="just"/>
            <a:r>
              <a:rPr lang="es-ES_tradnl" sz="2400" dirty="0" smtClean="0"/>
              <a:t>store </a:t>
            </a:r>
            <a:r>
              <a:rPr lang="mr-IN" sz="2400" dirty="0" smtClean="0"/>
              <a:t>–</a:t>
            </a:r>
            <a:r>
              <a:rPr lang="es-ES_tradnl" sz="2400" dirty="0" smtClean="0"/>
              <a:t> almacenamiento local en el navegador. Estado reactivo</a:t>
            </a:r>
          </a:p>
          <a:p>
            <a:pPr lvl="1" algn="just">
              <a:buFont typeface="Wingdings" charset="2"/>
              <a:buChar char="Ø"/>
            </a:pPr>
            <a:r>
              <a:rPr lang="es-ES_tradnl" sz="2400" dirty="0" err="1" smtClean="0"/>
              <a:t>index.js</a:t>
            </a:r>
            <a:r>
              <a:rPr lang="es-ES_tradnl" sz="2400" dirty="0" smtClean="0"/>
              <a:t> </a:t>
            </a:r>
            <a:r>
              <a:rPr lang="mr-IN" sz="2400" dirty="0" smtClean="0"/>
              <a:t>–</a:t>
            </a:r>
            <a:r>
              <a:rPr lang="es-ES_tradnl" sz="2400" dirty="0" smtClean="0"/>
              <a:t> instanciación de las partes del store (</a:t>
            </a:r>
            <a:r>
              <a:rPr lang="es-ES_tradnl" sz="2400" dirty="0" err="1" smtClean="0"/>
              <a:t>state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actions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mutations</a:t>
            </a:r>
            <a:r>
              <a:rPr lang="es-ES_tradnl" sz="2400" dirty="0" smtClean="0"/>
              <a:t>)</a:t>
            </a:r>
          </a:p>
          <a:p>
            <a:pPr lvl="1" algn="just">
              <a:buFont typeface="Wingdings" charset="2"/>
              <a:buChar char="Ø"/>
            </a:pPr>
            <a:r>
              <a:rPr lang="es-ES_tradnl" sz="2400" dirty="0" err="1" smtClean="0"/>
              <a:t>types.js</a:t>
            </a:r>
            <a:r>
              <a:rPr lang="es-ES_tradnl" sz="2400" dirty="0" smtClean="0"/>
              <a:t> </a:t>
            </a:r>
            <a:r>
              <a:rPr lang="mr-IN" sz="2400" dirty="0" smtClean="0"/>
              <a:t>–</a:t>
            </a:r>
            <a:r>
              <a:rPr lang="es-ES_tradnl" sz="2400" dirty="0" smtClean="0"/>
              <a:t> instanciación de funciones del store para </a:t>
            </a:r>
            <a:r>
              <a:rPr lang="es-ES_tradnl" sz="2400" dirty="0" err="1" smtClean="0"/>
              <a:t>front</a:t>
            </a:r>
            <a:r>
              <a:rPr lang="es-ES_tradnl" sz="2400" dirty="0" smtClean="0"/>
              <a:t> (</a:t>
            </a:r>
            <a:r>
              <a:rPr lang="es-ES_tradnl" sz="2400" dirty="0" err="1" smtClean="0"/>
              <a:t>actions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mutations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name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path</a:t>
            </a:r>
            <a:r>
              <a:rPr lang="es-ES_tradnl" sz="2400" dirty="0" smtClean="0"/>
              <a:t>)</a:t>
            </a:r>
          </a:p>
          <a:p>
            <a:pPr lvl="1" algn="just">
              <a:buFont typeface="Wingdings" charset="2"/>
              <a:buChar char="Ø"/>
            </a:pPr>
            <a:r>
              <a:rPr lang="es-ES_tradnl" sz="2400" dirty="0" err="1" smtClean="0"/>
              <a:t>appointments.js</a:t>
            </a:r>
            <a:r>
              <a:rPr lang="es-ES_tradnl" sz="2400" dirty="0" smtClean="0"/>
              <a:t> (entre otros) </a:t>
            </a:r>
            <a:r>
              <a:rPr lang="mr-IN" sz="2400" dirty="0" smtClean="0"/>
              <a:t>–</a:t>
            </a:r>
            <a:r>
              <a:rPr lang="es-ES_tradnl" sz="2400" dirty="0" smtClean="0"/>
              <a:t> importación de </a:t>
            </a:r>
            <a:r>
              <a:rPr lang="es-ES_tradnl" sz="2400" dirty="0" err="1" smtClean="0"/>
              <a:t>controllers</a:t>
            </a:r>
            <a:r>
              <a:rPr lang="es-ES_tradnl" sz="2400" dirty="0" smtClean="0"/>
              <a:t> y ejecución de </a:t>
            </a:r>
            <a:r>
              <a:rPr lang="es-ES_tradnl" sz="2400" dirty="0" err="1" smtClean="0"/>
              <a:t>actions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mutations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91674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1 </a:t>
            </a:r>
            <a:r>
              <a:rPr lang="mr-IN" dirty="0" smtClean="0"/>
              <a:t>–</a:t>
            </a:r>
            <a:r>
              <a:rPr lang="es-ES_tradnl" dirty="0" smtClean="0"/>
              <a:t> </a:t>
            </a:r>
            <a:r>
              <a:rPr lang="es-ES_tradnl" dirty="0" smtClean="0"/>
              <a:t>Introducción - Objetivos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fontAlgn="base"/>
            <a:r>
              <a:rPr lang="es-ES_tradnl" sz="2400" dirty="0"/>
              <a:t>Aplicación multiplataforma</a:t>
            </a:r>
          </a:p>
          <a:p>
            <a:pPr lvl="0" algn="just" fontAlgn="base"/>
            <a:r>
              <a:rPr lang="es-ES_tradnl" sz="2400" dirty="0"/>
              <a:t>Gestión de citas</a:t>
            </a:r>
          </a:p>
          <a:p>
            <a:pPr lvl="0" algn="just" fontAlgn="base"/>
            <a:r>
              <a:rPr lang="es-ES_tradnl" sz="2400" dirty="0"/>
              <a:t>Crear listas de inventario</a:t>
            </a:r>
          </a:p>
          <a:p>
            <a:pPr lvl="0" algn="just" fontAlgn="base"/>
            <a:r>
              <a:rPr lang="es-ES_tradnl" sz="2400" dirty="0"/>
              <a:t>Portfolio accesible por cliente final</a:t>
            </a:r>
          </a:p>
          <a:p>
            <a:pPr lvl="0" algn="just" fontAlgn="base"/>
            <a:r>
              <a:rPr lang="es-ES_tradnl" sz="2400" dirty="0"/>
              <a:t>Actualizable, mantenible y posicionable</a:t>
            </a:r>
          </a:p>
          <a:p>
            <a:pPr lvl="0" algn="just" fontAlgn="base"/>
            <a:r>
              <a:rPr lang="es-ES_tradnl" sz="2400" dirty="0"/>
              <a:t>Uso de tecnologías modernas, diseño sencillo, tendencias UX/UI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55515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Diseño </a:t>
            </a:r>
            <a:r>
              <a:rPr lang="mr-IN" dirty="0"/>
              <a:t>–</a:t>
            </a:r>
            <a:r>
              <a:rPr lang="es-ES_tradnl" dirty="0"/>
              <a:t> Desarrollo local - </a:t>
            </a:r>
            <a:r>
              <a:rPr lang="es-ES_tradnl" dirty="0" smtClean="0"/>
              <a:t>Backend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326511"/>
            <a:ext cx="10554574" cy="3588152"/>
          </a:xfrm>
        </p:spPr>
        <p:txBody>
          <a:bodyPr>
            <a:noAutofit/>
          </a:bodyPr>
          <a:lstStyle/>
          <a:p>
            <a:r>
              <a:rPr lang="es-ES_tradnl" sz="2200" dirty="0" smtClean="0"/>
              <a:t>server </a:t>
            </a:r>
            <a:r>
              <a:rPr lang="mr-IN" sz="2200" dirty="0" smtClean="0"/>
              <a:t>–</a:t>
            </a:r>
            <a:r>
              <a:rPr lang="es-ES_tradnl" sz="2200" dirty="0" smtClean="0"/>
              <a:t> dependencia del backend</a:t>
            </a:r>
          </a:p>
          <a:p>
            <a:pPr lvl="1">
              <a:buFont typeface="Wingdings" charset="2"/>
              <a:buChar char="Ø"/>
            </a:pPr>
            <a:r>
              <a:rPr lang="es-ES_tradnl" sz="2200" dirty="0" err="1" smtClean="0"/>
              <a:t>config</a:t>
            </a:r>
            <a:r>
              <a:rPr lang="es-ES_tradnl" sz="2200" dirty="0" smtClean="0"/>
              <a:t> </a:t>
            </a:r>
            <a:r>
              <a:rPr lang="mr-IN" sz="2200" dirty="0" smtClean="0"/>
              <a:t>–</a:t>
            </a:r>
            <a:r>
              <a:rPr lang="es-ES_tradnl" sz="2200" dirty="0" smtClean="0"/>
              <a:t> sistema de autenticación de Passport JS</a:t>
            </a:r>
          </a:p>
          <a:p>
            <a:pPr lvl="1">
              <a:buFont typeface="Wingdings" charset="2"/>
              <a:buChar char="Ø"/>
            </a:pPr>
            <a:r>
              <a:rPr lang="es-ES_tradnl" sz="2200" dirty="0" err="1" smtClean="0"/>
              <a:t>controllers</a:t>
            </a:r>
            <a:r>
              <a:rPr lang="es-ES_tradnl" sz="2200" dirty="0" smtClean="0"/>
              <a:t> </a:t>
            </a:r>
            <a:r>
              <a:rPr lang="mr-IN" sz="2200" dirty="0" smtClean="0"/>
              <a:t>–</a:t>
            </a:r>
            <a:r>
              <a:rPr lang="es-ES_tradnl" sz="2200" dirty="0" smtClean="0"/>
              <a:t> comunicación con </a:t>
            </a:r>
            <a:r>
              <a:rPr lang="es-ES_tradnl" sz="2200" dirty="0" err="1" smtClean="0"/>
              <a:t>axios</a:t>
            </a:r>
            <a:r>
              <a:rPr lang="es-ES_tradnl" sz="2200" dirty="0" smtClean="0"/>
              <a:t> para base de datos (</a:t>
            </a:r>
            <a:r>
              <a:rPr lang="es-ES_tradnl" sz="2200" dirty="0" err="1" smtClean="0"/>
              <a:t>create</a:t>
            </a:r>
            <a:r>
              <a:rPr lang="es-ES_tradnl" sz="2200" dirty="0" smtClean="0"/>
              <a:t>, </a:t>
            </a:r>
            <a:r>
              <a:rPr lang="es-ES_tradnl" sz="2200" dirty="0" err="1" smtClean="0"/>
              <a:t>read</a:t>
            </a:r>
            <a:r>
              <a:rPr lang="es-ES_tradnl" sz="2200" dirty="0" smtClean="0"/>
              <a:t>, </a:t>
            </a:r>
            <a:r>
              <a:rPr lang="es-ES_tradnl" sz="2200" dirty="0" err="1" smtClean="0"/>
              <a:t>update</a:t>
            </a:r>
            <a:r>
              <a:rPr lang="es-ES_tradnl" sz="2200" dirty="0" smtClean="0"/>
              <a:t>, delete), router de </a:t>
            </a:r>
            <a:r>
              <a:rPr lang="es-ES_tradnl" sz="2200" dirty="0" err="1" smtClean="0"/>
              <a:t>express</a:t>
            </a:r>
            <a:r>
              <a:rPr lang="es-ES_tradnl" sz="2200" dirty="0" smtClean="0"/>
              <a:t> (</a:t>
            </a:r>
            <a:r>
              <a:rPr lang="es-ES_tradnl" sz="2200" dirty="0" err="1" smtClean="0"/>
              <a:t>api.js</a:t>
            </a:r>
            <a:r>
              <a:rPr lang="es-ES_tradnl" sz="2200" dirty="0" smtClean="0"/>
              <a:t>), controlador de autenticación</a:t>
            </a:r>
          </a:p>
          <a:p>
            <a:pPr lvl="1">
              <a:buFont typeface="Wingdings" charset="2"/>
              <a:buChar char="Ø"/>
            </a:pPr>
            <a:r>
              <a:rPr lang="es-ES_tradnl" sz="2200" dirty="0" err="1" smtClean="0"/>
              <a:t>models</a:t>
            </a:r>
            <a:r>
              <a:rPr lang="es-ES_tradnl" sz="2200" dirty="0" smtClean="0"/>
              <a:t> </a:t>
            </a:r>
            <a:r>
              <a:rPr lang="mr-IN" sz="2200" dirty="0" smtClean="0"/>
              <a:t>–</a:t>
            </a:r>
            <a:r>
              <a:rPr lang="es-ES_tradnl" sz="2200" dirty="0" smtClean="0"/>
              <a:t> modelización de datos con </a:t>
            </a:r>
            <a:r>
              <a:rPr lang="es-ES_tradnl" sz="2200" dirty="0" err="1" smtClean="0"/>
              <a:t>mongoose</a:t>
            </a:r>
            <a:r>
              <a:rPr lang="es-ES_tradnl" sz="2200" dirty="0" smtClean="0"/>
              <a:t> para MongoDB</a:t>
            </a:r>
          </a:p>
          <a:p>
            <a:pPr lvl="1">
              <a:buFont typeface="Wingdings" charset="2"/>
              <a:buChar char="Ø"/>
            </a:pPr>
            <a:r>
              <a:rPr lang="es-ES_tradnl" sz="2200" dirty="0" err="1" smtClean="0"/>
              <a:t>utils</a:t>
            </a:r>
            <a:r>
              <a:rPr lang="es-ES_tradnl" sz="2200" dirty="0" smtClean="0"/>
              <a:t> </a:t>
            </a:r>
            <a:r>
              <a:rPr lang="mr-IN" sz="2200" dirty="0" smtClean="0"/>
              <a:t>–</a:t>
            </a:r>
            <a:r>
              <a:rPr lang="es-ES_tradnl" sz="2200" dirty="0" smtClean="0"/>
              <a:t> respuestas para el manejo de errores en formato JSON (</a:t>
            </a:r>
            <a:r>
              <a:rPr lang="es-ES_tradnl" sz="2200" dirty="0" err="1" smtClean="0"/>
              <a:t>responses.js</a:t>
            </a:r>
            <a:r>
              <a:rPr lang="es-ES_tradnl" sz="2200" dirty="0" smtClean="0"/>
              <a:t>) </a:t>
            </a:r>
          </a:p>
          <a:p>
            <a:pPr lvl="1">
              <a:buFont typeface="Wingdings" charset="2"/>
              <a:buChar char="Ø"/>
            </a:pPr>
            <a:r>
              <a:rPr lang="es-ES_tradnl" sz="2200" dirty="0" err="1" smtClean="0"/>
              <a:t>index,js</a:t>
            </a:r>
            <a:r>
              <a:rPr lang="es-ES_tradnl" sz="2200" dirty="0" smtClean="0"/>
              <a:t> </a:t>
            </a:r>
            <a:r>
              <a:rPr lang="mr-IN" sz="2200" dirty="0" smtClean="0"/>
              <a:t>–</a:t>
            </a:r>
            <a:r>
              <a:rPr lang="es-ES_tradnl" sz="2200" dirty="0" smtClean="0"/>
              <a:t> creación de server y comunicación del resto de los módulos</a:t>
            </a:r>
            <a:endParaRPr lang="es-ES_tradnl" sz="2200" dirty="0"/>
          </a:p>
        </p:txBody>
      </p:sp>
    </p:spTree>
    <p:extLst>
      <p:ext uri="{BB962C8B-B14F-4D97-AF65-F5344CB8AC3E}">
        <p14:creationId xmlns:p14="http://schemas.microsoft.com/office/powerpoint/2010/main" val="361252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6 </a:t>
            </a:r>
            <a:r>
              <a:rPr lang="mr-IN" dirty="0" smtClean="0"/>
              <a:t>–</a:t>
            </a:r>
            <a:r>
              <a:rPr lang="es-ES" dirty="0" smtClean="0"/>
              <a:t> </a:t>
            </a:r>
            <a:r>
              <a:rPr lang="es-ES_tradnl" dirty="0" smtClean="0"/>
              <a:t>Pruebas y despliegue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627453"/>
            <a:ext cx="10554574" cy="3738623"/>
          </a:xfrm>
        </p:spPr>
        <p:txBody>
          <a:bodyPr>
            <a:normAutofit/>
          </a:bodyPr>
          <a:lstStyle/>
          <a:p>
            <a:r>
              <a:rPr lang="es-ES_tradnl" sz="2400" dirty="0" smtClean="0"/>
              <a:t>Registro de único usuario</a:t>
            </a:r>
          </a:p>
          <a:p>
            <a:r>
              <a:rPr lang="es-ES_tradnl" sz="2400" dirty="0" smtClean="0"/>
              <a:t>Login de usuario</a:t>
            </a:r>
          </a:p>
          <a:p>
            <a:r>
              <a:rPr lang="es-ES_tradnl" sz="2400" dirty="0" err="1" smtClean="0"/>
              <a:t>Logout</a:t>
            </a:r>
            <a:r>
              <a:rPr lang="es-ES_tradnl" sz="2400" dirty="0" smtClean="0"/>
              <a:t> de usuario</a:t>
            </a:r>
          </a:p>
          <a:p>
            <a:r>
              <a:rPr lang="es-ES_tradnl" sz="2400" dirty="0" smtClean="0"/>
              <a:t>Creación de petición de cita</a:t>
            </a:r>
          </a:p>
          <a:p>
            <a:r>
              <a:rPr lang="es-ES_tradnl" sz="2400" dirty="0" smtClean="0"/>
              <a:t>Aceptación de cita</a:t>
            </a:r>
          </a:p>
          <a:p>
            <a:r>
              <a:rPr lang="es-ES_tradnl" sz="2400" dirty="0" smtClean="0"/>
              <a:t>Creación, Actualización y borrado de cita</a:t>
            </a:r>
          </a:p>
          <a:p>
            <a:r>
              <a:rPr lang="es-ES_tradnl" sz="2400" dirty="0"/>
              <a:t>Creación, Actualización y borrado de </a:t>
            </a:r>
            <a:r>
              <a:rPr lang="es-ES_tradnl" sz="2400" dirty="0" err="1" smtClean="0"/>
              <a:t>item</a:t>
            </a:r>
            <a:endParaRPr lang="es-ES_tradnl" sz="2400" dirty="0" smtClean="0"/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805798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Despliegue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Pruebas en local</a:t>
            </a:r>
          </a:p>
          <a:p>
            <a:r>
              <a:rPr lang="es-ES_tradnl" sz="2400" dirty="0" smtClean="0"/>
              <a:t>Pruebas en producción</a:t>
            </a:r>
          </a:p>
          <a:p>
            <a:endParaRPr lang="es-ES_tradnl" sz="2400" dirty="0"/>
          </a:p>
          <a:p>
            <a:r>
              <a:rPr lang="es-ES_tradnl" sz="2400" dirty="0" smtClean="0"/>
              <a:t>Configuración de </a:t>
            </a:r>
            <a:r>
              <a:rPr lang="es-ES_tradnl" sz="2400" dirty="0" err="1" smtClean="0"/>
              <a:t>deploy</a:t>
            </a:r>
            <a:r>
              <a:rPr lang="es-ES_tradnl" sz="2400" dirty="0" smtClean="0"/>
              <a:t> en Hetzner con </a:t>
            </a:r>
            <a:r>
              <a:rPr lang="es-ES_tradnl" sz="2400" dirty="0" err="1" smtClean="0"/>
              <a:t>git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bare</a:t>
            </a:r>
            <a:endParaRPr lang="es-ES_tradnl" sz="2400" dirty="0"/>
          </a:p>
          <a:p>
            <a:r>
              <a:rPr lang="es-ES_tradnl" sz="2400" dirty="0" smtClean="0"/>
              <a:t>Automatización con </a:t>
            </a:r>
            <a:r>
              <a:rPr lang="es-ES_tradnl" sz="2400" dirty="0" err="1" smtClean="0"/>
              <a:t>bash</a:t>
            </a:r>
            <a:r>
              <a:rPr lang="es-ES_tradnl" sz="2400" dirty="0" smtClean="0"/>
              <a:t> y pm2</a:t>
            </a:r>
          </a:p>
        </p:txBody>
      </p:sp>
    </p:spTree>
    <p:extLst>
      <p:ext uri="{BB962C8B-B14F-4D97-AF65-F5344CB8AC3E}">
        <p14:creationId xmlns:p14="http://schemas.microsoft.com/office/powerpoint/2010/main" val="60800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7 </a:t>
            </a:r>
            <a:r>
              <a:rPr lang="mr-IN" dirty="0" smtClean="0"/>
              <a:t>–</a:t>
            </a:r>
            <a:r>
              <a:rPr lang="es-ES_tradnl" dirty="0" smtClean="0"/>
              <a:t> Conclusiones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893671"/>
            <a:ext cx="10554574" cy="2965127"/>
          </a:xfrm>
        </p:spPr>
        <p:txBody>
          <a:bodyPr numCol="2">
            <a:normAutofit lnSpcReduction="10000"/>
          </a:bodyPr>
          <a:lstStyle/>
          <a:p>
            <a:r>
              <a:rPr lang="es-ES_tradnl" sz="2400" dirty="0" smtClean="0"/>
              <a:t>Objetivos alcanzados:</a:t>
            </a:r>
          </a:p>
          <a:p>
            <a:pPr lvl="1">
              <a:buFont typeface="Wingdings" charset="2"/>
              <a:buChar char="Ø"/>
            </a:pPr>
            <a:r>
              <a:rPr lang="es-ES_tradnl" sz="2400" dirty="0"/>
              <a:t>Aplicación multiplataforma</a:t>
            </a:r>
          </a:p>
          <a:p>
            <a:pPr lvl="1">
              <a:buFont typeface="Wingdings" charset="2"/>
              <a:buChar char="Ø"/>
            </a:pPr>
            <a:r>
              <a:rPr lang="es-ES_tradnl" sz="2400" dirty="0"/>
              <a:t>Gestión de citas</a:t>
            </a:r>
          </a:p>
          <a:p>
            <a:pPr lvl="1">
              <a:buFont typeface="Wingdings" charset="2"/>
              <a:buChar char="Ø"/>
            </a:pPr>
            <a:r>
              <a:rPr lang="es-ES_tradnl" sz="2400" dirty="0"/>
              <a:t>Inventario</a:t>
            </a:r>
          </a:p>
          <a:p>
            <a:pPr lvl="1">
              <a:buFont typeface="Wingdings" charset="2"/>
              <a:buChar char="Ø"/>
            </a:pPr>
            <a:r>
              <a:rPr lang="es-ES_tradnl" sz="2400" dirty="0"/>
              <a:t>Portfolio </a:t>
            </a:r>
            <a:r>
              <a:rPr lang="es-ES_tradnl" sz="2400" dirty="0" smtClean="0"/>
              <a:t>posicionable</a:t>
            </a:r>
          </a:p>
          <a:p>
            <a:pPr lvl="1">
              <a:buFont typeface="Wingdings" charset="2"/>
              <a:buChar char="Ø"/>
            </a:pPr>
            <a:endParaRPr lang="es-ES_tradnl" sz="2400" dirty="0" smtClean="0"/>
          </a:p>
          <a:p>
            <a:r>
              <a:rPr lang="es-ES_tradnl" sz="2400" dirty="0" smtClean="0"/>
              <a:t>Objetivos descartados:</a:t>
            </a:r>
          </a:p>
          <a:p>
            <a:pPr lvl="1">
              <a:buFont typeface="Wingdings" charset="2"/>
              <a:buChar char="Ø"/>
            </a:pPr>
            <a:r>
              <a:rPr lang="es-ES_tradnl" sz="2400" dirty="0" err="1" smtClean="0"/>
              <a:t>Firebase</a:t>
            </a:r>
            <a:endParaRPr lang="es-ES_tradnl" sz="2400" dirty="0" smtClean="0"/>
          </a:p>
          <a:p>
            <a:pPr lvl="1">
              <a:buFont typeface="Wingdings" charset="2"/>
              <a:buChar char="Ø"/>
            </a:pPr>
            <a:r>
              <a:rPr lang="es-ES_tradnl" sz="2400" dirty="0" smtClean="0"/>
              <a:t>Nuxt JS en vez de Vue JS puro</a:t>
            </a:r>
          </a:p>
          <a:p>
            <a:pPr lvl="1">
              <a:buFont typeface="Wingdings" charset="2"/>
              <a:buChar char="Ø"/>
            </a:pPr>
            <a:r>
              <a:rPr lang="es-ES_tradnl" sz="2400" dirty="0" err="1" smtClean="0"/>
              <a:t>Electron</a:t>
            </a:r>
            <a:r>
              <a:rPr lang="es-ES_tradnl" sz="2400" dirty="0" smtClean="0"/>
              <a:t> JS</a:t>
            </a:r>
          </a:p>
          <a:p>
            <a:pPr lvl="1">
              <a:buFont typeface="Wingdings" charset="2"/>
              <a:buChar char="Ø"/>
            </a:pP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007811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Ampliaciones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3345084"/>
            <a:ext cx="10554574" cy="2513714"/>
          </a:xfrm>
        </p:spPr>
        <p:txBody>
          <a:bodyPr>
            <a:noAutofit/>
          </a:bodyPr>
          <a:lstStyle/>
          <a:p>
            <a:pPr lvl="0" algn="just" fontAlgn="base"/>
            <a:r>
              <a:rPr lang="es-ES_tradnl" sz="2400" dirty="0"/>
              <a:t>Sistema de notificación vía email con </a:t>
            </a:r>
            <a:r>
              <a:rPr lang="es-ES_tradnl" sz="2400" dirty="0" err="1"/>
              <a:t>Nodemailer</a:t>
            </a:r>
            <a:r>
              <a:rPr lang="es-ES_tradnl" sz="2400" dirty="0"/>
              <a:t>.</a:t>
            </a:r>
          </a:p>
          <a:p>
            <a:pPr lvl="0" algn="just" fontAlgn="base"/>
            <a:r>
              <a:rPr lang="es-ES_tradnl" sz="2400" dirty="0"/>
              <a:t>Sistema de notificación vía </a:t>
            </a:r>
            <a:r>
              <a:rPr lang="es-ES_tradnl" sz="2400" dirty="0" err="1"/>
              <a:t>Twilio</a:t>
            </a:r>
            <a:r>
              <a:rPr lang="es-ES_tradnl" sz="2400" dirty="0"/>
              <a:t> o AWS.</a:t>
            </a:r>
          </a:p>
          <a:p>
            <a:pPr lvl="0" algn="just" fontAlgn="base"/>
            <a:r>
              <a:rPr lang="es-ES_tradnl" sz="2400" dirty="0" smtClean="0"/>
              <a:t>Pasarela </a:t>
            </a:r>
            <a:r>
              <a:rPr lang="es-ES_tradnl" sz="2400" dirty="0"/>
              <a:t>de pago con </a:t>
            </a:r>
            <a:r>
              <a:rPr lang="es-ES_tradnl" sz="2400" dirty="0" err="1"/>
              <a:t>Paypal</a:t>
            </a:r>
            <a:r>
              <a:rPr lang="es-ES_tradnl" sz="2400" dirty="0"/>
              <a:t> para el depósito o </a:t>
            </a:r>
            <a:r>
              <a:rPr lang="es-ES_tradnl" sz="2400" dirty="0" smtClean="0"/>
              <a:t>fianza.</a:t>
            </a:r>
          </a:p>
          <a:p>
            <a:pPr lvl="0" algn="just" fontAlgn="base"/>
            <a:r>
              <a:rPr lang="es-ES_tradnl" sz="2400" dirty="0" smtClean="0"/>
              <a:t>Pasarela de pago con </a:t>
            </a:r>
            <a:r>
              <a:rPr lang="es-ES_tradnl" sz="2400" dirty="0" err="1" smtClean="0"/>
              <a:t>Sprite</a:t>
            </a:r>
            <a:r>
              <a:rPr lang="es-ES_tradnl" sz="2400" dirty="0" smtClean="0"/>
              <a:t> como alternativa a </a:t>
            </a:r>
            <a:r>
              <a:rPr lang="es-ES_tradnl" sz="2400" dirty="0" err="1" smtClean="0"/>
              <a:t>Paypal</a:t>
            </a:r>
            <a:r>
              <a:rPr lang="es-ES_tradnl" sz="2400" dirty="0" smtClean="0"/>
              <a:t>.</a:t>
            </a:r>
          </a:p>
          <a:p>
            <a:pPr lvl="0" algn="just" fontAlgn="base"/>
            <a:r>
              <a:rPr lang="es-ES_tradnl" sz="2400" dirty="0" smtClean="0"/>
              <a:t>Generación </a:t>
            </a:r>
            <a:r>
              <a:rPr lang="es-ES_tradnl" sz="2400" dirty="0"/>
              <a:t>de contenedores con </a:t>
            </a:r>
            <a:r>
              <a:rPr lang="es-ES_tradnl" sz="2400" dirty="0" err="1"/>
              <a:t>Docker</a:t>
            </a:r>
            <a:r>
              <a:rPr lang="es-ES_tradnl" sz="2400" dirty="0"/>
              <a:t>.</a:t>
            </a:r>
          </a:p>
          <a:p>
            <a:pPr lvl="0" algn="just" fontAlgn="base"/>
            <a:r>
              <a:rPr lang="es-ES_tradnl" sz="2400" dirty="0" smtClean="0"/>
              <a:t>Campañas </a:t>
            </a:r>
            <a:r>
              <a:rPr lang="es-ES_tradnl" sz="2400" dirty="0"/>
              <a:t>de </a:t>
            </a:r>
            <a:r>
              <a:rPr lang="es-ES_tradnl" sz="2400" dirty="0" err="1"/>
              <a:t>mailing</a:t>
            </a:r>
            <a:r>
              <a:rPr lang="es-ES_tradnl" sz="2400" dirty="0"/>
              <a:t> con </a:t>
            </a:r>
            <a:r>
              <a:rPr lang="es-ES_tradnl" sz="2400" dirty="0" err="1"/>
              <a:t>Mailchimp</a:t>
            </a:r>
            <a:r>
              <a:rPr lang="es-ES_tradnl" sz="2400" dirty="0"/>
              <a:t>.</a:t>
            </a:r>
          </a:p>
          <a:p>
            <a:pPr lvl="0" algn="just" fontAlgn="base"/>
            <a:r>
              <a:rPr lang="es-ES_tradnl" sz="2400" dirty="0"/>
              <a:t>Crear una tienda dentro del portfolio para venta de productos.</a:t>
            </a:r>
          </a:p>
          <a:p>
            <a:pPr algn="just"/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642270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Valoraciones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Utilización real de técnicas de Ingeniería del Software</a:t>
            </a:r>
          </a:p>
          <a:p>
            <a:r>
              <a:rPr lang="es-ES_tradnl" dirty="0" smtClean="0"/>
              <a:t>Herramientas modernas</a:t>
            </a:r>
          </a:p>
          <a:p>
            <a:r>
              <a:rPr lang="es-ES_tradnl" dirty="0" smtClean="0"/>
              <a:t>Aprendizaje exprés de nuevas tecnologías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2553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Despedida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_tradnl" sz="2400" dirty="0" smtClean="0"/>
              <a:t>¡Gracias por la experiencia!</a:t>
            </a:r>
          </a:p>
          <a:p>
            <a:pPr marL="0" indent="0" algn="ctr">
              <a:buNone/>
            </a:pPr>
            <a:endParaRPr lang="es-ES_tradnl" sz="2400" dirty="0"/>
          </a:p>
          <a:p>
            <a:pPr marL="0" indent="0" algn="ctr">
              <a:buNone/>
            </a:pPr>
            <a:r>
              <a:rPr lang="es-ES_tradnl" sz="2400" dirty="0"/>
              <a:t>Si se puede soñar, se puede programar.</a:t>
            </a:r>
          </a:p>
          <a:p>
            <a:pPr marL="0" indent="0" algn="ctr">
              <a:buNone/>
            </a:pP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1366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s-ES_tradnl" dirty="0" smtClean="0"/>
              <a:t>2 </a:t>
            </a:r>
            <a:r>
              <a:rPr lang="mr-IN" dirty="0" smtClean="0"/>
              <a:t>–</a:t>
            </a:r>
            <a:r>
              <a:rPr lang="es-ES_tradnl" dirty="0" smtClean="0"/>
              <a:t> Metodología </a:t>
            </a:r>
            <a:r>
              <a:rPr lang="mr-IN" dirty="0" smtClean="0"/>
              <a:t>–</a:t>
            </a:r>
            <a:r>
              <a:rPr lang="es-ES_tradnl" dirty="0" smtClean="0"/>
              <a:t> Ciclo de vida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s-ES_tradnl" sz="2400" dirty="0" smtClean="0"/>
          </a:p>
          <a:p>
            <a:pPr algn="just"/>
            <a:r>
              <a:rPr lang="es-ES_tradnl" sz="2400" dirty="0" smtClean="0"/>
              <a:t>El ciclo de vida se ha organizado mediante Scrumban, mezclando el sistema de sprints de Scrum, y fraccionando cada uno en simple de tareas, breves. Cuando se completan todas las tareas del sprint se le entrega una parte funcional al cliente</a:t>
            </a:r>
          </a:p>
          <a:p>
            <a:pPr algn="just"/>
            <a:endParaRPr lang="es-ES_tradnl" sz="2400" dirty="0" smtClean="0"/>
          </a:p>
          <a:p>
            <a:pPr algn="just"/>
            <a:r>
              <a:rPr lang="es-ES_tradnl" sz="2400" dirty="0" smtClean="0"/>
              <a:t>El ciclo de vida se divide en, backlog, sprint, </a:t>
            </a:r>
            <a:r>
              <a:rPr lang="es-ES_tradnl" sz="2400" dirty="0" err="1" smtClean="0"/>
              <a:t>wip</a:t>
            </a:r>
            <a:r>
              <a:rPr lang="es-ES_tradnl" sz="2400" dirty="0" smtClean="0"/>
              <a:t>, done, </a:t>
            </a:r>
            <a:r>
              <a:rPr lang="es-ES_tradnl" sz="2400" dirty="0" err="1" smtClean="0"/>
              <a:t>deploy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verify</a:t>
            </a:r>
            <a:r>
              <a:rPr lang="es-ES_tradnl" sz="2400" dirty="0" smtClean="0"/>
              <a:t> y </a:t>
            </a:r>
            <a:r>
              <a:rPr lang="es-ES_tradnl" sz="2400" dirty="0" err="1" smtClean="0"/>
              <a:t>ready</a:t>
            </a:r>
            <a:endParaRPr lang="es-ES_tradnl" sz="2400" dirty="0" smtClean="0"/>
          </a:p>
        </p:txBody>
      </p:sp>
    </p:spTree>
    <p:extLst>
      <p:ext uri="{BB962C8B-B14F-4D97-AF65-F5344CB8AC3E}">
        <p14:creationId xmlns:p14="http://schemas.microsoft.com/office/powerpoint/2010/main" val="20267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Backlog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905246"/>
            <a:ext cx="10554574" cy="3032567"/>
          </a:xfrm>
        </p:spPr>
        <p:txBody>
          <a:bodyPr>
            <a:noAutofit/>
          </a:bodyPr>
          <a:lstStyle/>
          <a:p>
            <a:pPr lvl="0" algn="just" fontAlgn="base"/>
            <a:r>
              <a:rPr lang="es-ES_tradnl" sz="2000" dirty="0"/>
              <a:t>Administración</a:t>
            </a:r>
            <a:r>
              <a:rPr lang="es-ES_tradnl" sz="2000" dirty="0" smtClean="0"/>
              <a:t>:</a:t>
            </a:r>
            <a:endParaRPr lang="es-ES_tradnl" sz="2000" dirty="0"/>
          </a:p>
          <a:p>
            <a:pPr lvl="1" algn="just" fontAlgn="base">
              <a:buFont typeface="Wingdings" charset="2"/>
              <a:buChar char="Ø"/>
            </a:pPr>
            <a:r>
              <a:rPr lang="es-ES_tradnl" sz="1800" dirty="0"/>
              <a:t>Login de acceso a un único usuario, sin </a:t>
            </a:r>
            <a:r>
              <a:rPr lang="es-ES_tradnl" sz="1800" dirty="0" smtClean="0"/>
              <a:t>registro</a:t>
            </a:r>
            <a:endParaRPr lang="es-ES_tradnl" sz="1800" dirty="0"/>
          </a:p>
          <a:p>
            <a:pPr lvl="1" algn="just" fontAlgn="base">
              <a:buFont typeface="Wingdings" charset="2"/>
              <a:buChar char="Ø"/>
            </a:pPr>
            <a:r>
              <a:rPr lang="es-ES_tradnl" sz="1800" dirty="0"/>
              <a:t>Gestión de citas para el </a:t>
            </a:r>
            <a:r>
              <a:rPr lang="es-ES_tradnl" sz="1800" dirty="0" smtClean="0"/>
              <a:t>administrador</a:t>
            </a:r>
            <a:endParaRPr lang="es-ES_tradnl" sz="1800" dirty="0"/>
          </a:p>
          <a:p>
            <a:pPr lvl="1" algn="just" fontAlgn="base">
              <a:buFont typeface="Wingdings" charset="2"/>
              <a:buChar char="Ø"/>
            </a:pPr>
            <a:r>
              <a:rPr lang="es-ES_tradnl" sz="1800" dirty="0"/>
              <a:t>Gestión de stock con pequeñas “shopping lists</a:t>
            </a:r>
            <a:r>
              <a:rPr lang="es-ES_tradnl" sz="1800" dirty="0" smtClean="0"/>
              <a:t>”</a:t>
            </a:r>
            <a:endParaRPr lang="es-ES_tradnl" sz="1800" dirty="0"/>
          </a:p>
          <a:p>
            <a:pPr lvl="1" algn="just" fontAlgn="base">
              <a:buFont typeface="Wingdings" charset="2"/>
              <a:buChar char="Ø"/>
            </a:pPr>
            <a:r>
              <a:rPr lang="es-ES_tradnl" sz="1800" dirty="0"/>
              <a:t>Adaptabilidad a dispositivos móviles. Mobile </a:t>
            </a:r>
            <a:r>
              <a:rPr lang="es-ES_tradnl" sz="1800" dirty="0" smtClean="0"/>
              <a:t>First</a:t>
            </a:r>
            <a:endParaRPr lang="es-ES_tradnl" sz="1800" dirty="0"/>
          </a:p>
          <a:p>
            <a:pPr algn="just" fontAlgn="base"/>
            <a:endParaRPr lang="es-ES_tradnl" sz="2000" dirty="0"/>
          </a:p>
          <a:p>
            <a:pPr lvl="0" algn="just" fontAlgn="base"/>
            <a:r>
              <a:rPr lang="es-ES_tradnl" sz="2000" dirty="0"/>
              <a:t>Landing page: </a:t>
            </a:r>
            <a:endParaRPr lang="es-ES_tradnl" dirty="0"/>
          </a:p>
          <a:p>
            <a:pPr lvl="1" algn="just" fontAlgn="base">
              <a:buFont typeface="Wingdings" charset="2"/>
              <a:buChar char="Ø"/>
            </a:pPr>
            <a:r>
              <a:rPr lang="es-ES_tradnl" sz="1800" dirty="0"/>
              <a:t>Creación de un portfolio o landing </a:t>
            </a:r>
            <a:r>
              <a:rPr lang="es-ES_tradnl" sz="1800" dirty="0" smtClean="0"/>
              <a:t>page</a:t>
            </a:r>
            <a:endParaRPr lang="es-ES_tradnl" sz="1800" dirty="0"/>
          </a:p>
          <a:p>
            <a:pPr lvl="1" algn="just" fontAlgn="base">
              <a:buFont typeface="Wingdings" charset="2"/>
              <a:buChar char="Ø"/>
            </a:pPr>
            <a:r>
              <a:rPr lang="es-ES_tradnl" sz="1800" dirty="0"/>
              <a:t>Formulario de </a:t>
            </a:r>
            <a:r>
              <a:rPr lang="es-ES_tradnl" sz="1800" dirty="0" smtClean="0"/>
              <a:t>contacto</a:t>
            </a:r>
            <a:endParaRPr lang="es-ES_tradnl" sz="1800" dirty="0"/>
          </a:p>
          <a:p>
            <a:pPr lvl="1" algn="just" fontAlgn="base">
              <a:buFont typeface="Wingdings" charset="2"/>
              <a:buChar char="Ø"/>
            </a:pPr>
            <a:r>
              <a:rPr lang="es-ES_tradnl" sz="1800" dirty="0"/>
              <a:t>Válido para posicionamiento </a:t>
            </a:r>
            <a:r>
              <a:rPr lang="es-ES_tradnl" sz="1800" dirty="0" smtClean="0"/>
              <a:t>SEO</a:t>
            </a:r>
            <a:endParaRPr lang="es-ES_tradnl" sz="1800" dirty="0"/>
          </a:p>
        </p:txBody>
      </p:sp>
    </p:spTree>
    <p:extLst>
      <p:ext uri="{BB962C8B-B14F-4D97-AF65-F5344CB8AC3E}">
        <p14:creationId xmlns:p14="http://schemas.microsoft.com/office/powerpoint/2010/main" val="5077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Sprints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3125165"/>
            <a:ext cx="10554574" cy="3090439"/>
          </a:xfrm>
        </p:spPr>
        <p:txBody>
          <a:bodyPr>
            <a:noAutofit/>
          </a:bodyPr>
          <a:lstStyle/>
          <a:p>
            <a:pPr lvl="0"/>
            <a:r>
              <a:rPr lang="es-ES_tradnl" sz="2200" dirty="0"/>
              <a:t>Planteamiento del diseño </a:t>
            </a:r>
            <a:r>
              <a:rPr lang="es-ES_tradnl" sz="2200" dirty="0" smtClean="0"/>
              <a:t>UX/UI</a:t>
            </a:r>
            <a:endParaRPr lang="es-ES_tradnl" sz="2200" dirty="0"/>
          </a:p>
          <a:p>
            <a:pPr lvl="0"/>
            <a:r>
              <a:rPr lang="es-ES_tradnl" sz="2200" dirty="0"/>
              <a:t>Arquitectura y creación de las bases del </a:t>
            </a:r>
            <a:r>
              <a:rPr lang="es-ES_tradnl" sz="2200" dirty="0" smtClean="0"/>
              <a:t>proyecto</a:t>
            </a:r>
          </a:p>
          <a:p>
            <a:pPr lvl="0"/>
            <a:r>
              <a:rPr lang="es-ES_tradnl" sz="2200" dirty="0" smtClean="0"/>
              <a:t>Configuración </a:t>
            </a:r>
            <a:r>
              <a:rPr lang="es-ES_tradnl" sz="2200" dirty="0"/>
              <a:t>de la </a:t>
            </a:r>
            <a:r>
              <a:rPr lang="es-ES_tradnl" sz="2200" dirty="0" smtClean="0"/>
              <a:t>arquitectura</a:t>
            </a:r>
            <a:endParaRPr lang="es-ES_tradnl" sz="2200" dirty="0"/>
          </a:p>
          <a:p>
            <a:pPr lvl="0"/>
            <a:r>
              <a:rPr lang="es-ES_tradnl" sz="2200" dirty="0"/>
              <a:t>Creación y configuración del sistema de </a:t>
            </a:r>
            <a:r>
              <a:rPr lang="es-ES_tradnl" sz="2200" dirty="0" smtClean="0"/>
              <a:t>autentificación</a:t>
            </a:r>
            <a:endParaRPr lang="es-ES_tradnl" sz="2200" dirty="0"/>
          </a:p>
          <a:p>
            <a:pPr lvl="0"/>
            <a:r>
              <a:rPr lang="es-ES_tradnl" sz="2200" dirty="0"/>
              <a:t>Creación del sistema de API </a:t>
            </a:r>
            <a:r>
              <a:rPr lang="es-ES_tradnl" sz="2200" dirty="0" smtClean="0"/>
              <a:t>Rest</a:t>
            </a:r>
            <a:endParaRPr lang="es-ES_tradnl" sz="2200" b="1" dirty="0" smtClean="0"/>
          </a:p>
          <a:p>
            <a:pPr lvl="0"/>
            <a:r>
              <a:rPr lang="es-ES_tradnl" sz="2200" dirty="0" smtClean="0"/>
              <a:t>Creación </a:t>
            </a:r>
            <a:r>
              <a:rPr lang="es-ES_tradnl" sz="2200" dirty="0"/>
              <a:t>y configuración del store local del </a:t>
            </a:r>
            <a:r>
              <a:rPr lang="es-ES_tradnl" sz="2200" dirty="0" smtClean="0"/>
              <a:t>navegador</a:t>
            </a:r>
            <a:endParaRPr lang="es-ES_tradnl" sz="2200" dirty="0"/>
          </a:p>
          <a:p>
            <a:pPr lvl="0"/>
            <a:r>
              <a:rPr lang="es-ES_tradnl" sz="2200" dirty="0"/>
              <a:t>Creación del componente </a:t>
            </a:r>
            <a:r>
              <a:rPr lang="es-ES_tradnl" sz="2200" dirty="0" smtClean="0"/>
              <a:t>Inventario</a:t>
            </a:r>
            <a:endParaRPr lang="es-ES_tradnl" sz="2200" b="1" dirty="0" smtClean="0"/>
          </a:p>
          <a:p>
            <a:pPr lvl="0"/>
            <a:r>
              <a:rPr lang="es-ES_tradnl" sz="2200" dirty="0" smtClean="0"/>
              <a:t>Creación </a:t>
            </a:r>
            <a:r>
              <a:rPr lang="es-ES_tradnl" sz="2200" dirty="0"/>
              <a:t>del componente </a:t>
            </a:r>
            <a:r>
              <a:rPr lang="es-ES_tradnl" sz="2200" dirty="0" smtClean="0"/>
              <a:t>calendario</a:t>
            </a:r>
          </a:p>
          <a:p>
            <a:pPr lvl="0"/>
            <a:r>
              <a:rPr lang="es-ES_tradnl" sz="2200" dirty="0" smtClean="0"/>
              <a:t>Finalización </a:t>
            </a:r>
            <a:r>
              <a:rPr lang="es-ES_tradnl" sz="2200" dirty="0"/>
              <a:t>estética y testeo en dispositivos móviles y de </a:t>
            </a:r>
            <a:r>
              <a:rPr lang="es-ES_tradnl" sz="2200" dirty="0" smtClean="0"/>
              <a:t>escritorio </a:t>
            </a:r>
            <a:endParaRPr lang="es-ES_tradnl" sz="2200" dirty="0"/>
          </a:p>
          <a:p>
            <a:endParaRPr lang="es-ES_tradnl" sz="2200" dirty="0"/>
          </a:p>
        </p:txBody>
      </p:sp>
    </p:spTree>
    <p:extLst>
      <p:ext uri="{BB962C8B-B14F-4D97-AF65-F5344CB8AC3E}">
        <p14:creationId xmlns:p14="http://schemas.microsoft.com/office/powerpoint/2010/main" val="208893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3 </a:t>
            </a:r>
            <a:r>
              <a:rPr lang="mr-IN" dirty="0" smtClean="0"/>
              <a:t>–</a:t>
            </a:r>
            <a:r>
              <a:rPr lang="es-ES_tradnl" dirty="0" smtClean="0"/>
              <a:t> Tecnologías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754775"/>
            <a:ext cx="10554574" cy="3104023"/>
          </a:xfrm>
        </p:spPr>
        <p:txBody>
          <a:bodyPr>
            <a:normAutofit/>
          </a:bodyPr>
          <a:lstStyle/>
          <a:p>
            <a:r>
              <a:rPr lang="es-ES_tradnl" sz="2400" dirty="0"/>
              <a:t>Lenguaje </a:t>
            </a:r>
            <a:r>
              <a:rPr lang="es-ES" sz="2400" dirty="0"/>
              <a:t>- IDE </a:t>
            </a:r>
            <a:r>
              <a:rPr lang="mr-IN" sz="2400" dirty="0"/>
              <a:t>–</a:t>
            </a:r>
            <a:r>
              <a:rPr lang="es-ES" sz="2400" dirty="0"/>
              <a:t> Control de </a:t>
            </a:r>
            <a:r>
              <a:rPr lang="es-ES" sz="2400" dirty="0" smtClean="0"/>
              <a:t>versiones</a:t>
            </a:r>
          </a:p>
          <a:p>
            <a:r>
              <a:rPr lang="es-ES_tradnl" sz="2400" dirty="0" smtClean="0"/>
              <a:t>Frontend</a:t>
            </a:r>
          </a:p>
          <a:p>
            <a:r>
              <a:rPr lang="es-ES_tradnl" sz="2400" dirty="0" smtClean="0"/>
              <a:t>Backend</a:t>
            </a:r>
          </a:p>
          <a:p>
            <a:r>
              <a:rPr lang="es-ES_tradnl" sz="2400" dirty="0"/>
              <a:t>Administración de Sistemas</a:t>
            </a:r>
            <a:endParaRPr lang="es-ES_tradnl" sz="2400" dirty="0" smtClean="0"/>
          </a:p>
          <a:p>
            <a:endParaRPr lang="es-ES" sz="2400" dirty="0" smtClean="0"/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50739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Lenguaje </a:t>
            </a:r>
            <a:r>
              <a:rPr lang="es-ES" dirty="0" smtClean="0"/>
              <a:t>- IDE </a:t>
            </a:r>
            <a:r>
              <a:rPr lang="mr-IN" dirty="0" smtClean="0"/>
              <a:t>–</a:t>
            </a:r>
            <a:r>
              <a:rPr lang="es-ES" dirty="0" smtClean="0"/>
              <a:t> Control de versiones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384385"/>
            <a:ext cx="10554574" cy="3900668"/>
          </a:xfrm>
        </p:spPr>
        <p:txBody>
          <a:bodyPr>
            <a:normAutofit/>
          </a:bodyPr>
          <a:lstStyle/>
          <a:p>
            <a:pPr algn="just"/>
            <a:r>
              <a:rPr lang="es-ES_tradnl" sz="2400" b="1" dirty="0"/>
              <a:t>Javascript como </a:t>
            </a:r>
            <a:r>
              <a:rPr lang="es-ES_tradnl" sz="2400" b="1" dirty="0" smtClean="0"/>
              <a:t>lenguaje,</a:t>
            </a:r>
            <a:r>
              <a:rPr lang="es-ES_tradnl" sz="2400" dirty="0" smtClean="0"/>
              <a:t> es el más </a:t>
            </a:r>
            <a:r>
              <a:rPr lang="es-ES_tradnl" sz="2400" dirty="0"/>
              <a:t>utilizado del mundo, </a:t>
            </a:r>
            <a:r>
              <a:rPr lang="es-ES_tradnl" sz="2400" dirty="0" smtClean="0"/>
              <a:t>programar el cliente y el </a:t>
            </a:r>
            <a:r>
              <a:rPr lang="es-ES_tradnl" sz="2400" dirty="0"/>
              <a:t>lado del </a:t>
            </a:r>
            <a:r>
              <a:rPr lang="es-ES_tradnl" sz="2400" dirty="0" smtClean="0"/>
              <a:t>servidor</a:t>
            </a:r>
          </a:p>
          <a:p>
            <a:pPr lvl="0" algn="just"/>
            <a:r>
              <a:rPr lang="es-ES_tradnl" sz="2400" b="1" dirty="0"/>
              <a:t>WebStorm como IDE,</a:t>
            </a:r>
            <a:r>
              <a:rPr lang="es-ES_tradnl" sz="2400" dirty="0"/>
              <a:t> </a:t>
            </a:r>
            <a:r>
              <a:rPr lang="es-ES_tradnl" sz="2400" dirty="0" smtClean="0"/>
              <a:t>integración </a:t>
            </a:r>
            <a:r>
              <a:rPr lang="es-ES_tradnl" sz="2400" dirty="0"/>
              <a:t>de un terminal, </a:t>
            </a:r>
            <a:r>
              <a:rPr lang="es-ES_tradnl" sz="2400" dirty="0" smtClean="0"/>
              <a:t>Git</a:t>
            </a:r>
            <a:r>
              <a:rPr lang="es-ES_tradnl" sz="2400" dirty="0"/>
              <a:t>, </a:t>
            </a:r>
            <a:r>
              <a:rPr lang="es-ES_tradnl" sz="2400" dirty="0" smtClean="0"/>
              <a:t>estructuración </a:t>
            </a:r>
            <a:r>
              <a:rPr lang="es-ES_tradnl" sz="2400" dirty="0"/>
              <a:t>de proyectos, </a:t>
            </a:r>
            <a:r>
              <a:rPr lang="es-ES_tradnl" sz="2400" dirty="0" smtClean="0"/>
              <a:t>actualizaciones, plugins</a:t>
            </a:r>
            <a:endParaRPr lang="es-ES_tradnl" sz="2400" dirty="0"/>
          </a:p>
          <a:p>
            <a:pPr lvl="0" algn="just"/>
            <a:r>
              <a:rPr lang="es-ES_tradnl" sz="2400" b="1" dirty="0"/>
              <a:t>Control de versiones: Git.</a:t>
            </a:r>
            <a:r>
              <a:rPr lang="es-ES_tradnl" sz="2400" dirty="0"/>
              <a:t> </a:t>
            </a:r>
            <a:r>
              <a:rPr lang="es-ES_tradnl" sz="2400" dirty="0" smtClean="0"/>
              <a:t>nos </a:t>
            </a:r>
            <a:r>
              <a:rPr lang="es-ES_tradnl" sz="2400" dirty="0"/>
              <a:t>permitirá ver la evolución de nuestro proyecto</a:t>
            </a:r>
            <a:r>
              <a:rPr lang="es-ES_tradnl" sz="2400" dirty="0" smtClean="0"/>
              <a:t>. Bitbucket como servicio de almacenamiento</a:t>
            </a:r>
          </a:p>
          <a:p>
            <a:pPr lvl="0" algn="just"/>
            <a:r>
              <a:rPr lang="es-ES_tradnl" sz="2400" dirty="0" smtClean="0"/>
              <a:t> </a:t>
            </a:r>
            <a:r>
              <a:rPr lang="es-ES_tradnl" sz="2400" b="1" dirty="0" smtClean="0"/>
              <a:t>Gestor </a:t>
            </a:r>
            <a:r>
              <a:rPr lang="es-ES_tradnl" sz="2400" b="1" dirty="0"/>
              <a:t>de paquetes: </a:t>
            </a:r>
            <a:r>
              <a:rPr lang="es-ES_tradnl" sz="2400" b="1" dirty="0" smtClean="0"/>
              <a:t>NPM. </a:t>
            </a:r>
            <a:r>
              <a:rPr lang="es-ES_tradnl" sz="2400" dirty="0" smtClean="0"/>
              <a:t>Es </a:t>
            </a:r>
            <a:r>
              <a:rPr lang="es-ES_tradnl" sz="2400" dirty="0"/>
              <a:t>el gestor de paquetes de Node JS, </a:t>
            </a:r>
            <a:r>
              <a:rPr lang="es-ES_tradnl" sz="2400" dirty="0" smtClean="0"/>
              <a:t>cualquier </a:t>
            </a:r>
            <a:r>
              <a:rPr lang="es-ES_tradnl" sz="2400" dirty="0"/>
              <a:t>librería </a:t>
            </a:r>
            <a:r>
              <a:rPr lang="es-ES_tradnl" sz="2400" dirty="0" smtClean="0"/>
              <a:t>disponible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8638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Frontend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986268"/>
            <a:ext cx="10554574" cy="3553427"/>
          </a:xfrm>
        </p:spPr>
        <p:txBody>
          <a:bodyPr>
            <a:noAutofit/>
          </a:bodyPr>
          <a:lstStyle/>
          <a:p>
            <a:pPr algn="just"/>
            <a:r>
              <a:rPr lang="es-ES_tradnl" sz="2400" b="1" dirty="0" smtClean="0"/>
              <a:t>Vue JS. </a:t>
            </a:r>
            <a:r>
              <a:rPr lang="es-ES_tradnl" sz="2400" dirty="0"/>
              <a:t>Es un marco progresivo para construir interfaces de </a:t>
            </a:r>
            <a:r>
              <a:rPr lang="es-ES_tradnl" sz="2400" dirty="0" smtClean="0"/>
              <a:t>usuario. Es progresivo, reactivo, con una gran comunidad, gran rendimiento</a:t>
            </a:r>
          </a:p>
          <a:p>
            <a:pPr algn="just"/>
            <a:r>
              <a:rPr lang="es-ES_tradnl" sz="2400" b="1" dirty="0" smtClean="0"/>
              <a:t>Nuxt JS. </a:t>
            </a:r>
            <a:r>
              <a:rPr lang="es-ES_tradnl" sz="2400" dirty="0"/>
              <a:t>A</a:t>
            </a:r>
            <a:r>
              <a:rPr lang="es-ES_tradnl" sz="2400" dirty="0" smtClean="0"/>
              <a:t>plicaciones </a:t>
            </a:r>
            <a:r>
              <a:rPr lang="es-ES_tradnl" sz="2400" dirty="0"/>
              <a:t>universales utilizando Vue JS. </a:t>
            </a:r>
            <a:r>
              <a:rPr lang="es-ES_tradnl" sz="2400" dirty="0" smtClean="0"/>
              <a:t>Renderizar </a:t>
            </a:r>
            <a:r>
              <a:rPr lang="es-ES_tradnl" sz="2400" dirty="0"/>
              <a:t>y c</a:t>
            </a:r>
            <a:r>
              <a:rPr lang="es-ES_tradnl" sz="2400" dirty="0" smtClean="0"/>
              <a:t>ompilar </a:t>
            </a:r>
            <a:r>
              <a:rPr lang="es-ES_tradnl" sz="2400" dirty="0"/>
              <a:t>tanto del lado del cliente como del lado del </a:t>
            </a:r>
            <a:r>
              <a:rPr lang="es-ES_tradnl" sz="2400" dirty="0" smtClean="0"/>
              <a:t>servidor. SEO, tiempo de carga reducido, SSR o SPA</a:t>
            </a:r>
          </a:p>
          <a:p>
            <a:pPr lvl="0" algn="just"/>
            <a:r>
              <a:rPr lang="es-ES_tradnl" sz="2400" b="1" dirty="0" smtClean="0"/>
              <a:t>Vuetify. </a:t>
            </a:r>
            <a:r>
              <a:rPr lang="es-ES_tradnl" sz="2400" dirty="0"/>
              <a:t>componentes semánticos para Vue JS. </a:t>
            </a:r>
            <a:r>
              <a:rPr lang="es-ES_tradnl" sz="2400" dirty="0" smtClean="0"/>
              <a:t>Componentes </a:t>
            </a:r>
            <a:r>
              <a:rPr lang="es-ES_tradnl" sz="2400" dirty="0"/>
              <a:t>limpios, semánticos y reutilizables que facilitan la construcción de aplicaciones</a:t>
            </a:r>
            <a:r>
              <a:rPr lang="es-ES_tradnl" sz="2400" dirty="0" smtClean="0"/>
              <a:t>. Diseño bajo Material Design</a:t>
            </a:r>
            <a:endParaRPr lang="es-ES_tradnl" sz="2400" dirty="0"/>
          </a:p>
          <a:p>
            <a:pPr algn="just"/>
            <a:endParaRPr lang="es-ES_tradnl" sz="2400" dirty="0" smtClean="0"/>
          </a:p>
          <a:p>
            <a:pPr algn="just"/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37697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Backend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303362"/>
            <a:ext cx="10554574" cy="430578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_tradnl" sz="3100" b="1" dirty="0"/>
              <a:t>Node </a:t>
            </a:r>
            <a:r>
              <a:rPr lang="es-ES_tradnl" sz="3100" b="1" dirty="0" smtClean="0"/>
              <a:t>JS. </a:t>
            </a:r>
            <a:r>
              <a:rPr lang="es-ES_tradnl" sz="3100" dirty="0" smtClean="0"/>
              <a:t>Entorno multiplataforma para servidor </a:t>
            </a:r>
            <a:r>
              <a:rPr lang="es-ES_tradnl" sz="3100" dirty="0"/>
              <a:t>basado en </a:t>
            </a:r>
            <a:r>
              <a:rPr lang="es-ES_tradnl" sz="3100" dirty="0" smtClean="0"/>
              <a:t>Javascript. </a:t>
            </a:r>
            <a:r>
              <a:rPr lang="es-ES_tradnl" sz="3100" b="1" dirty="0" smtClean="0"/>
              <a:t>Express, </a:t>
            </a:r>
            <a:r>
              <a:rPr lang="es-ES_tradnl" sz="3100" dirty="0" smtClean="0"/>
              <a:t>framework, funcionalidades </a:t>
            </a:r>
            <a:r>
              <a:rPr lang="es-ES_tradnl" sz="3100" dirty="0"/>
              <a:t>como el  </a:t>
            </a:r>
            <a:r>
              <a:rPr lang="es-ES_tradnl" sz="3100" dirty="0" smtClean="0"/>
              <a:t>enrutamiento, sesiones </a:t>
            </a:r>
            <a:r>
              <a:rPr lang="es-ES_tradnl" sz="3100" dirty="0"/>
              <a:t>y cookies</a:t>
            </a:r>
            <a:r>
              <a:rPr lang="es-ES_tradnl" sz="3100" dirty="0" smtClean="0"/>
              <a:t>.</a:t>
            </a:r>
            <a:r>
              <a:rPr lang="es-ES_tradnl" sz="3100" b="1" dirty="0"/>
              <a:t> Passport </a:t>
            </a:r>
            <a:r>
              <a:rPr lang="es-ES_tradnl" sz="3100" b="1" dirty="0" smtClean="0"/>
              <a:t>JS, </a:t>
            </a:r>
            <a:r>
              <a:rPr lang="es-ES_tradnl" sz="3100" dirty="0" smtClean="0"/>
              <a:t>framework, para autenticación </a:t>
            </a:r>
            <a:r>
              <a:rPr lang="es-ES_tradnl" sz="3100" dirty="0"/>
              <a:t>de </a:t>
            </a:r>
            <a:r>
              <a:rPr lang="es-ES_tradnl" sz="3100" dirty="0" smtClean="0"/>
              <a:t>usuarios, </a:t>
            </a:r>
            <a:r>
              <a:rPr lang="es-ES_tradnl" sz="3100" dirty="0" err="1"/>
              <a:t>OpenID</a:t>
            </a:r>
            <a:r>
              <a:rPr lang="es-ES_tradnl" sz="3100" dirty="0"/>
              <a:t>, </a:t>
            </a:r>
            <a:r>
              <a:rPr lang="es-ES_tradnl" sz="3100" dirty="0" err="1"/>
              <a:t>Oauth</a:t>
            </a:r>
            <a:r>
              <a:rPr lang="es-ES_tradnl" sz="3100" dirty="0"/>
              <a:t> o </a:t>
            </a:r>
            <a:r>
              <a:rPr lang="es-ES_tradnl" sz="3100" dirty="0" smtClean="0"/>
              <a:t>local</a:t>
            </a:r>
            <a:endParaRPr lang="es-ES_tradnl" sz="3100" dirty="0"/>
          </a:p>
          <a:p>
            <a:pPr lvl="0" algn="just"/>
            <a:r>
              <a:rPr lang="es-ES_tradnl" sz="3100" b="1" dirty="0" smtClean="0"/>
              <a:t>MongoDB. </a:t>
            </a:r>
            <a:r>
              <a:rPr lang="es-ES_tradnl" sz="3100" dirty="0" smtClean="0"/>
              <a:t>Sistema NOSQL </a:t>
            </a:r>
            <a:r>
              <a:rPr lang="es-ES_tradnl" sz="3100" dirty="0"/>
              <a:t>más </a:t>
            </a:r>
            <a:r>
              <a:rPr lang="es-ES_tradnl" sz="3100" dirty="0" smtClean="0"/>
              <a:t>utilizado. Datos </a:t>
            </a:r>
            <a:r>
              <a:rPr lang="es-ES_tradnl" sz="3100" dirty="0"/>
              <a:t>en </a:t>
            </a:r>
            <a:r>
              <a:rPr lang="es-ES_tradnl" sz="3100" dirty="0" smtClean="0"/>
              <a:t>esquema </a:t>
            </a:r>
            <a:r>
              <a:rPr lang="es-ES_tradnl" sz="3100" dirty="0"/>
              <a:t>dinámico, </a:t>
            </a:r>
            <a:r>
              <a:rPr lang="es-ES_tradnl" sz="3100" dirty="0" smtClean="0"/>
              <a:t>integración </a:t>
            </a:r>
            <a:r>
              <a:rPr lang="es-ES_tradnl" sz="3100" dirty="0"/>
              <a:t>de </a:t>
            </a:r>
            <a:r>
              <a:rPr lang="es-ES_tradnl" sz="3100" dirty="0" smtClean="0"/>
              <a:t>datos fácil </a:t>
            </a:r>
            <a:r>
              <a:rPr lang="es-ES_tradnl" sz="3100" dirty="0"/>
              <a:t>y </a:t>
            </a:r>
            <a:r>
              <a:rPr lang="es-ES_tradnl" sz="3100" dirty="0" smtClean="0"/>
              <a:t>rápido</a:t>
            </a:r>
          </a:p>
          <a:p>
            <a:pPr lvl="0" algn="just"/>
            <a:r>
              <a:rPr lang="es-ES_tradnl" sz="3100" b="1" dirty="0" smtClean="0"/>
              <a:t>Webpack</a:t>
            </a:r>
            <a:r>
              <a:rPr lang="es-ES_tradnl" sz="3100" b="1" dirty="0"/>
              <a:t>.</a:t>
            </a:r>
            <a:r>
              <a:rPr lang="es-ES_tradnl" sz="3100" dirty="0"/>
              <a:t> </a:t>
            </a:r>
            <a:r>
              <a:rPr lang="es-ES_tradnl" sz="3100" dirty="0" smtClean="0"/>
              <a:t>Empaquetador </a:t>
            </a:r>
            <a:r>
              <a:rPr lang="es-ES_tradnl" sz="3100" dirty="0"/>
              <a:t>de módulos. Separa </a:t>
            </a:r>
            <a:r>
              <a:rPr lang="es-ES_tradnl" sz="3100" dirty="0" smtClean="0"/>
              <a:t>código </a:t>
            </a:r>
            <a:r>
              <a:rPr lang="es-ES_tradnl" sz="3100" dirty="0"/>
              <a:t>en módulos que </a:t>
            </a:r>
            <a:r>
              <a:rPr lang="es-ES_tradnl" sz="3100" dirty="0" smtClean="0"/>
              <a:t>se </a:t>
            </a:r>
            <a:r>
              <a:rPr lang="es-ES_tradnl" sz="3100" dirty="0"/>
              <a:t>utilizan como dependencias en </a:t>
            </a:r>
            <a:r>
              <a:rPr lang="es-ES_tradnl" sz="3100" dirty="0" smtClean="0"/>
              <a:t>otros</a:t>
            </a:r>
          </a:p>
          <a:p>
            <a:pPr lvl="0" algn="just"/>
            <a:r>
              <a:rPr lang="es-ES_tradnl" sz="3100" b="1" dirty="0" smtClean="0"/>
              <a:t>Babel </a:t>
            </a:r>
            <a:r>
              <a:rPr lang="es-ES_tradnl" sz="3100" b="1" dirty="0"/>
              <a:t>JS. </a:t>
            </a:r>
            <a:r>
              <a:rPr lang="es-ES_tradnl" sz="3100" dirty="0" smtClean="0"/>
              <a:t>Transcompilador </a:t>
            </a:r>
            <a:r>
              <a:rPr lang="es-ES_tradnl" sz="3100" dirty="0"/>
              <a:t>que </a:t>
            </a:r>
            <a:r>
              <a:rPr lang="es-ES_tradnl" sz="3100" dirty="0" smtClean="0"/>
              <a:t>convierte código </a:t>
            </a:r>
            <a:r>
              <a:rPr lang="es-ES_tradnl" sz="3100" dirty="0"/>
              <a:t>de </a:t>
            </a:r>
            <a:r>
              <a:rPr lang="es-ES_tradnl" sz="3100" dirty="0" smtClean="0"/>
              <a:t>ES6 en ES5</a:t>
            </a:r>
            <a:endParaRPr lang="es-ES_tradnl" sz="3100" dirty="0"/>
          </a:p>
          <a:p>
            <a:pPr algn="just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97492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403</TotalTime>
  <Words>1078</Words>
  <Application>Microsoft Macintosh PowerPoint</Application>
  <PresentationFormat>Panorámica</PresentationFormat>
  <Paragraphs>159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Century Gothic</vt:lpstr>
      <vt:lpstr>Mangal</vt:lpstr>
      <vt:lpstr>Wingdings</vt:lpstr>
      <vt:lpstr>Wingdings 2</vt:lpstr>
      <vt:lpstr>Citable</vt:lpstr>
      <vt:lpstr>RWellsTattoo</vt:lpstr>
      <vt:lpstr>1 – Introducción - Objetivos</vt:lpstr>
      <vt:lpstr>2 – Metodología – Ciclo de vida</vt:lpstr>
      <vt:lpstr>Backlog</vt:lpstr>
      <vt:lpstr>Sprints</vt:lpstr>
      <vt:lpstr>3 – Tecnologías</vt:lpstr>
      <vt:lpstr>Lenguaje - IDE – Control de versiones</vt:lpstr>
      <vt:lpstr>Frontend</vt:lpstr>
      <vt:lpstr>Backend</vt:lpstr>
      <vt:lpstr>Administración de Sistemas</vt:lpstr>
      <vt:lpstr>4 – Planificación - Presupuesto</vt:lpstr>
      <vt:lpstr>Costes directos</vt:lpstr>
      <vt:lpstr>Costes indirectos</vt:lpstr>
      <vt:lpstr>Costes de mantenimiento </vt:lpstr>
      <vt:lpstr>5 – Desarrollo</vt:lpstr>
      <vt:lpstr>Análisis</vt:lpstr>
      <vt:lpstr>Diseño – Administración de sistemas</vt:lpstr>
      <vt:lpstr>Diseño – Desarrollo local - Frontend</vt:lpstr>
      <vt:lpstr>Diseño – Desarrollo local - Store</vt:lpstr>
      <vt:lpstr>Diseño – Desarrollo local - Backend</vt:lpstr>
      <vt:lpstr>6 – Pruebas y despliegue </vt:lpstr>
      <vt:lpstr>Despliegue</vt:lpstr>
      <vt:lpstr>7 – Conclusiones </vt:lpstr>
      <vt:lpstr>Ampliaciones</vt:lpstr>
      <vt:lpstr>Valoraciones</vt:lpstr>
      <vt:lpstr>Despedida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RWellsTattoo</dc:title>
  <dc:creator>Usuario de Microsoft Office</dc:creator>
  <cp:lastModifiedBy>Usuario de Microsoft Office</cp:lastModifiedBy>
  <cp:revision>21</cp:revision>
  <cp:lastPrinted>2019-05-02T17:00:55Z</cp:lastPrinted>
  <dcterms:created xsi:type="dcterms:W3CDTF">2019-05-01T16:37:03Z</dcterms:created>
  <dcterms:modified xsi:type="dcterms:W3CDTF">2019-05-02T20:09:48Z</dcterms:modified>
</cp:coreProperties>
</file>