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Source Code Pro"/>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aecf0da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aecf0da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aecf0da6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aecf0da6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d7c43669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d7c43669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aecf0da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aecf0da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e88f6e2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e88f6e2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e88f6e2c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e88f6e2c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e88f6e2c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e88f6e2c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e88f6e2c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e88f6e2c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e88f6e2c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e88f6e2c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e88f6e2c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e88f6e2c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Dojo 3: </a:t>
            </a:r>
            <a:endParaRPr/>
          </a:p>
          <a:p>
            <a:pPr indent="0" lvl="0" marL="0" rtl="0" algn="ctr">
              <a:spcBef>
                <a:spcPts val="0"/>
              </a:spcBef>
              <a:spcAft>
                <a:spcPts val="0"/>
              </a:spcAft>
              <a:buNone/>
            </a:pPr>
            <a:r>
              <a:rPr lang="es-419"/>
              <a:t>Metodología</a:t>
            </a:r>
            <a:r>
              <a:rPr lang="es-419"/>
              <a:t> BEM</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Star Wars -  Vivienda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Ventajas</a:t>
            </a:r>
            <a:endParaRPr sz="2388"/>
          </a:p>
        </p:txBody>
      </p:sp>
      <p:sp>
        <p:nvSpPr>
          <p:cNvPr id="123" name="Google Shape;123;p22"/>
          <p:cNvSpPr txBox="1"/>
          <p:nvPr>
            <p:ph idx="2" type="body"/>
          </p:nvPr>
        </p:nvSpPr>
        <p:spPr>
          <a:xfrm>
            <a:off x="4946825" y="175850"/>
            <a:ext cx="3837000" cy="4823100"/>
          </a:xfrm>
          <a:prstGeom prst="rect">
            <a:avLst/>
          </a:prstGeom>
        </p:spPr>
        <p:txBody>
          <a:bodyPr anchorCtr="0" anchor="ctr" bIns="91425" lIns="91425" spcFirstLastPara="1" rIns="91425" wrap="square" tIns="91425">
            <a:normAutofit fontScale="25000" lnSpcReduction="10000"/>
          </a:bodyPr>
          <a:lstStyle/>
          <a:p>
            <a:pPr indent="-274759" lvl="0" marL="457200" rtl="0" algn="l">
              <a:spcBef>
                <a:spcPts val="0"/>
              </a:spcBef>
              <a:spcAft>
                <a:spcPts val="0"/>
              </a:spcAft>
              <a:buSzPct val="100000"/>
              <a:buChar char="●"/>
            </a:pPr>
            <a:r>
              <a:rPr b="1" lang="es-419" sz="2907"/>
              <a:t>Nomenclatura autoexplicativa:</a:t>
            </a:r>
            <a:r>
              <a:rPr lang="es-419" sz="2907"/>
              <a:t> BEM utiliza una convención de nomenclatura significativa y descriptiva para las clases CSS. Los nombres de las clases están basados en la estructura del componente, lo que facilita la comprensión del código, incluso para aquellos que no estén familiarizados con el proyecto.</a:t>
            </a:r>
            <a:endParaRPr sz="2907"/>
          </a:p>
          <a:p>
            <a:pPr indent="-274759" lvl="0" marL="457200" rtl="0" algn="l">
              <a:spcBef>
                <a:spcPts val="0"/>
              </a:spcBef>
              <a:spcAft>
                <a:spcPts val="0"/>
              </a:spcAft>
              <a:buSzPct val="100000"/>
              <a:buChar char="●"/>
            </a:pPr>
            <a:r>
              <a:rPr b="1" lang="es-419" sz="2907"/>
              <a:t>Aislamiento y especificidad controlada:</a:t>
            </a:r>
            <a:r>
              <a:rPr lang="es-419" sz="2907"/>
              <a:t> BEM promueve el aislamiento de estilos, lo que evita que las reglas de CSS se apliquen a elementos no deseados en otras partes del sitio web o aplicación. Además, la metodología BEM ayuda a mantener un nivel adecuado de especificidad en las reglas de estilo, lo que reduce los conflictos y las complicaciones en la cascada de estilos.</a:t>
            </a:r>
            <a:endParaRPr sz="2907"/>
          </a:p>
          <a:p>
            <a:pPr indent="-274759" lvl="0" marL="457200" rtl="0" algn="l">
              <a:spcBef>
                <a:spcPts val="0"/>
              </a:spcBef>
              <a:spcAft>
                <a:spcPts val="0"/>
              </a:spcAft>
              <a:buSzPct val="100000"/>
              <a:buChar char="●"/>
            </a:pPr>
            <a:r>
              <a:rPr b="1" lang="es-419" sz="2907"/>
              <a:t>Facilita la reutilización de componentes:</a:t>
            </a:r>
            <a:r>
              <a:rPr lang="es-419" sz="2907"/>
              <a:t> Los bloques y elementos definidos en BEM son componentes reutilizables que se pueden usar en diferentes partes del proyecto sin afectar otros elementos. Esto favorece la modularidad del código y reduce la duplicación de estilos.</a:t>
            </a:r>
            <a:endParaRPr sz="2907"/>
          </a:p>
          <a:p>
            <a:pPr indent="-274759" lvl="0" marL="457200" rtl="0" algn="l">
              <a:spcBef>
                <a:spcPts val="0"/>
              </a:spcBef>
              <a:spcAft>
                <a:spcPts val="0"/>
              </a:spcAft>
              <a:buSzPct val="100000"/>
              <a:buChar char="●"/>
            </a:pPr>
            <a:r>
              <a:rPr b="1" lang="es-419" sz="2907"/>
              <a:t>Mantenimiento más sencillo:</a:t>
            </a:r>
            <a:r>
              <a:rPr lang="es-419" sz="2907"/>
              <a:t> Gracias a la estructura clara y predecible de BEM, realizar cambios y actualizaciones en el código se vuelve más sencillo y menos propenso a errores. Además, las modificaciones locales en un bloque o elemento no afectarán otros elementos.</a:t>
            </a:r>
            <a:endParaRPr sz="2907"/>
          </a:p>
          <a:p>
            <a:pPr indent="-274759" lvl="0" marL="457200" rtl="0" algn="l">
              <a:spcBef>
                <a:spcPts val="0"/>
              </a:spcBef>
              <a:spcAft>
                <a:spcPts val="0"/>
              </a:spcAft>
              <a:buSzPct val="100000"/>
              <a:buChar char="●"/>
            </a:pPr>
            <a:r>
              <a:rPr b="1" lang="es-419" sz="2907"/>
              <a:t>Colaboración en equipo:</a:t>
            </a:r>
            <a:r>
              <a:rPr lang="es-419" sz="2907"/>
              <a:t> BEM establece una convención de nomenclatura común para todo el equipo de desarrollo, lo que facilita la colaboración y la comprensión del código entre los miembros del equipo.</a:t>
            </a:r>
            <a:endParaRPr sz="2907"/>
          </a:p>
          <a:p>
            <a:pPr indent="-274759" lvl="0" marL="457200" rtl="0" algn="l">
              <a:spcBef>
                <a:spcPts val="0"/>
              </a:spcBef>
              <a:spcAft>
                <a:spcPts val="0"/>
              </a:spcAft>
              <a:buSzPct val="100000"/>
              <a:buChar char="●"/>
            </a:pPr>
            <a:r>
              <a:rPr b="1" lang="es-419" sz="2907"/>
              <a:t>Escalabilidad:</a:t>
            </a:r>
            <a:r>
              <a:rPr lang="es-419" sz="2907"/>
              <a:t> BEM es especialmente útil en proyectos grandes y complejos, ya que proporciona una organización coherente y escalable de los estilos CSS.</a:t>
            </a:r>
            <a:endParaRPr sz="2907"/>
          </a:p>
          <a:p>
            <a:pPr indent="0" lvl="0" marL="457200" rtl="0" algn="l">
              <a:spcBef>
                <a:spcPts val="1200"/>
              </a:spcBef>
              <a:spcAft>
                <a:spcPts val="0"/>
              </a:spcAft>
              <a:buNone/>
            </a:pPr>
            <a:r>
              <a:t/>
            </a:r>
            <a:endParaRPr sz="2907"/>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Desventajas</a:t>
            </a:r>
            <a:endParaRPr sz="2388"/>
          </a:p>
        </p:txBody>
      </p:sp>
      <p:sp>
        <p:nvSpPr>
          <p:cNvPr id="129" name="Google Shape;129;p23"/>
          <p:cNvSpPr txBox="1"/>
          <p:nvPr>
            <p:ph idx="2" type="body"/>
          </p:nvPr>
        </p:nvSpPr>
        <p:spPr>
          <a:xfrm>
            <a:off x="4946825" y="175850"/>
            <a:ext cx="3837000" cy="4823100"/>
          </a:xfrm>
          <a:prstGeom prst="rect">
            <a:avLst/>
          </a:prstGeom>
        </p:spPr>
        <p:txBody>
          <a:bodyPr anchorCtr="0" anchor="ctr" bIns="91425" lIns="91425" spcFirstLastPara="1" rIns="91425" wrap="square" tIns="91425">
            <a:normAutofit fontScale="40000"/>
          </a:bodyPr>
          <a:lstStyle/>
          <a:p>
            <a:pPr indent="-302455" lvl="0" marL="457200" rtl="0" algn="l">
              <a:spcBef>
                <a:spcPts val="0"/>
              </a:spcBef>
              <a:spcAft>
                <a:spcPts val="0"/>
              </a:spcAft>
              <a:buSzPct val="100000"/>
              <a:buChar char="●"/>
            </a:pPr>
            <a:r>
              <a:rPr b="1" lang="es-419" sz="2907"/>
              <a:t>Curva de aprendizaje: </a:t>
            </a:r>
            <a:r>
              <a:rPr lang="es-419" sz="2907"/>
              <a:t>Aprender la sintaxis y las peculiaridades de una biblioteca CSS-in-JS específica puede llevar tiempo para los desarrolladores que están acostumbrados a trabajar con CSS tradicional. Cada biblioteca puede tener su propia forma de definir estilos y características adicionales.</a:t>
            </a:r>
            <a:endParaRPr sz="2907"/>
          </a:p>
          <a:p>
            <a:pPr indent="0" lvl="0" marL="457200" rtl="0" algn="l">
              <a:spcBef>
                <a:spcPts val="1200"/>
              </a:spcBef>
              <a:spcAft>
                <a:spcPts val="0"/>
              </a:spcAft>
              <a:buNone/>
            </a:pPr>
            <a:r>
              <a:t/>
            </a:r>
            <a:endParaRPr b="1" sz="2907"/>
          </a:p>
          <a:p>
            <a:pPr indent="-302455" lvl="0" marL="457200" rtl="0" algn="l">
              <a:spcBef>
                <a:spcPts val="1200"/>
              </a:spcBef>
              <a:spcAft>
                <a:spcPts val="0"/>
              </a:spcAft>
              <a:buSzPct val="100000"/>
              <a:buChar char="●"/>
            </a:pPr>
            <a:r>
              <a:rPr b="1" lang="es-419" sz="2907"/>
              <a:t>Aumento del tamaño del paquete: </a:t>
            </a:r>
            <a:r>
              <a:rPr lang="es-419" sz="2907"/>
              <a:t>Al incluir los estilos en el código JavaScript, el tamaño del paquete puede aumentar significativamente. Esto puede afectar el tiempo de carga de la página, especialmente en aplicaciones grandes.</a:t>
            </a:r>
            <a:endParaRPr sz="2907"/>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¿Qué es BEM?</a:t>
            </a:r>
            <a:endParaRPr/>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s-419"/>
              <a:t>Significa </a:t>
            </a:r>
            <a:r>
              <a:rPr b="1" lang="es-419"/>
              <a:t>Bloque, Elemento, Modificador.</a:t>
            </a:r>
            <a:endParaRPr b="1"/>
          </a:p>
          <a:p>
            <a:pPr indent="-342900" lvl="0" marL="457200" rtl="0" algn="l">
              <a:spcBef>
                <a:spcPts val="0"/>
              </a:spcBef>
              <a:spcAft>
                <a:spcPts val="0"/>
              </a:spcAft>
              <a:buSzPts val="1800"/>
              <a:buChar char="●"/>
            </a:pPr>
            <a:r>
              <a:rPr lang="es-419"/>
              <a:t>BEM es una convención de nomenclatura para código CSS.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¿Alternativas a BEM?</a:t>
            </a:r>
            <a:endParaRPr/>
          </a:p>
        </p:txBody>
      </p:sp>
      <p:sp>
        <p:nvSpPr>
          <p:cNvPr id="75" name="Google Shape;75;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s-419"/>
              <a:t>OOCSS (Object-Oriented CSS. </a:t>
            </a:r>
            <a:endParaRPr/>
          </a:p>
          <a:p>
            <a:pPr indent="-342900" lvl="0" marL="457200" rtl="0" algn="l">
              <a:spcBef>
                <a:spcPts val="0"/>
              </a:spcBef>
              <a:spcAft>
                <a:spcPts val="0"/>
              </a:spcAft>
              <a:buSzPts val="1800"/>
              <a:buChar char="●"/>
            </a:pPr>
            <a:r>
              <a:rPr lang="es-419"/>
              <a:t>SMACSS (Scalable and Modular Architecture for CSS).</a:t>
            </a:r>
            <a:endParaRPr/>
          </a:p>
          <a:p>
            <a:pPr indent="-342900" lvl="0" marL="457200" rtl="0" algn="l">
              <a:spcBef>
                <a:spcPts val="0"/>
              </a:spcBef>
              <a:spcAft>
                <a:spcPts val="0"/>
              </a:spcAft>
              <a:buSzPts val="1800"/>
              <a:buChar char="●"/>
            </a:pPr>
            <a:r>
              <a:rPr lang="es-419"/>
              <a:t>Atomic CSS.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Block</a:t>
            </a:r>
            <a:endParaRPr/>
          </a:p>
          <a:p>
            <a:pPr indent="0" lvl="0" marL="0" rtl="0" algn="ctr">
              <a:spcBef>
                <a:spcPts val="0"/>
              </a:spcBef>
              <a:spcAft>
                <a:spcPts val="0"/>
              </a:spcAft>
              <a:buNone/>
            </a:pPr>
            <a:r>
              <a:rPr lang="es-419" sz="2388"/>
              <a:t>¿Qué es un bloque?</a:t>
            </a:r>
            <a:endParaRPr sz="2388"/>
          </a:p>
        </p:txBody>
      </p:sp>
      <p:sp>
        <p:nvSpPr>
          <p:cNvPr id="81" name="Google Shape;8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s-419"/>
              <a:t>R</a:t>
            </a:r>
            <a:r>
              <a:rPr lang="es-419"/>
              <a:t>epresenta el nivel más alto de una abstracción o componente. </a:t>
            </a:r>
            <a:endParaRPr/>
          </a:p>
          <a:p>
            <a:pPr indent="-342900" lvl="0" marL="457200" rtl="0" algn="l">
              <a:spcBef>
                <a:spcPts val="0"/>
              </a:spcBef>
              <a:spcAft>
                <a:spcPts val="0"/>
              </a:spcAft>
              <a:buSzPts val="1800"/>
              <a:buChar char="●"/>
            </a:pPr>
            <a:r>
              <a:rPr lang="es-419"/>
              <a:t>Es una entidad independiente que no necesita de nadie </a:t>
            </a:r>
            <a:r>
              <a:rPr lang="es-419"/>
              <a:t>más</a:t>
            </a:r>
            <a:r>
              <a:rPr lang="es-419"/>
              <a:t> para existir. </a:t>
            </a:r>
            <a:endParaRPr/>
          </a:p>
          <a:p>
            <a:pPr indent="0" lvl="0" marL="457200" rtl="0" algn="l">
              <a:spcBef>
                <a:spcPts val="1200"/>
              </a:spcBef>
              <a:spcAft>
                <a:spcPts val="1200"/>
              </a:spcAft>
              <a:buNone/>
            </a:pPr>
            <a:r>
              <a:t/>
            </a:r>
            <a:endParaRPr/>
          </a:p>
        </p:txBody>
      </p:sp>
      <p:sp>
        <p:nvSpPr>
          <p:cNvPr id="82" name="Google Shape;82;p16"/>
          <p:cNvSpPr/>
          <p:nvPr/>
        </p:nvSpPr>
        <p:spPr>
          <a:xfrm>
            <a:off x="5369175" y="3625350"/>
            <a:ext cx="983100" cy="243300"/>
          </a:xfrm>
          <a:prstGeom prst="roundRect">
            <a:avLst>
              <a:gd fmla="val 16667" name="adj"/>
            </a:avLst>
          </a:prstGeom>
          <a:solidFill>
            <a:srgbClr val="D9D9D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container</a:t>
            </a:r>
            <a:endParaRPr/>
          </a:p>
        </p:txBody>
      </p:sp>
      <p:sp>
        <p:nvSpPr>
          <p:cNvPr id="83" name="Google Shape;83;p16"/>
          <p:cNvSpPr/>
          <p:nvPr/>
        </p:nvSpPr>
        <p:spPr>
          <a:xfrm>
            <a:off x="6514400" y="3625350"/>
            <a:ext cx="983100" cy="243300"/>
          </a:xfrm>
          <a:prstGeom prst="roundRect">
            <a:avLst>
              <a:gd fmla="val 16667" name="adj"/>
            </a:avLst>
          </a:prstGeom>
          <a:solidFill>
            <a:srgbClr val="D9D9D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header</a:t>
            </a:r>
            <a:endParaRPr/>
          </a:p>
        </p:txBody>
      </p:sp>
      <p:sp>
        <p:nvSpPr>
          <p:cNvPr id="84" name="Google Shape;84;p16"/>
          <p:cNvSpPr/>
          <p:nvPr/>
        </p:nvSpPr>
        <p:spPr>
          <a:xfrm>
            <a:off x="7659625" y="3625350"/>
            <a:ext cx="983100" cy="243300"/>
          </a:xfrm>
          <a:prstGeom prst="roundRect">
            <a:avLst>
              <a:gd fmla="val 16667" name="adj"/>
            </a:avLst>
          </a:prstGeom>
          <a:solidFill>
            <a:srgbClr val="D9D9D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menu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Block</a:t>
            </a:r>
            <a:endParaRPr/>
          </a:p>
          <a:p>
            <a:pPr indent="0" lvl="0" marL="0" rtl="0" algn="ctr">
              <a:spcBef>
                <a:spcPts val="0"/>
              </a:spcBef>
              <a:spcAft>
                <a:spcPts val="0"/>
              </a:spcAft>
              <a:buNone/>
            </a:pPr>
            <a:r>
              <a:rPr lang="es-419" sz="2388"/>
              <a:t>¿</a:t>
            </a:r>
            <a:r>
              <a:rPr lang="es-419" sz="2388"/>
              <a:t>Cómo</a:t>
            </a:r>
            <a:r>
              <a:rPr lang="es-419" sz="2388"/>
              <a:t> nombrar un bloque?</a:t>
            </a:r>
            <a:endParaRPr sz="2388"/>
          </a:p>
        </p:txBody>
      </p:sp>
      <p:sp>
        <p:nvSpPr>
          <p:cNvPr id="90" name="Google Shape;90;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A los bloques se les nombra con la funcionalidad correspondiente: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91" name="Google Shape;91;p17"/>
          <p:cNvPicPr preferRelativeResize="0"/>
          <p:nvPr/>
        </p:nvPicPr>
        <p:blipFill rotWithShape="1">
          <a:blip r:embed="rId3">
            <a:alphaModFix/>
          </a:blip>
          <a:srcRect b="20855" l="7629" r="36879" t="20838"/>
          <a:stretch/>
        </p:blipFill>
        <p:spPr>
          <a:xfrm>
            <a:off x="4970387" y="2520475"/>
            <a:ext cx="3775226" cy="167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Element</a:t>
            </a:r>
            <a:endParaRPr/>
          </a:p>
          <a:p>
            <a:pPr indent="0" lvl="0" marL="0" rtl="0" algn="ctr">
              <a:spcBef>
                <a:spcPts val="0"/>
              </a:spcBef>
              <a:spcAft>
                <a:spcPts val="0"/>
              </a:spcAft>
              <a:buNone/>
            </a:pPr>
            <a:r>
              <a:rPr lang="es-419" sz="2388"/>
              <a:t>¿Qué es un elemento?</a:t>
            </a:r>
            <a:endParaRPr sz="2388"/>
          </a:p>
        </p:txBody>
      </p:sp>
      <p:sp>
        <p:nvSpPr>
          <p:cNvPr id="97" name="Google Shape;97;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s-419"/>
              <a:t>Es </a:t>
            </a:r>
            <a:r>
              <a:rPr lang="es-419"/>
              <a:t>descendiente</a:t>
            </a:r>
            <a:r>
              <a:rPr lang="es-419"/>
              <a:t> de un bloque y </a:t>
            </a:r>
            <a:r>
              <a:rPr lang="es-419"/>
              <a:t>contribuye</a:t>
            </a:r>
            <a:r>
              <a:rPr lang="es-419"/>
              <a:t> a su </a:t>
            </a:r>
            <a:r>
              <a:rPr lang="es-419"/>
              <a:t>formación</a:t>
            </a:r>
            <a:r>
              <a:rPr lang="es-419"/>
              <a:t> como un todo. </a:t>
            </a:r>
            <a:endParaRPr/>
          </a:p>
          <a:p>
            <a:pPr indent="-342900" lvl="0" marL="457200" rtl="0" algn="l">
              <a:spcBef>
                <a:spcPts val="0"/>
              </a:spcBef>
              <a:spcAft>
                <a:spcPts val="0"/>
              </a:spcAft>
              <a:buSzPts val="1800"/>
              <a:buChar char="●"/>
            </a:pPr>
            <a:r>
              <a:rPr lang="es-419"/>
              <a:t>Depende completamente de un bloque por lo que debe estar dentro de uno.</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Element</a:t>
            </a:r>
            <a:endParaRPr/>
          </a:p>
          <a:p>
            <a:pPr indent="0" lvl="0" marL="0" rtl="0" algn="ctr">
              <a:spcBef>
                <a:spcPts val="0"/>
              </a:spcBef>
              <a:spcAft>
                <a:spcPts val="0"/>
              </a:spcAft>
              <a:buNone/>
            </a:pPr>
            <a:r>
              <a:rPr lang="es-419" sz="2388"/>
              <a:t>¿</a:t>
            </a:r>
            <a:r>
              <a:rPr lang="es-419" sz="2388"/>
              <a:t>Cómo nombrar un </a:t>
            </a:r>
            <a:r>
              <a:rPr lang="es-419" sz="2388"/>
              <a:t>elemento?</a:t>
            </a:r>
            <a:endParaRPr sz="2388"/>
          </a:p>
        </p:txBody>
      </p:sp>
      <p:sp>
        <p:nvSpPr>
          <p:cNvPr id="103" name="Google Shape;103;p19"/>
          <p:cNvSpPr txBox="1"/>
          <p:nvPr>
            <p:ph idx="2" type="body"/>
          </p:nvPr>
        </p:nvSpPr>
        <p:spPr>
          <a:xfrm>
            <a:off x="4946825"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Se les nombra con el nombre de su bloque contenedor, dos guiones bajos y la descripción del elemento.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04" name="Google Shape;104;p19"/>
          <p:cNvPicPr preferRelativeResize="0"/>
          <p:nvPr/>
        </p:nvPicPr>
        <p:blipFill rotWithShape="1">
          <a:blip r:embed="rId3">
            <a:alphaModFix/>
          </a:blip>
          <a:srcRect b="14206" l="7854" r="8048" t="14041"/>
          <a:stretch/>
        </p:blipFill>
        <p:spPr>
          <a:xfrm>
            <a:off x="4818650" y="2710950"/>
            <a:ext cx="4093350" cy="20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Modifier</a:t>
            </a:r>
            <a:endParaRPr/>
          </a:p>
          <a:p>
            <a:pPr indent="0" lvl="0" marL="0" rtl="0" algn="ctr">
              <a:spcBef>
                <a:spcPts val="0"/>
              </a:spcBef>
              <a:spcAft>
                <a:spcPts val="0"/>
              </a:spcAft>
              <a:buNone/>
            </a:pPr>
            <a:r>
              <a:rPr lang="es-419" sz="2388"/>
              <a:t>¿Qué es un modificador?</a:t>
            </a:r>
            <a:endParaRPr sz="2388"/>
          </a:p>
        </p:txBody>
      </p:sp>
      <p:sp>
        <p:nvSpPr>
          <p:cNvPr id="110" name="Google Shape;110;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Representa una </a:t>
            </a:r>
            <a:r>
              <a:rPr lang="es-419"/>
              <a:t>versión</a:t>
            </a:r>
            <a:r>
              <a:rPr lang="es-419"/>
              <a:t> diferente de un bloque o un elemento. </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Modifier</a:t>
            </a:r>
            <a:endParaRPr/>
          </a:p>
          <a:p>
            <a:pPr indent="0" lvl="0" marL="0" rtl="0" algn="ctr">
              <a:spcBef>
                <a:spcPts val="0"/>
              </a:spcBef>
              <a:spcAft>
                <a:spcPts val="0"/>
              </a:spcAft>
              <a:buNone/>
            </a:pPr>
            <a:r>
              <a:rPr lang="es-419" sz="2388"/>
              <a:t>¿Cómo nombrar un modificador?</a:t>
            </a:r>
            <a:endParaRPr sz="2388"/>
          </a:p>
        </p:txBody>
      </p:sp>
      <p:sp>
        <p:nvSpPr>
          <p:cNvPr id="116" name="Google Shape;116;p21"/>
          <p:cNvSpPr txBox="1"/>
          <p:nvPr>
            <p:ph idx="2" type="body"/>
          </p:nvPr>
        </p:nvSpPr>
        <p:spPr>
          <a:xfrm>
            <a:off x="4946825" y="175850"/>
            <a:ext cx="3837000" cy="42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Se les nombra con el nombre que </a:t>
            </a:r>
            <a:r>
              <a:rPr lang="es-419"/>
              <a:t>tenían</a:t>
            </a:r>
            <a:r>
              <a:rPr lang="es-419"/>
              <a:t> anteriormente (Bloque o Elemento) y se le agregan dos guiones medios a la </a:t>
            </a:r>
            <a:r>
              <a:rPr lang="es-419"/>
              <a:t>descripción</a:t>
            </a:r>
            <a:r>
              <a:rPr lang="es-419"/>
              <a:t> de la </a:t>
            </a:r>
            <a:r>
              <a:rPr lang="es-419"/>
              <a:t>modificación</a:t>
            </a:r>
            <a:r>
              <a:rPr lang="es-419"/>
              <a:t> </a:t>
            </a:r>
            <a:r>
              <a:rPr lang="es-419"/>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17" name="Google Shape;117;p21"/>
          <p:cNvPicPr preferRelativeResize="0"/>
          <p:nvPr/>
        </p:nvPicPr>
        <p:blipFill rotWithShape="1">
          <a:blip r:embed="rId3">
            <a:alphaModFix/>
          </a:blip>
          <a:srcRect b="12707" l="8495" r="19572" t="12189"/>
          <a:stretch/>
        </p:blipFill>
        <p:spPr>
          <a:xfrm>
            <a:off x="5242987" y="2761950"/>
            <a:ext cx="3244675" cy="2332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