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acfe21cd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acfe21cd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acfe21cd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acfe21cd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acfe21cd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acfe21cd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acfe21cd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acfe21cd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acfe21cd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acfe21cd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acfe21cd9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acfe21cd9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acfe21cd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acfe21cd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acfe21cd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acfe21cd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acfe21cd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acfe21cd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acfe21cd9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acfe21cd9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acfe21cd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acfe21cd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acfe21cd9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acfe21cd9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acfe21cd9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acfe21cd9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acfe21cd9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acfe21cd9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acfe21cd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acfe21cd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acfe21cd9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acfe21cd9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acfe21cd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acfe21cd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acfe21cd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acfe21cd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acfe21cd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acfe21cd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acfe21cd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acfe21cd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acfe21cd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acfe21cd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Dojo 2: Node.js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Por: Andrés Camilo Santacruz Borda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Callback</a:t>
            </a:r>
            <a:endParaRPr/>
          </a:p>
        </p:txBody>
      </p:sp>
      <p:sp>
        <p:nvSpPr>
          <p:cNvPr id="121" name="Google Shape;121;p22"/>
          <p:cNvSpPr txBox="1"/>
          <p:nvPr/>
        </p:nvSpPr>
        <p:spPr>
          <a:xfrm>
            <a:off x="472725" y="1580625"/>
            <a:ext cx="85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2" name="Google Shape;122;p22"/>
          <p:cNvPicPr preferRelativeResize="0"/>
          <p:nvPr/>
        </p:nvPicPr>
        <p:blipFill>
          <a:blip r:embed="rId3">
            <a:alphaModFix/>
          </a:blip>
          <a:stretch>
            <a:fillRect/>
          </a:stretch>
        </p:blipFill>
        <p:spPr>
          <a:xfrm>
            <a:off x="3689500" y="2257725"/>
            <a:ext cx="2149136" cy="1780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Callback Hell</a:t>
            </a:r>
            <a:endParaRPr/>
          </a:p>
        </p:txBody>
      </p:sp>
      <p:sp>
        <p:nvSpPr>
          <p:cNvPr id="128" name="Google Shape;128;p23"/>
          <p:cNvSpPr txBox="1"/>
          <p:nvPr/>
        </p:nvSpPr>
        <p:spPr>
          <a:xfrm>
            <a:off x="472725" y="1580625"/>
            <a:ext cx="858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El "callback hell" es una situación en la que se anidan múltiples funciones de callback dentro de otras funciones de callback en código JavaScript.</a:t>
            </a:r>
            <a:br>
              <a:rPr lang="es-419"/>
            </a:br>
            <a:br>
              <a:rPr lang="es-419"/>
            </a:br>
            <a:r>
              <a:rPr lang="es-419">
                <a:highlight>
                  <a:schemeClr val="accent6"/>
                </a:highlight>
              </a:rPr>
              <a:t>El callback hell puede llevar a problemas de mantenimiento</a:t>
            </a:r>
            <a:r>
              <a:rPr lang="es-419"/>
              <a:t>, ya que cualquier cambio en el código puede requerir modificar múltiples niveles de anidación de callbacks.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Callback Hell</a:t>
            </a:r>
            <a:endParaRPr/>
          </a:p>
        </p:txBody>
      </p:sp>
      <p:sp>
        <p:nvSpPr>
          <p:cNvPr id="134" name="Google Shape;134;p24"/>
          <p:cNvSpPr txBox="1"/>
          <p:nvPr/>
        </p:nvSpPr>
        <p:spPr>
          <a:xfrm>
            <a:off x="472725" y="1580625"/>
            <a:ext cx="858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El "callback hell" es una situación en la que se anidan múltiples funciones de callback dentro de otras funciones de callback en código JavaScript.</a:t>
            </a:r>
            <a:br>
              <a:rPr lang="es-419"/>
            </a:br>
            <a:br>
              <a:rPr lang="es-419"/>
            </a:br>
            <a:r>
              <a:rPr lang="es-419">
                <a:highlight>
                  <a:schemeClr val="accent6"/>
                </a:highlight>
              </a:rPr>
              <a:t>El callback hell puede llevar a problemas de mantenimiento</a:t>
            </a:r>
            <a:r>
              <a:rPr lang="es-419"/>
              <a:t>, ya que cualquier cambio en el código puede requerir modificar múltiples niveles de anidación de callbacks. </a:t>
            </a:r>
            <a:endParaRPr/>
          </a:p>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3689513" y="3003700"/>
            <a:ext cx="2149136" cy="1780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Callback Hell</a:t>
            </a:r>
            <a:endParaRPr/>
          </a:p>
        </p:txBody>
      </p:sp>
      <p:sp>
        <p:nvSpPr>
          <p:cNvPr id="141" name="Google Shape;141;p25"/>
          <p:cNvSpPr txBox="1"/>
          <p:nvPr/>
        </p:nvSpPr>
        <p:spPr>
          <a:xfrm>
            <a:off x="472725" y="1580625"/>
            <a:ext cx="8582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s-419"/>
              <a:t>Indentación profunda: </a:t>
            </a:r>
            <a:r>
              <a:rPr lang="es-419">
                <a:highlight>
                  <a:schemeClr val="accent6"/>
                </a:highlight>
              </a:rPr>
              <a:t>La indentación aumenta a medida que anidamos más callbacks,</a:t>
            </a:r>
            <a:r>
              <a:rPr lang="es-419"/>
              <a:t> lo que dificulta la lectura y comprensión del código.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s-419"/>
              <a:t>Complejidad: </a:t>
            </a:r>
            <a:r>
              <a:rPr lang="es-419"/>
              <a:t>A medida que se agregan más tareas o se necesitan cambios en el flujo, </a:t>
            </a:r>
            <a:r>
              <a:rPr lang="es-419">
                <a:highlight>
                  <a:schemeClr val="accent6"/>
                </a:highlight>
              </a:rPr>
              <a:t>el código se vuelve cada vez más complejo</a:t>
            </a:r>
            <a:r>
              <a:rPr lang="es-419"/>
              <a:t> y difícil de modificar sin introducir errores.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s-419"/>
              <a:t>Manejo de errores:</a:t>
            </a:r>
            <a:r>
              <a:rPr lang="es-419"/>
              <a:t> Agregar manejo de errores en un callback hell puede complicar aún más el código y hacerlo </a:t>
            </a:r>
            <a:r>
              <a:rPr lang="es-419">
                <a:highlight>
                  <a:schemeClr val="accent6"/>
                </a:highlight>
              </a:rPr>
              <a:t>propenso a errores difíciles de rastrear.</a:t>
            </a:r>
            <a:endParaRPr>
              <a:highlight>
                <a:schemeClr val="accent6"/>
              </a:highlight>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s-419"/>
              <a:t>Dificultad para reutilizar: </a:t>
            </a:r>
            <a:r>
              <a:rPr lang="es-419">
                <a:highlight>
                  <a:schemeClr val="accent6"/>
                </a:highlight>
              </a:rPr>
              <a:t>La falta de modularidad hace que sea difícil reutilizar </a:t>
            </a:r>
            <a:r>
              <a:rPr lang="es-419"/>
              <a:t>las funciones de manera independiente en otros lugares del código.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Promesas</a:t>
            </a:r>
            <a:endParaRPr/>
          </a:p>
        </p:txBody>
      </p:sp>
      <p:sp>
        <p:nvSpPr>
          <p:cNvPr id="147" name="Google Shape;147;p26"/>
          <p:cNvSpPr txBox="1"/>
          <p:nvPr/>
        </p:nvSpPr>
        <p:spPr>
          <a:xfrm>
            <a:off x="472725" y="1580625"/>
            <a:ext cx="858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Promesas</a:t>
            </a:r>
            <a:endParaRPr/>
          </a:p>
        </p:txBody>
      </p:sp>
      <p:sp>
        <p:nvSpPr>
          <p:cNvPr id="153" name="Google Shape;153;p27"/>
          <p:cNvSpPr txBox="1"/>
          <p:nvPr/>
        </p:nvSpPr>
        <p:spPr>
          <a:xfrm>
            <a:off x="472725" y="1580625"/>
            <a:ext cx="858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a:t>
            </a:r>
            <a:r>
              <a:rPr lang="es-419"/>
              <a:t>s un objeto que representa un valor futuro o el resultado eventual de una operación asincrónica. Las promesas se utilizan para manejar tareas que pueden llevar tiempo en completarse.</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Promesas</a:t>
            </a:r>
            <a:endParaRPr/>
          </a:p>
        </p:txBody>
      </p:sp>
      <p:sp>
        <p:nvSpPr>
          <p:cNvPr id="159" name="Google Shape;159;p28"/>
          <p:cNvSpPr txBox="1"/>
          <p:nvPr/>
        </p:nvSpPr>
        <p:spPr>
          <a:xfrm>
            <a:off x="472725" y="1580625"/>
            <a:ext cx="8582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Es un objeto que representa un valor futuro o el resultado eventual de una operación asincrónica. Las promesas se utilizan para manejar tareas que pueden llevar tiempo en completarse.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Estados: </a:t>
            </a:r>
            <a:br>
              <a:rPr lang="es-419"/>
            </a:br>
            <a:endParaRPr/>
          </a:p>
          <a:p>
            <a:pPr indent="-317500" lvl="0" marL="457200" rtl="0" algn="l">
              <a:spcBef>
                <a:spcPts val="0"/>
              </a:spcBef>
              <a:spcAft>
                <a:spcPts val="0"/>
              </a:spcAft>
              <a:buSzPts val="1400"/>
              <a:buChar char="●"/>
            </a:pPr>
            <a:r>
              <a:rPr b="1" lang="es-419"/>
              <a:t>Pendiente (Pending): </a:t>
            </a:r>
            <a:r>
              <a:rPr lang="es-419"/>
              <a:t>Estado inicial de una promesa. Significa que la operación aún no se ha completado ni se ha rechazado. En este estado, la promesa está en espera de un resultado.</a:t>
            </a:r>
            <a:endParaRPr/>
          </a:p>
          <a:p>
            <a:pPr indent="-317500" lvl="0" marL="457200" rtl="0" algn="l">
              <a:spcBef>
                <a:spcPts val="0"/>
              </a:spcBef>
              <a:spcAft>
                <a:spcPts val="0"/>
              </a:spcAft>
              <a:buSzPts val="1400"/>
              <a:buChar char="●"/>
            </a:pPr>
            <a:r>
              <a:rPr b="1" lang="es-419"/>
              <a:t>Resuelta (Fulfilled): </a:t>
            </a:r>
            <a:r>
              <a:rPr lang="es-419"/>
              <a:t>La operación asincrónica se ha completado con éxito y la promesa se resuelve con un valor resultante.</a:t>
            </a:r>
            <a:endParaRPr/>
          </a:p>
          <a:p>
            <a:pPr indent="-317500" lvl="0" marL="457200" rtl="0" algn="l">
              <a:spcBef>
                <a:spcPts val="0"/>
              </a:spcBef>
              <a:spcAft>
                <a:spcPts val="0"/>
              </a:spcAft>
              <a:buSzPts val="1400"/>
              <a:buChar char="●"/>
            </a:pPr>
            <a:r>
              <a:rPr b="1" lang="es-419"/>
              <a:t>Rechazada (Rejected): </a:t>
            </a:r>
            <a:r>
              <a:rPr lang="es-419"/>
              <a:t>La operación asincrónica ha fallado y la promesa se rechaza con un motivo o razón que indica el porqué de la falla.</a:t>
            </a:r>
            <a:endParaRPr/>
          </a:p>
          <a:p>
            <a:pPr indent="0" lvl="0" marL="45720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Promesas</a:t>
            </a:r>
            <a:endParaRPr/>
          </a:p>
        </p:txBody>
      </p:sp>
      <p:sp>
        <p:nvSpPr>
          <p:cNvPr id="165" name="Google Shape;165;p29"/>
          <p:cNvSpPr txBox="1"/>
          <p:nvPr/>
        </p:nvSpPr>
        <p:spPr>
          <a:xfrm>
            <a:off x="472725" y="1580625"/>
            <a:ext cx="8582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Es un objeto que representa un valor futuro o el resultado eventual de una operación asincrónica. Las promesas se utilizan para manejar tareas que pueden llevar tiempo en completarse.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66" name="Google Shape;166;p29"/>
          <p:cNvPicPr preferRelativeResize="0"/>
          <p:nvPr/>
        </p:nvPicPr>
        <p:blipFill>
          <a:blip r:embed="rId3">
            <a:alphaModFix/>
          </a:blip>
          <a:stretch>
            <a:fillRect/>
          </a:stretch>
        </p:blipFill>
        <p:spPr>
          <a:xfrm>
            <a:off x="3497425" y="2663925"/>
            <a:ext cx="2149136" cy="1780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Promesas - await/async</a:t>
            </a:r>
            <a:endParaRPr/>
          </a:p>
        </p:txBody>
      </p:sp>
      <p:sp>
        <p:nvSpPr>
          <p:cNvPr id="172" name="Google Shape;172;p30"/>
          <p:cNvSpPr txBox="1"/>
          <p:nvPr/>
        </p:nvSpPr>
        <p:spPr>
          <a:xfrm>
            <a:off x="472725" y="1580625"/>
            <a:ext cx="8582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async: </a:t>
            </a:r>
            <a:r>
              <a:rPr lang="es-419"/>
              <a:t>async es una palabra clave que se coloca antes de una función para indicar que la función es asincrónica. Esto significa que la función siempre devuelve una promesa.</a:t>
            </a:r>
            <a:endParaRPr/>
          </a:p>
          <a:p>
            <a:pPr indent="0" lvl="0" marL="0" rtl="0" algn="l">
              <a:spcBef>
                <a:spcPts val="0"/>
              </a:spcBef>
              <a:spcAft>
                <a:spcPts val="0"/>
              </a:spcAft>
              <a:buNone/>
            </a:pPr>
            <a:br>
              <a:rPr lang="es-419"/>
            </a:br>
            <a:r>
              <a:rPr b="1" lang="es-419"/>
              <a:t>await: </a:t>
            </a:r>
            <a:r>
              <a:rPr lang="es-419"/>
              <a:t>await es una palabra clave que solo se puede utilizar dentro de una función declarada como async. Cuando usas await seguido de una expresión que devuelve una promesa, la ejecución de la función se detiene temporalmente hasta que la promesa se resuelva o se rechace.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73" name="Google Shape;173;p30"/>
          <p:cNvPicPr preferRelativeResize="0"/>
          <p:nvPr/>
        </p:nvPicPr>
        <p:blipFill>
          <a:blip r:embed="rId3">
            <a:alphaModFix/>
          </a:blip>
          <a:stretch>
            <a:fillRect/>
          </a:stretch>
        </p:blipFill>
        <p:spPr>
          <a:xfrm>
            <a:off x="3497463" y="3158800"/>
            <a:ext cx="2149136" cy="1780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Introducción a Middlewares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31"/>
          <p:cNvSpPr txBox="1"/>
          <p:nvPr/>
        </p:nvSpPr>
        <p:spPr>
          <a:xfrm>
            <a:off x="472725" y="1580625"/>
            <a:ext cx="8582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¿Qué es un middleware?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Temas a tratar</a:t>
            </a:r>
            <a:endParaRPr/>
          </a:p>
        </p:txBody>
      </p:sp>
      <p:sp>
        <p:nvSpPr>
          <p:cNvPr id="71" name="Google Shape;71;p14"/>
          <p:cNvSpPr txBox="1"/>
          <p:nvPr>
            <p:ph idx="4294967295" type="subTitle"/>
          </p:nvPr>
        </p:nvSpPr>
        <p:spPr>
          <a:xfrm>
            <a:off x="311725" y="2571750"/>
            <a:ext cx="8691900" cy="131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Que es Node.js? </a:t>
            </a:r>
            <a:endParaRPr/>
          </a:p>
          <a:p>
            <a:pPr indent="-311150" lvl="0" marL="457200" rtl="0" algn="l">
              <a:spcBef>
                <a:spcPts val="0"/>
              </a:spcBef>
              <a:spcAft>
                <a:spcPts val="0"/>
              </a:spcAft>
              <a:buSzPts val="1300"/>
              <a:buChar char="●"/>
            </a:pPr>
            <a:r>
              <a:rPr lang="es-419"/>
              <a:t>Callback - Calback-Hell</a:t>
            </a:r>
            <a:endParaRPr/>
          </a:p>
          <a:p>
            <a:pPr indent="-311150" lvl="0" marL="457200" rtl="0" algn="l">
              <a:spcBef>
                <a:spcPts val="0"/>
              </a:spcBef>
              <a:spcAft>
                <a:spcPts val="0"/>
              </a:spcAft>
              <a:buSzPts val="1300"/>
              <a:buChar char="●"/>
            </a:pPr>
            <a:r>
              <a:rPr lang="es-419"/>
              <a:t>Promesas - await/async</a:t>
            </a:r>
            <a:endParaRPr/>
          </a:p>
          <a:p>
            <a:pPr indent="-311150" lvl="0" marL="457200" rtl="0" algn="l">
              <a:spcBef>
                <a:spcPts val="0"/>
              </a:spcBef>
              <a:spcAft>
                <a:spcPts val="0"/>
              </a:spcAft>
              <a:buSzPts val="1300"/>
              <a:buChar char="●"/>
            </a:pPr>
            <a:r>
              <a:rPr lang="es-419"/>
              <a:t>Introducción a Middlewares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Introducción a Middlewares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p32"/>
          <p:cNvSpPr txBox="1"/>
          <p:nvPr/>
        </p:nvSpPr>
        <p:spPr>
          <a:xfrm>
            <a:off x="472725" y="1580625"/>
            <a:ext cx="8582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¿Qué es un middleware?</a:t>
            </a:r>
            <a:br>
              <a:rPr b="1" lang="es-419"/>
            </a:br>
            <a:br>
              <a:rPr b="1" lang="es-419"/>
            </a:br>
            <a:r>
              <a:rPr lang="es-419"/>
              <a:t>En términos generales, un middleware es un software o una capa de software que actúa como intermediario entre dos componentes o sistemas.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¿Y en Node.js que son?</a:t>
            </a:r>
            <a:br>
              <a:rPr b="1" lang="es-419"/>
            </a:br>
            <a:br>
              <a:rPr b="1" lang="es-419"/>
            </a:br>
            <a:r>
              <a:rPr lang="es-419"/>
              <a:t>En el contexto de Node.js, los middlewares son funciones que se utilizan para procesar y manipular las solicitudes HTTP y las respuestas HTTP en una aplicación. </a:t>
            </a:r>
            <a:r>
              <a:rPr lang="es-419">
                <a:highlight>
                  <a:schemeClr val="accent6"/>
                </a:highlight>
              </a:rPr>
              <a:t>Los middlewares se ejecutan en el orden en que se definen y permiten realizar tareas específicas antes o después de que se manejen las solicitudes.</a:t>
            </a:r>
            <a:endParaRPr>
              <a:highlight>
                <a:schemeClr val="accent6"/>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Introducción a Middlewares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33"/>
          <p:cNvSpPr txBox="1"/>
          <p:nvPr/>
        </p:nvSpPr>
        <p:spPr>
          <a:xfrm>
            <a:off x="472725" y="1580625"/>
            <a:ext cx="858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accent6"/>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92" name="Google Shape;192;p33"/>
          <p:cNvPicPr preferRelativeResize="0"/>
          <p:nvPr/>
        </p:nvPicPr>
        <p:blipFill>
          <a:blip r:embed="rId3">
            <a:alphaModFix/>
          </a:blip>
          <a:stretch>
            <a:fillRect/>
          </a:stretch>
        </p:blipFill>
        <p:spPr>
          <a:xfrm>
            <a:off x="3497438" y="2250300"/>
            <a:ext cx="2149136" cy="1780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Introducción a Middlewares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34"/>
          <p:cNvSpPr txBox="1"/>
          <p:nvPr/>
        </p:nvSpPr>
        <p:spPr>
          <a:xfrm>
            <a:off x="472725" y="1580625"/>
            <a:ext cx="8582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highlight>
                  <a:schemeClr val="lt1"/>
                </a:highlight>
              </a:rPr>
              <a:t>Posibles usos en nuestro contexto: </a:t>
            </a:r>
            <a:br>
              <a:rPr lang="es-419">
                <a:highlight>
                  <a:schemeClr val="lt1"/>
                </a:highlight>
              </a:rPr>
            </a:br>
            <a:br>
              <a:rPr lang="es-419">
                <a:highlight>
                  <a:schemeClr val="lt1"/>
                </a:highlight>
              </a:rPr>
            </a:br>
            <a:endParaRPr>
              <a:highlight>
                <a:schemeClr val="lt1"/>
              </a:highlight>
            </a:endParaRPr>
          </a:p>
          <a:p>
            <a:pPr indent="-317500" lvl="0" marL="457200" rtl="0" algn="l">
              <a:spcBef>
                <a:spcPts val="0"/>
              </a:spcBef>
              <a:spcAft>
                <a:spcPts val="0"/>
              </a:spcAft>
              <a:buSzPts val="1400"/>
              <a:buChar char="●"/>
            </a:pPr>
            <a:r>
              <a:rPr b="1" lang="es-419">
                <a:highlight>
                  <a:schemeClr val="lt1"/>
                </a:highlight>
              </a:rPr>
              <a:t>Autenticación y Autorización</a:t>
            </a:r>
            <a:endParaRPr b="1">
              <a:highlight>
                <a:schemeClr val="lt1"/>
              </a:highlight>
            </a:endParaRPr>
          </a:p>
          <a:p>
            <a:pPr indent="-317500" lvl="0" marL="457200" rtl="0" algn="l">
              <a:spcBef>
                <a:spcPts val="0"/>
              </a:spcBef>
              <a:spcAft>
                <a:spcPts val="0"/>
              </a:spcAft>
              <a:buSzPts val="1400"/>
              <a:buChar char="●"/>
            </a:pPr>
            <a:r>
              <a:rPr b="1" lang="es-419">
                <a:highlight>
                  <a:schemeClr val="lt1"/>
                </a:highlight>
              </a:rPr>
              <a:t>Procesamiento de Solicitudes: </a:t>
            </a:r>
            <a:r>
              <a:rPr lang="es-419">
                <a:highlight>
                  <a:schemeClr val="lt1"/>
                </a:highlight>
              </a:rPr>
              <a:t>analizar y procesar las solicitudes HTTP entrantes, extrayendo datos de la solicitud, validando parámetros y encabezados, y realizando tareas de limpieza</a:t>
            </a:r>
            <a:endParaRPr>
              <a:highlight>
                <a:schemeClr val="lt1"/>
              </a:highlight>
            </a:endParaRPr>
          </a:p>
          <a:p>
            <a:pPr indent="-317500" lvl="0" marL="457200" rtl="0" algn="l">
              <a:spcBef>
                <a:spcPts val="0"/>
              </a:spcBef>
              <a:spcAft>
                <a:spcPts val="0"/>
              </a:spcAft>
              <a:buSzPts val="1400"/>
              <a:buChar char="●"/>
            </a:pPr>
            <a:r>
              <a:rPr b="1" lang="es-419">
                <a:highlight>
                  <a:schemeClr val="lt1"/>
                </a:highlight>
              </a:rPr>
              <a:t>Logging (Registro): </a:t>
            </a:r>
            <a:r>
              <a:rPr lang="es-419">
                <a:highlight>
                  <a:schemeClr val="lt1"/>
                </a:highlight>
              </a:rPr>
              <a:t>registrar información relevante sobre las solicitudes entrantes, incluyendo detalles como la IP del cliente, la ruta solicitada, el método HTTP y el tiempo de respuesta.</a:t>
            </a:r>
            <a:endParaRPr>
              <a:highlight>
                <a:schemeClr val="lt1"/>
              </a:highlight>
            </a:endParaRPr>
          </a:p>
          <a:p>
            <a:pPr indent="-317500" lvl="0" marL="457200" rtl="0" algn="l">
              <a:spcBef>
                <a:spcPts val="0"/>
              </a:spcBef>
              <a:spcAft>
                <a:spcPts val="0"/>
              </a:spcAft>
              <a:buSzPts val="1400"/>
              <a:buChar char="●"/>
            </a:pPr>
            <a:r>
              <a:rPr b="1" lang="es-419">
                <a:highlight>
                  <a:schemeClr val="lt1"/>
                </a:highlight>
              </a:rPr>
              <a:t>Validación de OAS: </a:t>
            </a:r>
            <a:r>
              <a:rPr lang="es-419">
                <a:highlight>
                  <a:schemeClr val="lt1"/>
                </a:highlight>
              </a:rPr>
              <a:t>un middleware puede ser utilizado para verificar si la ruta solicitada y los parámetros corresponden a la definición del OAS (OpenAPI Specification).</a:t>
            </a:r>
            <a:endParaRPr>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es Node.js</a:t>
            </a:r>
            <a:endParaRPr/>
          </a:p>
        </p:txBody>
      </p:sp>
      <p:pic>
        <p:nvPicPr>
          <p:cNvPr id="77" name="Google Shape;77;p15"/>
          <p:cNvPicPr preferRelativeResize="0"/>
          <p:nvPr/>
        </p:nvPicPr>
        <p:blipFill>
          <a:blip r:embed="rId3">
            <a:alphaModFix/>
          </a:blip>
          <a:stretch>
            <a:fillRect/>
          </a:stretch>
        </p:blipFill>
        <p:spPr>
          <a:xfrm>
            <a:off x="2810275" y="2319075"/>
            <a:ext cx="3907598" cy="264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es Node.js</a:t>
            </a:r>
            <a:endParaRPr/>
          </a:p>
        </p:txBody>
      </p:sp>
      <p:sp>
        <p:nvSpPr>
          <p:cNvPr id="83" name="Google Shape;83;p16"/>
          <p:cNvSpPr txBox="1"/>
          <p:nvPr/>
        </p:nvSpPr>
        <p:spPr>
          <a:xfrm>
            <a:off x="472725" y="1580625"/>
            <a:ext cx="858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Node.js es un entorno de tiempo de ejecución de JavaScript que te permite ejecutar código JavaScript en el servidor, en lugar de solo en el navegador web. Ahora, </a:t>
            </a:r>
            <a:r>
              <a:rPr lang="es-419">
                <a:highlight>
                  <a:schemeClr val="accent6"/>
                </a:highlight>
              </a:rPr>
              <a:t>¿qué significa esto en términos sencillos?</a:t>
            </a:r>
            <a:endParaRPr>
              <a:highlight>
                <a:schemeClr val="accent6"/>
              </a:highlight>
            </a:endParaRPr>
          </a:p>
        </p:txBody>
      </p:sp>
      <p:pic>
        <p:nvPicPr>
          <p:cNvPr id="84" name="Google Shape;84;p16"/>
          <p:cNvPicPr preferRelativeResize="0"/>
          <p:nvPr/>
        </p:nvPicPr>
        <p:blipFill>
          <a:blip r:embed="rId3">
            <a:alphaModFix/>
          </a:blip>
          <a:stretch>
            <a:fillRect/>
          </a:stretch>
        </p:blipFill>
        <p:spPr>
          <a:xfrm>
            <a:off x="2810275" y="2319075"/>
            <a:ext cx="3907598" cy="264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se puede hacer con Node.js</a:t>
            </a:r>
            <a:endParaRPr/>
          </a:p>
        </p:txBody>
      </p:sp>
      <p:sp>
        <p:nvSpPr>
          <p:cNvPr id="90" name="Google Shape;90;p17"/>
          <p:cNvSpPr txBox="1"/>
          <p:nvPr/>
        </p:nvSpPr>
        <p:spPr>
          <a:xfrm>
            <a:off x="472725" y="2305850"/>
            <a:ext cx="8582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419">
                <a:highlight>
                  <a:schemeClr val="lt1"/>
                </a:highlight>
              </a:rPr>
              <a:t>Desarrollo de aplicaciones web</a:t>
            </a:r>
            <a:endParaRPr>
              <a:highlight>
                <a:schemeClr val="lt1"/>
              </a:highlight>
            </a:endParaRPr>
          </a:p>
          <a:p>
            <a:pPr indent="-317500" lvl="0" marL="457200" rtl="0" algn="l">
              <a:spcBef>
                <a:spcPts val="0"/>
              </a:spcBef>
              <a:spcAft>
                <a:spcPts val="0"/>
              </a:spcAft>
              <a:buSzPts val="1400"/>
              <a:buChar char="●"/>
            </a:pPr>
            <a:r>
              <a:rPr lang="es-419">
                <a:highlight>
                  <a:schemeClr val="lt1"/>
                </a:highlight>
              </a:rPr>
              <a:t>APIs y servicios web</a:t>
            </a:r>
            <a:endParaRPr>
              <a:highlight>
                <a:schemeClr val="lt1"/>
              </a:highlight>
            </a:endParaRPr>
          </a:p>
          <a:p>
            <a:pPr indent="-317500" lvl="0" marL="457200" rtl="0" algn="l">
              <a:spcBef>
                <a:spcPts val="0"/>
              </a:spcBef>
              <a:spcAft>
                <a:spcPts val="0"/>
              </a:spcAft>
              <a:buSzPts val="1400"/>
              <a:buChar char="●"/>
            </a:pPr>
            <a:r>
              <a:rPr lang="es-419">
                <a:highlight>
                  <a:schemeClr val="lt1"/>
                </a:highlight>
              </a:rPr>
              <a:t>Aplicaciones en tiempo real</a:t>
            </a:r>
            <a:endParaRPr>
              <a:highlight>
                <a:schemeClr val="lt1"/>
              </a:highlight>
            </a:endParaRPr>
          </a:p>
          <a:p>
            <a:pPr indent="-317500" lvl="0" marL="457200" rtl="0" algn="l">
              <a:spcBef>
                <a:spcPts val="0"/>
              </a:spcBef>
              <a:spcAft>
                <a:spcPts val="0"/>
              </a:spcAft>
              <a:buSzPts val="1400"/>
              <a:buChar char="●"/>
            </a:pPr>
            <a:r>
              <a:rPr lang="es-419">
                <a:highlight>
                  <a:schemeClr val="lt1"/>
                </a:highlight>
              </a:rPr>
              <a:t>Automatización de tareas</a:t>
            </a:r>
            <a:endParaRPr>
              <a:highlight>
                <a:schemeClr val="lt1"/>
              </a:highlight>
            </a:endParaRPr>
          </a:p>
          <a:p>
            <a:pPr indent="-317500" lvl="0" marL="457200" rtl="0" algn="l">
              <a:spcBef>
                <a:spcPts val="0"/>
              </a:spcBef>
              <a:spcAft>
                <a:spcPts val="0"/>
              </a:spcAft>
              <a:buSzPts val="1400"/>
              <a:buChar char="●"/>
            </a:pPr>
            <a:r>
              <a:rPr lang="es-419">
                <a:highlight>
                  <a:schemeClr val="lt1"/>
                </a:highlight>
              </a:rPr>
              <a:t>IoT (Internet de las cosas)</a:t>
            </a:r>
            <a:endParaRPr>
              <a:highlight>
                <a:schemeClr val="lt1"/>
              </a:highlight>
            </a:endParaRPr>
          </a:p>
          <a:p>
            <a:pPr indent="-317500" lvl="0" marL="457200" rtl="0" algn="l">
              <a:spcBef>
                <a:spcPts val="0"/>
              </a:spcBef>
              <a:spcAft>
                <a:spcPts val="0"/>
              </a:spcAft>
              <a:buSzPts val="1400"/>
              <a:buChar char="●"/>
            </a:pPr>
            <a:r>
              <a:rPr lang="es-419">
                <a:highlight>
                  <a:schemeClr val="lt1"/>
                </a:highlight>
              </a:rPr>
              <a:t>Aplicaciones de línea de comandos</a:t>
            </a:r>
            <a:endParaRPr>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es </a:t>
            </a:r>
            <a:r>
              <a:rPr lang="es-419"/>
              <a:t>Express.js</a:t>
            </a:r>
            <a:endParaRPr/>
          </a:p>
        </p:txBody>
      </p:sp>
      <p:pic>
        <p:nvPicPr>
          <p:cNvPr id="96" name="Google Shape;96;p18"/>
          <p:cNvPicPr preferRelativeResize="0"/>
          <p:nvPr/>
        </p:nvPicPr>
        <p:blipFill>
          <a:blip r:embed="rId3">
            <a:alphaModFix/>
          </a:blip>
          <a:stretch>
            <a:fillRect/>
          </a:stretch>
        </p:blipFill>
        <p:spPr>
          <a:xfrm>
            <a:off x="3025763" y="2895375"/>
            <a:ext cx="3476622" cy="2132650"/>
          </a:xfrm>
          <a:prstGeom prst="rect">
            <a:avLst/>
          </a:prstGeom>
          <a:noFill/>
          <a:ln>
            <a:noFill/>
          </a:ln>
        </p:spPr>
      </p:pic>
      <p:sp>
        <p:nvSpPr>
          <p:cNvPr id="97" name="Google Shape;97;p18"/>
          <p:cNvSpPr txBox="1"/>
          <p:nvPr/>
        </p:nvSpPr>
        <p:spPr>
          <a:xfrm>
            <a:off x="311700" y="1594350"/>
            <a:ext cx="852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a:t>
            </a:r>
            <a:r>
              <a:rPr lang="es-419"/>
              <a:t>s un framework de JavaScript que se utiliza para construir aplicaciones web y APIs (interfaces de programación de aplicaciones). Es una capa adicional que se ejecuta sobre Node.js y simplifica el proceso de desarrollo web en el lado del servidor.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es Express.js</a:t>
            </a:r>
            <a:endParaRPr/>
          </a:p>
        </p:txBody>
      </p:sp>
      <p:sp>
        <p:nvSpPr>
          <p:cNvPr id="103" name="Google Shape;103;p19"/>
          <p:cNvSpPr txBox="1"/>
          <p:nvPr/>
        </p:nvSpPr>
        <p:spPr>
          <a:xfrm>
            <a:off x="311700" y="1594350"/>
            <a:ext cx="852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Ruteo:</a:t>
            </a:r>
            <a:r>
              <a:rPr lang="es-419"/>
              <a:t> Gestionar las solicitudes HTTP entrantes. Puedes especificar cómo debe responder tu aplicación cuando un usuario accede a una URL específica.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Manejo de solicitudes y respuestas:</a:t>
            </a:r>
            <a:r>
              <a:rPr lang="es-419"/>
              <a:t> Simplifica la manipulación de solicitudes y respuestas HTTP. Puedes acceder fácilmente a los parámetros de consulta, encabezados, cuerpo de la solicitud, y luego enviar respuestas personalizadas al cliente.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Middleware:</a:t>
            </a:r>
            <a:r>
              <a:rPr lang="es-419"/>
              <a:t> Introduce el concepto de middleware, que son funciones que se ejecutan antes o después del manejo de una solicitud.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419"/>
              <a:t>Enrutamiento flexible: </a:t>
            </a:r>
            <a:r>
              <a:rPr lang="es-419"/>
              <a:t>Puedes definir rutas dinámicas y utilizar expresiones regulares para hacer coincidir múltiples rutas con un solo controlador. Esto facilita la creación de aplicaciones escalables y complejas.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Callback</a:t>
            </a:r>
            <a:endParaRPr/>
          </a:p>
        </p:txBody>
      </p:sp>
      <p:sp>
        <p:nvSpPr>
          <p:cNvPr id="109" name="Google Shape;109;p20"/>
          <p:cNvSpPr txBox="1"/>
          <p:nvPr/>
        </p:nvSpPr>
        <p:spPr>
          <a:xfrm>
            <a:off x="472725" y="1580625"/>
            <a:ext cx="8582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Callback</a:t>
            </a:r>
            <a:endParaRPr/>
          </a:p>
        </p:txBody>
      </p:sp>
      <p:sp>
        <p:nvSpPr>
          <p:cNvPr id="115" name="Google Shape;115;p21"/>
          <p:cNvSpPr txBox="1"/>
          <p:nvPr/>
        </p:nvSpPr>
        <p:spPr>
          <a:xfrm>
            <a:off x="472725" y="1580625"/>
            <a:ext cx="8582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Un callback es una función que se pasa como argumento a otra función y se ejecuta después de que esta última haya terminado su tarea.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s-419"/>
              <a:t>Gestión de operaciones asincrónicas: </a:t>
            </a:r>
            <a:r>
              <a:rPr lang="es-419"/>
              <a:t>Los callbacks son esenciales para manejar operaciones asincrónicas, como solicitudes de red, lecturas de archivos o temporizadores. Permiten que el código se ejecute de manera secuencial, lo que </a:t>
            </a:r>
            <a:r>
              <a:rPr lang="es-419">
                <a:highlight>
                  <a:schemeClr val="accent6"/>
                </a:highlight>
              </a:rPr>
              <a:t>facilita la gestión de eventos y el flujo de control en aplicaciones asincrónicas.</a:t>
            </a:r>
            <a:endParaRPr>
              <a:highlight>
                <a:schemeClr val="accent6"/>
              </a:highlight>
            </a:endParaRPr>
          </a:p>
          <a:p>
            <a:pPr indent="-317500" lvl="0" marL="457200" rtl="0" algn="l">
              <a:spcBef>
                <a:spcPts val="0"/>
              </a:spcBef>
              <a:spcAft>
                <a:spcPts val="0"/>
              </a:spcAft>
              <a:buSzPts val="1400"/>
              <a:buChar char="●"/>
            </a:pPr>
            <a:r>
              <a:rPr b="1" lang="es-419"/>
              <a:t>Evita el bloqueo del hilo principal: </a:t>
            </a:r>
            <a:r>
              <a:rPr lang="es-419">
                <a:highlight>
                  <a:schemeClr val="accent6"/>
                </a:highlight>
              </a:rPr>
              <a:t>Al utilizar callbacks en operaciones asincrónicas, se evita el bloqueo del hilo principal de JavaScript.</a:t>
            </a:r>
            <a:r>
              <a:rPr lang="es-419"/>
              <a:t> Esto significa que otras partes de la aplicación pueden continuar ejecutándose mientras se espera una operación asincrónica, lo que mejora la capacidad de respuesta.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