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208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A9094-E6BC-E346-8728-6CB821611E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48C6DC-8CF4-E84B-8898-123706EE8C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CD6E9-F34C-E648-A929-BEBF82804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2A7B7-1559-054C-9FAD-408E61FC02DC}" type="datetimeFigureOut">
              <a:rPr lang="en-US" smtClean="0"/>
              <a:t>11/7/21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85F95-A4AB-E042-8B1D-53804C2D7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07078-2811-DA4E-BB96-3009B0F15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1EAB5-51D2-BF4F-9BB8-A0BC4F8EF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54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48CAD-93B4-6345-844C-D66828638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1EEC84-6230-AF44-BD90-0344F177F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F7C04-DB7C-BF4F-98EE-6247D8B93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2A7B7-1559-054C-9FAD-408E61FC02DC}" type="datetimeFigureOut">
              <a:rPr lang="en-US" smtClean="0"/>
              <a:t>11/7/21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74E8E-B152-E14D-85E4-FD108AF43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D1774-C7A6-804D-8086-5A4C499E5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1EAB5-51D2-BF4F-9BB8-A0BC4F8EF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50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B20695-C6FF-3246-ACF8-5120744A93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492DB7-30DD-1A4D-8563-6FDDF56FE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02B0C-FBC3-BF49-BF92-6E3C29A4C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2A7B7-1559-054C-9FAD-408E61FC02DC}" type="datetimeFigureOut">
              <a:rPr lang="en-US" smtClean="0"/>
              <a:t>11/7/21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834C1-448C-EE48-A0F2-B9799C186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BB7AD-46A1-9A48-AA07-DA0D3A47C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1EAB5-51D2-BF4F-9BB8-A0BC4F8EF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63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E4319-ECA3-3D49-8368-B0CA6D6C7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6A941-3596-B242-93E2-05E8843F0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F82D1-66D9-F540-961A-6B7F73FA7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2A7B7-1559-054C-9FAD-408E61FC02DC}" type="datetimeFigureOut">
              <a:rPr lang="en-US" smtClean="0"/>
              <a:t>11/7/21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17221-3452-9D49-BCD4-0590B5033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15BCF-3472-8A41-9C5A-3304200FB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1EAB5-51D2-BF4F-9BB8-A0BC4F8EF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655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44725-9A02-6447-94F0-7A909A9E5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DEB26-0BCE-4E40-9E75-AAB6F9BA3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ADFE3-9110-A74A-A1CB-176C85825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2A7B7-1559-054C-9FAD-408E61FC02DC}" type="datetimeFigureOut">
              <a:rPr lang="en-US" smtClean="0"/>
              <a:t>11/7/21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BE473-30DE-9047-8632-3BCFAE798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AF531-DCFF-0941-B19A-16E7F141C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1EAB5-51D2-BF4F-9BB8-A0BC4F8EF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003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ACC01-CF94-6A44-A323-D4C731C61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55F01-6287-0442-9DFE-184C386FA2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DBA4C-E28D-1141-A8EA-C34AEC326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886A6C-2A4D-0949-991A-073D7C8AE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2A7B7-1559-054C-9FAD-408E61FC02DC}" type="datetimeFigureOut">
              <a:rPr lang="en-US" smtClean="0"/>
              <a:t>11/7/21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DECDB2-7F64-E044-91F8-AE405EA0F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FA10C7-BC2D-354C-A30D-44011D51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1EAB5-51D2-BF4F-9BB8-A0BC4F8EF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83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8BB7B-0185-DB47-A5B2-5023F7430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B5DAA-D0BE-9944-9494-427E33A52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935F0-669A-DE4C-8CE8-4A0AC6EB17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1AF6D9-3AF4-D64F-A854-02FC254FEB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F5A53A-CD0E-554C-BF0D-EEF98A75EB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6C8765-3518-7F4F-B3E8-44F3A2342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2A7B7-1559-054C-9FAD-408E61FC02DC}" type="datetimeFigureOut">
              <a:rPr lang="en-US" smtClean="0"/>
              <a:t>11/7/21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DA9D-AF39-E243-A4C7-1853111D4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A8B1EC-7BC0-2447-84D2-65B6E7411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1EAB5-51D2-BF4F-9BB8-A0BC4F8EF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08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BE319-3C12-164F-A475-848BCCC70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CC3404-A08E-A742-B140-DC73F01BB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2A7B7-1559-054C-9FAD-408E61FC02DC}" type="datetimeFigureOut">
              <a:rPr lang="en-US" smtClean="0"/>
              <a:t>11/7/21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DD4512-4FCC-D34D-B41B-9BA7490D1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B71EB0-76EF-5646-8A2A-6CA8CBDB7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1EAB5-51D2-BF4F-9BB8-A0BC4F8EF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64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39C272-4AD0-774C-B68F-066EDFF78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2A7B7-1559-054C-9FAD-408E61FC02DC}" type="datetimeFigureOut">
              <a:rPr lang="en-US" smtClean="0"/>
              <a:t>11/7/21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069D03-4F31-084F-978A-4E3081AD1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E97F7F-A1FC-AD42-90F4-0A9F7D110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1EAB5-51D2-BF4F-9BB8-A0BC4F8EF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07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CFC3F-DCC8-0446-B6D4-E27091B5B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5D338-B436-CE4B-AEAD-09367D67D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860F17-7136-E844-896F-A077FB1D9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07215-035A-DC4C-B344-B955971C8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2A7B7-1559-054C-9FAD-408E61FC02DC}" type="datetimeFigureOut">
              <a:rPr lang="en-US" smtClean="0"/>
              <a:t>11/7/21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7F310-E2CC-2A4C-9E00-4AEC3E972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894D4B-C7F1-FA45-AC2A-5826BFD85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1EAB5-51D2-BF4F-9BB8-A0BC4F8EF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910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A79DB-2562-AA43-AFE9-3D7A2562A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FED869-D8A5-8B49-AE18-F672640A93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A633A-D020-3A4E-BC73-452CBA07D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3C6E1E-CA49-754F-AD11-6CAC12E02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2A7B7-1559-054C-9FAD-408E61FC02DC}" type="datetimeFigureOut">
              <a:rPr lang="en-US" smtClean="0"/>
              <a:t>11/7/21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CE5646-6CB6-EE4F-87E5-0D2E1AE4D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713916-5077-A649-99E8-AFAC52D98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1EAB5-51D2-BF4F-9BB8-A0BC4F8EF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615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F77BF6-440B-CF4F-8DBA-EB6006FD7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E2FFF-EDBB-3642-A18E-BE0CE8F2C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1666A-CAEC-F14F-A9CF-1757881AB9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2A7B7-1559-054C-9FAD-408E61FC02DC}" type="datetimeFigureOut">
              <a:rPr lang="en-US" smtClean="0"/>
              <a:t>11/7/21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6AB2C-782C-FB44-9800-5A1FECEF79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EE638-E207-9347-9602-BC26B0D18C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1EAB5-51D2-BF4F-9BB8-A0BC4F8EF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881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BA4533-58E2-3046-BE7C-80E5DC86668A}"/>
              </a:ext>
            </a:extLst>
          </p:cNvPr>
          <p:cNvSpPr/>
          <p:nvPr/>
        </p:nvSpPr>
        <p:spPr>
          <a:xfrm>
            <a:off x="0" y="0"/>
            <a:ext cx="1167307" cy="2616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100" dirty="0" err="1">
                <a:latin typeface="Helvetica" pitchFamily="2" charset="0"/>
              </a:rPr>
              <a:t>genie_jobs.json</a:t>
            </a:r>
            <a:endParaRPr lang="en-US" sz="1100" dirty="0">
              <a:latin typeface="Helvetica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87B5CF-BB76-214C-91FC-B9A267EB054A}"/>
              </a:ext>
            </a:extLst>
          </p:cNvPr>
          <p:cNvSpPr/>
          <p:nvPr/>
        </p:nvSpPr>
        <p:spPr>
          <a:xfrm>
            <a:off x="809296" y="1130606"/>
            <a:ext cx="5286704" cy="17851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1000" dirty="0">
                <a:solidFill>
                  <a:schemeClr val="dk1"/>
                </a:solidFill>
                <a:latin typeface="Courier" pitchFamily="2" charset="0"/>
              </a:rPr>
              <a:t>    {</a:t>
            </a:r>
          </a:p>
          <a:p>
            <a:r>
              <a:rPr lang="en-IN" sz="1000" dirty="0">
                <a:solidFill>
                  <a:schemeClr val="dk1"/>
                </a:solidFill>
                <a:latin typeface="Courier" pitchFamily="2" charset="0"/>
              </a:rPr>
              <a:t>        "</a:t>
            </a:r>
            <a:r>
              <a:rPr lang="en-IN" sz="1000" dirty="0" err="1">
                <a:solidFill>
                  <a:schemeClr val="dk1"/>
                </a:solidFill>
                <a:latin typeface="Courier" pitchFamily="2" charset="0"/>
              </a:rPr>
              <a:t>jobClass</a:t>
            </a:r>
            <a:r>
              <a:rPr lang="en-IN" sz="1000" dirty="0">
                <a:solidFill>
                  <a:schemeClr val="dk1"/>
                </a:solidFill>
                <a:latin typeface="Courier" pitchFamily="2" charset="0"/>
              </a:rPr>
              <a:t>": "</a:t>
            </a:r>
            <a:r>
              <a:rPr lang="en-IN" sz="1000" dirty="0" err="1">
                <a:solidFill>
                  <a:srgbClr val="FF0000"/>
                </a:solidFill>
                <a:latin typeface="Courier" pitchFamily="2" charset="0"/>
              </a:rPr>
              <a:t>IntegrationsAnomalyDetector</a:t>
            </a:r>
            <a:r>
              <a:rPr lang="en-IN" sz="1000" dirty="0">
                <a:solidFill>
                  <a:schemeClr val="dk1"/>
                </a:solidFill>
                <a:latin typeface="Courier" pitchFamily="2" charset="0"/>
              </a:rPr>
              <a:t>",</a:t>
            </a:r>
          </a:p>
          <a:p>
            <a:r>
              <a:rPr lang="en-IN" sz="1000" dirty="0">
                <a:solidFill>
                  <a:schemeClr val="dk1"/>
                </a:solidFill>
                <a:latin typeface="Courier" pitchFamily="2" charset="0"/>
              </a:rPr>
              <a:t>        "</a:t>
            </a:r>
            <a:r>
              <a:rPr lang="en-IN" sz="1000" dirty="0" err="1">
                <a:solidFill>
                  <a:schemeClr val="dk1"/>
                </a:solidFill>
                <a:latin typeface="Courier" pitchFamily="2" charset="0"/>
              </a:rPr>
              <a:t>jobGroup</a:t>
            </a:r>
            <a:r>
              <a:rPr lang="en-IN" sz="1000" dirty="0">
                <a:solidFill>
                  <a:schemeClr val="dk1"/>
                </a:solidFill>
                <a:latin typeface="Courier" pitchFamily="2" charset="0"/>
              </a:rPr>
              <a:t>": "</a:t>
            </a:r>
            <a:r>
              <a:rPr lang="en-IN" sz="1000" dirty="0" err="1">
                <a:solidFill>
                  <a:schemeClr val="dk1"/>
                </a:solidFill>
                <a:latin typeface="Courier" pitchFamily="2" charset="0"/>
              </a:rPr>
              <a:t>integrationsPredictor</a:t>
            </a:r>
            <a:r>
              <a:rPr lang="en-IN" sz="1000" dirty="0">
                <a:solidFill>
                  <a:schemeClr val="dk1"/>
                </a:solidFill>
                <a:latin typeface="Courier" pitchFamily="2" charset="0"/>
              </a:rPr>
              <a:t>",</a:t>
            </a:r>
          </a:p>
          <a:p>
            <a:r>
              <a:rPr lang="en-IN" sz="1000" dirty="0">
                <a:solidFill>
                  <a:schemeClr val="dk1"/>
                </a:solidFill>
                <a:latin typeface="Courier" pitchFamily="2" charset="0"/>
              </a:rPr>
              <a:t>        "</a:t>
            </a:r>
            <a:r>
              <a:rPr lang="en-IN" sz="1000" dirty="0" err="1">
                <a:solidFill>
                  <a:schemeClr val="dk1"/>
                </a:solidFill>
                <a:latin typeface="Courier" pitchFamily="2" charset="0"/>
              </a:rPr>
              <a:t>jobName</a:t>
            </a:r>
            <a:r>
              <a:rPr lang="en-IN" sz="1000" dirty="0">
                <a:solidFill>
                  <a:schemeClr val="dk1"/>
                </a:solidFill>
                <a:latin typeface="Courier" pitchFamily="2" charset="0"/>
              </a:rPr>
              <a:t>": "Integrations Anomaly Predictor",</a:t>
            </a:r>
          </a:p>
          <a:p>
            <a:r>
              <a:rPr lang="en-IN" sz="1000" dirty="0">
                <a:solidFill>
                  <a:schemeClr val="dk1"/>
                </a:solidFill>
                <a:latin typeface="Courier" pitchFamily="2" charset="0"/>
              </a:rPr>
              <a:t>        "frequency": "5m",</a:t>
            </a:r>
          </a:p>
          <a:p>
            <a:r>
              <a:rPr lang="en-IN" sz="1000" dirty="0">
                <a:solidFill>
                  <a:schemeClr val="dk1"/>
                </a:solidFill>
                <a:latin typeface="Courier" pitchFamily="2" charset="0"/>
              </a:rPr>
              <a:t>        "scope": "</a:t>
            </a:r>
            <a:r>
              <a:rPr lang="en-IN" sz="1000" dirty="0" err="1">
                <a:solidFill>
                  <a:schemeClr val="dk1"/>
                </a:solidFill>
                <a:latin typeface="Courier" pitchFamily="2" charset="0"/>
              </a:rPr>
              <a:t>integrationTable</a:t>
            </a:r>
            <a:r>
              <a:rPr lang="en-IN" sz="1000" dirty="0">
                <a:solidFill>
                  <a:schemeClr val="dk1"/>
                </a:solidFill>
                <a:latin typeface="Courier" pitchFamily="2" charset="0"/>
              </a:rPr>
              <a:t>",</a:t>
            </a:r>
          </a:p>
          <a:p>
            <a:r>
              <a:rPr lang="en-IN" sz="1000" dirty="0">
                <a:solidFill>
                  <a:schemeClr val="dk1"/>
                </a:solidFill>
                <a:latin typeface="Courier" pitchFamily="2" charset="0"/>
              </a:rPr>
              <a:t>        "</a:t>
            </a:r>
            <a:r>
              <a:rPr lang="en-IN" sz="1000" dirty="0" err="1">
                <a:solidFill>
                  <a:schemeClr val="dk1"/>
                </a:solidFill>
                <a:latin typeface="Courier" pitchFamily="2" charset="0"/>
              </a:rPr>
              <a:t>tableNames</a:t>
            </a:r>
            <a:r>
              <a:rPr lang="en-IN" sz="1000" dirty="0">
                <a:solidFill>
                  <a:schemeClr val="dk1"/>
                </a:solidFill>
                <a:latin typeface="Courier" pitchFamily="2" charset="0"/>
              </a:rPr>
              <a:t>": ["application"],</a:t>
            </a:r>
          </a:p>
          <a:p>
            <a:r>
              <a:rPr lang="en-IN" sz="1000" dirty="0">
                <a:solidFill>
                  <a:schemeClr val="dk1"/>
                </a:solidFill>
                <a:latin typeface="Courier" pitchFamily="2" charset="0"/>
              </a:rPr>
              <a:t>        "priority": "medium",</a:t>
            </a:r>
          </a:p>
          <a:p>
            <a:r>
              <a:rPr lang="en-IN" sz="1000" dirty="0">
                <a:solidFill>
                  <a:schemeClr val="dk1"/>
                </a:solidFill>
                <a:latin typeface="Courier" pitchFamily="2" charset="0"/>
              </a:rPr>
              <a:t>        "vendor": "</a:t>
            </a:r>
            <a:r>
              <a:rPr lang="en-IN" sz="1000" dirty="0" err="1">
                <a:solidFill>
                  <a:schemeClr val="dk1"/>
                </a:solidFill>
                <a:latin typeface="Courier" pitchFamily="2" charset="0"/>
              </a:rPr>
              <a:t>appd</a:t>
            </a:r>
            <a:r>
              <a:rPr lang="en-IN" sz="1000" dirty="0">
                <a:solidFill>
                  <a:schemeClr val="dk1"/>
                </a:solidFill>
                <a:latin typeface="Courier" pitchFamily="2" charset="0"/>
              </a:rPr>
              <a:t>",</a:t>
            </a:r>
          </a:p>
          <a:p>
            <a:r>
              <a:rPr lang="en-IN" sz="1000" dirty="0">
                <a:solidFill>
                  <a:schemeClr val="dk1"/>
                </a:solidFill>
                <a:latin typeface="Courier" pitchFamily="2" charset="0"/>
              </a:rPr>
              <a:t>        "stateful" : "no"</a:t>
            </a:r>
          </a:p>
          <a:p>
            <a:r>
              <a:rPr lang="en-IN" sz="1000" dirty="0">
                <a:solidFill>
                  <a:schemeClr val="dk1"/>
                </a:solidFill>
                <a:latin typeface="Courier" pitchFamily="2" charset="0"/>
              </a:rPr>
              <a:t>    },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1A8A3B-27FE-7649-B57C-BB66DE8FA6E9}"/>
              </a:ext>
            </a:extLst>
          </p:cNvPr>
          <p:cNvSpPr/>
          <p:nvPr/>
        </p:nvSpPr>
        <p:spPr>
          <a:xfrm>
            <a:off x="809294" y="2917939"/>
            <a:ext cx="5286705" cy="17851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1000" dirty="0">
                <a:solidFill>
                  <a:schemeClr val="dk1"/>
                </a:solidFill>
                <a:latin typeface="Courier" pitchFamily="2" charset="0"/>
              </a:rPr>
              <a:t>    {</a:t>
            </a:r>
          </a:p>
          <a:p>
            <a:r>
              <a:rPr lang="en-IN" sz="1000" dirty="0">
                <a:solidFill>
                  <a:schemeClr val="dk1"/>
                </a:solidFill>
                <a:latin typeface="Courier" pitchFamily="2" charset="0"/>
              </a:rPr>
              <a:t>        "</a:t>
            </a:r>
            <a:r>
              <a:rPr lang="en-IN" sz="1000" dirty="0" err="1">
                <a:solidFill>
                  <a:schemeClr val="dk1"/>
                </a:solidFill>
                <a:latin typeface="Courier" pitchFamily="2" charset="0"/>
              </a:rPr>
              <a:t>jobClass</a:t>
            </a:r>
            <a:r>
              <a:rPr lang="en-IN" sz="1000" dirty="0">
                <a:solidFill>
                  <a:schemeClr val="dk1"/>
                </a:solidFill>
                <a:latin typeface="Courier" pitchFamily="2" charset="0"/>
              </a:rPr>
              <a:t>": "</a:t>
            </a:r>
            <a:r>
              <a:rPr lang="en-IN" sz="1000" dirty="0" err="1">
                <a:solidFill>
                  <a:srgbClr val="FF0000"/>
                </a:solidFill>
                <a:latin typeface="Courier" pitchFamily="2" charset="0"/>
              </a:rPr>
              <a:t>IntegrationsPostProcessor</a:t>
            </a:r>
            <a:r>
              <a:rPr lang="en-IN" sz="1000" dirty="0">
                <a:solidFill>
                  <a:schemeClr val="dk1"/>
                </a:solidFill>
                <a:latin typeface="Courier" pitchFamily="2" charset="0"/>
              </a:rPr>
              <a:t>",</a:t>
            </a:r>
          </a:p>
          <a:p>
            <a:r>
              <a:rPr lang="en-IN" sz="1000" dirty="0">
                <a:solidFill>
                  <a:schemeClr val="dk1"/>
                </a:solidFill>
                <a:latin typeface="Courier" pitchFamily="2" charset="0"/>
              </a:rPr>
              <a:t>        "</a:t>
            </a:r>
            <a:r>
              <a:rPr lang="en-IN" sz="1000" dirty="0" err="1">
                <a:solidFill>
                  <a:schemeClr val="dk1"/>
                </a:solidFill>
                <a:latin typeface="Courier" pitchFamily="2" charset="0"/>
              </a:rPr>
              <a:t>jobGroup</a:t>
            </a:r>
            <a:r>
              <a:rPr lang="en-IN" sz="1000" dirty="0">
                <a:solidFill>
                  <a:schemeClr val="dk1"/>
                </a:solidFill>
                <a:latin typeface="Courier" pitchFamily="2" charset="0"/>
              </a:rPr>
              <a:t>": "</a:t>
            </a:r>
            <a:r>
              <a:rPr lang="en-IN" sz="1000" dirty="0" err="1">
                <a:solidFill>
                  <a:schemeClr val="dk1"/>
                </a:solidFill>
                <a:latin typeface="Courier" pitchFamily="2" charset="0"/>
              </a:rPr>
              <a:t>postProcessor</a:t>
            </a:r>
            <a:r>
              <a:rPr lang="en-IN" sz="1000" dirty="0">
                <a:solidFill>
                  <a:schemeClr val="dk1"/>
                </a:solidFill>
                <a:latin typeface="Courier" pitchFamily="2" charset="0"/>
              </a:rPr>
              <a:t>",</a:t>
            </a:r>
          </a:p>
          <a:p>
            <a:r>
              <a:rPr lang="en-IN" sz="1000" dirty="0">
                <a:solidFill>
                  <a:schemeClr val="dk1"/>
                </a:solidFill>
                <a:latin typeface="Courier" pitchFamily="2" charset="0"/>
              </a:rPr>
              <a:t>        "</a:t>
            </a:r>
            <a:r>
              <a:rPr lang="en-IN" sz="1000" dirty="0" err="1">
                <a:solidFill>
                  <a:schemeClr val="dk1"/>
                </a:solidFill>
                <a:latin typeface="Courier" pitchFamily="2" charset="0"/>
              </a:rPr>
              <a:t>jobName</a:t>
            </a:r>
            <a:r>
              <a:rPr lang="en-IN" sz="1000" dirty="0">
                <a:solidFill>
                  <a:schemeClr val="dk1"/>
                </a:solidFill>
                <a:latin typeface="Courier" pitchFamily="2" charset="0"/>
              </a:rPr>
              <a:t>": "Integrations Post Processor",</a:t>
            </a:r>
          </a:p>
          <a:p>
            <a:r>
              <a:rPr lang="en-IN" sz="1000" dirty="0">
                <a:solidFill>
                  <a:schemeClr val="dk1"/>
                </a:solidFill>
                <a:latin typeface="Courier" pitchFamily="2" charset="0"/>
              </a:rPr>
              <a:t>        "frequency": "5m",</a:t>
            </a:r>
          </a:p>
          <a:p>
            <a:r>
              <a:rPr lang="en-IN" sz="1000" dirty="0">
                <a:solidFill>
                  <a:schemeClr val="dk1"/>
                </a:solidFill>
                <a:latin typeface="Courier" pitchFamily="2" charset="0"/>
              </a:rPr>
              <a:t>        "scope": "</a:t>
            </a:r>
            <a:r>
              <a:rPr lang="en-IN" sz="1000" dirty="0" err="1">
                <a:solidFill>
                  <a:schemeClr val="dk1"/>
                </a:solidFill>
                <a:latin typeface="Courier" pitchFamily="2" charset="0"/>
              </a:rPr>
              <a:t>integrationTable</a:t>
            </a:r>
            <a:r>
              <a:rPr lang="en-IN" sz="1000" dirty="0">
                <a:solidFill>
                  <a:schemeClr val="dk1"/>
                </a:solidFill>
                <a:latin typeface="Courier" pitchFamily="2" charset="0"/>
              </a:rPr>
              <a:t>",</a:t>
            </a:r>
          </a:p>
          <a:p>
            <a:r>
              <a:rPr lang="en-IN" sz="1000" dirty="0">
                <a:solidFill>
                  <a:schemeClr val="dk1"/>
                </a:solidFill>
                <a:latin typeface="Courier" pitchFamily="2" charset="0"/>
              </a:rPr>
              <a:t>        "</a:t>
            </a:r>
            <a:r>
              <a:rPr lang="en-IN" sz="1000" dirty="0" err="1">
                <a:solidFill>
                  <a:schemeClr val="dk1"/>
                </a:solidFill>
                <a:latin typeface="Courier" pitchFamily="2" charset="0"/>
              </a:rPr>
              <a:t>tableNames</a:t>
            </a:r>
            <a:r>
              <a:rPr lang="en-IN" sz="1000" dirty="0">
                <a:solidFill>
                  <a:schemeClr val="dk1"/>
                </a:solidFill>
                <a:latin typeface="Courier" pitchFamily="2" charset="0"/>
              </a:rPr>
              <a:t>": ["application", "tier", "node", "</a:t>
            </a:r>
            <a:r>
              <a:rPr lang="en-IN" sz="1000" dirty="0" err="1">
                <a:solidFill>
                  <a:schemeClr val="dk1"/>
                </a:solidFill>
                <a:latin typeface="Courier" pitchFamily="2" charset="0"/>
              </a:rPr>
              <a:t>netlink</a:t>
            </a:r>
            <a:r>
              <a:rPr lang="en-IN" sz="1000" dirty="0">
                <a:solidFill>
                  <a:schemeClr val="dk1"/>
                </a:solidFill>
                <a:latin typeface="Courier" pitchFamily="2" charset="0"/>
              </a:rPr>
              <a:t>"],</a:t>
            </a:r>
          </a:p>
          <a:p>
            <a:r>
              <a:rPr lang="en-IN" sz="1000" dirty="0">
                <a:solidFill>
                  <a:schemeClr val="dk1"/>
                </a:solidFill>
                <a:latin typeface="Courier" pitchFamily="2" charset="0"/>
              </a:rPr>
              <a:t>        "priority": "medium",</a:t>
            </a:r>
          </a:p>
          <a:p>
            <a:r>
              <a:rPr lang="en-IN" sz="1000" dirty="0">
                <a:solidFill>
                  <a:schemeClr val="dk1"/>
                </a:solidFill>
                <a:latin typeface="Courier" pitchFamily="2" charset="0"/>
              </a:rPr>
              <a:t>        "vendor": "</a:t>
            </a:r>
            <a:r>
              <a:rPr lang="en-IN" sz="1000" dirty="0" err="1">
                <a:solidFill>
                  <a:schemeClr val="dk1"/>
                </a:solidFill>
                <a:latin typeface="Courier" pitchFamily="2" charset="0"/>
              </a:rPr>
              <a:t>appd</a:t>
            </a:r>
            <a:r>
              <a:rPr lang="en-IN" sz="1000" dirty="0">
                <a:solidFill>
                  <a:schemeClr val="dk1"/>
                </a:solidFill>
                <a:latin typeface="Courier" pitchFamily="2" charset="0"/>
              </a:rPr>
              <a:t>",</a:t>
            </a:r>
          </a:p>
          <a:p>
            <a:r>
              <a:rPr lang="en-IN" sz="1000" dirty="0">
                <a:solidFill>
                  <a:schemeClr val="dk1"/>
                </a:solidFill>
                <a:latin typeface="Courier" pitchFamily="2" charset="0"/>
              </a:rPr>
              <a:t>        "stateful" : "no"</a:t>
            </a:r>
          </a:p>
          <a:p>
            <a:r>
              <a:rPr lang="en-IN" sz="1000" dirty="0">
                <a:solidFill>
                  <a:schemeClr val="dk1"/>
                </a:solidFill>
                <a:latin typeface="Courier" pitchFamily="2" charset="0"/>
              </a:rPr>
              <a:t>    },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C1C8A-2D39-FE4A-A6DE-6B8A508A4B61}"/>
              </a:ext>
            </a:extLst>
          </p:cNvPr>
          <p:cNvSpPr/>
          <p:nvPr/>
        </p:nvSpPr>
        <p:spPr>
          <a:xfrm>
            <a:off x="809294" y="4704156"/>
            <a:ext cx="5286705" cy="16158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900" dirty="0">
                <a:solidFill>
                  <a:schemeClr val="dk1"/>
                </a:solidFill>
                <a:latin typeface="Courier" pitchFamily="2" charset="0"/>
              </a:rPr>
              <a:t>    {</a:t>
            </a:r>
          </a:p>
          <a:p>
            <a:r>
              <a:rPr lang="en-IN" sz="900" dirty="0">
                <a:solidFill>
                  <a:schemeClr val="dk1"/>
                </a:solidFill>
                <a:latin typeface="Courier" pitchFamily="2" charset="0"/>
              </a:rPr>
              <a:t>        "</a:t>
            </a:r>
            <a:r>
              <a:rPr lang="en-IN" sz="900" dirty="0" err="1">
                <a:solidFill>
                  <a:schemeClr val="dk1"/>
                </a:solidFill>
                <a:latin typeface="Courier" pitchFamily="2" charset="0"/>
              </a:rPr>
              <a:t>jobClass</a:t>
            </a:r>
            <a:r>
              <a:rPr lang="en-IN" sz="900" dirty="0">
                <a:solidFill>
                  <a:schemeClr val="dk1"/>
                </a:solidFill>
                <a:latin typeface="Courier" pitchFamily="2" charset="0"/>
              </a:rPr>
              <a:t>": "</a:t>
            </a:r>
            <a:r>
              <a:rPr lang="en-IN" sz="900" dirty="0" err="1">
                <a:solidFill>
                  <a:srgbClr val="FF0000"/>
                </a:solidFill>
                <a:latin typeface="Courier" pitchFamily="2" charset="0"/>
              </a:rPr>
              <a:t>IntegrationsSnapshot</a:t>
            </a:r>
            <a:r>
              <a:rPr lang="en-IN" sz="900" dirty="0">
                <a:solidFill>
                  <a:schemeClr val="dk1"/>
                </a:solidFill>
                <a:latin typeface="Courier" pitchFamily="2" charset="0"/>
              </a:rPr>
              <a:t>",</a:t>
            </a:r>
          </a:p>
          <a:p>
            <a:r>
              <a:rPr lang="en-IN" sz="900" dirty="0">
                <a:solidFill>
                  <a:schemeClr val="dk1"/>
                </a:solidFill>
                <a:latin typeface="Courier" pitchFamily="2" charset="0"/>
              </a:rPr>
              <a:t>        "</a:t>
            </a:r>
            <a:r>
              <a:rPr lang="en-IN" sz="900" dirty="0" err="1">
                <a:solidFill>
                  <a:schemeClr val="dk1"/>
                </a:solidFill>
                <a:latin typeface="Courier" pitchFamily="2" charset="0"/>
              </a:rPr>
              <a:t>jobGroup</a:t>
            </a:r>
            <a:r>
              <a:rPr lang="en-IN" sz="900" dirty="0">
                <a:solidFill>
                  <a:schemeClr val="dk1"/>
                </a:solidFill>
                <a:latin typeface="Courier" pitchFamily="2" charset="0"/>
              </a:rPr>
              <a:t>": "</a:t>
            </a:r>
            <a:r>
              <a:rPr lang="en-IN" sz="900" dirty="0" err="1">
                <a:solidFill>
                  <a:schemeClr val="dk1"/>
                </a:solidFill>
                <a:latin typeface="Courier" pitchFamily="2" charset="0"/>
              </a:rPr>
              <a:t>postProcessor</a:t>
            </a:r>
            <a:r>
              <a:rPr lang="en-IN" sz="900" dirty="0">
                <a:solidFill>
                  <a:schemeClr val="dk1"/>
                </a:solidFill>
                <a:latin typeface="Courier" pitchFamily="2" charset="0"/>
              </a:rPr>
              <a:t>",</a:t>
            </a:r>
          </a:p>
          <a:p>
            <a:r>
              <a:rPr lang="en-IN" sz="900" dirty="0">
                <a:solidFill>
                  <a:schemeClr val="dk1"/>
                </a:solidFill>
                <a:latin typeface="Courier" pitchFamily="2" charset="0"/>
              </a:rPr>
              <a:t>        "</a:t>
            </a:r>
            <a:r>
              <a:rPr lang="en-IN" sz="900" dirty="0" err="1">
                <a:solidFill>
                  <a:schemeClr val="dk1"/>
                </a:solidFill>
                <a:latin typeface="Courier" pitchFamily="2" charset="0"/>
              </a:rPr>
              <a:t>jobName</a:t>
            </a:r>
            <a:r>
              <a:rPr lang="en-IN" sz="900" dirty="0">
                <a:solidFill>
                  <a:schemeClr val="dk1"/>
                </a:solidFill>
                <a:latin typeface="Courier" pitchFamily="2" charset="0"/>
              </a:rPr>
              <a:t>": "Integrations Snapshot",</a:t>
            </a:r>
          </a:p>
          <a:p>
            <a:r>
              <a:rPr lang="en-IN" sz="900" dirty="0">
                <a:solidFill>
                  <a:schemeClr val="dk1"/>
                </a:solidFill>
                <a:latin typeface="Courier" pitchFamily="2" charset="0"/>
              </a:rPr>
              <a:t>        "frequency": "3h",</a:t>
            </a:r>
          </a:p>
          <a:p>
            <a:r>
              <a:rPr lang="en-IN" sz="900" dirty="0">
                <a:solidFill>
                  <a:schemeClr val="dk1"/>
                </a:solidFill>
                <a:latin typeface="Courier" pitchFamily="2" charset="0"/>
              </a:rPr>
              <a:t>        "scope": "</a:t>
            </a:r>
            <a:r>
              <a:rPr lang="en-IN" sz="900" dirty="0" err="1">
                <a:solidFill>
                  <a:schemeClr val="dk1"/>
                </a:solidFill>
                <a:latin typeface="Courier" pitchFamily="2" charset="0"/>
              </a:rPr>
              <a:t>integrationTable</a:t>
            </a:r>
            <a:r>
              <a:rPr lang="en-IN" sz="900" dirty="0">
                <a:solidFill>
                  <a:schemeClr val="dk1"/>
                </a:solidFill>
                <a:latin typeface="Courier" pitchFamily="2" charset="0"/>
              </a:rPr>
              <a:t>",</a:t>
            </a:r>
          </a:p>
          <a:p>
            <a:r>
              <a:rPr lang="en-IN" sz="900" dirty="0">
                <a:solidFill>
                  <a:schemeClr val="dk1"/>
                </a:solidFill>
                <a:latin typeface="Courier" pitchFamily="2" charset="0"/>
              </a:rPr>
              <a:t>        "</a:t>
            </a:r>
            <a:r>
              <a:rPr lang="en-IN" sz="900" dirty="0" err="1">
                <a:solidFill>
                  <a:schemeClr val="dk1"/>
                </a:solidFill>
                <a:latin typeface="Courier" pitchFamily="2" charset="0"/>
              </a:rPr>
              <a:t>tableNames</a:t>
            </a:r>
            <a:r>
              <a:rPr lang="en-IN" sz="900" dirty="0">
                <a:solidFill>
                  <a:schemeClr val="dk1"/>
                </a:solidFill>
                <a:latin typeface="Courier" pitchFamily="2" charset="0"/>
              </a:rPr>
              <a:t>": ["application", "tier", "node", "</a:t>
            </a:r>
            <a:r>
              <a:rPr lang="en-IN" sz="900" dirty="0" err="1">
                <a:solidFill>
                  <a:schemeClr val="dk1"/>
                </a:solidFill>
                <a:latin typeface="Courier" pitchFamily="2" charset="0"/>
              </a:rPr>
              <a:t>netlink</a:t>
            </a:r>
            <a:r>
              <a:rPr lang="en-IN" sz="900" dirty="0">
                <a:solidFill>
                  <a:schemeClr val="dk1"/>
                </a:solidFill>
                <a:latin typeface="Courier" pitchFamily="2" charset="0"/>
              </a:rPr>
              <a:t>", "flow"],</a:t>
            </a:r>
          </a:p>
          <a:p>
            <a:r>
              <a:rPr lang="en-IN" sz="900" dirty="0">
                <a:solidFill>
                  <a:schemeClr val="dk1"/>
                </a:solidFill>
                <a:latin typeface="Courier" pitchFamily="2" charset="0"/>
              </a:rPr>
              <a:t>        "priority": "medium",</a:t>
            </a:r>
          </a:p>
          <a:p>
            <a:r>
              <a:rPr lang="en-IN" sz="900" dirty="0">
                <a:solidFill>
                  <a:schemeClr val="dk1"/>
                </a:solidFill>
                <a:latin typeface="Courier" pitchFamily="2" charset="0"/>
              </a:rPr>
              <a:t>        "vendor": "</a:t>
            </a:r>
            <a:r>
              <a:rPr lang="en-IN" sz="900" dirty="0" err="1">
                <a:solidFill>
                  <a:schemeClr val="dk1"/>
                </a:solidFill>
                <a:latin typeface="Courier" pitchFamily="2" charset="0"/>
              </a:rPr>
              <a:t>appd</a:t>
            </a:r>
            <a:r>
              <a:rPr lang="en-IN" sz="900" dirty="0">
                <a:solidFill>
                  <a:schemeClr val="dk1"/>
                </a:solidFill>
                <a:latin typeface="Courier" pitchFamily="2" charset="0"/>
              </a:rPr>
              <a:t>",</a:t>
            </a:r>
          </a:p>
          <a:p>
            <a:r>
              <a:rPr lang="en-IN" sz="900" dirty="0">
                <a:solidFill>
                  <a:schemeClr val="dk1"/>
                </a:solidFill>
                <a:latin typeface="Courier" pitchFamily="2" charset="0"/>
              </a:rPr>
              <a:t>        "stateful" : "no"</a:t>
            </a:r>
          </a:p>
          <a:p>
            <a:r>
              <a:rPr lang="en-IN" sz="900" dirty="0">
                <a:solidFill>
                  <a:schemeClr val="dk1"/>
                </a:solidFill>
                <a:latin typeface="Courier" pitchFamily="2" charset="0"/>
              </a:rPr>
              <a:t>    },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7297E3-3F67-494E-BA9F-964E6F068467}"/>
              </a:ext>
            </a:extLst>
          </p:cNvPr>
          <p:cNvSpPr/>
          <p:nvPr/>
        </p:nvSpPr>
        <p:spPr>
          <a:xfrm>
            <a:off x="6222123" y="1130606"/>
            <a:ext cx="4382814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900" dirty="0">
                <a:solidFill>
                  <a:schemeClr val="dk1"/>
                </a:solidFill>
                <a:latin typeface="Courier" pitchFamily="2" charset="0"/>
              </a:rPr>
              <a:t>     {</a:t>
            </a:r>
          </a:p>
          <a:p>
            <a:r>
              <a:rPr lang="en-IN" sz="900" dirty="0">
                <a:solidFill>
                  <a:schemeClr val="dk1"/>
                </a:solidFill>
                <a:latin typeface="Courier" pitchFamily="2" charset="0"/>
              </a:rPr>
              <a:t>         "</a:t>
            </a:r>
            <a:r>
              <a:rPr lang="en-IN" sz="900" dirty="0" err="1">
                <a:solidFill>
                  <a:schemeClr val="dk1"/>
                </a:solidFill>
                <a:latin typeface="Courier" pitchFamily="2" charset="0"/>
              </a:rPr>
              <a:t>jobClass</a:t>
            </a:r>
            <a:r>
              <a:rPr lang="en-IN" sz="900" dirty="0">
                <a:solidFill>
                  <a:schemeClr val="dk1"/>
                </a:solidFill>
                <a:latin typeface="Courier" pitchFamily="2" charset="0"/>
              </a:rPr>
              <a:t>": "</a:t>
            </a:r>
            <a:r>
              <a:rPr lang="en-IN" sz="900" dirty="0" err="1">
                <a:solidFill>
                  <a:srgbClr val="FF0000"/>
                </a:solidFill>
                <a:latin typeface="Courier" pitchFamily="2" charset="0"/>
              </a:rPr>
              <a:t>IntegrationsApplicationScorer</a:t>
            </a:r>
            <a:r>
              <a:rPr lang="en-IN" sz="900" dirty="0">
                <a:solidFill>
                  <a:schemeClr val="dk1"/>
                </a:solidFill>
                <a:latin typeface="Courier" pitchFamily="2" charset="0"/>
              </a:rPr>
              <a:t>",</a:t>
            </a:r>
          </a:p>
          <a:p>
            <a:r>
              <a:rPr lang="en-IN" sz="900" dirty="0">
                <a:solidFill>
                  <a:schemeClr val="dk1"/>
                </a:solidFill>
                <a:latin typeface="Courier" pitchFamily="2" charset="0"/>
              </a:rPr>
              <a:t>         "</a:t>
            </a:r>
            <a:r>
              <a:rPr lang="en-IN" sz="900" dirty="0" err="1">
                <a:solidFill>
                  <a:schemeClr val="dk1"/>
                </a:solidFill>
                <a:latin typeface="Courier" pitchFamily="2" charset="0"/>
              </a:rPr>
              <a:t>jobGroup</a:t>
            </a:r>
            <a:r>
              <a:rPr lang="en-IN" sz="900" dirty="0">
                <a:solidFill>
                  <a:schemeClr val="dk1"/>
                </a:solidFill>
                <a:latin typeface="Courier" pitchFamily="2" charset="0"/>
              </a:rPr>
              <a:t>": "scorer",</a:t>
            </a:r>
          </a:p>
          <a:p>
            <a:r>
              <a:rPr lang="en-IN" sz="900" dirty="0">
                <a:solidFill>
                  <a:schemeClr val="dk1"/>
                </a:solidFill>
                <a:latin typeface="Courier" pitchFamily="2" charset="0"/>
              </a:rPr>
              <a:t>         "</a:t>
            </a:r>
            <a:r>
              <a:rPr lang="en-IN" sz="900" dirty="0" err="1">
                <a:solidFill>
                  <a:schemeClr val="dk1"/>
                </a:solidFill>
                <a:latin typeface="Courier" pitchFamily="2" charset="0"/>
              </a:rPr>
              <a:t>jobName</a:t>
            </a:r>
            <a:r>
              <a:rPr lang="en-IN" sz="900" dirty="0">
                <a:solidFill>
                  <a:schemeClr val="dk1"/>
                </a:solidFill>
                <a:latin typeface="Courier" pitchFamily="2" charset="0"/>
              </a:rPr>
              <a:t>": "integration Applications Scorer",</a:t>
            </a:r>
          </a:p>
          <a:p>
            <a:r>
              <a:rPr lang="en-IN" sz="900" dirty="0">
                <a:solidFill>
                  <a:schemeClr val="dk1"/>
                </a:solidFill>
                <a:latin typeface="Courier" pitchFamily="2" charset="0"/>
              </a:rPr>
              <a:t>         "frequency": "5m",</a:t>
            </a:r>
          </a:p>
          <a:p>
            <a:r>
              <a:rPr lang="en-IN" sz="900" dirty="0">
                <a:solidFill>
                  <a:schemeClr val="dk1"/>
                </a:solidFill>
                <a:latin typeface="Courier" pitchFamily="2" charset="0"/>
              </a:rPr>
              <a:t>         "scope": "integration",</a:t>
            </a:r>
          </a:p>
          <a:p>
            <a:r>
              <a:rPr lang="en-IN" sz="900" dirty="0">
                <a:solidFill>
                  <a:schemeClr val="dk1"/>
                </a:solidFill>
                <a:latin typeface="Courier" pitchFamily="2" charset="0"/>
              </a:rPr>
              <a:t>         "priority": "medium",</a:t>
            </a:r>
          </a:p>
          <a:p>
            <a:r>
              <a:rPr lang="en-IN" sz="900" dirty="0">
                <a:solidFill>
                  <a:schemeClr val="dk1"/>
                </a:solidFill>
                <a:latin typeface="Courier" pitchFamily="2" charset="0"/>
              </a:rPr>
              <a:t>         "vendor": "</a:t>
            </a:r>
            <a:r>
              <a:rPr lang="en-IN" sz="900" dirty="0" err="1">
                <a:solidFill>
                  <a:schemeClr val="dk1"/>
                </a:solidFill>
                <a:latin typeface="Courier" pitchFamily="2" charset="0"/>
              </a:rPr>
              <a:t>appd</a:t>
            </a:r>
            <a:r>
              <a:rPr lang="en-IN" sz="900" dirty="0">
                <a:solidFill>
                  <a:schemeClr val="dk1"/>
                </a:solidFill>
                <a:latin typeface="Courier" pitchFamily="2" charset="0"/>
              </a:rPr>
              <a:t>",</a:t>
            </a:r>
          </a:p>
          <a:p>
            <a:r>
              <a:rPr lang="en-IN" sz="900" dirty="0">
                <a:solidFill>
                  <a:schemeClr val="dk1"/>
                </a:solidFill>
                <a:latin typeface="Courier" pitchFamily="2" charset="0"/>
              </a:rPr>
              <a:t>         "stateful" : "no"</a:t>
            </a:r>
          </a:p>
          <a:p>
            <a:r>
              <a:rPr lang="en-IN" sz="900" dirty="0">
                <a:solidFill>
                  <a:schemeClr val="dk1"/>
                </a:solidFill>
                <a:latin typeface="Courier" pitchFamily="2" charset="0"/>
              </a:rPr>
              <a:t>     },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EEB813-B124-2946-8070-02FF458D282E}"/>
              </a:ext>
            </a:extLst>
          </p:cNvPr>
          <p:cNvSpPr/>
          <p:nvPr/>
        </p:nvSpPr>
        <p:spPr>
          <a:xfrm>
            <a:off x="3184634" y="261610"/>
            <a:ext cx="914400" cy="2764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sensie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2C7919-BCCC-5145-B42F-4C22E130ABAF}"/>
              </a:ext>
            </a:extLst>
          </p:cNvPr>
          <p:cNvSpPr/>
          <p:nvPr/>
        </p:nvSpPr>
        <p:spPr>
          <a:xfrm>
            <a:off x="4903076" y="261609"/>
            <a:ext cx="914400" cy="2764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dk1"/>
                </a:solidFill>
              </a:rPr>
              <a:t>genie</a:t>
            </a:r>
            <a:endParaRPr lang="en-US" dirty="0">
              <a:solidFill>
                <a:schemeClr val="dk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23DE11-7365-434C-AF0F-D19650FDA453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4099034" y="399813"/>
            <a:ext cx="8040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835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3F57CA-5F5B-1A4F-B194-6356F8F2C4A7}"/>
              </a:ext>
            </a:extLst>
          </p:cNvPr>
          <p:cNvSpPr/>
          <p:nvPr/>
        </p:nvSpPr>
        <p:spPr>
          <a:xfrm>
            <a:off x="780395" y="2082030"/>
            <a:ext cx="9144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APPD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1D5763-653E-B646-8EDE-95312B0C00AD}"/>
              </a:ext>
            </a:extLst>
          </p:cNvPr>
          <p:cNvSpPr/>
          <p:nvPr/>
        </p:nvSpPr>
        <p:spPr>
          <a:xfrm>
            <a:off x="3526222" y="1862302"/>
            <a:ext cx="1529254" cy="914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Collector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56733B-236A-CE48-AC4D-5EA7AF9D2059}"/>
              </a:ext>
            </a:extLst>
          </p:cNvPr>
          <p:cNvSpPr/>
          <p:nvPr/>
        </p:nvSpPr>
        <p:spPr>
          <a:xfrm>
            <a:off x="3526222" y="3840874"/>
            <a:ext cx="1529254" cy="3862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AnomalyDB</a:t>
            </a:r>
            <a:endParaRPr lang="en-US" sz="1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318686D-30D0-A849-AC58-CE14B9F303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4290849" y="2776702"/>
            <a:ext cx="0" cy="106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BFF3585-A09A-B342-8454-B698643D3060}"/>
              </a:ext>
            </a:extLst>
          </p:cNvPr>
          <p:cNvSpPr/>
          <p:nvPr/>
        </p:nvSpPr>
        <p:spPr>
          <a:xfrm>
            <a:off x="7273160" y="1788727"/>
            <a:ext cx="1529254" cy="914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dk1"/>
                </a:solidFill>
              </a:rPr>
              <a:t>Genie</a:t>
            </a:r>
            <a:endParaRPr lang="en-US" sz="1100" dirty="0">
              <a:solidFill>
                <a:schemeClr val="dk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7D5157-638F-594E-A89D-C3E6A104CC01}"/>
              </a:ext>
            </a:extLst>
          </p:cNvPr>
          <p:cNvSpPr/>
          <p:nvPr/>
        </p:nvSpPr>
        <p:spPr>
          <a:xfrm>
            <a:off x="6876399" y="3235212"/>
            <a:ext cx="987967" cy="6227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dk1"/>
                </a:solidFill>
              </a:rPr>
              <a:t>Scorer</a:t>
            </a:r>
            <a:endParaRPr lang="en-US" sz="1100" dirty="0">
              <a:solidFill>
                <a:schemeClr val="dk1"/>
              </a:solidFill>
            </a:endParaRP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69E85DBF-9BD4-C948-B9D7-CA0E30A334DD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5055476" y="3546582"/>
            <a:ext cx="1820923" cy="4874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FC8F9B7-BC71-DA4C-8BBD-04DD513D8E9B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 flipH="1">
            <a:off x="7354620" y="3857951"/>
            <a:ext cx="15763" cy="861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D97A899-5290-F347-95BA-294A42DD8866}"/>
              </a:ext>
            </a:extLst>
          </p:cNvPr>
          <p:cNvSpPr/>
          <p:nvPr/>
        </p:nvSpPr>
        <p:spPr>
          <a:xfrm>
            <a:off x="6589993" y="4719799"/>
            <a:ext cx="1529254" cy="3586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FF0000"/>
                </a:solidFill>
                <a:latin typeface="Helvetica" pitchFamily="2" charset="0"/>
              </a:rPr>
              <a:t>resourcescoresdb</a:t>
            </a:r>
            <a:endParaRPr lang="en-US" sz="105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EF37A1-A78B-924E-975C-7CE80BCABF66}"/>
              </a:ext>
            </a:extLst>
          </p:cNvPr>
          <p:cNvSpPr/>
          <p:nvPr/>
        </p:nvSpPr>
        <p:spPr>
          <a:xfrm>
            <a:off x="8936427" y="3262802"/>
            <a:ext cx="987967" cy="6227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dk1"/>
                </a:solidFill>
              </a:rPr>
              <a:t>PostProcess</a:t>
            </a:r>
            <a:endParaRPr lang="en-US" sz="1100" dirty="0">
              <a:solidFill>
                <a:schemeClr val="dk1"/>
              </a:solidFill>
            </a:endParaRP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AA70A2C2-042C-A641-95CA-21B598F8BACB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 flipV="1">
            <a:off x="8119247" y="3574172"/>
            <a:ext cx="817180" cy="13249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04A70EA-0CA9-B84F-9E43-D32559CBB9D1}"/>
              </a:ext>
            </a:extLst>
          </p:cNvPr>
          <p:cNvSpPr/>
          <p:nvPr/>
        </p:nvSpPr>
        <p:spPr>
          <a:xfrm>
            <a:off x="8665784" y="4696151"/>
            <a:ext cx="1529254" cy="3586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FF0000"/>
                </a:solidFill>
                <a:latin typeface="Helvetica" pitchFamily="2" charset="0"/>
              </a:rPr>
              <a:t>enrich_db</a:t>
            </a:r>
            <a:endParaRPr lang="en-US" sz="105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836ADD8-5F19-C644-AF54-58032783F007}"/>
              </a:ext>
            </a:extLst>
          </p:cNvPr>
          <p:cNvCxnSpPr>
            <a:stCxn id="16" idx="2"/>
            <a:endCxn id="19" idx="0"/>
          </p:cNvCxnSpPr>
          <p:nvPr/>
        </p:nvCxnSpPr>
        <p:spPr>
          <a:xfrm>
            <a:off x="9430411" y="3885541"/>
            <a:ext cx="0" cy="810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76E0FB0B-DD8B-8840-9061-C03029E670F2}"/>
              </a:ext>
            </a:extLst>
          </p:cNvPr>
          <p:cNvSpPr/>
          <p:nvPr/>
        </p:nvSpPr>
        <p:spPr>
          <a:xfrm>
            <a:off x="10465680" y="1934558"/>
            <a:ext cx="987967" cy="6227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dk1"/>
                </a:solidFill>
              </a:rPr>
              <a:t>Snapshot</a:t>
            </a:r>
            <a:endParaRPr lang="en-US" sz="1100" dirty="0">
              <a:solidFill>
                <a:schemeClr val="dk1"/>
              </a:solidFill>
            </a:endParaRP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477A08B7-4F30-FD49-9225-54AD324A94B4}"/>
              </a:ext>
            </a:extLst>
          </p:cNvPr>
          <p:cNvCxnSpPr>
            <a:cxnSpLocks/>
            <a:stCxn id="19" idx="3"/>
            <a:endCxn id="23" idx="1"/>
          </p:cNvCxnSpPr>
          <p:nvPr/>
        </p:nvCxnSpPr>
        <p:spPr>
          <a:xfrm flipV="1">
            <a:off x="10195038" y="2245928"/>
            <a:ext cx="270642" cy="26295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5C86BF1-0E66-E34A-9D8E-B3D8769C421F}"/>
              </a:ext>
            </a:extLst>
          </p:cNvPr>
          <p:cNvSpPr/>
          <p:nvPr/>
        </p:nvSpPr>
        <p:spPr>
          <a:xfrm>
            <a:off x="10195036" y="677911"/>
            <a:ext cx="1529254" cy="3586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FF0000"/>
                </a:solidFill>
                <a:latin typeface="Helvetica" pitchFamily="2" charset="0"/>
              </a:rPr>
              <a:t>enrich_level2_db</a:t>
            </a:r>
            <a:endParaRPr lang="en-US" sz="105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73EF698-87FA-D547-8754-EFDA27A46029}"/>
              </a:ext>
            </a:extLst>
          </p:cNvPr>
          <p:cNvCxnSpPr>
            <a:cxnSpLocks/>
            <a:stCxn id="23" idx="0"/>
            <a:endCxn id="27" idx="2"/>
          </p:cNvCxnSpPr>
          <p:nvPr/>
        </p:nvCxnSpPr>
        <p:spPr>
          <a:xfrm flipH="1" flipV="1">
            <a:off x="10959663" y="1036577"/>
            <a:ext cx="1" cy="897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BF77F6-1594-C24D-A8D9-11F016392EC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694795" y="2310630"/>
            <a:ext cx="1831427" cy="8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0538D480-67D4-084E-8DBE-29371B1A5955}"/>
              </a:ext>
            </a:extLst>
          </p:cNvPr>
          <p:cNvSpPr/>
          <p:nvPr/>
        </p:nvSpPr>
        <p:spPr>
          <a:xfrm>
            <a:off x="5743906" y="1934558"/>
            <a:ext cx="987967" cy="6227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dk1"/>
                </a:solidFill>
              </a:rPr>
              <a:t>Detector</a:t>
            </a:r>
          </a:p>
          <a:p>
            <a:pPr algn="ctr"/>
            <a:r>
              <a:rPr lang="en-US" sz="1100" dirty="0">
                <a:solidFill>
                  <a:schemeClr val="dk1"/>
                </a:solidFill>
              </a:rPr>
              <a:t>(</a:t>
            </a:r>
            <a:r>
              <a:rPr lang="en-US" sz="1100" dirty="0" err="1">
                <a:solidFill>
                  <a:schemeClr val="dk1"/>
                </a:solidFill>
              </a:rPr>
              <a:t>ewa</a:t>
            </a:r>
            <a:r>
              <a:rPr lang="en-US" sz="1100" dirty="0">
                <a:solidFill>
                  <a:schemeClr val="dk1"/>
                </a:solidFill>
              </a:rPr>
              <a:t>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182F19-7D97-4348-8706-6D98056C583C}"/>
              </a:ext>
            </a:extLst>
          </p:cNvPr>
          <p:cNvSpPr/>
          <p:nvPr/>
        </p:nvSpPr>
        <p:spPr>
          <a:xfrm>
            <a:off x="3526222" y="672659"/>
            <a:ext cx="1529254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appd_db</a:t>
            </a:r>
            <a:endParaRPr lang="en-US" sz="14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0D9F4A7-9615-6D49-8E55-284E8EA99134}"/>
              </a:ext>
            </a:extLst>
          </p:cNvPr>
          <p:cNvCxnSpPr>
            <a:stCxn id="5" idx="0"/>
            <a:endCxn id="33" idx="2"/>
          </p:cNvCxnSpPr>
          <p:nvPr/>
        </p:nvCxnSpPr>
        <p:spPr>
          <a:xfrm flipV="1">
            <a:off x="4290849" y="1129859"/>
            <a:ext cx="0" cy="732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A013BEA0-D9FE-9C4D-9A7B-40F57EA3A74B}"/>
              </a:ext>
            </a:extLst>
          </p:cNvPr>
          <p:cNvCxnSpPr>
            <a:stCxn id="33" idx="3"/>
            <a:endCxn id="32" idx="1"/>
          </p:cNvCxnSpPr>
          <p:nvPr/>
        </p:nvCxnSpPr>
        <p:spPr>
          <a:xfrm>
            <a:off x="5055476" y="901259"/>
            <a:ext cx="688430" cy="13446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AA7673C2-43BA-5141-8DFC-B0F9735B1366}"/>
              </a:ext>
            </a:extLst>
          </p:cNvPr>
          <p:cNvCxnSpPr>
            <a:cxnSpLocks/>
            <a:stCxn id="32" idx="2"/>
            <a:endCxn id="6" idx="0"/>
          </p:cNvCxnSpPr>
          <p:nvPr/>
        </p:nvCxnSpPr>
        <p:spPr>
          <a:xfrm rot="5400000">
            <a:off x="4622582" y="2225565"/>
            <a:ext cx="1283577" cy="19470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F38DC3A-3EC5-2B48-96BB-E4945A1FDBD4}"/>
              </a:ext>
            </a:extLst>
          </p:cNvPr>
          <p:cNvCxnSpPr>
            <a:stCxn id="32" idx="3"/>
            <a:endCxn id="9" idx="1"/>
          </p:cNvCxnSpPr>
          <p:nvPr/>
        </p:nvCxnSpPr>
        <p:spPr>
          <a:xfrm flipV="1">
            <a:off x="6731873" y="2245927"/>
            <a:ext cx="54128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7F032CD-5A43-9441-B38C-475C89BD6050}"/>
              </a:ext>
            </a:extLst>
          </p:cNvPr>
          <p:cNvSpPr txBox="1"/>
          <p:nvPr/>
        </p:nvSpPr>
        <p:spPr>
          <a:xfrm>
            <a:off x="2830434" y="3126380"/>
            <a:ext cx="11674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Static violations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0BE9BCE-5820-E748-A039-DD66B7699D42}"/>
              </a:ext>
            </a:extLst>
          </p:cNvPr>
          <p:cNvSpPr txBox="1"/>
          <p:nvPr/>
        </p:nvSpPr>
        <p:spPr>
          <a:xfrm>
            <a:off x="4898878" y="2911470"/>
            <a:ext cx="1345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Baseline violations</a:t>
            </a:r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3D1568D0-85F4-DD4F-8A2A-B02A0FD9B26D}"/>
              </a:ext>
            </a:extLst>
          </p:cNvPr>
          <p:cNvCxnSpPr>
            <a:stCxn id="33" idx="3"/>
            <a:endCxn id="16" idx="0"/>
          </p:cNvCxnSpPr>
          <p:nvPr/>
        </p:nvCxnSpPr>
        <p:spPr>
          <a:xfrm>
            <a:off x="5055476" y="901259"/>
            <a:ext cx="4374935" cy="23615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24CCAAB8-C4E8-6B4E-9DCF-E1E18B528463}"/>
              </a:ext>
            </a:extLst>
          </p:cNvPr>
          <p:cNvSpPr txBox="1"/>
          <p:nvPr/>
        </p:nvSpPr>
        <p:spPr>
          <a:xfrm>
            <a:off x="266350" y="5372756"/>
            <a:ext cx="804899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https://</a:t>
            </a:r>
            <a:r>
              <a:rPr lang="en-US" sz="1200" dirty="0" err="1">
                <a:latin typeface="Helvetica" pitchFamily="2" charset="0"/>
              </a:rPr>
              <a:t>wiki.cisco.com</a:t>
            </a:r>
            <a:r>
              <a:rPr lang="en-US" sz="1200" dirty="0">
                <a:latin typeface="Helvetica" pitchFamily="2" charset="0"/>
              </a:rPr>
              <a:t>/display/APIC/Dev+Environment+Setup#DevEnvironmentSetup-Dockerregistryusefulcommand</a:t>
            </a:r>
          </a:p>
          <a:p>
            <a:endParaRPr lang="en-US" sz="1200" b="1" dirty="0">
              <a:latin typeface="Helvetica" pitchFamily="2" charset="0"/>
            </a:endParaRPr>
          </a:p>
          <a:p>
            <a:r>
              <a:rPr lang="en-US" sz="1200" b="1" dirty="0" err="1">
                <a:latin typeface="Helvetica" pitchFamily="2" charset="0"/>
              </a:rPr>
              <a:t>aci</a:t>
            </a:r>
            <a:r>
              <a:rPr lang="en-US" sz="1200" b="1" dirty="0">
                <a:latin typeface="Helvetica" pitchFamily="2" charset="0"/>
              </a:rPr>
              <a:t>-telemetry</a:t>
            </a:r>
            <a:r>
              <a:rPr lang="en-US" sz="1200" dirty="0">
                <a:latin typeface="Helvetica" pitchFamily="2" charset="0"/>
              </a:rPr>
              <a:t>/infra-services/ </a:t>
            </a:r>
          </a:p>
          <a:p>
            <a:endParaRPr lang="en-US" sz="1200" dirty="0">
              <a:latin typeface="Helvetica" pitchFamily="2" charset="0"/>
            </a:endParaRPr>
          </a:p>
          <a:p>
            <a:r>
              <a:rPr lang="en-US" sz="1200" dirty="0" err="1">
                <a:latin typeface="Helvetica" pitchFamily="2" charset="0"/>
              </a:rPr>
              <a:t>sensie</a:t>
            </a:r>
            <a:endParaRPr lang="en-US" sz="1200" dirty="0">
              <a:latin typeface="Helvetica" pitchFamily="2" charset="0"/>
            </a:endParaRPr>
          </a:p>
          <a:p>
            <a:r>
              <a:rPr lang="en-US" sz="1200" b="1" dirty="0">
                <a:latin typeface="Helvetica" pitchFamily="2" charset="0"/>
              </a:rPr>
              <a:t>genie</a:t>
            </a:r>
          </a:p>
          <a:p>
            <a:r>
              <a:rPr lang="en-US" sz="1200" dirty="0" err="1">
                <a:latin typeface="Helvetica" pitchFamily="2" charset="0"/>
              </a:rPr>
              <a:t>integcollector</a:t>
            </a:r>
            <a:r>
              <a:rPr lang="en-US" sz="1200" dirty="0">
                <a:latin typeface="Helvetica" pitchFamily="2" charset="0"/>
              </a:rPr>
              <a:t> </a:t>
            </a:r>
            <a:r>
              <a:rPr lang="en-US" sz="1200" dirty="0">
                <a:latin typeface="Helvetica" pitchFamily="2" charset="0"/>
                <a:sym typeface="Wingdings" pitchFamily="2" charset="2"/>
              </a:rPr>
              <a:t> collector</a:t>
            </a:r>
            <a:endParaRPr lang="en-US" sz="1200" dirty="0">
              <a:latin typeface="Helvetica" pitchFamily="2" charset="0"/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2520DFC-7D05-F24E-8F03-994D2A7942C0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7370383" y="2703127"/>
            <a:ext cx="667404" cy="5320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CE09C9E-3948-5E4D-9052-ECDB202049EB}"/>
              </a:ext>
            </a:extLst>
          </p:cNvPr>
          <p:cNvCxnSpPr>
            <a:stCxn id="9" idx="2"/>
            <a:endCxn id="16" idx="0"/>
          </p:cNvCxnSpPr>
          <p:nvPr/>
        </p:nvCxnSpPr>
        <p:spPr>
          <a:xfrm>
            <a:off x="8037787" y="2703127"/>
            <a:ext cx="1392624" cy="5596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5AAF8AF-CBB5-E940-B710-8FBCDEE524B9}"/>
              </a:ext>
            </a:extLst>
          </p:cNvPr>
          <p:cNvCxnSpPr>
            <a:stCxn id="9" idx="3"/>
            <a:endCxn id="23" idx="1"/>
          </p:cNvCxnSpPr>
          <p:nvPr/>
        </p:nvCxnSpPr>
        <p:spPr>
          <a:xfrm>
            <a:off x="8802414" y="2245927"/>
            <a:ext cx="166326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547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D6A51E-251E-4D4A-9DEA-92A761F65B64}"/>
              </a:ext>
            </a:extLst>
          </p:cNvPr>
          <p:cNvSpPr/>
          <p:nvPr/>
        </p:nvSpPr>
        <p:spPr>
          <a:xfrm>
            <a:off x="602337" y="585217"/>
            <a:ext cx="2308645" cy="2616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100" dirty="0" err="1">
                <a:solidFill>
                  <a:schemeClr val="dk1"/>
                </a:solidFill>
                <a:latin typeface="Helvetica" pitchFamily="2" charset="0"/>
              </a:rPr>
              <a:t>IntegrationsAnomalyDetectorTask</a:t>
            </a:r>
            <a:endParaRPr lang="en-US" sz="1100" dirty="0">
              <a:solidFill>
                <a:schemeClr val="dk1"/>
              </a:solidFill>
              <a:latin typeface="Helvetica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4B9ECF-98E3-234C-BDE3-055958CE20DF}"/>
              </a:ext>
            </a:extLst>
          </p:cNvPr>
          <p:cNvSpPr/>
          <p:nvPr/>
        </p:nvSpPr>
        <p:spPr>
          <a:xfrm>
            <a:off x="2220614" y="1247368"/>
            <a:ext cx="2526654" cy="2616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100" dirty="0" err="1">
                <a:solidFill>
                  <a:schemeClr val="dk1"/>
                </a:solidFill>
                <a:latin typeface="Helvetica" pitchFamily="2" charset="0"/>
              </a:rPr>
              <a:t>IntegrationsAnomalyDetector.doWork</a:t>
            </a:r>
            <a:endParaRPr lang="en-US" sz="1100" dirty="0">
              <a:solidFill>
                <a:schemeClr val="dk1"/>
              </a:solidFill>
              <a:latin typeface="Helvetica" pitchFamily="2" charset="0"/>
            </a:endParaRP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6D99D596-4AE8-A444-83F2-4E5C95E8B69A}"/>
              </a:ext>
            </a:extLst>
          </p:cNvPr>
          <p:cNvCxnSpPr>
            <a:stCxn id="4" idx="2"/>
            <a:endCxn id="5" idx="1"/>
          </p:cNvCxnSpPr>
          <p:nvPr/>
        </p:nvCxnSpPr>
        <p:spPr>
          <a:xfrm rot="16200000" flipH="1">
            <a:off x="1722964" y="880523"/>
            <a:ext cx="531346" cy="4639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B7D47F1-29AA-0C44-A3D9-71CCEEA1A86B}"/>
              </a:ext>
            </a:extLst>
          </p:cNvPr>
          <p:cNvSpPr/>
          <p:nvPr/>
        </p:nvSpPr>
        <p:spPr>
          <a:xfrm>
            <a:off x="2220614" y="1778714"/>
            <a:ext cx="2367186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100" dirty="0" err="1">
                <a:latin typeface="Helvetica" pitchFamily="2" charset="0"/>
              </a:rPr>
              <a:t>self.dbquery.get_tables</a:t>
            </a:r>
            <a:endParaRPr lang="en-US" sz="1100" dirty="0">
              <a:latin typeface="Helvetica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53D965-00B2-E343-87E4-0754BFCD73D1}"/>
              </a:ext>
            </a:extLst>
          </p:cNvPr>
          <p:cNvSpPr/>
          <p:nvPr/>
        </p:nvSpPr>
        <p:spPr>
          <a:xfrm>
            <a:off x="3862410" y="1778714"/>
            <a:ext cx="4251485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dk1"/>
                </a:solidFill>
                <a:latin typeface="Helvetica" pitchFamily="2" charset="0"/>
              </a:rPr>
              <a:t>Get data from ./client/</a:t>
            </a:r>
            <a:r>
              <a:rPr lang="en-US" sz="1100" dirty="0" err="1">
                <a:solidFill>
                  <a:schemeClr val="dk1"/>
                </a:solidFill>
                <a:latin typeface="Helvetica" pitchFamily="2" charset="0"/>
              </a:rPr>
              <a:t>py</a:t>
            </a:r>
            <a:r>
              <a:rPr lang="en-US" sz="1100" dirty="0">
                <a:solidFill>
                  <a:schemeClr val="dk1"/>
                </a:solidFill>
                <a:latin typeface="Helvetica" pitchFamily="2" charset="0"/>
              </a:rPr>
              <a:t>/telemetry/</a:t>
            </a:r>
            <a:r>
              <a:rPr lang="en-US" sz="1100" dirty="0" err="1">
                <a:solidFill>
                  <a:schemeClr val="dk1"/>
                </a:solidFill>
                <a:latin typeface="Helvetica" pitchFamily="2" charset="0"/>
              </a:rPr>
              <a:t>api</a:t>
            </a:r>
            <a:r>
              <a:rPr lang="en-US" sz="1100" dirty="0">
                <a:solidFill>
                  <a:schemeClr val="dk1"/>
                </a:solidFill>
                <a:latin typeface="Helvetica" pitchFamily="2" charset="0"/>
              </a:rPr>
              <a:t>/</a:t>
            </a:r>
            <a:r>
              <a:rPr lang="en-US" sz="1100" dirty="0" err="1">
                <a:solidFill>
                  <a:schemeClr val="dk1"/>
                </a:solidFill>
                <a:latin typeface="Helvetica" pitchFamily="2" charset="0"/>
              </a:rPr>
              <a:t>integrationsdb</a:t>
            </a:r>
            <a:r>
              <a:rPr lang="en-US" sz="1100" dirty="0">
                <a:solidFill>
                  <a:schemeClr val="dk1"/>
                </a:solidFill>
                <a:latin typeface="Helvetica" pitchFamily="2" charset="0"/>
              </a:rPr>
              <a:t>/</a:t>
            </a:r>
            <a:r>
              <a:rPr lang="en-US" sz="1100" dirty="0" err="1">
                <a:solidFill>
                  <a:schemeClr val="dk1"/>
                </a:solidFill>
                <a:latin typeface="Helvetica" pitchFamily="2" charset="0"/>
              </a:rPr>
              <a:t>params.json</a:t>
            </a:r>
            <a:endParaRPr lang="en-US" sz="1100" dirty="0">
              <a:solidFill>
                <a:schemeClr val="dk1"/>
              </a:solidFill>
              <a:latin typeface="Helvetica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D883F4-EDF3-9D48-B56A-ECE112991D19}"/>
              </a:ext>
            </a:extLst>
          </p:cNvPr>
          <p:cNvSpPr/>
          <p:nvPr/>
        </p:nvSpPr>
        <p:spPr>
          <a:xfrm>
            <a:off x="2235842" y="5514810"/>
            <a:ext cx="1611339" cy="2616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100" dirty="0" err="1">
                <a:solidFill>
                  <a:schemeClr val="dk1"/>
                </a:solidFill>
                <a:latin typeface="Helvetica" pitchFamily="2" charset="0"/>
              </a:rPr>
              <a:t>self.generate_anomaly</a:t>
            </a:r>
            <a:endParaRPr lang="en-US" sz="1100" dirty="0">
              <a:solidFill>
                <a:schemeClr val="dk1"/>
              </a:solidFill>
              <a:latin typeface="Helvetica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AB53E0-44FC-864A-9627-F86B9503543E}"/>
              </a:ext>
            </a:extLst>
          </p:cNvPr>
          <p:cNvSpPr/>
          <p:nvPr/>
        </p:nvSpPr>
        <p:spPr>
          <a:xfrm>
            <a:off x="2220614" y="2310060"/>
            <a:ext cx="1337226" cy="2616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100" dirty="0" err="1">
                <a:solidFill>
                  <a:schemeClr val="dk1"/>
                </a:solidFill>
                <a:latin typeface="Helvetica" pitchFamily="2" charset="0"/>
              </a:rPr>
              <a:t>self.run_prediction</a:t>
            </a:r>
            <a:endParaRPr lang="en-US" sz="1100" dirty="0">
              <a:solidFill>
                <a:schemeClr val="dk1"/>
              </a:solidFill>
              <a:latin typeface="Helvetica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BA837D-B9FC-814E-A998-D4FD97598B43}"/>
              </a:ext>
            </a:extLst>
          </p:cNvPr>
          <p:cNvSpPr/>
          <p:nvPr/>
        </p:nvSpPr>
        <p:spPr>
          <a:xfrm>
            <a:off x="3041512" y="2841406"/>
            <a:ext cx="1430200" cy="2616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100" dirty="0" err="1">
                <a:solidFill>
                  <a:schemeClr val="dk1"/>
                </a:solidFill>
                <a:latin typeface="Helvetica" pitchFamily="2" charset="0"/>
              </a:rPr>
              <a:t>self.stats_prediction</a:t>
            </a:r>
            <a:endParaRPr lang="en-US" sz="1100" dirty="0">
              <a:solidFill>
                <a:schemeClr val="dk1"/>
              </a:solidFill>
              <a:latin typeface="Helvetica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31D304-55D0-894C-84EC-9975C140120A}"/>
              </a:ext>
            </a:extLst>
          </p:cNvPr>
          <p:cNvSpPr/>
          <p:nvPr/>
        </p:nvSpPr>
        <p:spPr>
          <a:xfrm>
            <a:off x="4038579" y="3350663"/>
            <a:ext cx="1949573" cy="2616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100" dirty="0" err="1">
                <a:solidFill>
                  <a:schemeClr val="dk1"/>
                </a:solidFill>
                <a:latin typeface="Helvetica" pitchFamily="2" charset="0"/>
              </a:rPr>
              <a:t>get_table_field_params_dict</a:t>
            </a:r>
            <a:endParaRPr lang="en-US" sz="1100" dirty="0">
              <a:solidFill>
                <a:schemeClr val="dk1"/>
              </a:solidFill>
              <a:latin typeface="Helvetica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EC73E7-FEA8-7340-A602-8863CC9C4A48}"/>
              </a:ext>
            </a:extLst>
          </p:cNvPr>
          <p:cNvSpPr/>
          <p:nvPr/>
        </p:nvSpPr>
        <p:spPr>
          <a:xfrm>
            <a:off x="5988152" y="3350663"/>
            <a:ext cx="1492716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dk1"/>
                </a:solidFill>
                <a:latin typeface="Helvetica" pitchFamily="2" charset="0"/>
              </a:rPr>
              <a:t>Get each field in Doc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740939-AFFB-A84B-ABF2-82C7D0919711}"/>
              </a:ext>
            </a:extLst>
          </p:cNvPr>
          <p:cNvSpPr/>
          <p:nvPr/>
        </p:nvSpPr>
        <p:spPr>
          <a:xfrm>
            <a:off x="4038579" y="3873222"/>
            <a:ext cx="1673856" cy="2616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100" dirty="0" err="1">
                <a:solidFill>
                  <a:schemeClr val="dk1"/>
                </a:solidFill>
                <a:latin typeface="Helvetica" pitchFamily="2" charset="0"/>
              </a:rPr>
              <a:t>self.dbquery.get</a:t>
            </a:r>
            <a:r>
              <a:rPr lang="en-US" sz="1100" err="1">
                <a:solidFill>
                  <a:schemeClr val="dk1"/>
                </a:solidFill>
                <a:latin typeface="Helvetica" pitchFamily="2" charset="0"/>
              </a:rPr>
              <a:t>_</a:t>
            </a:r>
            <a:r>
              <a:rPr lang="en-US" sz="1100">
                <a:solidFill>
                  <a:schemeClr val="dk1"/>
                </a:solidFill>
                <a:latin typeface="Helvetica" pitchFamily="2" charset="0"/>
              </a:rPr>
              <a:t>details</a:t>
            </a:r>
            <a:endParaRPr lang="en-US" sz="1100" dirty="0">
              <a:solidFill>
                <a:schemeClr val="dk1"/>
              </a:solidFill>
              <a:latin typeface="Helvetica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DAFC27-D20A-0A44-AABC-133CAB5F7E1E}"/>
              </a:ext>
            </a:extLst>
          </p:cNvPr>
          <p:cNvSpPr/>
          <p:nvPr/>
        </p:nvSpPr>
        <p:spPr>
          <a:xfrm>
            <a:off x="5712435" y="3873222"/>
            <a:ext cx="1192955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dk1"/>
                </a:solidFill>
                <a:latin typeface="Helvetica" pitchFamily="2" charset="0"/>
              </a:rPr>
              <a:t>Get DB from 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44D042D-21D8-F945-B876-42571E807875}"/>
              </a:ext>
            </a:extLst>
          </p:cNvPr>
          <p:cNvSpPr/>
          <p:nvPr/>
        </p:nvSpPr>
        <p:spPr>
          <a:xfrm>
            <a:off x="4038579" y="4378291"/>
            <a:ext cx="1478290" cy="2616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100" dirty="0" err="1">
                <a:solidFill>
                  <a:schemeClr val="dk1"/>
                </a:solidFill>
                <a:latin typeface="Helvetica" pitchFamily="2" charset="0"/>
              </a:rPr>
              <a:t>self.predict_anomaly</a:t>
            </a:r>
            <a:endParaRPr lang="en-US" sz="1100" dirty="0">
              <a:solidFill>
                <a:schemeClr val="dk1"/>
              </a:solidFill>
              <a:latin typeface="Helvetica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DCD976-7F7D-7345-BD35-9FDEA655FA9F}"/>
              </a:ext>
            </a:extLst>
          </p:cNvPr>
          <p:cNvSpPr/>
          <p:nvPr/>
        </p:nvSpPr>
        <p:spPr>
          <a:xfrm>
            <a:off x="4966077" y="4914646"/>
            <a:ext cx="2513830" cy="6001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dk1"/>
                </a:solidFill>
                <a:latin typeface="Helvetica" pitchFamily="2" charset="0"/>
              </a:rPr>
              <a:t>Calculate Exp Weighted Average</a:t>
            </a:r>
          </a:p>
          <a:p>
            <a:endParaRPr lang="en-US" sz="1100" dirty="0">
              <a:latin typeface="Helvetica" pitchFamily="2" charset="0"/>
            </a:endParaRPr>
          </a:p>
          <a:p>
            <a:r>
              <a:rPr lang="en-US" sz="1100" dirty="0">
                <a:solidFill>
                  <a:schemeClr val="dk1"/>
                </a:solidFill>
                <a:latin typeface="Helvetica" pitchFamily="2" charset="0"/>
              </a:rPr>
              <a:t>Append </a:t>
            </a:r>
            <a:r>
              <a:rPr lang="en-US" sz="1100" dirty="0" err="1">
                <a:solidFill>
                  <a:schemeClr val="dk1"/>
                </a:solidFill>
                <a:latin typeface="Helvetica" pitchFamily="2" charset="0"/>
              </a:rPr>
              <a:t>self.anomaly_list</a:t>
            </a:r>
            <a:r>
              <a:rPr lang="en-US" sz="1100" dirty="0">
                <a:solidFill>
                  <a:schemeClr val="dk1"/>
                </a:solidFill>
                <a:latin typeface="Helvetica" pitchFamily="2" charset="0"/>
              </a:rPr>
              <a:t> with reason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607FD7E-ADD5-914F-AD05-2FE2A696EF67}"/>
              </a:ext>
            </a:extLst>
          </p:cNvPr>
          <p:cNvSpPr/>
          <p:nvPr/>
        </p:nvSpPr>
        <p:spPr>
          <a:xfrm>
            <a:off x="3325084" y="6037368"/>
            <a:ext cx="1422184" cy="2616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100" dirty="0" err="1">
                <a:solidFill>
                  <a:schemeClr val="dk1"/>
                </a:solidFill>
                <a:latin typeface="Helvetica" pitchFamily="2" charset="0"/>
              </a:rPr>
              <a:t>self.report</a:t>
            </a:r>
            <a:r>
              <a:rPr lang="en-US" sz="1100" err="1">
                <a:solidFill>
                  <a:schemeClr val="dk1"/>
                </a:solidFill>
                <a:latin typeface="Helvetica" pitchFamily="2" charset="0"/>
              </a:rPr>
              <a:t>_</a:t>
            </a:r>
            <a:r>
              <a:rPr lang="en-US" sz="1100">
                <a:solidFill>
                  <a:schemeClr val="dk1"/>
                </a:solidFill>
                <a:latin typeface="Helvetica" pitchFamily="2" charset="0"/>
              </a:rPr>
              <a:t>anomaly</a:t>
            </a:r>
            <a:endParaRPr lang="en-US" sz="1100" dirty="0">
              <a:solidFill>
                <a:schemeClr val="dk1"/>
              </a:solidFill>
              <a:latin typeface="Helvetica" pitchFamily="2" charset="0"/>
            </a:endParaRP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AECEAB57-A4E2-B447-AF26-9BCE0B9A1EEE}"/>
              </a:ext>
            </a:extLst>
          </p:cNvPr>
          <p:cNvCxnSpPr>
            <a:endCxn id="8" idx="1"/>
          </p:cNvCxnSpPr>
          <p:nvPr/>
        </p:nvCxnSpPr>
        <p:spPr>
          <a:xfrm rot="16200000" flipH="1">
            <a:off x="1501587" y="1190492"/>
            <a:ext cx="974098" cy="4639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8579B1B3-79E0-ED4B-9C90-9547471059F1}"/>
              </a:ext>
            </a:extLst>
          </p:cNvPr>
          <p:cNvCxnSpPr>
            <a:stCxn id="4" idx="2"/>
            <a:endCxn id="11" idx="1"/>
          </p:cNvCxnSpPr>
          <p:nvPr/>
        </p:nvCxnSpPr>
        <p:spPr>
          <a:xfrm rot="16200000" flipH="1">
            <a:off x="1191618" y="1411869"/>
            <a:ext cx="1594038" cy="4639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D8C6ABEA-6D13-3C4E-AD27-508E27D50D38}"/>
              </a:ext>
            </a:extLst>
          </p:cNvPr>
          <p:cNvCxnSpPr>
            <a:stCxn id="11" idx="2"/>
            <a:endCxn id="12" idx="1"/>
          </p:cNvCxnSpPr>
          <p:nvPr/>
        </p:nvCxnSpPr>
        <p:spPr>
          <a:xfrm rot="16200000" flipH="1">
            <a:off x="2765099" y="2695797"/>
            <a:ext cx="400541" cy="1522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99B283C8-B8BC-D64F-8F2B-0B42EEB85902}"/>
              </a:ext>
            </a:extLst>
          </p:cNvPr>
          <p:cNvCxnSpPr>
            <a:stCxn id="12" idx="2"/>
            <a:endCxn id="13" idx="1"/>
          </p:cNvCxnSpPr>
          <p:nvPr/>
        </p:nvCxnSpPr>
        <p:spPr>
          <a:xfrm rot="16200000" flipH="1">
            <a:off x="3708369" y="3151258"/>
            <a:ext cx="378452" cy="2819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87FD224C-943A-7B4D-8EB9-E596D6626E89}"/>
              </a:ext>
            </a:extLst>
          </p:cNvPr>
          <p:cNvCxnSpPr>
            <a:stCxn id="12" idx="2"/>
            <a:endCxn id="15" idx="1"/>
          </p:cNvCxnSpPr>
          <p:nvPr/>
        </p:nvCxnSpPr>
        <p:spPr>
          <a:xfrm rot="16200000" flipH="1">
            <a:off x="3447090" y="3412537"/>
            <a:ext cx="901011" cy="2819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F5A5A2C8-B11D-C047-AF68-BA4F7AB13CDB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 rot="16200000" flipH="1">
            <a:off x="3194555" y="3665072"/>
            <a:ext cx="1406080" cy="2819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2DDF2A4C-0A90-CA41-B1A7-8D9D29359FB6}"/>
              </a:ext>
            </a:extLst>
          </p:cNvPr>
          <p:cNvCxnSpPr>
            <a:stCxn id="17" idx="2"/>
            <a:endCxn id="18" idx="1"/>
          </p:cNvCxnSpPr>
          <p:nvPr/>
        </p:nvCxnSpPr>
        <p:spPr>
          <a:xfrm rot="16200000" flipH="1">
            <a:off x="4584487" y="4833137"/>
            <a:ext cx="574827" cy="1883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6447F7AE-FEFA-334C-B082-8792EC748C3B}"/>
              </a:ext>
            </a:extLst>
          </p:cNvPr>
          <p:cNvCxnSpPr>
            <a:stCxn id="10" idx="2"/>
            <a:endCxn id="19" idx="1"/>
          </p:cNvCxnSpPr>
          <p:nvPr/>
        </p:nvCxnSpPr>
        <p:spPr>
          <a:xfrm rot="16200000" flipH="1">
            <a:off x="2987422" y="5830510"/>
            <a:ext cx="391753" cy="2835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CF817C0D-19DC-854B-99E8-1AA1573B468E}"/>
              </a:ext>
            </a:extLst>
          </p:cNvPr>
          <p:cNvCxnSpPr>
            <a:stCxn id="4" idx="2"/>
            <a:endCxn id="10" idx="1"/>
          </p:cNvCxnSpPr>
          <p:nvPr/>
        </p:nvCxnSpPr>
        <p:spPr>
          <a:xfrm rot="16200000" flipH="1">
            <a:off x="-403143" y="3006630"/>
            <a:ext cx="4798788" cy="4791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C4DEB032-40ED-C34E-845C-7AD11145779E}"/>
              </a:ext>
            </a:extLst>
          </p:cNvPr>
          <p:cNvSpPr/>
          <p:nvPr/>
        </p:nvSpPr>
        <p:spPr>
          <a:xfrm>
            <a:off x="7940515" y="0"/>
            <a:ext cx="4128053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dk1"/>
                </a:solidFill>
                <a:latin typeface="Helvetica" pitchFamily="2" charset="0"/>
              </a:rPr>
              <a:t>Can be done directly in collector, but take data from </a:t>
            </a:r>
            <a:r>
              <a:rPr lang="en-US" sz="1100" dirty="0" err="1">
                <a:solidFill>
                  <a:schemeClr val="dk1"/>
                </a:solidFill>
                <a:latin typeface="Helvetica" pitchFamily="2" charset="0"/>
              </a:rPr>
              <a:t>query.json</a:t>
            </a:r>
            <a:endParaRPr lang="en-US" sz="1100" dirty="0">
              <a:solidFill>
                <a:schemeClr val="dk1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947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67AD9E-9F56-3A42-8EAD-A6B8E53131B7}"/>
              </a:ext>
            </a:extLst>
          </p:cNvPr>
          <p:cNvSpPr/>
          <p:nvPr/>
        </p:nvSpPr>
        <p:spPr>
          <a:xfrm>
            <a:off x="330082" y="522155"/>
            <a:ext cx="3018455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100" dirty="0" err="1">
                <a:solidFill>
                  <a:schemeClr val="dk1"/>
                </a:solidFill>
                <a:latin typeface="Helvetica" pitchFamily="2" charset="0"/>
              </a:rPr>
              <a:t>IntegrationsPostProcessorTask</a:t>
            </a:r>
            <a:endParaRPr lang="en-US" sz="1100" dirty="0">
              <a:solidFill>
                <a:schemeClr val="dk1"/>
              </a:solidFill>
              <a:latin typeface="Helvetica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799D1D-0424-0448-B8F1-EE0FC86A6E13}"/>
              </a:ext>
            </a:extLst>
          </p:cNvPr>
          <p:cNvSpPr/>
          <p:nvPr/>
        </p:nvSpPr>
        <p:spPr>
          <a:xfrm>
            <a:off x="1885325" y="1131754"/>
            <a:ext cx="2409634" cy="2616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100" dirty="0" err="1">
                <a:solidFill>
                  <a:schemeClr val="dk1"/>
                </a:solidFill>
                <a:latin typeface="Helvetica" pitchFamily="2" charset="0"/>
              </a:rPr>
              <a:t>IntegrationsPostProcessor.do_work</a:t>
            </a:r>
            <a:endParaRPr lang="en-US" sz="1100" dirty="0">
              <a:solidFill>
                <a:schemeClr val="dk1"/>
              </a:solidFill>
              <a:latin typeface="Helvetica" pitchFamily="2" charset="0"/>
            </a:endParaRP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92C0D0CC-587C-A149-9F9D-4EC001BCB24A}"/>
              </a:ext>
            </a:extLst>
          </p:cNvPr>
          <p:cNvCxnSpPr>
            <a:stCxn id="4" idx="2"/>
            <a:endCxn id="5" idx="1"/>
          </p:cNvCxnSpPr>
          <p:nvPr/>
        </p:nvCxnSpPr>
        <p:spPr>
          <a:xfrm rot="16200000" flipH="1">
            <a:off x="1404190" y="781424"/>
            <a:ext cx="478794" cy="4834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B8BD0AA-FB21-1E47-AC41-98FCD0C22217}"/>
              </a:ext>
            </a:extLst>
          </p:cNvPr>
          <p:cNvSpPr/>
          <p:nvPr/>
        </p:nvSpPr>
        <p:spPr>
          <a:xfrm>
            <a:off x="1885325" y="1741353"/>
            <a:ext cx="2622641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100" dirty="0" err="1">
                <a:solidFill>
                  <a:schemeClr val="dk1"/>
                </a:solidFill>
                <a:latin typeface="Helvetica" pitchFamily="2" charset="0"/>
              </a:rPr>
              <a:t>self.get_integrations_map</a:t>
            </a:r>
            <a:endParaRPr lang="en-US" sz="1100" dirty="0">
              <a:solidFill>
                <a:schemeClr val="dk1"/>
              </a:solidFill>
              <a:latin typeface="Helvetica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EEAEB1-2D9A-3749-BAD7-02058F5371F8}"/>
              </a:ext>
            </a:extLst>
          </p:cNvPr>
          <p:cNvSpPr/>
          <p:nvPr/>
        </p:nvSpPr>
        <p:spPr>
          <a:xfrm>
            <a:off x="3684215" y="1741353"/>
            <a:ext cx="4440639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dk1"/>
                </a:solidFill>
                <a:latin typeface="Helvetica" pitchFamily="2" charset="0"/>
              </a:rPr>
              <a:t>Get data from ./infra-services/genie/postprocessors/</a:t>
            </a:r>
            <a:r>
              <a:rPr lang="en-US" sz="1100" dirty="0" err="1">
                <a:solidFill>
                  <a:schemeClr val="dk1"/>
                </a:solidFill>
                <a:latin typeface="Helvetica" pitchFamily="2" charset="0"/>
              </a:rPr>
              <a:t>integrations.json</a:t>
            </a:r>
            <a:endParaRPr lang="en-US" sz="1100" dirty="0">
              <a:solidFill>
                <a:schemeClr val="dk1"/>
              </a:solidFill>
              <a:latin typeface="Helvetica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1E74DF-BDC1-7548-A68C-327866CB0832}"/>
              </a:ext>
            </a:extLst>
          </p:cNvPr>
          <p:cNvSpPr/>
          <p:nvPr/>
        </p:nvSpPr>
        <p:spPr>
          <a:xfrm>
            <a:off x="1885325" y="2350952"/>
            <a:ext cx="1676036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100" dirty="0" err="1">
                <a:solidFill>
                  <a:schemeClr val="dk1"/>
                </a:solidFill>
                <a:latin typeface="Helvetica" pitchFamily="2" charset="0"/>
              </a:rPr>
              <a:t>self.enrich_data</a:t>
            </a:r>
            <a:endParaRPr lang="en-US" sz="1100" dirty="0">
              <a:solidFill>
                <a:schemeClr val="dk1"/>
              </a:solidFill>
              <a:latin typeface="Helvetica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A4E896-7C59-CF4A-9DC5-3162F25B1EC7}"/>
              </a:ext>
            </a:extLst>
          </p:cNvPr>
          <p:cNvSpPr/>
          <p:nvPr/>
        </p:nvSpPr>
        <p:spPr>
          <a:xfrm>
            <a:off x="2639654" y="2957185"/>
            <a:ext cx="1196161" cy="2616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100" dirty="0" err="1">
                <a:solidFill>
                  <a:schemeClr val="dk1"/>
                </a:solidFill>
                <a:latin typeface="Helvetica" pitchFamily="2" charset="0"/>
              </a:rPr>
              <a:t>self.collect_data</a:t>
            </a:r>
            <a:endParaRPr lang="en-US" sz="1100" dirty="0">
              <a:solidFill>
                <a:schemeClr val="dk1"/>
              </a:solidFill>
              <a:latin typeface="Helvetica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03AD81-2F29-3341-8A03-2B538B6E53C1}"/>
              </a:ext>
            </a:extLst>
          </p:cNvPr>
          <p:cNvSpPr/>
          <p:nvPr/>
        </p:nvSpPr>
        <p:spPr>
          <a:xfrm>
            <a:off x="2639654" y="4478228"/>
            <a:ext cx="1194558" cy="2616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100" dirty="0" err="1">
                <a:solidFill>
                  <a:schemeClr val="dk1"/>
                </a:solidFill>
                <a:latin typeface="Helvetica" pitchFamily="2" charset="0"/>
              </a:rPr>
              <a:t>self.merge_data</a:t>
            </a:r>
            <a:endParaRPr lang="en-US" sz="1100" dirty="0">
              <a:solidFill>
                <a:schemeClr val="dk1"/>
              </a:solidFill>
              <a:latin typeface="Helvetica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E49808-BF58-944B-BE68-82553A193AD4}"/>
              </a:ext>
            </a:extLst>
          </p:cNvPr>
          <p:cNvSpPr/>
          <p:nvPr/>
        </p:nvSpPr>
        <p:spPr>
          <a:xfrm>
            <a:off x="3402316" y="3524006"/>
            <a:ext cx="1375698" cy="2616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100" dirty="0" err="1">
                <a:solidFill>
                  <a:schemeClr val="dk1"/>
                </a:solidFill>
                <a:latin typeface="Helvetica" pitchFamily="2" charset="0"/>
              </a:rPr>
              <a:t>self.get_table_data</a:t>
            </a:r>
            <a:endParaRPr lang="en-US" sz="1100" dirty="0">
              <a:solidFill>
                <a:schemeClr val="dk1"/>
              </a:solidFill>
              <a:latin typeface="Helvetica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9A5238-F820-DD45-BA41-B68FFB21F03B}"/>
              </a:ext>
            </a:extLst>
          </p:cNvPr>
          <p:cNvSpPr/>
          <p:nvPr/>
        </p:nvSpPr>
        <p:spPr>
          <a:xfrm>
            <a:off x="3402316" y="4001117"/>
            <a:ext cx="1375698" cy="2616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100" dirty="0" err="1">
                <a:solidFill>
                  <a:schemeClr val="dk1"/>
                </a:solidFill>
                <a:latin typeface="Helvetica" pitchFamily="2" charset="0"/>
              </a:rPr>
              <a:t>self.get_table_data</a:t>
            </a:r>
            <a:endParaRPr lang="en-US" sz="1100" dirty="0">
              <a:solidFill>
                <a:schemeClr val="dk1"/>
              </a:solidFill>
              <a:latin typeface="Helvetica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325FC3-D359-7647-8DED-1CA6A3C7E6C9}"/>
              </a:ext>
            </a:extLst>
          </p:cNvPr>
          <p:cNvSpPr/>
          <p:nvPr/>
        </p:nvSpPr>
        <p:spPr>
          <a:xfrm>
            <a:off x="4778014" y="3535833"/>
            <a:ext cx="3890809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dk1"/>
                </a:solidFill>
                <a:latin typeface="Helvetica" pitchFamily="2" charset="0"/>
              </a:rPr>
              <a:t>Get from </a:t>
            </a:r>
            <a:r>
              <a:rPr lang="en-US" sz="1100" dirty="0" err="1">
                <a:solidFill>
                  <a:srgbClr val="FF0000"/>
                </a:solidFill>
                <a:latin typeface="Helvetica" pitchFamily="2" charset="0"/>
              </a:rPr>
              <a:t>appdynamicsdb</a:t>
            </a:r>
            <a:r>
              <a:rPr lang="en-US" sz="1100" dirty="0">
                <a:solidFill>
                  <a:schemeClr val="dk1"/>
                </a:solidFill>
                <a:latin typeface="Helvetica" pitchFamily="2" charset="0"/>
              </a:rPr>
              <a:t> filter : controller:{} AND account:{}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C812E8-BB7D-FA49-961E-14060C0B95DB}"/>
              </a:ext>
            </a:extLst>
          </p:cNvPr>
          <p:cNvSpPr/>
          <p:nvPr/>
        </p:nvSpPr>
        <p:spPr>
          <a:xfrm>
            <a:off x="4778014" y="4001117"/>
            <a:ext cx="5040162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dk1"/>
                </a:solidFill>
                <a:latin typeface="Helvetica" pitchFamily="2" charset="0"/>
              </a:rPr>
              <a:t>Get from </a:t>
            </a:r>
            <a:r>
              <a:rPr lang="en-US" sz="1100" dirty="0" err="1">
                <a:solidFill>
                  <a:srgbClr val="FF0000"/>
                </a:solidFill>
                <a:latin typeface="Helvetica" pitchFamily="2" charset="0"/>
              </a:rPr>
              <a:t>resourcescoresdb</a:t>
            </a:r>
            <a:r>
              <a:rPr lang="en-US" sz="1100" dirty="0">
                <a:solidFill>
                  <a:schemeClr val="dk1"/>
                </a:solidFill>
                <a:latin typeface="Helvetica" pitchFamily="2" charset="0"/>
              </a:rPr>
              <a:t> filter : </a:t>
            </a:r>
            <a:r>
              <a:rPr lang="en-US" sz="1100" dirty="0" err="1">
                <a:solidFill>
                  <a:schemeClr val="dk1"/>
                </a:solidFill>
                <a:latin typeface="Helvetica" pitchFamily="2" charset="0"/>
              </a:rPr>
              <a:t>tags:entity</a:t>
            </a:r>
            <a:r>
              <a:rPr lang="en-US" sz="1100" dirty="0">
                <a:solidFill>
                  <a:schemeClr val="dk1"/>
                </a:solidFill>
                <a:latin typeface="Helvetica" pitchFamily="2" charset="0"/>
              </a:rPr>
              <a:t>-{} &lt; </a:t>
            </a:r>
            <a:r>
              <a:rPr lang="en-US" sz="1100" dirty="0" err="1">
                <a:solidFill>
                  <a:schemeClr val="dk1"/>
                </a:solidFill>
                <a:latin typeface="Helvetica" pitchFamily="2" charset="0"/>
              </a:rPr>
              <a:t>netlink,tier,node,application</a:t>
            </a:r>
            <a:r>
              <a:rPr lang="en-US" sz="1100" dirty="0">
                <a:solidFill>
                  <a:schemeClr val="dk1"/>
                </a:solidFill>
                <a:latin typeface="Helvetica" pitchFamily="2" charset="0"/>
              </a:rPr>
              <a:t> 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3ED418-210B-374C-BE16-2741EFB4ED64}"/>
              </a:ext>
            </a:extLst>
          </p:cNvPr>
          <p:cNvSpPr/>
          <p:nvPr/>
        </p:nvSpPr>
        <p:spPr>
          <a:xfrm>
            <a:off x="3402316" y="4955339"/>
            <a:ext cx="2755883" cy="2616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100" dirty="0" err="1">
                <a:solidFill>
                  <a:schemeClr val="dk1"/>
                </a:solidFill>
                <a:latin typeface="Helvetica" pitchFamily="2" charset="0"/>
              </a:rPr>
              <a:t>self.async_merge_data_and_write_to</a:t>
            </a:r>
            <a:r>
              <a:rPr lang="en-US" sz="1100" err="1">
                <a:solidFill>
                  <a:schemeClr val="dk1"/>
                </a:solidFill>
                <a:latin typeface="Helvetica" pitchFamily="2" charset="0"/>
              </a:rPr>
              <a:t>_</a:t>
            </a:r>
            <a:r>
              <a:rPr lang="en-US" sz="1100">
                <a:solidFill>
                  <a:schemeClr val="dk1"/>
                </a:solidFill>
                <a:latin typeface="Helvetica" pitchFamily="2" charset="0"/>
              </a:rPr>
              <a:t>es</a:t>
            </a:r>
            <a:endParaRPr lang="en-US" sz="1100" dirty="0">
              <a:solidFill>
                <a:schemeClr val="dk1"/>
              </a:solidFill>
              <a:latin typeface="Helvetica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2A135C-54CF-E04B-88EC-0BAF7330B9A7}"/>
              </a:ext>
            </a:extLst>
          </p:cNvPr>
          <p:cNvSpPr/>
          <p:nvPr/>
        </p:nvSpPr>
        <p:spPr>
          <a:xfrm>
            <a:off x="5154936" y="5647951"/>
            <a:ext cx="2308645" cy="2616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100" dirty="0" err="1">
                <a:solidFill>
                  <a:schemeClr val="dk1"/>
                </a:solidFill>
                <a:latin typeface="Helvetica" pitchFamily="2" charset="0"/>
              </a:rPr>
              <a:t>self.merge_data_and_write_to_es</a:t>
            </a:r>
            <a:endParaRPr lang="en-US" sz="1100" dirty="0">
              <a:solidFill>
                <a:schemeClr val="dk1"/>
              </a:solidFill>
              <a:latin typeface="Helvetica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33C5C6-0D0C-064B-843F-3EE7048100A6}"/>
              </a:ext>
            </a:extLst>
          </p:cNvPr>
          <p:cNvSpPr/>
          <p:nvPr/>
        </p:nvSpPr>
        <p:spPr>
          <a:xfrm>
            <a:off x="7463581" y="5650538"/>
            <a:ext cx="2159566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dk1"/>
                </a:solidFill>
                <a:latin typeface="Helvetica" pitchFamily="2" charset="0"/>
              </a:rPr>
              <a:t>Write to </a:t>
            </a:r>
            <a:r>
              <a:rPr lang="en-US" sz="1100" dirty="0" err="1">
                <a:solidFill>
                  <a:schemeClr val="dk1"/>
                </a:solidFill>
                <a:latin typeface="Helvetica" pitchFamily="2" charset="0"/>
              </a:rPr>
              <a:t>enrich_appdynamicsdb</a:t>
            </a:r>
            <a:endParaRPr lang="en-US" sz="1100" dirty="0">
              <a:solidFill>
                <a:schemeClr val="dk1"/>
              </a:solidFill>
              <a:latin typeface="Helvetica" pitchFamily="2" charset="0"/>
            </a:endParaRP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1660D0C9-0DCD-874A-82DF-2BE57322482C}"/>
              </a:ext>
            </a:extLst>
          </p:cNvPr>
          <p:cNvCxnSpPr>
            <a:stCxn id="13" idx="2"/>
            <a:endCxn id="19" idx="1"/>
          </p:cNvCxnSpPr>
          <p:nvPr/>
        </p:nvCxnSpPr>
        <p:spPr>
          <a:xfrm rot="16200000" flipH="1">
            <a:off x="3146471" y="4830299"/>
            <a:ext cx="346306" cy="1653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96207ABB-CC46-6040-B903-5E67704D7620}"/>
              </a:ext>
            </a:extLst>
          </p:cNvPr>
          <p:cNvCxnSpPr>
            <a:cxnSpLocks/>
            <a:stCxn id="19" idx="2"/>
            <a:endCxn id="20" idx="1"/>
          </p:cNvCxnSpPr>
          <p:nvPr/>
        </p:nvCxnSpPr>
        <p:spPr>
          <a:xfrm rot="16200000" flipH="1">
            <a:off x="4686694" y="5310513"/>
            <a:ext cx="561807" cy="3746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F27A4F1C-E456-B141-8B6E-98B75101E37C}"/>
              </a:ext>
            </a:extLst>
          </p:cNvPr>
          <p:cNvCxnSpPr>
            <a:stCxn id="11" idx="2"/>
            <a:endCxn id="12" idx="1"/>
          </p:cNvCxnSpPr>
          <p:nvPr/>
        </p:nvCxnSpPr>
        <p:spPr>
          <a:xfrm rot="16200000" flipH="1">
            <a:off x="2319808" y="2768144"/>
            <a:ext cx="475428" cy="1642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1E7747A6-C1E4-854B-A163-1693B231BAAA}"/>
              </a:ext>
            </a:extLst>
          </p:cNvPr>
          <p:cNvCxnSpPr>
            <a:stCxn id="12" idx="2"/>
            <a:endCxn id="14" idx="1"/>
          </p:cNvCxnSpPr>
          <p:nvPr/>
        </p:nvCxnSpPr>
        <p:spPr>
          <a:xfrm rot="16200000" flipH="1">
            <a:off x="3102017" y="3354512"/>
            <a:ext cx="436016" cy="1645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FDDCE403-0018-C740-B0AF-0F123A3F8D72}"/>
              </a:ext>
            </a:extLst>
          </p:cNvPr>
          <p:cNvCxnSpPr>
            <a:stCxn id="12" idx="2"/>
            <a:endCxn id="16" idx="1"/>
          </p:cNvCxnSpPr>
          <p:nvPr/>
        </p:nvCxnSpPr>
        <p:spPr>
          <a:xfrm rot="16200000" flipH="1">
            <a:off x="2863462" y="3593067"/>
            <a:ext cx="913127" cy="1645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33536EE9-4C81-1D4B-8F21-45C018CA5725}"/>
              </a:ext>
            </a:extLst>
          </p:cNvPr>
          <p:cNvCxnSpPr>
            <a:stCxn id="4" idx="2"/>
            <a:endCxn id="9" idx="1"/>
          </p:cNvCxnSpPr>
          <p:nvPr/>
        </p:nvCxnSpPr>
        <p:spPr>
          <a:xfrm rot="16200000" flipH="1">
            <a:off x="1099391" y="1086223"/>
            <a:ext cx="1088393" cy="4834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391B11D4-4285-4340-A8F5-CED404342783}"/>
              </a:ext>
            </a:extLst>
          </p:cNvPr>
          <p:cNvCxnSpPr>
            <a:cxnSpLocks/>
            <a:stCxn id="4" idx="2"/>
            <a:endCxn id="11" idx="1"/>
          </p:cNvCxnSpPr>
          <p:nvPr/>
        </p:nvCxnSpPr>
        <p:spPr>
          <a:xfrm rot="16200000" flipH="1">
            <a:off x="794591" y="1391023"/>
            <a:ext cx="1697992" cy="4834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381F99CD-1913-394B-8613-3EC6C4D71FE7}"/>
              </a:ext>
            </a:extLst>
          </p:cNvPr>
          <p:cNvCxnSpPr>
            <a:stCxn id="11" idx="2"/>
            <a:endCxn id="13" idx="1"/>
          </p:cNvCxnSpPr>
          <p:nvPr/>
        </p:nvCxnSpPr>
        <p:spPr>
          <a:xfrm rot="16200000" flipH="1">
            <a:off x="1559287" y="3528665"/>
            <a:ext cx="1996471" cy="1642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561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A291FF-422A-624D-B0E5-F1AD9621D31F}"/>
              </a:ext>
            </a:extLst>
          </p:cNvPr>
          <p:cNvSpPr/>
          <p:nvPr/>
        </p:nvSpPr>
        <p:spPr>
          <a:xfrm>
            <a:off x="351537" y="375009"/>
            <a:ext cx="1822935" cy="2616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100">
                <a:solidFill>
                  <a:schemeClr val="dk1"/>
                </a:solidFill>
                <a:latin typeface="Helvetica" pitchFamily="2" charset="0"/>
              </a:rPr>
              <a:t>IntegrationsSnapshotTask</a:t>
            </a:r>
            <a:endParaRPr lang="en-US" sz="1100" dirty="0">
              <a:solidFill>
                <a:schemeClr val="dk1"/>
              </a:solidFill>
              <a:latin typeface="Helvetica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CAEE94-0306-5546-A8CE-41BB68F8E153}"/>
              </a:ext>
            </a:extLst>
          </p:cNvPr>
          <p:cNvSpPr/>
          <p:nvPr/>
        </p:nvSpPr>
        <p:spPr>
          <a:xfrm>
            <a:off x="1528380" y="911038"/>
            <a:ext cx="2089033" cy="2616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100" dirty="0" err="1">
                <a:solidFill>
                  <a:schemeClr val="dk1"/>
                </a:solidFill>
                <a:latin typeface="Helvetica" pitchFamily="2" charset="0"/>
              </a:rPr>
              <a:t>IntegrationsSnapshot.do_work</a:t>
            </a:r>
            <a:endParaRPr lang="en-US" sz="1100" dirty="0">
              <a:solidFill>
                <a:schemeClr val="dk1"/>
              </a:solidFill>
              <a:latin typeface="Helvetica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D48ADA-3995-CA46-945A-D07BBA5DAF63}"/>
              </a:ext>
            </a:extLst>
          </p:cNvPr>
          <p:cNvSpPr/>
          <p:nvPr/>
        </p:nvSpPr>
        <p:spPr>
          <a:xfrm>
            <a:off x="2710786" y="1439025"/>
            <a:ext cx="1367682" cy="2616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100" dirty="0" err="1">
                <a:solidFill>
                  <a:schemeClr val="dk1"/>
                </a:solidFill>
                <a:latin typeface="Helvetica" pitchFamily="2" charset="0"/>
              </a:rPr>
              <a:t>self.snapshot_data</a:t>
            </a:r>
            <a:endParaRPr lang="en-US" sz="1100" dirty="0">
              <a:solidFill>
                <a:schemeClr val="dk1"/>
              </a:solidFill>
              <a:latin typeface="Helvetica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876CA8-9EE8-4141-96EA-D873715A247E}"/>
              </a:ext>
            </a:extLst>
          </p:cNvPr>
          <p:cNvSpPr/>
          <p:nvPr/>
        </p:nvSpPr>
        <p:spPr>
          <a:xfrm>
            <a:off x="3617413" y="1967012"/>
            <a:ext cx="1978875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100" dirty="0" err="1">
                <a:solidFill>
                  <a:schemeClr val="dk1"/>
                </a:solidFill>
                <a:latin typeface="Helvetica" pitchFamily="2" charset="0"/>
              </a:rPr>
              <a:t>self.get_table_map</a:t>
            </a:r>
            <a:endParaRPr lang="en-US" sz="1100" dirty="0">
              <a:solidFill>
                <a:schemeClr val="dk1"/>
              </a:solidFill>
              <a:latin typeface="Helvetica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4FC69A-5954-1141-B19C-D45C07EEE4EB}"/>
              </a:ext>
            </a:extLst>
          </p:cNvPr>
          <p:cNvSpPr/>
          <p:nvPr/>
        </p:nvSpPr>
        <p:spPr>
          <a:xfrm>
            <a:off x="4993111" y="1967012"/>
            <a:ext cx="4778872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dk1"/>
                </a:solidFill>
                <a:latin typeface="Helvetica" pitchFamily="2" charset="0"/>
              </a:rPr>
              <a:t>Get from ./infra-services/genie/postprocessors/</a:t>
            </a:r>
            <a:r>
              <a:rPr lang="en-US" sz="1100" dirty="0" err="1">
                <a:solidFill>
                  <a:schemeClr val="dk1"/>
                </a:solidFill>
                <a:latin typeface="Helvetica" pitchFamily="2" charset="0"/>
              </a:rPr>
              <a:t>integrations_snapshot.json</a:t>
            </a:r>
            <a:endParaRPr lang="en-US" sz="1100" dirty="0">
              <a:solidFill>
                <a:schemeClr val="dk1"/>
              </a:solidFill>
              <a:latin typeface="Helvetica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9DA796-D052-2D41-84CC-DD65546D05B8}"/>
              </a:ext>
            </a:extLst>
          </p:cNvPr>
          <p:cNvSpPr/>
          <p:nvPr/>
        </p:nvSpPr>
        <p:spPr>
          <a:xfrm>
            <a:off x="3617413" y="2494999"/>
            <a:ext cx="2772875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100" dirty="0" err="1">
                <a:solidFill>
                  <a:schemeClr val="dk1"/>
                </a:solidFill>
                <a:latin typeface="Helvetica" pitchFamily="2" charset="0"/>
              </a:rPr>
              <a:t>self.collect_and_write_data</a:t>
            </a:r>
            <a:endParaRPr lang="en-US" sz="1100" dirty="0">
              <a:solidFill>
                <a:schemeClr val="dk1"/>
              </a:solidFill>
              <a:latin typeface="Helvetica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CFBD94-98BA-E34E-9BFC-8087FA2D1A08}"/>
              </a:ext>
            </a:extLst>
          </p:cNvPr>
          <p:cNvSpPr/>
          <p:nvPr/>
        </p:nvSpPr>
        <p:spPr>
          <a:xfrm>
            <a:off x="5504468" y="2494999"/>
            <a:ext cx="2685351" cy="430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dk1"/>
                </a:solidFill>
                <a:latin typeface="Helvetica" pitchFamily="2" charset="0"/>
              </a:rPr>
              <a:t>Fetch from : </a:t>
            </a:r>
            <a:r>
              <a:rPr lang="en-US" sz="1100" dirty="0" err="1">
                <a:solidFill>
                  <a:schemeClr val="dk1"/>
                </a:solidFill>
                <a:latin typeface="Helvetica" pitchFamily="2" charset="0"/>
              </a:rPr>
              <a:t>enrich_appdynamicsdb</a:t>
            </a:r>
            <a:endParaRPr lang="en-US" sz="1100" dirty="0">
              <a:solidFill>
                <a:schemeClr val="dk1"/>
              </a:solidFill>
              <a:latin typeface="Helvetica" pitchFamily="2" charset="0"/>
            </a:endParaRPr>
          </a:p>
          <a:p>
            <a:r>
              <a:rPr lang="en-US" sz="1100" dirty="0">
                <a:solidFill>
                  <a:schemeClr val="dk1"/>
                </a:solidFill>
                <a:latin typeface="Helvetica" pitchFamily="2" charset="0"/>
              </a:rPr>
              <a:t>Write to : enrich_level2_appdynamicsdb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7F687FAE-E6E2-1144-9445-8F4611983723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 rot="16200000" flipH="1">
            <a:off x="1193080" y="706543"/>
            <a:ext cx="405224" cy="2653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B44619F3-3522-754F-A5C6-ABAD26D56FBA}"/>
              </a:ext>
            </a:extLst>
          </p:cNvPr>
          <p:cNvCxnSpPr>
            <a:stCxn id="6" idx="2"/>
            <a:endCxn id="7" idx="1"/>
          </p:cNvCxnSpPr>
          <p:nvPr/>
        </p:nvCxnSpPr>
        <p:spPr>
          <a:xfrm rot="16200000" flipH="1">
            <a:off x="2443250" y="1302294"/>
            <a:ext cx="397182" cy="1378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A2E82E4-0F24-884E-B739-8C25FA62E49D}"/>
              </a:ext>
            </a:extLst>
          </p:cNvPr>
          <p:cNvCxnSpPr>
            <a:stCxn id="7" idx="2"/>
            <a:endCxn id="8" idx="1"/>
          </p:cNvCxnSpPr>
          <p:nvPr/>
        </p:nvCxnSpPr>
        <p:spPr>
          <a:xfrm rot="16200000" flipH="1">
            <a:off x="3307429" y="1787833"/>
            <a:ext cx="397182" cy="2227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B0D8F6AD-B2A3-EA46-B0F0-58F2FA3D5499}"/>
              </a:ext>
            </a:extLst>
          </p:cNvPr>
          <p:cNvCxnSpPr>
            <a:stCxn id="7" idx="2"/>
            <a:endCxn id="10" idx="1"/>
          </p:cNvCxnSpPr>
          <p:nvPr/>
        </p:nvCxnSpPr>
        <p:spPr>
          <a:xfrm rot="16200000" flipH="1">
            <a:off x="3043436" y="2051826"/>
            <a:ext cx="925169" cy="2227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066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81FF74-75BF-BD4E-BBE2-1E9A4298053D}"/>
              </a:ext>
            </a:extLst>
          </p:cNvPr>
          <p:cNvSpPr/>
          <p:nvPr/>
        </p:nvSpPr>
        <p:spPr>
          <a:xfrm>
            <a:off x="430869" y="343479"/>
            <a:ext cx="2334293" cy="2616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100" dirty="0" err="1">
                <a:solidFill>
                  <a:schemeClr val="dk1"/>
                </a:solidFill>
                <a:latin typeface="Helvetica" pitchFamily="2" charset="0"/>
              </a:rPr>
              <a:t>IntegrationsApplicationScorerTask</a:t>
            </a:r>
            <a:endParaRPr lang="en-US" sz="1100" dirty="0">
              <a:solidFill>
                <a:schemeClr val="dk1"/>
              </a:solidFill>
              <a:latin typeface="Helvetica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6C76B3-092A-2D43-AA9C-81A7948CF7C1}"/>
              </a:ext>
            </a:extLst>
          </p:cNvPr>
          <p:cNvSpPr/>
          <p:nvPr/>
        </p:nvSpPr>
        <p:spPr>
          <a:xfrm>
            <a:off x="1807409" y="942568"/>
            <a:ext cx="2600392" cy="2616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100" dirty="0" err="1">
                <a:solidFill>
                  <a:schemeClr val="dk1"/>
                </a:solidFill>
                <a:latin typeface="Helvetica" pitchFamily="2" charset="0"/>
              </a:rPr>
              <a:t>IntegrationsApplicationScorer.do_work</a:t>
            </a:r>
            <a:endParaRPr lang="en-US" sz="1100" dirty="0">
              <a:solidFill>
                <a:schemeClr val="dk1"/>
              </a:solidFill>
              <a:latin typeface="Helvetica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485160-D266-6E44-9849-A974FCE1484F}"/>
              </a:ext>
            </a:extLst>
          </p:cNvPr>
          <p:cNvSpPr/>
          <p:nvPr/>
        </p:nvSpPr>
        <p:spPr>
          <a:xfrm>
            <a:off x="3392522" y="1541657"/>
            <a:ext cx="787395" cy="2616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100" dirty="0" err="1">
                <a:solidFill>
                  <a:schemeClr val="dk1"/>
                </a:solidFill>
                <a:latin typeface="Helvetica" pitchFamily="2" charset="0"/>
              </a:rPr>
              <a:t>self.score</a:t>
            </a:r>
            <a:endParaRPr lang="en-US" sz="1100" dirty="0">
              <a:solidFill>
                <a:schemeClr val="dk1"/>
              </a:solidFill>
              <a:latin typeface="Helvetica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08F139-CA4B-3C40-809E-8FB842D5C8FA}"/>
              </a:ext>
            </a:extLst>
          </p:cNvPr>
          <p:cNvSpPr/>
          <p:nvPr/>
        </p:nvSpPr>
        <p:spPr>
          <a:xfrm>
            <a:off x="3974201" y="2140746"/>
            <a:ext cx="1470274" cy="2616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100" dirty="0" err="1">
                <a:solidFill>
                  <a:schemeClr val="dk1"/>
                </a:solidFill>
                <a:latin typeface="Helvetica" pitchFamily="2" charset="0"/>
              </a:rPr>
              <a:t>self.fetch_anomalies</a:t>
            </a:r>
            <a:endParaRPr lang="en-US" sz="1100" dirty="0">
              <a:solidFill>
                <a:schemeClr val="dk1"/>
              </a:solidFill>
              <a:latin typeface="Helvetica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999831-9049-3F42-9672-5C78FB8F6594}"/>
              </a:ext>
            </a:extLst>
          </p:cNvPr>
          <p:cNvSpPr/>
          <p:nvPr/>
        </p:nvSpPr>
        <p:spPr>
          <a:xfrm>
            <a:off x="5007566" y="2634734"/>
            <a:ext cx="1768433" cy="2616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100" dirty="0" err="1">
                <a:solidFill>
                  <a:schemeClr val="dk1"/>
                </a:solidFill>
                <a:latin typeface="Helvetica" pitchFamily="2" charset="0"/>
              </a:rPr>
              <a:t>self.bricks.get</a:t>
            </a:r>
            <a:r>
              <a:rPr lang="en-US" sz="1100" err="1">
                <a:solidFill>
                  <a:schemeClr val="dk1"/>
                </a:solidFill>
                <a:latin typeface="Helvetica" pitchFamily="2" charset="0"/>
              </a:rPr>
              <a:t>_</a:t>
            </a:r>
            <a:r>
              <a:rPr lang="en-US" sz="1100">
                <a:solidFill>
                  <a:schemeClr val="dk1"/>
                </a:solidFill>
                <a:latin typeface="Helvetica" pitchFamily="2" charset="0"/>
              </a:rPr>
              <a:t>anomalies</a:t>
            </a:r>
            <a:endParaRPr lang="en-US" sz="1100" dirty="0">
              <a:solidFill>
                <a:schemeClr val="dk1"/>
              </a:solidFill>
              <a:latin typeface="Helvetica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3E8799-98EA-F04D-B059-D1A28327760F}"/>
              </a:ext>
            </a:extLst>
          </p:cNvPr>
          <p:cNvSpPr/>
          <p:nvPr/>
        </p:nvSpPr>
        <p:spPr>
          <a:xfrm>
            <a:off x="6775999" y="2634734"/>
            <a:ext cx="3369833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dk1"/>
                </a:solidFill>
                <a:latin typeface="Helvetica" pitchFamily="2" charset="0"/>
              </a:rPr>
              <a:t>Looks like getting from anomaly </a:t>
            </a:r>
            <a:r>
              <a:rPr lang="en-US" sz="1100" dirty="0" err="1">
                <a:solidFill>
                  <a:schemeClr val="dk1"/>
                </a:solidFill>
                <a:latin typeface="Helvetica" pitchFamily="2" charset="0"/>
              </a:rPr>
              <a:t>db</a:t>
            </a:r>
            <a:r>
              <a:rPr lang="en-US" sz="1100" dirty="0">
                <a:solidFill>
                  <a:schemeClr val="dk1"/>
                </a:solidFill>
                <a:latin typeface="Helvetica" pitchFamily="2" charset="0"/>
              </a:rPr>
              <a:t> need to confirm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322920-2F20-8140-AA85-158D0472C02C}"/>
              </a:ext>
            </a:extLst>
          </p:cNvPr>
          <p:cNvSpPr/>
          <p:nvPr/>
        </p:nvSpPr>
        <p:spPr>
          <a:xfrm>
            <a:off x="3974201" y="3244334"/>
            <a:ext cx="2574038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100" dirty="0" err="1">
                <a:solidFill>
                  <a:schemeClr val="dk1"/>
                </a:solidFill>
                <a:latin typeface="Helvetica" pitchFamily="2" charset="0"/>
              </a:rPr>
              <a:t>self.create_score_records</a:t>
            </a:r>
            <a:endParaRPr lang="en-US" sz="1100" dirty="0">
              <a:solidFill>
                <a:schemeClr val="dk1"/>
              </a:solidFill>
              <a:latin typeface="Helvetica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1DB187-4484-014B-B845-653E23AB66AA}"/>
              </a:ext>
            </a:extLst>
          </p:cNvPr>
          <p:cNvSpPr/>
          <p:nvPr/>
        </p:nvSpPr>
        <p:spPr>
          <a:xfrm>
            <a:off x="5007566" y="3738322"/>
            <a:ext cx="1539204" cy="2616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100" dirty="0" err="1">
                <a:solidFill>
                  <a:schemeClr val="dk1"/>
                </a:solidFill>
                <a:latin typeface="Helvetica" pitchFamily="2" charset="0"/>
              </a:rPr>
              <a:t>self.get_score_record</a:t>
            </a:r>
            <a:endParaRPr lang="en-US" sz="1100" dirty="0">
              <a:solidFill>
                <a:schemeClr val="dk1"/>
              </a:solidFill>
              <a:latin typeface="Helvetica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039F7E-02AF-E24F-B6A6-FD9E8BE3D7A0}"/>
              </a:ext>
            </a:extLst>
          </p:cNvPr>
          <p:cNvSpPr/>
          <p:nvPr/>
        </p:nvSpPr>
        <p:spPr>
          <a:xfrm>
            <a:off x="5779503" y="3244334"/>
            <a:ext cx="2077813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dk1"/>
                </a:solidFill>
                <a:latin typeface="Helvetica" pitchFamily="2" charset="0"/>
              </a:rPr>
              <a:t>Need to understand this better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B49449-35F3-1044-907D-5B132BB005CB}"/>
              </a:ext>
            </a:extLst>
          </p:cNvPr>
          <p:cNvSpPr/>
          <p:nvPr/>
        </p:nvSpPr>
        <p:spPr>
          <a:xfrm>
            <a:off x="3974201" y="4232310"/>
            <a:ext cx="1712328" cy="2616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100" dirty="0" err="1">
                <a:solidFill>
                  <a:schemeClr val="dk1"/>
                </a:solidFill>
                <a:latin typeface="Helvetica" pitchFamily="2" charset="0"/>
              </a:rPr>
              <a:t>self.write_score_records</a:t>
            </a:r>
            <a:endParaRPr lang="en-US" sz="1100" dirty="0">
              <a:solidFill>
                <a:schemeClr val="dk1"/>
              </a:solidFill>
              <a:latin typeface="Helvetica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FED5B7-0E6E-1642-9545-DF6E40F1BF6B}"/>
              </a:ext>
            </a:extLst>
          </p:cNvPr>
          <p:cNvSpPr/>
          <p:nvPr/>
        </p:nvSpPr>
        <p:spPr>
          <a:xfrm>
            <a:off x="5686529" y="4232310"/>
            <a:ext cx="1827744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dk1"/>
                </a:solidFill>
                <a:latin typeface="Helvetica" pitchFamily="2" charset="0"/>
              </a:rPr>
              <a:t>Write to </a:t>
            </a:r>
            <a:r>
              <a:rPr lang="en-US" sz="1100" dirty="0" err="1">
                <a:solidFill>
                  <a:schemeClr val="dk1"/>
                </a:solidFill>
                <a:latin typeface="Helvetica" pitchFamily="2" charset="0"/>
              </a:rPr>
              <a:t>resourcescoresdb</a:t>
            </a:r>
            <a:endParaRPr lang="en-US" sz="1100" dirty="0">
              <a:solidFill>
                <a:schemeClr val="dk1"/>
              </a:solidFill>
              <a:latin typeface="Helvetica" pitchFamily="2" charset="0"/>
            </a:endParaRP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15039773-2289-D34A-847D-6F03D0A6411B}"/>
              </a:ext>
            </a:extLst>
          </p:cNvPr>
          <p:cNvCxnSpPr>
            <a:stCxn id="4" idx="2"/>
            <a:endCxn id="5" idx="1"/>
          </p:cNvCxnSpPr>
          <p:nvPr/>
        </p:nvCxnSpPr>
        <p:spPr>
          <a:xfrm rot="16200000" flipH="1">
            <a:off x="1468570" y="734534"/>
            <a:ext cx="468284" cy="2093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A841E38A-EF0E-5645-B68A-BABE6D3306A4}"/>
              </a:ext>
            </a:extLst>
          </p:cNvPr>
          <p:cNvCxnSpPr>
            <a:stCxn id="5" idx="2"/>
            <a:endCxn id="6" idx="1"/>
          </p:cNvCxnSpPr>
          <p:nvPr/>
        </p:nvCxnSpPr>
        <p:spPr>
          <a:xfrm rot="16200000" flipH="1">
            <a:off x="3015921" y="1295861"/>
            <a:ext cx="468284" cy="2849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2BF4C312-D355-A94D-8427-2B5F454EEB52}"/>
              </a:ext>
            </a:extLst>
          </p:cNvPr>
          <p:cNvCxnSpPr>
            <a:stCxn id="6" idx="2"/>
            <a:endCxn id="7" idx="1"/>
          </p:cNvCxnSpPr>
          <p:nvPr/>
        </p:nvCxnSpPr>
        <p:spPr>
          <a:xfrm rot="16200000" flipH="1">
            <a:off x="3646068" y="1943418"/>
            <a:ext cx="468284" cy="1879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82F21809-0677-914C-8FFB-BE4950B5A970}"/>
              </a:ext>
            </a:extLst>
          </p:cNvPr>
          <p:cNvCxnSpPr>
            <a:stCxn id="6" idx="2"/>
            <a:endCxn id="10" idx="1"/>
          </p:cNvCxnSpPr>
          <p:nvPr/>
        </p:nvCxnSpPr>
        <p:spPr>
          <a:xfrm rot="16200000" flipH="1">
            <a:off x="3094274" y="2495212"/>
            <a:ext cx="1571872" cy="1879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921B394A-3755-5441-BEFA-0D79E752B4B7}"/>
              </a:ext>
            </a:extLst>
          </p:cNvPr>
          <p:cNvCxnSpPr>
            <a:stCxn id="6" idx="2"/>
            <a:endCxn id="13" idx="1"/>
          </p:cNvCxnSpPr>
          <p:nvPr/>
        </p:nvCxnSpPr>
        <p:spPr>
          <a:xfrm rot="16200000" flipH="1">
            <a:off x="2600286" y="2989200"/>
            <a:ext cx="2559848" cy="1879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1BA2D266-868C-BC42-B7F3-A81936D19BFA}"/>
              </a:ext>
            </a:extLst>
          </p:cNvPr>
          <p:cNvCxnSpPr>
            <a:stCxn id="7" idx="2"/>
            <a:endCxn id="8" idx="1"/>
          </p:cNvCxnSpPr>
          <p:nvPr/>
        </p:nvCxnSpPr>
        <p:spPr>
          <a:xfrm rot="16200000" flipH="1">
            <a:off x="4676861" y="2434833"/>
            <a:ext cx="363183" cy="2982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6D2D13E8-CE55-064A-A336-66050BA19CC3}"/>
              </a:ext>
            </a:extLst>
          </p:cNvPr>
          <p:cNvCxnSpPr>
            <a:stCxn id="10" idx="2"/>
            <a:endCxn id="11" idx="1"/>
          </p:cNvCxnSpPr>
          <p:nvPr/>
        </p:nvCxnSpPr>
        <p:spPr>
          <a:xfrm rot="16200000" flipH="1">
            <a:off x="4760618" y="3622178"/>
            <a:ext cx="363183" cy="1307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371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34C36-4A9A-5A4F-8972-064EDBC17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ToDO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602A3-2186-794A-8C97-946E24954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Predictor </a:t>
            </a:r>
            <a:r>
              <a:rPr lang="en-US" dirty="0">
                <a:sym typeface="Wingdings" pitchFamily="2" charset="2"/>
              </a:rPr>
              <a:t> already done in collector </a:t>
            </a:r>
          </a:p>
          <a:p>
            <a:r>
              <a:rPr lang="en-US" dirty="0">
                <a:solidFill>
                  <a:srgbClr val="FF0000"/>
                </a:solidFill>
              </a:rPr>
              <a:t>Scorer</a:t>
            </a:r>
          </a:p>
          <a:p>
            <a:r>
              <a:rPr lang="en-US" dirty="0"/>
              <a:t>Post Process </a:t>
            </a:r>
            <a:r>
              <a:rPr lang="en-US" dirty="0">
                <a:sym typeface="Wingdings" pitchFamily="2" charset="2"/>
              </a:rPr>
              <a:t> enrich</a:t>
            </a:r>
          </a:p>
          <a:p>
            <a:r>
              <a:rPr lang="en-US" dirty="0">
                <a:sym typeface="Wingdings" pitchFamily="2" charset="2"/>
              </a:rPr>
              <a:t>Snapshot</a:t>
            </a:r>
            <a:endParaRPr lang="en-US" dirty="0"/>
          </a:p>
          <a:p>
            <a:endParaRPr lang="en-US" dirty="0"/>
          </a:p>
          <a:p>
            <a:r>
              <a:rPr lang="en-US" dirty="0"/>
              <a:t>Add Purge Class in infra-services/sensei/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genie_jobs.json</a:t>
            </a:r>
            <a:endParaRPr lang="en-US" dirty="0"/>
          </a:p>
          <a:p>
            <a:pPr lvl="1"/>
            <a:r>
              <a:rPr lang="en-US" dirty="0"/>
              <a:t>Check </a:t>
            </a:r>
            <a:r>
              <a:rPr lang="en-US" dirty="0" err="1"/>
              <a:t>estasks.py</a:t>
            </a:r>
            <a:r>
              <a:rPr lang="en-US" dirty="0"/>
              <a:t> for purging </a:t>
            </a:r>
          </a:p>
          <a:p>
            <a:r>
              <a:rPr lang="en-US" strike="sngStrike" dirty="0"/>
              <a:t>Add Entry to client/</a:t>
            </a:r>
            <a:r>
              <a:rPr lang="en-US" strike="sngStrike" dirty="0" err="1"/>
              <a:t>py</a:t>
            </a:r>
            <a:r>
              <a:rPr lang="en-US" strike="sngStrike" dirty="0"/>
              <a:t>/telemetry/</a:t>
            </a:r>
            <a:r>
              <a:rPr lang="en-US" strike="sngStrike" dirty="0" err="1"/>
              <a:t>api</a:t>
            </a:r>
            <a:r>
              <a:rPr lang="en-US" strike="sngStrike" dirty="0"/>
              <a:t>/</a:t>
            </a:r>
            <a:r>
              <a:rPr lang="en-US" strike="sngStrike" dirty="0" err="1"/>
              <a:t>integrationsdb</a:t>
            </a:r>
            <a:r>
              <a:rPr lang="en-US" strike="sngStrike" dirty="0"/>
              <a:t>/</a:t>
            </a:r>
            <a:r>
              <a:rPr lang="en-US" strike="sngStrike" dirty="0" err="1"/>
              <a:t>params.json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333785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1841</TotalTime>
  <Words>739</Words>
  <Application>Microsoft Macintosh PowerPoint</Application>
  <PresentationFormat>Widescreen</PresentationFormat>
  <Paragraphs>127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Courier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Prajul Naduvath Sreedharan (pnaduvat)</dc:creator>
  <cp:lastModifiedBy>Prajul Naduvath Sreedharan (pnaduvat)</cp:lastModifiedBy>
  <cp:revision>4</cp:revision>
  <dcterms:created xsi:type="dcterms:W3CDTF">2021-11-07T03:35:13Z</dcterms:created>
  <dcterms:modified xsi:type="dcterms:W3CDTF">2021-11-08T10:16:56Z</dcterms:modified>
</cp:coreProperties>
</file>