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5"/>
  </p:notesMasterIdLst>
  <p:sldIdLst>
    <p:sldId id="265" r:id="rId3"/>
    <p:sldId id="295" r:id="rId4"/>
    <p:sldId id="277" r:id="rId5"/>
    <p:sldId id="299" r:id="rId6"/>
    <p:sldId id="300" r:id="rId7"/>
    <p:sldId id="301" r:id="rId8"/>
    <p:sldId id="304" r:id="rId9"/>
    <p:sldId id="305" r:id="rId10"/>
    <p:sldId id="306" r:id="rId11"/>
    <p:sldId id="298" r:id="rId12"/>
    <p:sldId id="302" r:id="rId13"/>
    <p:sldId id="3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Chopra" initials="RC" lastIdx="1" clrIdx="0">
    <p:extLst>
      <p:ext uri="{19B8F6BF-5375-455C-9EA6-DF929625EA0E}">
        <p15:presenceInfo xmlns:p15="http://schemas.microsoft.com/office/powerpoint/2012/main" userId="Rohit Chop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2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3" autoAdjust="0"/>
    <p:restoredTop sz="86369" autoAdjust="0"/>
  </p:normalViewPr>
  <p:slideViewPr>
    <p:cSldViewPr snapToGrid="0">
      <p:cViewPr varScale="1">
        <p:scale>
          <a:sx n="75" d="100"/>
          <a:sy n="75" d="100"/>
        </p:scale>
        <p:origin x="10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5CBC8-BF18-4795-9CB3-D6A0759F848A}" type="datetimeFigureOut">
              <a:rPr lang="en-CA" smtClean="0"/>
              <a:t>2018-07-20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F6141-F8DD-4F74-AEE1-C232AF668B02}" type="slidenum">
              <a:rPr lang="en-CA" smtClean="0"/>
              <a:t>‹#›</a:t>
            </a:fld>
            <a:endParaRPr lang="en-CA"/>
          </a:p>
        </p:txBody>
      </p:sp>
    </p:spTree>
    <p:extLst>
      <p:ext uri="{BB962C8B-B14F-4D97-AF65-F5344CB8AC3E}">
        <p14:creationId xmlns:p14="http://schemas.microsoft.com/office/powerpoint/2010/main" val="74874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92F6141-F8DD-4F74-AEE1-C232AF668B02}" type="slidenum">
              <a:rPr lang="en-CA" smtClean="0"/>
              <a:t>1</a:t>
            </a:fld>
            <a:endParaRPr lang="en-CA"/>
          </a:p>
        </p:txBody>
      </p:sp>
    </p:spTree>
    <p:extLst>
      <p:ext uri="{BB962C8B-B14F-4D97-AF65-F5344CB8AC3E}">
        <p14:creationId xmlns:p14="http://schemas.microsoft.com/office/powerpoint/2010/main" val="2963031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92F6141-F8DD-4F74-AEE1-C232AF668B02}" type="slidenum">
              <a:rPr lang="en-CA" smtClean="0"/>
              <a:t>2</a:t>
            </a:fld>
            <a:endParaRPr lang="en-CA"/>
          </a:p>
        </p:txBody>
      </p:sp>
    </p:spTree>
    <p:extLst>
      <p:ext uri="{BB962C8B-B14F-4D97-AF65-F5344CB8AC3E}">
        <p14:creationId xmlns:p14="http://schemas.microsoft.com/office/powerpoint/2010/main" val="1943110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F6141-F8DD-4F74-AEE1-C232AF668B02}" type="slidenum">
              <a:rPr lang="en-CA" smtClean="0"/>
              <a:t>3</a:t>
            </a:fld>
            <a:endParaRPr lang="en-CA"/>
          </a:p>
        </p:txBody>
      </p:sp>
    </p:spTree>
    <p:extLst>
      <p:ext uri="{BB962C8B-B14F-4D97-AF65-F5344CB8AC3E}">
        <p14:creationId xmlns:p14="http://schemas.microsoft.com/office/powerpoint/2010/main" val="1728029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F6141-F8DD-4F74-AEE1-C232AF668B02}" type="slidenum">
              <a:rPr lang="en-CA" smtClean="0"/>
              <a:t>4</a:t>
            </a:fld>
            <a:endParaRPr lang="en-CA"/>
          </a:p>
        </p:txBody>
      </p:sp>
    </p:spTree>
    <p:extLst>
      <p:ext uri="{BB962C8B-B14F-4D97-AF65-F5344CB8AC3E}">
        <p14:creationId xmlns:p14="http://schemas.microsoft.com/office/powerpoint/2010/main" val="3245512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F6141-F8DD-4F74-AEE1-C232AF668B02}" type="slidenum">
              <a:rPr lang="en-CA" smtClean="0"/>
              <a:t>5</a:t>
            </a:fld>
            <a:endParaRPr lang="en-CA"/>
          </a:p>
        </p:txBody>
      </p:sp>
    </p:spTree>
    <p:extLst>
      <p:ext uri="{BB962C8B-B14F-4D97-AF65-F5344CB8AC3E}">
        <p14:creationId xmlns:p14="http://schemas.microsoft.com/office/powerpoint/2010/main" val="2400009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F6141-F8DD-4F74-AEE1-C232AF668B02}" type="slidenum">
              <a:rPr lang="en-CA" smtClean="0"/>
              <a:t>6</a:t>
            </a:fld>
            <a:endParaRPr lang="en-CA"/>
          </a:p>
        </p:txBody>
      </p:sp>
    </p:spTree>
    <p:extLst>
      <p:ext uri="{BB962C8B-B14F-4D97-AF65-F5344CB8AC3E}">
        <p14:creationId xmlns:p14="http://schemas.microsoft.com/office/powerpoint/2010/main" val="2387553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92F6141-F8DD-4F74-AEE1-C232AF668B02}" type="slidenum">
              <a:rPr lang="en-CA" smtClean="0"/>
              <a:t>7</a:t>
            </a:fld>
            <a:endParaRPr lang="en-CA"/>
          </a:p>
        </p:txBody>
      </p:sp>
    </p:spTree>
    <p:extLst>
      <p:ext uri="{BB962C8B-B14F-4D97-AF65-F5344CB8AC3E}">
        <p14:creationId xmlns:p14="http://schemas.microsoft.com/office/powerpoint/2010/main" val="3041983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92F6141-F8DD-4F74-AEE1-C232AF668B02}" type="slidenum">
              <a:rPr lang="en-CA" smtClean="0"/>
              <a:t>8</a:t>
            </a:fld>
            <a:endParaRPr lang="en-CA"/>
          </a:p>
        </p:txBody>
      </p:sp>
    </p:spTree>
    <p:extLst>
      <p:ext uri="{BB962C8B-B14F-4D97-AF65-F5344CB8AC3E}">
        <p14:creationId xmlns:p14="http://schemas.microsoft.com/office/powerpoint/2010/main" val="3041983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91642F4-0700-4E56-A082-819594B7E9BE}" type="datetimeFigureOut">
              <a:rPr lang="en-CA" smtClean="0"/>
              <a:t>2018-07-20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0085386-DA24-429C-9EAC-9964CDE8622C}" type="slidenum">
              <a:rPr lang="en-CA" smtClean="0"/>
              <a:t>‹#›</a:t>
            </a:fld>
            <a:endParaRPr lang="en-CA"/>
          </a:p>
        </p:txBody>
      </p:sp>
    </p:spTree>
    <p:extLst>
      <p:ext uri="{BB962C8B-B14F-4D97-AF65-F5344CB8AC3E}">
        <p14:creationId xmlns:p14="http://schemas.microsoft.com/office/powerpoint/2010/main" val="4174284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91642F4-0700-4E56-A082-819594B7E9BE}" type="datetimeFigureOut">
              <a:rPr lang="en-CA" smtClean="0"/>
              <a:t>2018-07-20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0085386-DA24-429C-9EAC-9964CDE8622C}" type="slidenum">
              <a:rPr lang="en-CA" smtClean="0"/>
              <a:t>‹#›</a:t>
            </a:fld>
            <a:endParaRPr lang="en-CA"/>
          </a:p>
        </p:txBody>
      </p:sp>
    </p:spTree>
    <p:extLst>
      <p:ext uri="{BB962C8B-B14F-4D97-AF65-F5344CB8AC3E}">
        <p14:creationId xmlns:p14="http://schemas.microsoft.com/office/powerpoint/2010/main" val="193857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91642F4-0700-4E56-A082-819594B7E9BE}" type="datetimeFigureOut">
              <a:rPr lang="en-CA" smtClean="0"/>
              <a:t>2018-07-20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0085386-DA24-429C-9EAC-9964CDE8622C}" type="slidenum">
              <a:rPr lang="en-CA" smtClean="0"/>
              <a:t>‹#›</a:t>
            </a:fld>
            <a:endParaRPr lang="en-CA"/>
          </a:p>
        </p:txBody>
      </p:sp>
    </p:spTree>
    <p:extLst>
      <p:ext uri="{BB962C8B-B14F-4D97-AF65-F5344CB8AC3E}">
        <p14:creationId xmlns:p14="http://schemas.microsoft.com/office/powerpoint/2010/main" val="4183764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cxnSp>
        <p:nvCxnSpPr>
          <p:cNvPr id="13" name="Straight Connector 12"/>
          <p:cNvCxnSpPr/>
          <p:nvPr userDrawn="1"/>
        </p:nvCxnSpPr>
        <p:spPr>
          <a:xfrm rot="16200000">
            <a:off x="9949602" y="6546000"/>
            <a:ext cx="623999"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a:ext>
            </a:extLst>
          </a:blip>
          <a:srcRect l="13996" r="9663"/>
          <a:stretch/>
        </p:blipFill>
        <p:spPr>
          <a:xfrm>
            <a:off x="1" y="-127000"/>
            <a:ext cx="12192000" cy="2880000"/>
          </a:xfrm>
          <a:prstGeom prst="rect">
            <a:avLst/>
          </a:prstGeom>
        </p:spPr>
      </p:pic>
      <p:sp>
        <p:nvSpPr>
          <p:cNvPr id="16" name="Title 1"/>
          <p:cNvSpPr>
            <a:spLocks noGrp="1"/>
          </p:cNvSpPr>
          <p:nvPr>
            <p:ph type="title" hasCustomPrompt="1"/>
          </p:nvPr>
        </p:nvSpPr>
        <p:spPr>
          <a:xfrm>
            <a:off x="711200" y="2921000"/>
            <a:ext cx="10515600" cy="1325563"/>
          </a:xfrm>
        </p:spPr>
        <p:txBody>
          <a:bodyPr/>
          <a:lstStyle>
            <a:lvl1pPr>
              <a:defRPr>
                <a:solidFill>
                  <a:srgbClr val="00729A"/>
                </a:solidFill>
              </a:defRPr>
            </a:lvl1pPr>
          </a:lstStyle>
          <a:p>
            <a:r>
              <a:rPr lang="en-US" dirty="0"/>
              <a:t>Section Breaker</a:t>
            </a:r>
          </a:p>
        </p:txBody>
      </p:sp>
    </p:spTree>
    <p:extLst>
      <p:ext uri="{BB962C8B-B14F-4D97-AF65-F5344CB8AC3E}">
        <p14:creationId xmlns:p14="http://schemas.microsoft.com/office/powerpoint/2010/main" val="3977972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userDrawn="1"/>
        </p:nvSpPr>
        <p:spPr>
          <a:xfrm>
            <a:off x="1" y="6370530"/>
            <a:ext cx="627793" cy="365125"/>
          </a:xfrm>
          <a:prstGeom prst="rect">
            <a:avLst/>
          </a:prstGeom>
          <a:solidFill>
            <a:srgbClr val="6DB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940"/>
            <a:endParaRPr lang="en-US" sz="2400" dirty="0">
              <a:solidFill>
                <a:prstClr val="white"/>
              </a:solidFill>
            </a:endParaRPr>
          </a:p>
        </p:txBody>
      </p:sp>
      <p:cxnSp>
        <p:nvCxnSpPr>
          <p:cNvPr id="11" name="Straight Arrow Connector 10"/>
          <p:cNvCxnSpPr/>
          <p:nvPr userDrawn="1"/>
        </p:nvCxnSpPr>
        <p:spPr>
          <a:xfrm flipV="1">
            <a:off x="38102" y="641131"/>
            <a:ext cx="11323581" cy="0"/>
          </a:xfrm>
          <a:prstGeom prst="straightConnector1">
            <a:avLst/>
          </a:prstGeom>
          <a:ln w="12700">
            <a:solidFill>
              <a:srgbClr val="00B0F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4"/>
          </p:nvPr>
        </p:nvSpPr>
        <p:spPr>
          <a:xfrm>
            <a:off x="38102" y="6370530"/>
            <a:ext cx="589692" cy="365125"/>
          </a:xfrm>
          <a:prstGeom prst="rect">
            <a:avLst/>
          </a:prstGeom>
        </p:spPr>
        <p:txBody>
          <a:bodyPr vert="horz" lIns="51416" tIns="25717" rIns="51416" bIns="25717" rtlCol="0" anchor="ctr"/>
          <a:lstStyle>
            <a:lvl1pPr algn="ctr">
              <a:defRPr sz="1600">
                <a:solidFill>
                  <a:schemeClr val="bg1"/>
                </a:solidFill>
              </a:defRPr>
            </a:lvl1pPr>
          </a:lstStyle>
          <a:p>
            <a:pPr defTabSz="913969"/>
            <a:fld id="{8D31FBCA-748F-458C-8A2E-54A1AD891614}" type="slidenum">
              <a:rPr lang="en-US" smtClean="0">
                <a:solidFill>
                  <a:prstClr val="white"/>
                </a:solidFill>
              </a:rPr>
              <a:pPr defTabSz="913969"/>
              <a:t>‹#›</a:t>
            </a:fld>
            <a:endParaRPr lang="en-US" dirty="0">
              <a:solidFill>
                <a:prstClr val="white"/>
              </a:solidFill>
            </a:endParaRPr>
          </a:p>
        </p:txBody>
      </p:sp>
      <p:cxnSp>
        <p:nvCxnSpPr>
          <p:cNvPr id="13" name="Straight Connector 12"/>
          <p:cNvCxnSpPr/>
          <p:nvPr userDrawn="1"/>
        </p:nvCxnSpPr>
        <p:spPr>
          <a:xfrm rot="16200000">
            <a:off x="9949602" y="6546000"/>
            <a:ext cx="623999"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flipV="1">
            <a:off x="1471659" y="6044768"/>
            <a:ext cx="4673600" cy="842805"/>
          </a:xfrm>
          <a:prstGeom prst="rect">
            <a:avLst/>
          </a:prstGeom>
        </p:spPr>
      </p:pic>
      <p:sp>
        <p:nvSpPr>
          <p:cNvPr id="17" name="Text Placeholder 16"/>
          <p:cNvSpPr>
            <a:spLocks noGrp="1"/>
          </p:cNvSpPr>
          <p:nvPr>
            <p:ph type="body" sz="quarter" idx="10" hasCustomPrompt="1"/>
          </p:nvPr>
        </p:nvSpPr>
        <p:spPr>
          <a:xfrm>
            <a:off x="0" y="0"/>
            <a:ext cx="12192000" cy="641131"/>
          </a:xfrm>
        </p:spPr>
        <p:txBody>
          <a:bodyPr anchor="ctr">
            <a:normAutofit/>
          </a:bodyPr>
          <a:lstStyle>
            <a:lvl1pPr marL="0" indent="0" algn="l" defTabSz="913788" rtl="0" eaLnBrk="1" latinLnBrk="0" hangingPunct="1">
              <a:lnSpc>
                <a:spcPct val="90000"/>
              </a:lnSpc>
              <a:spcBef>
                <a:spcPct val="0"/>
              </a:spcBef>
              <a:buNone/>
              <a:defRPr lang="en-US" sz="2667" kern="1200" dirty="0" smtClean="0">
                <a:solidFill>
                  <a:srgbClr val="50B3CF"/>
                </a:solidFill>
                <a:latin typeface="Arial" panose="020B0604020202020204" pitchFamily="34" charset="0"/>
                <a:ea typeface="+mj-ea"/>
                <a:cs typeface="Arial" panose="020B0604020202020204" pitchFamily="34" charset="0"/>
              </a:defRPr>
            </a:lvl1pPr>
          </a:lstStyle>
          <a:p>
            <a:pPr lvl="0"/>
            <a:r>
              <a:rPr lang="en-US" dirty="0"/>
              <a:t>Header</a:t>
            </a:r>
          </a:p>
        </p:txBody>
      </p:sp>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566400" y="1"/>
            <a:ext cx="1637915" cy="934303"/>
          </a:xfrm>
          <a:prstGeom prst="rect">
            <a:avLst/>
          </a:prstGeom>
        </p:spPr>
      </p:pic>
    </p:spTree>
    <p:extLst>
      <p:ext uri="{BB962C8B-B14F-4D97-AF65-F5344CB8AC3E}">
        <p14:creationId xmlns:p14="http://schemas.microsoft.com/office/powerpoint/2010/main" val="79266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91642F4-0700-4E56-A082-819594B7E9BE}" type="datetimeFigureOut">
              <a:rPr lang="en-CA" smtClean="0"/>
              <a:t>2018-07-20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0085386-DA24-429C-9EAC-9964CDE8622C}" type="slidenum">
              <a:rPr lang="en-CA" smtClean="0"/>
              <a:t>‹#›</a:t>
            </a:fld>
            <a:endParaRPr lang="en-CA"/>
          </a:p>
        </p:txBody>
      </p:sp>
    </p:spTree>
    <p:extLst>
      <p:ext uri="{BB962C8B-B14F-4D97-AF65-F5344CB8AC3E}">
        <p14:creationId xmlns:p14="http://schemas.microsoft.com/office/powerpoint/2010/main" val="293677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642F4-0700-4E56-A082-819594B7E9BE}" type="datetimeFigureOut">
              <a:rPr lang="en-CA" smtClean="0"/>
              <a:t>2018-07-20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0085386-DA24-429C-9EAC-9964CDE8622C}" type="slidenum">
              <a:rPr lang="en-CA" smtClean="0"/>
              <a:t>‹#›</a:t>
            </a:fld>
            <a:endParaRPr lang="en-CA"/>
          </a:p>
        </p:txBody>
      </p:sp>
    </p:spTree>
    <p:extLst>
      <p:ext uri="{BB962C8B-B14F-4D97-AF65-F5344CB8AC3E}">
        <p14:creationId xmlns:p14="http://schemas.microsoft.com/office/powerpoint/2010/main" val="387319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91642F4-0700-4E56-A082-819594B7E9BE}" type="datetimeFigureOut">
              <a:rPr lang="en-CA" smtClean="0"/>
              <a:t>2018-07-20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0085386-DA24-429C-9EAC-9964CDE8622C}" type="slidenum">
              <a:rPr lang="en-CA" smtClean="0"/>
              <a:t>‹#›</a:t>
            </a:fld>
            <a:endParaRPr lang="en-CA"/>
          </a:p>
        </p:txBody>
      </p:sp>
    </p:spTree>
    <p:extLst>
      <p:ext uri="{BB962C8B-B14F-4D97-AF65-F5344CB8AC3E}">
        <p14:creationId xmlns:p14="http://schemas.microsoft.com/office/powerpoint/2010/main" val="240833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91642F4-0700-4E56-A082-819594B7E9BE}" type="datetimeFigureOut">
              <a:rPr lang="en-CA" smtClean="0"/>
              <a:t>2018-07-20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0085386-DA24-429C-9EAC-9964CDE8622C}" type="slidenum">
              <a:rPr lang="en-CA" smtClean="0"/>
              <a:t>‹#›</a:t>
            </a:fld>
            <a:endParaRPr lang="en-CA"/>
          </a:p>
        </p:txBody>
      </p:sp>
    </p:spTree>
    <p:extLst>
      <p:ext uri="{BB962C8B-B14F-4D97-AF65-F5344CB8AC3E}">
        <p14:creationId xmlns:p14="http://schemas.microsoft.com/office/powerpoint/2010/main" val="179320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91642F4-0700-4E56-A082-819594B7E9BE}" type="datetimeFigureOut">
              <a:rPr lang="en-CA" smtClean="0"/>
              <a:t>2018-07-20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0085386-DA24-429C-9EAC-9964CDE8622C}" type="slidenum">
              <a:rPr lang="en-CA" smtClean="0"/>
              <a:t>‹#›</a:t>
            </a:fld>
            <a:endParaRPr lang="en-CA"/>
          </a:p>
        </p:txBody>
      </p:sp>
    </p:spTree>
    <p:extLst>
      <p:ext uri="{BB962C8B-B14F-4D97-AF65-F5344CB8AC3E}">
        <p14:creationId xmlns:p14="http://schemas.microsoft.com/office/powerpoint/2010/main" val="164853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642F4-0700-4E56-A082-819594B7E9BE}" type="datetimeFigureOut">
              <a:rPr lang="en-CA" smtClean="0"/>
              <a:t>2018-07-20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0085386-DA24-429C-9EAC-9964CDE8622C}" type="slidenum">
              <a:rPr lang="en-CA" smtClean="0"/>
              <a:t>‹#›</a:t>
            </a:fld>
            <a:endParaRPr lang="en-CA"/>
          </a:p>
        </p:txBody>
      </p:sp>
    </p:spTree>
    <p:extLst>
      <p:ext uri="{BB962C8B-B14F-4D97-AF65-F5344CB8AC3E}">
        <p14:creationId xmlns:p14="http://schemas.microsoft.com/office/powerpoint/2010/main" val="64905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642F4-0700-4E56-A082-819594B7E9BE}" type="datetimeFigureOut">
              <a:rPr lang="en-CA" smtClean="0"/>
              <a:t>2018-07-20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0085386-DA24-429C-9EAC-9964CDE8622C}" type="slidenum">
              <a:rPr lang="en-CA" smtClean="0"/>
              <a:t>‹#›</a:t>
            </a:fld>
            <a:endParaRPr lang="en-CA"/>
          </a:p>
        </p:txBody>
      </p:sp>
    </p:spTree>
    <p:extLst>
      <p:ext uri="{BB962C8B-B14F-4D97-AF65-F5344CB8AC3E}">
        <p14:creationId xmlns:p14="http://schemas.microsoft.com/office/powerpoint/2010/main" val="2941215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642F4-0700-4E56-A082-819594B7E9BE}" type="datetimeFigureOut">
              <a:rPr lang="en-CA" smtClean="0"/>
              <a:t>2018-07-20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0085386-DA24-429C-9EAC-9964CDE8622C}" type="slidenum">
              <a:rPr lang="en-CA" smtClean="0"/>
              <a:t>‹#›</a:t>
            </a:fld>
            <a:endParaRPr lang="en-CA"/>
          </a:p>
        </p:txBody>
      </p:sp>
    </p:spTree>
    <p:extLst>
      <p:ext uri="{BB962C8B-B14F-4D97-AF65-F5344CB8AC3E}">
        <p14:creationId xmlns:p14="http://schemas.microsoft.com/office/powerpoint/2010/main" val="3368747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642F4-0700-4E56-A082-819594B7E9BE}" type="datetimeFigureOut">
              <a:rPr lang="en-CA" smtClean="0"/>
              <a:t>2018-07-20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85386-DA24-429C-9EAC-9964CDE8622C}" type="slidenum">
              <a:rPr lang="en-CA" smtClean="0"/>
              <a:t>‹#›</a:t>
            </a:fld>
            <a:endParaRPr lang="en-CA"/>
          </a:p>
        </p:txBody>
      </p:sp>
    </p:spTree>
    <p:extLst>
      <p:ext uri="{BB962C8B-B14F-4D97-AF65-F5344CB8AC3E}">
        <p14:creationId xmlns:p14="http://schemas.microsoft.com/office/powerpoint/2010/main" val="1258706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51416" tIns="25717" rIns="51416" bIns="25717"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51416" tIns="25717" rIns="51416" bIns="2571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38102" y="6356352"/>
            <a:ext cx="800100" cy="365125"/>
          </a:xfrm>
          <a:prstGeom prst="rect">
            <a:avLst/>
          </a:prstGeom>
        </p:spPr>
        <p:txBody>
          <a:bodyPr vert="horz" lIns="51416" tIns="25717" rIns="51416" bIns="25717" rtlCol="0" anchor="ctr"/>
          <a:lstStyle>
            <a:lvl1pPr algn="r">
              <a:defRPr sz="1200">
                <a:solidFill>
                  <a:schemeClr val="tx1">
                    <a:tint val="75000"/>
                  </a:schemeClr>
                </a:solidFill>
              </a:defRPr>
            </a:lvl1pPr>
          </a:lstStyle>
          <a:p>
            <a:pPr defTabSz="913969"/>
            <a:fld id="{8D31FBCA-748F-458C-8A2E-54A1AD891614}" type="slidenum">
              <a:rPr lang="en-US" smtClean="0">
                <a:solidFill>
                  <a:prstClr val="black">
                    <a:tint val="75000"/>
                  </a:prstClr>
                </a:solidFill>
              </a:rPr>
              <a:pPr defTabSz="913969"/>
              <a:t>‹#›</a:t>
            </a:fld>
            <a:endParaRPr lang="en-US" dirty="0">
              <a:solidFill>
                <a:prstClr val="black">
                  <a:tint val="75000"/>
                </a:prstClr>
              </a:solidFill>
            </a:endParaRPr>
          </a:p>
        </p:txBody>
      </p:sp>
    </p:spTree>
    <p:extLst>
      <p:ext uri="{BB962C8B-B14F-4D97-AF65-F5344CB8AC3E}">
        <p14:creationId xmlns:p14="http://schemas.microsoft.com/office/powerpoint/2010/main" val="1852273981"/>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l" defTabSz="91396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498" indent="-228498" algn="l" defTabSz="91396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494" indent="-228498" algn="l" defTabSz="91396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466" indent="-228498" algn="l" defTabSz="91396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440" indent="-228498" algn="l" defTabSz="91396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6415" indent="-228498" algn="l" defTabSz="91396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3409" indent="-228498" algn="l" defTabSz="91396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0394" indent="-228498" algn="l" defTabSz="91396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7378" indent="-228498" algn="l" defTabSz="91396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4374" indent="-228498" algn="l" defTabSz="91396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3969" rtl="0" eaLnBrk="1" latinLnBrk="0" hangingPunct="1">
        <a:defRPr sz="1867" kern="1200">
          <a:solidFill>
            <a:schemeClr val="tx1"/>
          </a:solidFill>
          <a:latin typeface="+mn-lt"/>
          <a:ea typeface="+mn-ea"/>
          <a:cs typeface="+mn-cs"/>
        </a:defRPr>
      </a:lvl1pPr>
      <a:lvl2pPr marL="456975" algn="l" defTabSz="913969" rtl="0" eaLnBrk="1" latinLnBrk="0" hangingPunct="1">
        <a:defRPr sz="1867" kern="1200">
          <a:solidFill>
            <a:schemeClr val="tx1"/>
          </a:solidFill>
          <a:latin typeface="+mn-lt"/>
          <a:ea typeface="+mn-ea"/>
          <a:cs typeface="+mn-cs"/>
        </a:defRPr>
      </a:lvl2pPr>
      <a:lvl3pPr marL="913969" algn="l" defTabSz="913969" rtl="0" eaLnBrk="1" latinLnBrk="0" hangingPunct="1">
        <a:defRPr sz="1867" kern="1200">
          <a:solidFill>
            <a:schemeClr val="tx1"/>
          </a:solidFill>
          <a:latin typeface="+mn-lt"/>
          <a:ea typeface="+mn-ea"/>
          <a:cs typeface="+mn-cs"/>
        </a:defRPr>
      </a:lvl3pPr>
      <a:lvl4pPr marL="1370954" algn="l" defTabSz="913969" rtl="0" eaLnBrk="1" latinLnBrk="0" hangingPunct="1">
        <a:defRPr sz="1867" kern="1200">
          <a:solidFill>
            <a:schemeClr val="tx1"/>
          </a:solidFill>
          <a:latin typeface="+mn-lt"/>
          <a:ea typeface="+mn-ea"/>
          <a:cs typeface="+mn-cs"/>
        </a:defRPr>
      </a:lvl4pPr>
      <a:lvl5pPr marL="1827938" algn="l" defTabSz="913969" rtl="0" eaLnBrk="1" latinLnBrk="0" hangingPunct="1">
        <a:defRPr sz="1867" kern="1200">
          <a:solidFill>
            <a:schemeClr val="tx1"/>
          </a:solidFill>
          <a:latin typeface="+mn-lt"/>
          <a:ea typeface="+mn-ea"/>
          <a:cs typeface="+mn-cs"/>
        </a:defRPr>
      </a:lvl5pPr>
      <a:lvl6pPr marL="2284934" algn="l" defTabSz="913969" rtl="0" eaLnBrk="1" latinLnBrk="0" hangingPunct="1">
        <a:defRPr sz="1867" kern="1200">
          <a:solidFill>
            <a:schemeClr val="tx1"/>
          </a:solidFill>
          <a:latin typeface="+mn-lt"/>
          <a:ea typeface="+mn-ea"/>
          <a:cs typeface="+mn-cs"/>
        </a:defRPr>
      </a:lvl6pPr>
      <a:lvl7pPr marL="2741906" algn="l" defTabSz="913969" rtl="0" eaLnBrk="1" latinLnBrk="0" hangingPunct="1">
        <a:defRPr sz="1867" kern="1200">
          <a:solidFill>
            <a:schemeClr val="tx1"/>
          </a:solidFill>
          <a:latin typeface="+mn-lt"/>
          <a:ea typeface="+mn-ea"/>
          <a:cs typeface="+mn-cs"/>
        </a:defRPr>
      </a:lvl7pPr>
      <a:lvl8pPr marL="3198880" algn="l" defTabSz="913969" rtl="0" eaLnBrk="1" latinLnBrk="0" hangingPunct="1">
        <a:defRPr sz="1867" kern="1200">
          <a:solidFill>
            <a:schemeClr val="tx1"/>
          </a:solidFill>
          <a:latin typeface="+mn-lt"/>
          <a:ea typeface="+mn-ea"/>
          <a:cs typeface="+mn-cs"/>
        </a:defRPr>
      </a:lvl8pPr>
      <a:lvl9pPr marL="3655855" algn="l" defTabSz="913969"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google.github.io/CausalImpact/"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6"/>
            <a:ext cx="12192000" cy="6859446"/>
          </a:xfrm>
          <a:prstGeom prst="rect">
            <a:avLst/>
          </a:prstGeom>
        </p:spPr>
      </p:pic>
      <p:sp>
        <p:nvSpPr>
          <p:cNvPr id="2" name="Title 1"/>
          <p:cNvSpPr>
            <a:spLocks noGrp="1"/>
          </p:cNvSpPr>
          <p:nvPr>
            <p:ph type="ctrTitle"/>
          </p:nvPr>
        </p:nvSpPr>
        <p:spPr>
          <a:xfrm>
            <a:off x="1617133" y="2996315"/>
            <a:ext cx="9144000" cy="1260749"/>
          </a:xfrm>
          <a:ln w="31750">
            <a:noFill/>
          </a:ln>
        </p:spPr>
        <p:txBody>
          <a:bodyPr>
            <a:normAutofit/>
          </a:bodyPr>
          <a:lstStyle/>
          <a:p>
            <a:pPr algn="l"/>
            <a:r>
              <a:rPr lang="en-CA" sz="7200" b="1" dirty="0">
                <a:ln w="15875">
                  <a:solidFill>
                    <a:schemeClr val="bg1"/>
                  </a:solidFill>
                </a:ln>
                <a:solidFill>
                  <a:srgbClr val="002060"/>
                </a:solidFill>
              </a:rPr>
              <a:t>Picocell Analysis</a:t>
            </a:r>
            <a:endParaRPr lang="en-CA" sz="5400" b="1" dirty="0">
              <a:ln w="15875">
                <a:solidFill>
                  <a:schemeClr val="bg1"/>
                </a:solidFill>
              </a:ln>
              <a:solidFill>
                <a:srgbClr val="002060"/>
              </a:solidFill>
            </a:endParaRPr>
          </a:p>
        </p:txBody>
      </p:sp>
      <p:sp>
        <p:nvSpPr>
          <p:cNvPr id="3" name="Subtitle 2"/>
          <p:cNvSpPr>
            <a:spLocks noGrp="1"/>
          </p:cNvSpPr>
          <p:nvPr>
            <p:ph type="subTitle" idx="1"/>
          </p:nvPr>
        </p:nvSpPr>
        <p:spPr>
          <a:xfrm>
            <a:off x="-505957" y="3982722"/>
            <a:ext cx="6695090" cy="1655762"/>
          </a:xfrm>
        </p:spPr>
        <p:txBody>
          <a:bodyPr>
            <a:normAutofit/>
          </a:bodyPr>
          <a:lstStyle/>
          <a:p>
            <a:r>
              <a:rPr lang="en-CA" sz="2800" dirty="0">
                <a:solidFill>
                  <a:schemeClr val="tx1">
                    <a:lumMod val="75000"/>
                    <a:lumOff val="25000"/>
                  </a:schemeClr>
                </a:solidFill>
              </a:rPr>
              <a:t>Ansar Butt</a:t>
            </a:r>
          </a:p>
        </p:txBody>
      </p:sp>
    </p:spTree>
    <p:extLst>
      <p:ext uri="{BB962C8B-B14F-4D97-AF65-F5344CB8AC3E}">
        <p14:creationId xmlns:p14="http://schemas.microsoft.com/office/powerpoint/2010/main" val="1735900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1562D9-4CC0-48BC-BB1F-5A314EE12305}"/>
              </a:ext>
            </a:extLst>
          </p:cNvPr>
          <p:cNvSpPr>
            <a:spLocks noGrp="1"/>
          </p:cNvSpPr>
          <p:nvPr>
            <p:ph type="sldNum" sz="quarter" idx="4"/>
          </p:nvPr>
        </p:nvSpPr>
        <p:spPr/>
        <p:txBody>
          <a:bodyPr/>
          <a:lstStyle/>
          <a:p>
            <a:pPr defTabSz="913969"/>
            <a:fld id="{8D31FBCA-748F-458C-8A2E-54A1AD891614}" type="slidenum">
              <a:rPr lang="en-US" smtClean="0">
                <a:solidFill>
                  <a:prstClr val="white"/>
                </a:solidFill>
              </a:rPr>
              <a:pPr defTabSz="913969"/>
              <a:t>10</a:t>
            </a:fld>
            <a:endParaRPr lang="en-US" dirty="0">
              <a:solidFill>
                <a:prstClr val="white"/>
              </a:solidFill>
            </a:endParaRPr>
          </a:p>
        </p:txBody>
      </p:sp>
      <p:sp>
        <p:nvSpPr>
          <p:cNvPr id="8" name="TextBox 7">
            <a:extLst>
              <a:ext uri="{FF2B5EF4-FFF2-40B4-BE49-F238E27FC236}">
                <a16:creationId xmlns:a16="http://schemas.microsoft.com/office/drawing/2014/main" id="{E884D20C-4B4B-4FCF-9E59-F60E7210781C}"/>
              </a:ext>
            </a:extLst>
          </p:cNvPr>
          <p:cNvSpPr txBox="1"/>
          <p:nvPr/>
        </p:nvSpPr>
        <p:spPr>
          <a:xfrm>
            <a:off x="627794" y="2321004"/>
            <a:ext cx="10810240" cy="2215991"/>
          </a:xfrm>
          <a:prstGeom prst="rect">
            <a:avLst/>
          </a:prstGeom>
          <a:noFill/>
        </p:spPr>
        <p:txBody>
          <a:bodyPr wrap="square" rtlCol="0">
            <a:spAutoFit/>
          </a:bodyPr>
          <a:lstStyle/>
          <a:p>
            <a:pPr algn="ctr"/>
            <a:r>
              <a:rPr lang="en-CA" sz="13800" dirty="0">
                <a:solidFill>
                  <a:schemeClr val="accent1"/>
                </a:solidFill>
              </a:rPr>
              <a:t>APPENDIX</a:t>
            </a:r>
          </a:p>
        </p:txBody>
      </p:sp>
    </p:spTree>
    <p:extLst>
      <p:ext uri="{BB962C8B-B14F-4D97-AF65-F5344CB8AC3E}">
        <p14:creationId xmlns:p14="http://schemas.microsoft.com/office/powerpoint/2010/main" val="3044837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defTabSz="913969"/>
            <a:fld id="{8D31FBCA-748F-458C-8A2E-54A1AD891614}" type="slidenum">
              <a:rPr lang="en-US" smtClean="0">
                <a:solidFill>
                  <a:prstClr val="white"/>
                </a:solidFill>
              </a:rPr>
              <a:pPr defTabSz="913969"/>
              <a:t>11</a:t>
            </a:fld>
            <a:endParaRPr lang="en-US" dirty="0">
              <a:solidFill>
                <a:prstClr val="white"/>
              </a:solidFill>
            </a:endParaRPr>
          </a:p>
        </p:txBody>
      </p:sp>
      <p:sp>
        <p:nvSpPr>
          <p:cNvPr id="5" name="Text Placeholder 4"/>
          <p:cNvSpPr>
            <a:spLocks noGrp="1"/>
          </p:cNvSpPr>
          <p:nvPr>
            <p:ph type="body" sz="quarter" idx="10"/>
          </p:nvPr>
        </p:nvSpPr>
        <p:spPr/>
        <p:txBody>
          <a:bodyPr/>
          <a:lstStyle/>
          <a:p>
            <a:r>
              <a:rPr lang="en-CA" dirty="0"/>
              <a:t>Appendix – Report for the Downloads</a:t>
            </a:r>
          </a:p>
        </p:txBody>
      </p:sp>
      <p:sp>
        <p:nvSpPr>
          <p:cNvPr id="4" name="Rectangle 3"/>
          <p:cNvSpPr/>
          <p:nvPr/>
        </p:nvSpPr>
        <p:spPr>
          <a:xfrm>
            <a:off x="245657" y="712607"/>
            <a:ext cx="11709779" cy="5827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600" dirty="0">
                <a:solidFill>
                  <a:schemeClr val="tx1"/>
                </a:solidFill>
              </a:rPr>
              <a:t>During the post-intervention period, the response variable had an average value of approx. 146.21K. In the absence of an intervention, we would have expected an average response of 142.65K. The 95% interval of this counterfactual prediction is [136.34K, 148.63K]. Subtracting this prediction from the observed response yields an estimate of the causal effect the intervention had on the response variable. This effect is 3.56K with a 95% interval of [-2.42K, 9.87K]. For a discussion of the significance of this effect, see below.</a:t>
            </a:r>
          </a:p>
          <a:p>
            <a:r>
              <a:rPr lang="en-CA" sz="1600" dirty="0">
                <a:solidFill>
                  <a:schemeClr val="tx1"/>
                </a:solidFill>
              </a:rPr>
              <a:t> </a:t>
            </a:r>
          </a:p>
          <a:p>
            <a:r>
              <a:rPr lang="en-CA" sz="1600" dirty="0">
                <a:solidFill>
                  <a:schemeClr val="tx1"/>
                </a:solidFill>
              </a:rPr>
              <a:t>Summing up the individual data points during the post-intervention period (which can only sometimes be meaningfully interpreted), the response variable had an overall value of 10.82M. Had the intervention not taken place, we would have expected a sum of 10.56M. The 95% interval of this prediction is [10.09M, 11.00M].</a:t>
            </a:r>
          </a:p>
          <a:p>
            <a:r>
              <a:rPr lang="en-CA" sz="1600" dirty="0">
                <a:solidFill>
                  <a:schemeClr val="tx1"/>
                </a:solidFill>
              </a:rPr>
              <a:t> </a:t>
            </a:r>
          </a:p>
          <a:p>
            <a:r>
              <a:rPr lang="en-CA" sz="1600" dirty="0">
                <a:solidFill>
                  <a:schemeClr val="tx1"/>
                </a:solidFill>
              </a:rPr>
              <a:t>The above results are given in terms of absolute numbers. In relative terms, the response variable showed an increase of +2%. The 95% interval of this percentage is [-2%, +7%].</a:t>
            </a:r>
          </a:p>
          <a:p>
            <a:r>
              <a:rPr lang="en-CA" sz="1600" dirty="0">
                <a:solidFill>
                  <a:schemeClr val="tx1"/>
                </a:solidFill>
              </a:rPr>
              <a:t> </a:t>
            </a:r>
          </a:p>
          <a:p>
            <a:r>
              <a:rPr lang="en-CA" sz="1600" dirty="0">
                <a:solidFill>
                  <a:schemeClr val="tx1"/>
                </a:solidFill>
              </a:rPr>
              <a:t>This means that, although the intervention appears to have caused a positive effect, this effect is not statistically significant when considering the entire post-intervention period as a whole. Individual days or shorter stretches within the intervention period may of course still have had a significant effect, as indicated whenever the lower limit of the impact time series (lower plot) was above zero. The apparent effect could be the result of random fluctuations that are unrelated to the intervention. This is often the case when the intervention period is very long and includes much of the time when the effect has already worn off. It can also be the case when the intervention period is too short to distinguish the signal from the noise. Finally, failing to find a significant effect can happen when there are not enough control variables or when these variables do not correlate well with the response variable during the learning period.</a:t>
            </a:r>
          </a:p>
          <a:p>
            <a:r>
              <a:rPr lang="en-CA" sz="1600" dirty="0">
                <a:solidFill>
                  <a:schemeClr val="tx1"/>
                </a:solidFill>
              </a:rPr>
              <a:t> </a:t>
            </a:r>
          </a:p>
          <a:p>
            <a:r>
              <a:rPr lang="en-CA" sz="1600" dirty="0">
                <a:solidFill>
                  <a:schemeClr val="tx1"/>
                </a:solidFill>
              </a:rPr>
              <a:t>The probability of obtaining this effect by chance is p = 0.129. This means the effect may be spurious and would generally not be considered statistically significant.</a:t>
            </a:r>
          </a:p>
          <a:p>
            <a:endParaRPr lang="en-CA" sz="1600" dirty="0">
              <a:solidFill>
                <a:schemeClr val="tx1"/>
              </a:solidFill>
            </a:endParaRPr>
          </a:p>
        </p:txBody>
      </p:sp>
    </p:spTree>
    <p:extLst>
      <p:ext uri="{BB962C8B-B14F-4D97-AF65-F5344CB8AC3E}">
        <p14:creationId xmlns:p14="http://schemas.microsoft.com/office/powerpoint/2010/main" val="309950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defTabSz="913969"/>
            <a:fld id="{8D31FBCA-748F-458C-8A2E-54A1AD891614}" type="slidenum">
              <a:rPr lang="en-US" smtClean="0">
                <a:solidFill>
                  <a:prstClr val="white"/>
                </a:solidFill>
              </a:rPr>
              <a:pPr defTabSz="913969"/>
              <a:t>12</a:t>
            </a:fld>
            <a:endParaRPr lang="en-US" dirty="0">
              <a:solidFill>
                <a:prstClr val="white"/>
              </a:solidFill>
            </a:endParaRPr>
          </a:p>
        </p:txBody>
      </p:sp>
      <p:sp>
        <p:nvSpPr>
          <p:cNvPr id="5" name="Text Placeholder 4"/>
          <p:cNvSpPr>
            <a:spLocks noGrp="1"/>
          </p:cNvSpPr>
          <p:nvPr>
            <p:ph type="body" sz="quarter" idx="10"/>
          </p:nvPr>
        </p:nvSpPr>
        <p:spPr/>
        <p:txBody>
          <a:bodyPr/>
          <a:lstStyle/>
          <a:p>
            <a:r>
              <a:rPr lang="en-CA" dirty="0"/>
              <a:t>Appendix – Report for the Uploads</a:t>
            </a:r>
          </a:p>
        </p:txBody>
      </p:sp>
      <p:sp>
        <p:nvSpPr>
          <p:cNvPr id="4" name="Rectangle 3"/>
          <p:cNvSpPr/>
          <p:nvPr/>
        </p:nvSpPr>
        <p:spPr>
          <a:xfrm>
            <a:off x="245657" y="577654"/>
            <a:ext cx="11709779" cy="5854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During the post-intervention period, the response variable had an average value of approx. 20.47K. In the absence of an intervention, we would have expected an average response of 19.53K. The 95% interval of this counterfactual prediction is [18.17K, 20.84K]. Subtracting this prediction from the observed response yields an estimate of the causal effect the intervention had on the response variable. This effect is 0.95K with a 95% interval of [-0.37K, 2.30K]. For a discussion of the significance of this effect, see below.</a:t>
            </a:r>
          </a:p>
          <a:p>
            <a:endParaRPr lang="en-US" sz="1600" dirty="0">
              <a:solidFill>
                <a:schemeClr val="tx1"/>
              </a:solidFill>
            </a:endParaRPr>
          </a:p>
          <a:p>
            <a:r>
              <a:rPr lang="en-US" sz="1600" dirty="0">
                <a:solidFill>
                  <a:schemeClr val="tx1"/>
                </a:solidFill>
              </a:rPr>
              <a:t>Summing up the individual data points during the post-intervention period (which can only sometimes be meaningfully interpreted), the response variable had an overall value of 1.52M. Had the intervention not taken place, we would have expected a sum of 1.45M. The 95% interval of this prediction is [1.34M, 1.54M].</a:t>
            </a:r>
          </a:p>
          <a:p>
            <a:endParaRPr lang="en-US" sz="1600" dirty="0">
              <a:solidFill>
                <a:schemeClr val="tx1"/>
              </a:solidFill>
            </a:endParaRPr>
          </a:p>
          <a:p>
            <a:r>
              <a:rPr lang="en-US" sz="1600" dirty="0">
                <a:solidFill>
                  <a:schemeClr val="tx1"/>
                </a:solidFill>
              </a:rPr>
              <a:t>The above results are given in terms of absolute numbers. In relative terms, the response variable showed an increase of +5%. The 95% interval of this percentage is [-2%, +12%].</a:t>
            </a:r>
          </a:p>
          <a:p>
            <a:endParaRPr lang="en-US" sz="1600" dirty="0">
              <a:solidFill>
                <a:schemeClr val="tx1"/>
              </a:solidFill>
            </a:endParaRPr>
          </a:p>
          <a:p>
            <a:r>
              <a:rPr lang="en-US" sz="1600" dirty="0">
                <a:solidFill>
                  <a:schemeClr val="tx1"/>
                </a:solidFill>
              </a:rPr>
              <a:t>This means that, although the intervention appears to have caused a positive effect, this effect is not statistically significant when considering the entire post-intervention period as a whole. Individual days or shorter stretches within the intervention period may of course still have had a significant effect, as indicated whenever the lower limit of the impact time series (lower plot) was above zero. The apparent effect could be the result of random fluctuations that are unrelated to the intervention. This is often the case when the intervention period is very long and includes much of the time when the effect has already worn off. It can also be the case when the intervention period is too short to distinguish the signal from the noise. Finally, failing to find a significant effect can happen when there are not enough control variables or when these variables do not correlate well with the response variable during the learning period.</a:t>
            </a:r>
          </a:p>
          <a:p>
            <a:endParaRPr lang="en-US" sz="1600" dirty="0">
              <a:solidFill>
                <a:schemeClr val="tx1"/>
              </a:solidFill>
            </a:endParaRPr>
          </a:p>
          <a:p>
            <a:r>
              <a:rPr lang="en-US" sz="1600" dirty="0">
                <a:solidFill>
                  <a:schemeClr val="tx1"/>
                </a:solidFill>
              </a:rPr>
              <a:t>The probability of obtaining this effect by chance is p = 0.085. This means the effect may be spurious and would generally not be considered statistically significant.</a:t>
            </a:r>
          </a:p>
        </p:txBody>
      </p:sp>
    </p:spTree>
    <p:extLst>
      <p:ext uri="{BB962C8B-B14F-4D97-AF65-F5344CB8AC3E}">
        <p14:creationId xmlns:p14="http://schemas.microsoft.com/office/powerpoint/2010/main" val="49324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891CBD-A73A-4E84-8CD3-269DEA4A6B3B}"/>
              </a:ext>
            </a:extLst>
          </p:cNvPr>
          <p:cNvSpPr>
            <a:spLocks noGrp="1"/>
          </p:cNvSpPr>
          <p:nvPr>
            <p:ph type="sldNum" sz="quarter" idx="4"/>
          </p:nvPr>
        </p:nvSpPr>
        <p:spPr>
          <a:xfrm>
            <a:off x="38102" y="6370530"/>
            <a:ext cx="589692" cy="365125"/>
          </a:xfrm>
        </p:spPr>
        <p:txBody>
          <a:bodyPr/>
          <a:lstStyle/>
          <a:p>
            <a:pPr defTabSz="913969"/>
            <a:fld id="{8D31FBCA-748F-458C-8A2E-54A1AD891614}" type="slidenum">
              <a:rPr lang="en-US" smtClean="0">
                <a:solidFill>
                  <a:prstClr val="white"/>
                </a:solidFill>
              </a:rPr>
              <a:pPr defTabSz="913969"/>
              <a:t>2</a:t>
            </a:fld>
            <a:endParaRPr lang="en-US" dirty="0">
              <a:solidFill>
                <a:prstClr val="white"/>
              </a:solidFill>
            </a:endParaRPr>
          </a:p>
        </p:txBody>
      </p:sp>
      <p:sp>
        <p:nvSpPr>
          <p:cNvPr id="3" name="Text Placeholder 2">
            <a:extLst>
              <a:ext uri="{FF2B5EF4-FFF2-40B4-BE49-F238E27FC236}">
                <a16:creationId xmlns:a16="http://schemas.microsoft.com/office/drawing/2014/main" id="{A718292E-7BA6-4437-8C2C-78B50F8AB496}"/>
              </a:ext>
            </a:extLst>
          </p:cNvPr>
          <p:cNvSpPr>
            <a:spLocks noGrp="1"/>
          </p:cNvSpPr>
          <p:nvPr>
            <p:ph type="body" sz="quarter" idx="10"/>
          </p:nvPr>
        </p:nvSpPr>
        <p:spPr>
          <a:xfrm>
            <a:off x="0" y="0"/>
            <a:ext cx="12192000" cy="641131"/>
          </a:xfrm>
        </p:spPr>
        <p:txBody>
          <a:bodyPr/>
          <a:lstStyle/>
          <a:p>
            <a:r>
              <a:rPr lang="en-CA" dirty="0"/>
              <a:t> Executive Summary</a:t>
            </a:r>
          </a:p>
        </p:txBody>
      </p:sp>
      <p:grpSp>
        <p:nvGrpSpPr>
          <p:cNvPr id="31" name="Group 30"/>
          <p:cNvGrpSpPr/>
          <p:nvPr/>
        </p:nvGrpSpPr>
        <p:grpSpPr>
          <a:xfrm>
            <a:off x="667083" y="1184195"/>
            <a:ext cx="720000" cy="720000"/>
            <a:chOff x="221585" y="783175"/>
            <a:chExt cx="793750" cy="800100"/>
          </a:xfrm>
        </p:grpSpPr>
        <p:sp>
          <p:nvSpPr>
            <p:cNvPr id="11" name="Freeform 10"/>
            <p:cNvSpPr>
              <a:spLocks/>
            </p:cNvSpPr>
            <p:nvPr/>
          </p:nvSpPr>
          <p:spPr bwMode="auto">
            <a:xfrm>
              <a:off x="221585" y="783175"/>
              <a:ext cx="793750" cy="800100"/>
            </a:xfrm>
            <a:custGeom>
              <a:avLst/>
              <a:gdLst>
                <a:gd name="T0" fmla="*/ 2589 w 5400"/>
                <a:gd name="T1" fmla="*/ 5400 h 5400"/>
                <a:gd name="T2" fmla="*/ 2346 w 5400"/>
                <a:gd name="T3" fmla="*/ 5380 h 5400"/>
                <a:gd name="T4" fmla="*/ 2287 w 5400"/>
                <a:gd name="T5" fmla="*/ 5110 h 5400"/>
                <a:gd name="T6" fmla="*/ 1810 w 5400"/>
                <a:gd name="T7" fmla="*/ 4730 h 5400"/>
                <a:gd name="T8" fmla="*/ 1634 w 5400"/>
                <a:gd name="T9" fmla="*/ 4885 h 5400"/>
                <a:gd name="T10" fmla="*/ 1366 w 5400"/>
                <a:gd name="T11" fmla="*/ 5077 h 5400"/>
                <a:gd name="T12" fmla="*/ 1010 w 5400"/>
                <a:gd name="T13" fmla="*/ 4824 h 5400"/>
                <a:gd name="T14" fmla="*/ 846 w 5400"/>
                <a:gd name="T15" fmla="*/ 4628 h 5400"/>
                <a:gd name="T16" fmla="*/ 1039 w 5400"/>
                <a:gd name="T17" fmla="*/ 4187 h 5400"/>
                <a:gd name="T18" fmla="*/ 754 w 5400"/>
                <a:gd name="T19" fmla="*/ 3843 h 5400"/>
                <a:gd name="T20" fmla="*/ 406 w 5400"/>
                <a:gd name="T21" fmla="*/ 3880 h 5400"/>
                <a:gd name="T22" fmla="*/ 193 w 5400"/>
                <a:gd name="T23" fmla="*/ 3815 h 5400"/>
                <a:gd name="T24" fmla="*/ 0 w 5400"/>
                <a:gd name="T25" fmla="*/ 3235 h 5400"/>
                <a:gd name="T26" fmla="*/ 122 w 5400"/>
                <a:gd name="T27" fmla="*/ 3169 h 5400"/>
                <a:gd name="T28" fmla="*/ 478 w 5400"/>
                <a:gd name="T29" fmla="*/ 2830 h 5400"/>
                <a:gd name="T30" fmla="*/ 478 w 5400"/>
                <a:gd name="T31" fmla="*/ 2570 h 5400"/>
                <a:gd name="T32" fmla="*/ 122 w 5400"/>
                <a:gd name="T33" fmla="*/ 2231 h 5400"/>
                <a:gd name="T34" fmla="*/ 0 w 5400"/>
                <a:gd name="T35" fmla="*/ 2166 h 5400"/>
                <a:gd name="T36" fmla="*/ 193 w 5400"/>
                <a:gd name="T37" fmla="*/ 1585 h 5400"/>
                <a:gd name="T38" fmla="*/ 406 w 5400"/>
                <a:gd name="T39" fmla="*/ 1520 h 5400"/>
                <a:gd name="T40" fmla="*/ 754 w 5400"/>
                <a:gd name="T41" fmla="*/ 1557 h 5400"/>
                <a:gd name="T42" fmla="*/ 1039 w 5400"/>
                <a:gd name="T43" fmla="*/ 1214 h 5400"/>
                <a:gd name="T44" fmla="*/ 846 w 5400"/>
                <a:gd name="T45" fmla="*/ 772 h 5400"/>
                <a:gd name="T46" fmla="*/ 1010 w 5400"/>
                <a:gd name="T47" fmla="*/ 576 h 5400"/>
                <a:gd name="T48" fmla="*/ 1366 w 5400"/>
                <a:gd name="T49" fmla="*/ 323 h 5400"/>
                <a:gd name="T50" fmla="*/ 1634 w 5400"/>
                <a:gd name="T51" fmla="*/ 515 h 5400"/>
                <a:gd name="T52" fmla="*/ 1810 w 5400"/>
                <a:gd name="T53" fmla="*/ 670 h 5400"/>
                <a:gd name="T54" fmla="*/ 2287 w 5400"/>
                <a:gd name="T55" fmla="*/ 290 h 5400"/>
                <a:gd name="T56" fmla="*/ 2346 w 5400"/>
                <a:gd name="T57" fmla="*/ 21 h 5400"/>
                <a:gd name="T58" fmla="*/ 2589 w 5400"/>
                <a:gd name="T59" fmla="*/ 0 h 5400"/>
                <a:gd name="T60" fmla="*/ 2702 w 5400"/>
                <a:gd name="T61" fmla="*/ 0 h 5400"/>
                <a:gd name="T62" fmla="*/ 2887 w 5400"/>
                <a:gd name="T63" fmla="*/ 0 h 5400"/>
                <a:gd name="T64" fmla="*/ 3063 w 5400"/>
                <a:gd name="T65" fmla="*/ 49 h 5400"/>
                <a:gd name="T66" fmla="*/ 3146 w 5400"/>
                <a:gd name="T67" fmla="*/ 441 h 5400"/>
                <a:gd name="T68" fmla="*/ 3611 w 5400"/>
                <a:gd name="T69" fmla="*/ 650 h 5400"/>
                <a:gd name="T70" fmla="*/ 3867 w 5400"/>
                <a:gd name="T71" fmla="*/ 425 h 5400"/>
                <a:gd name="T72" fmla="*/ 4076 w 5400"/>
                <a:gd name="T73" fmla="*/ 356 h 5400"/>
                <a:gd name="T74" fmla="*/ 4583 w 5400"/>
                <a:gd name="T75" fmla="*/ 711 h 5400"/>
                <a:gd name="T76" fmla="*/ 4529 w 5400"/>
                <a:gd name="T77" fmla="*/ 834 h 5400"/>
                <a:gd name="T78" fmla="*/ 4499 w 5400"/>
                <a:gd name="T79" fmla="*/ 1381 h 5400"/>
                <a:gd name="T80" fmla="*/ 4688 w 5400"/>
                <a:gd name="T81" fmla="*/ 1553 h 5400"/>
                <a:gd name="T82" fmla="*/ 5178 w 5400"/>
                <a:gd name="T83" fmla="*/ 1500 h 5400"/>
                <a:gd name="T84" fmla="*/ 5233 w 5400"/>
                <a:gd name="T85" fmla="*/ 1663 h 5400"/>
                <a:gd name="T86" fmla="*/ 5392 w 5400"/>
                <a:gd name="T87" fmla="*/ 2170 h 5400"/>
                <a:gd name="T88" fmla="*/ 5195 w 5400"/>
                <a:gd name="T89" fmla="*/ 2280 h 5400"/>
                <a:gd name="T90" fmla="*/ 4927 w 5400"/>
                <a:gd name="T91" fmla="*/ 2699 h 5400"/>
                <a:gd name="T92" fmla="*/ 4914 w 5400"/>
                <a:gd name="T93" fmla="*/ 2961 h 5400"/>
                <a:gd name="T94" fmla="*/ 5337 w 5400"/>
                <a:gd name="T95" fmla="*/ 3202 h 5400"/>
                <a:gd name="T96" fmla="*/ 5325 w 5400"/>
                <a:gd name="T97" fmla="*/ 3455 h 5400"/>
                <a:gd name="T98" fmla="*/ 5191 w 5400"/>
                <a:gd name="T99" fmla="*/ 3864 h 5400"/>
                <a:gd name="T100" fmla="*/ 4856 w 5400"/>
                <a:gd name="T101" fmla="*/ 3864 h 5400"/>
                <a:gd name="T102" fmla="*/ 4625 w 5400"/>
                <a:gd name="T103" fmla="*/ 3843 h 5400"/>
                <a:gd name="T104" fmla="*/ 4432 w 5400"/>
                <a:gd name="T105" fmla="*/ 4354 h 5400"/>
                <a:gd name="T106" fmla="*/ 4571 w 5400"/>
                <a:gd name="T107" fmla="*/ 4665 h 5400"/>
                <a:gd name="T108" fmla="*/ 4248 w 5400"/>
                <a:gd name="T109" fmla="*/ 4926 h 5400"/>
                <a:gd name="T110" fmla="*/ 4014 w 5400"/>
                <a:gd name="T111" fmla="*/ 5090 h 5400"/>
                <a:gd name="T112" fmla="*/ 3691 w 5400"/>
                <a:gd name="T113" fmla="*/ 4820 h 5400"/>
                <a:gd name="T114" fmla="*/ 3486 w 5400"/>
                <a:gd name="T115" fmla="*/ 4771 h 5400"/>
                <a:gd name="T116" fmla="*/ 3088 w 5400"/>
                <a:gd name="T117" fmla="*/ 5224 h 5400"/>
                <a:gd name="T118" fmla="*/ 3050 w 5400"/>
                <a:gd name="T119" fmla="*/ 5396 h 5400"/>
                <a:gd name="T120" fmla="*/ 2761 w 5400"/>
                <a:gd name="T121" fmla="*/ 5400 h 5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00" h="5400">
                  <a:moveTo>
                    <a:pt x="2698" y="5400"/>
                  </a:moveTo>
                  <a:lnTo>
                    <a:pt x="2698" y="5400"/>
                  </a:lnTo>
                  <a:lnTo>
                    <a:pt x="2698" y="5400"/>
                  </a:lnTo>
                  <a:lnTo>
                    <a:pt x="2685" y="5400"/>
                  </a:lnTo>
                  <a:lnTo>
                    <a:pt x="2660" y="5400"/>
                  </a:lnTo>
                  <a:lnTo>
                    <a:pt x="2639" y="5400"/>
                  </a:lnTo>
                  <a:lnTo>
                    <a:pt x="2618" y="5400"/>
                  </a:lnTo>
                  <a:lnTo>
                    <a:pt x="2589" y="5400"/>
                  </a:lnTo>
                  <a:lnTo>
                    <a:pt x="2555" y="5400"/>
                  </a:lnTo>
                  <a:lnTo>
                    <a:pt x="2514" y="5400"/>
                  </a:lnTo>
                  <a:lnTo>
                    <a:pt x="2467" y="5400"/>
                  </a:lnTo>
                  <a:lnTo>
                    <a:pt x="2413" y="5400"/>
                  </a:lnTo>
                  <a:lnTo>
                    <a:pt x="2350" y="5400"/>
                  </a:lnTo>
                  <a:lnTo>
                    <a:pt x="2350" y="5396"/>
                  </a:lnTo>
                  <a:lnTo>
                    <a:pt x="2346" y="5388"/>
                  </a:lnTo>
                  <a:lnTo>
                    <a:pt x="2346" y="5380"/>
                  </a:lnTo>
                  <a:lnTo>
                    <a:pt x="2342" y="5372"/>
                  </a:lnTo>
                  <a:lnTo>
                    <a:pt x="2338" y="5351"/>
                  </a:lnTo>
                  <a:lnTo>
                    <a:pt x="2333" y="5331"/>
                  </a:lnTo>
                  <a:lnTo>
                    <a:pt x="2329" y="5302"/>
                  </a:lnTo>
                  <a:lnTo>
                    <a:pt x="2321" y="5265"/>
                  </a:lnTo>
                  <a:lnTo>
                    <a:pt x="2312" y="5224"/>
                  </a:lnTo>
                  <a:lnTo>
                    <a:pt x="2300" y="5171"/>
                  </a:lnTo>
                  <a:lnTo>
                    <a:pt x="2287" y="5110"/>
                  </a:lnTo>
                  <a:lnTo>
                    <a:pt x="2271" y="5041"/>
                  </a:lnTo>
                  <a:lnTo>
                    <a:pt x="2254" y="4959"/>
                  </a:lnTo>
                  <a:lnTo>
                    <a:pt x="2233" y="4861"/>
                  </a:lnTo>
                  <a:lnTo>
                    <a:pt x="2124" y="4840"/>
                  </a:lnTo>
                  <a:lnTo>
                    <a:pt x="2019" y="4808"/>
                  </a:lnTo>
                  <a:lnTo>
                    <a:pt x="1915" y="4771"/>
                  </a:lnTo>
                  <a:lnTo>
                    <a:pt x="1810" y="4730"/>
                  </a:lnTo>
                  <a:lnTo>
                    <a:pt x="1810" y="4730"/>
                  </a:lnTo>
                  <a:lnTo>
                    <a:pt x="1801" y="4738"/>
                  </a:lnTo>
                  <a:lnTo>
                    <a:pt x="1789" y="4750"/>
                  </a:lnTo>
                  <a:lnTo>
                    <a:pt x="1776" y="4763"/>
                  </a:lnTo>
                  <a:lnTo>
                    <a:pt x="1755" y="4775"/>
                  </a:lnTo>
                  <a:lnTo>
                    <a:pt x="1734" y="4795"/>
                  </a:lnTo>
                  <a:lnTo>
                    <a:pt x="1709" y="4820"/>
                  </a:lnTo>
                  <a:lnTo>
                    <a:pt x="1676" y="4849"/>
                  </a:lnTo>
                  <a:lnTo>
                    <a:pt x="1634" y="4885"/>
                  </a:lnTo>
                  <a:lnTo>
                    <a:pt x="1588" y="4926"/>
                  </a:lnTo>
                  <a:lnTo>
                    <a:pt x="1533" y="4975"/>
                  </a:lnTo>
                  <a:lnTo>
                    <a:pt x="1466" y="5032"/>
                  </a:lnTo>
                  <a:lnTo>
                    <a:pt x="1395" y="5098"/>
                  </a:lnTo>
                  <a:lnTo>
                    <a:pt x="1395" y="5098"/>
                  </a:lnTo>
                  <a:lnTo>
                    <a:pt x="1387" y="5090"/>
                  </a:lnTo>
                  <a:lnTo>
                    <a:pt x="1378" y="5085"/>
                  </a:lnTo>
                  <a:lnTo>
                    <a:pt x="1366" y="5077"/>
                  </a:lnTo>
                  <a:lnTo>
                    <a:pt x="1345" y="5065"/>
                  </a:lnTo>
                  <a:lnTo>
                    <a:pt x="1324" y="5045"/>
                  </a:lnTo>
                  <a:lnTo>
                    <a:pt x="1290" y="5024"/>
                  </a:lnTo>
                  <a:lnTo>
                    <a:pt x="1253" y="5000"/>
                  </a:lnTo>
                  <a:lnTo>
                    <a:pt x="1207" y="4963"/>
                  </a:lnTo>
                  <a:lnTo>
                    <a:pt x="1152" y="4926"/>
                  </a:lnTo>
                  <a:lnTo>
                    <a:pt x="1085" y="4877"/>
                  </a:lnTo>
                  <a:lnTo>
                    <a:pt x="1010" y="4824"/>
                  </a:lnTo>
                  <a:lnTo>
                    <a:pt x="918" y="4763"/>
                  </a:lnTo>
                  <a:lnTo>
                    <a:pt x="817" y="4689"/>
                  </a:lnTo>
                  <a:lnTo>
                    <a:pt x="817" y="4689"/>
                  </a:lnTo>
                  <a:lnTo>
                    <a:pt x="821" y="4681"/>
                  </a:lnTo>
                  <a:lnTo>
                    <a:pt x="825" y="4673"/>
                  </a:lnTo>
                  <a:lnTo>
                    <a:pt x="830" y="4665"/>
                  </a:lnTo>
                  <a:lnTo>
                    <a:pt x="834" y="4648"/>
                  </a:lnTo>
                  <a:lnTo>
                    <a:pt x="846" y="4628"/>
                  </a:lnTo>
                  <a:lnTo>
                    <a:pt x="855" y="4599"/>
                  </a:lnTo>
                  <a:lnTo>
                    <a:pt x="871" y="4567"/>
                  </a:lnTo>
                  <a:lnTo>
                    <a:pt x="888" y="4526"/>
                  </a:lnTo>
                  <a:lnTo>
                    <a:pt x="909" y="4477"/>
                  </a:lnTo>
                  <a:lnTo>
                    <a:pt x="938" y="4420"/>
                  </a:lnTo>
                  <a:lnTo>
                    <a:pt x="968" y="4354"/>
                  </a:lnTo>
                  <a:lnTo>
                    <a:pt x="1001" y="4276"/>
                  </a:lnTo>
                  <a:lnTo>
                    <a:pt x="1039" y="4187"/>
                  </a:lnTo>
                  <a:lnTo>
                    <a:pt x="968" y="4105"/>
                  </a:lnTo>
                  <a:lnTo>
                    <a:pt x="901" y="4019"/>
                  </a:lnTo>
                  <a:lnTo>
                    <a:pt x="838" y="3933"/>
                  </a:lnTo>
                  <a:lnTo>
                    <a:pt x="783" y="3843"/>
                  </a:lnTo>
                  <a:lnTo>
                    <a:pt x="783" y="3843"/>
                  </a:lnTo>
                  <a:lnTo>
                    <a:pt x="775" y="3843"/>
                  </a:lnTo>
                  <a:lnTo>
                    <a:pt x="767" y="3843"/>
                  </a:lnTo>
                  <a:lnTo>
                    <a:pt x="754" y="3843"/>
                  </a:lnTo>
                  <a:lnTo>
                    <a:pt x="737" y="3847"/>
                  </a:lnTo>
                  <a:lnTo>
                    <a:pt x="712" y="3847"/>
                  </a:lnTo>
                  <a:lnTo>
                    <a:pt x="683" y="3852"/>
                  </a:lnTo>
                  <a:lnTo>
                    <a:pt x="645" y="3856"/>
                  </a:lnTo>
                  <a:lnTo>
                    <a:pt x="599" y="3860"/>
                  </a:lnTo>
                  <a:lnTo>
                    <a:pt x="545" y="3864"/>
                  </a:lnTo>
                  <a:lnTo>
                    <a:pt x="482" y="3872"/>
                  </a:lnTo>
                  <a:lnTo>
                    <a:pt x="406" y="3880"/>
                  </a:lnTo>
                  <a:lnTo>
                    <a:pt x="318" y="3888"/>
                  </a:lnTo>
                  <a:lnTo>
                    <a:pt x="222" y="3901"/>
                  </a:lnTo>
                  <a:lnTo>
                    <a:pt x="222" y="3897"/>
                  </a:lnTo>
                  <a:lnTo>
                    <a:pt x="218" y="3888"/>
                  </a:lnTo>
                  <a:lnTo>
                    <a:pt x="214" y="3880"/>
                  </a:lnTo>
                  <a:lnTo>
                    <a:pt x="210" y="3864"/>
                  </a:lnTo>
                  <a:lnTo>
                    <a:pt x="201" y="3843"/>
                  </a:lnTo>
                  <a:lnTo>
                    <a:pt x="193" y="3815"/>
                  </a:lnTo>
                  <a:lnTo>
                    <a:pt x="184" y="3782"/>
                  </a:lnTo>
                  <a:lnTo>
                    <a:pt x="168" y="3737"/>
                  </a:lnTo>
                  <a:lnTo>
                    <a:pt x="151" y="3684"/>
                  </a:lnTo>
                  <a:lnTo>
                    <a:pt x="130" y="3619"/>
                  </a:lnTo>
                  <a:lnTo>
                    <a:pt x="105" y="3545"/>
                  </a:lnTo>
                  <a:lnTo>
                    <a:pt x="76" y="3455"/>
                  </a:lnTo>
                  <a:lnTo>
                    <a:pt x="42" y="3353"/>
                  </a:lnTo>
                  <a:lnTo>
                    <a:pt x="0" y="3235"/>
                  </a:lnTo>
                  <a:lnTo>
                    <a:pt x="4" y="3235"/>
                  </a:lnTo>
                  <a:lnTo>
                    <a:pt x="8" y="3230"/>
                  </a:lnTo>
                  <a:lnTo>
                    <a:pt x="17" y="3226"/>
                  </a:lnTo>
                  <a:lnTo>
                    <a:pt x="29" y="3222"/>
                  </a:lnTo>
                  <a:lnTo>
                    <a:pt x="42" y="3214"/>
                  </a:lnTo>
                  <a:lnTo>
                    <a:pt x="63" y="3202"/>
                  </a:lnTo>
                  <a:lnTo>
                    <a:pt x="88" y="3186"/>
                  </a:lnTo>
                  <a:lnTo>
                    <a:pt x="122" y="3169"/>
                  </a:lnTo>
                  <a:lnTo>
                    <a:pt x="159" y="3145"/>
                  </a:lnTo>
                  <a:lnTo>
                    <a:pt x="205" y="3120"/>
                  </a:lnTo>
                  <a:lnTo>
                    <a:pt x="264" y="3087"/>
                  </a:lnTo>
                  <a:lnTo>
                    <a:pt x="327" y="3051"/>
                  </a:lnTo>
                  <a:lnTo>
                    <a:pt x="402" y="3010"/>
                  </a:lnTo>
                  <a:lnTo>
                    <a:pt x="486" y="2961"/>
                  </a:lnTo>
                  <a:lnTo>
                    <a:pt x="482" y="2895"/>
                  </a:lnTo>
                  <a:lnTo>
                    <a:pt x="478" y="2830"/>
                  </a:lnTo>
                  <a:lnTo>
                    <a:pt x="474" y="2701"/>
                  </a:lnTo>
                  <a:lnTo>
                    <a:pt x="473" y="2701"/>
                  </a:lnTo>
                  <a:lnTo>
                    <a:pt x="473" y="2701"/>
                  </a:lnTo>
                  <a:lnTo>
                    <a:pt x="474" y="2700"/>
                  </a:lnTo>
                  <a:lnTo>
                    <a:pt x="473" y="2699"/>
                  </a:lnTo>
                  <a:lnTo>
                    <a:pt x="473" y="2699"/>
                  </a:lnTo>
                  <a:lnTo>
                    <a:pt x="474" y="2699"/>
                  </a:lnTo>
                  <a:lnTo>
                    <a:pt x="478" y="2570"/>
                  </a:lnTo>
                  <a:lnTo>
                    <a:pt x="482" y="2505"/>
                  </a:lnTo>
                  <a:lnTo>
                    <a:pt x="486" y="2439"/>
                  </a:lnTo>
                  <a:lnTo>
                    <a:pt x="402" y="2390"/>
                  </a:lnTo>
                  <a:lnTo>
                    <a:pt x="327" y="2350"/>
                  </a:lnTo>
                  <a:lnTo>
                    <a:pt x="264" y="2313"/>
                  </a:lnTo>
                  <a:lnTo>
                    <a:pt x="205" y="2280"/>
                  </a:lnTo>
                  <a:lnTo>
                    <a:pt x="159" y="2256"/>
                  </a:lnTo>
                  <a:lnTo>
                    <a:pt x="122" y="2231"/>
                  </a:lnTo>
                  <a:lnTo>
                    <a:pt x="88" y="2215"/>
                  </a:lnTo>
                  <a:lnTo>
                    <a:pt x="63" y="2198"/>
                  </a:lnTo>
                  <a:lnTo>
                    <a:pt x="42" y="2186"/>
                  </a:lnTo>
                  <a:lnTo>
                    <a:pt x="29" y="2178"/>
                  </a:lnTo>
                  <a:lnTo>
                    <a:pt x="17" y="2174"/>
                  </a:lnTo>
                  <a:lnTo>
                    <a:pt x="8" y="2170"/>
                  </a:lnTo>
                  <a:lnTo>
                    <a:pt x="4" y="2166"/>
                  </a:lnTo>
                  <a:lnTo>
                    <a:pt x="0" y="2166"/>
                  </a:lnTo>
                  <a:lnTo>
                    <a:pt x="42" y="2047"/>
                  </a:lnTo>
                  <a:lnTo>
                    <a:pt x="76" y="1945"/>
                  </a:lnTo>
                  <a:lnTo>
                    <a:pt x="105" y="1855"/>
                  </a:lnTo>
                  <a:lnTo>
                    <a:pt x="130" y="1782"/>
                  </a:lnTo>
                  <a:lnTo>
                    <a:pt x="151" y="1716"/>
                  </a:lnTo>
                  <a:lnTo>
                    <a:pt x="168" y="1663"/>
                  </a:lnTo>
                  <a:lnTo>
                    <a:pt x="184" y="1618"/>
                  </a:lnTo>
                  <a:lnTo>
                    <a:pt x="193" y="1585"/>
                  </a:lnTo>
                  <a:lnTo>
                    <a:pt x="201" y="1557"/>
                  </a:lnTo>
                  <a:lnTo>
                    <a:pt x="210" y="1536"/>
                  </a:lnTo>
                  <a:lnTo>
                    <a:pt x="214" y="1520"/>
                  </a:lnTo>
                  <a:lnTo>
                    <a:pt x="218" y="1512"/>
                  </a:lnTo>
                  <a:lnTo>
                    <a:pt x="222" y="1504"/>
                  </a:lnTo>
                  <a:lnTo>
                    <a:pt x="222" y="1500"/>
                  </a:lnTo>
                  <a:lnTo>
                    <a:pt x="318" y="1512"/>
                  </a:lnTo>
                  <a:lnTo>
                    <a:pt x="406" y="1520"/>
                  </a:lnTo>
                  <a:lnTo>
                    <a:pt x="482" y="1528"/>
                  </a:lnTo>
                  <a:lnTo>
                    <a:pt x="545" y="1536"/>
                  </a:lnTo>
                  <a:lnTo>
                    <a:pt x="599" y="1540"/>
                  </a:lnTo>
                  <a:lnTo>
                    <a:pt x="645" y="1545"/>
                  </a:lnTo>
                  <a:lnTo>
                    <a:pt x="683" y="1549"/>
                  </a:lnTo>
                  <a:lnTo>
                    <a:pt x="712" y="1553"/>
                  </a:lnTo>
                  <a:lnTo>
                    <a:pt x="737" y="1553"/>
                  </a:lnTo>
                  <a:lnTo>
                    <a:pt x="754" y="1557"/>
                  </a:lnTo>
                  <a:lnTo>
                    <a:pt x="767" y="1557"/>
                  </a:lnTo>
                  <a:lnTo>
                    <a:pt x="775" y="1557"/>
                  </a:lnTo>
                  <a:lnTo>
                    <a:pt x="783" y="1557"/>
                  </a:lnTo>
                  <a:lnTo>
                    <a:pt x="783" y="1557"/>
                  </a:lnTo>
                  <a:lnTo>
                    <a:pt x="838" y="1467"/>
                  </a:lnTo>
                  <a:lnTo>
                    <a:pt x="901" y="1381"/>
                  </a:lnTo>
                  <a:lnTo>
                    <a:pt x="968" y="1295"/>
                  </a:lnTo>
                  <a:lnTo>
                    <a:pt x="1039" y="1214"/>
                  </a:lnTo>
                  <a:lnTo>
                    <a:pt x="1001" y="1124"/>
                  </a:lnTo>
                  <a:lnTo>
                    <a:pt x="968" y="1046"/>
                  </a:lnTo>
                  <a:lnTo>
                    <a:pt x="938" y="981"/>
                  </a:lnTo>
                  <a:lnTo>
                    <a:pt x="909" y="924"/>
                  </a:lnTo>
                  <a:lnTo>
                    <a:pt x="888" y="874"/>
                  </a:lnTo>
                  <a:lnTo>
                    <a:pt x="871" y="834"/>
                  </a:lnTo>
                  <a:lnTo>
                    <a:pt x="855" y="801"/>
                  </a:lnTo>
                  <a:lnTo>
                    <a:pt x="846" y="772"/>
                  </a:lnTo>
                  <a:lnTo>
                    <a:pt x="834" y="752"/>
                  </a:lnTo>
                  <a:lnTo>
                    <a:pt x="830" y="736"/>
                  </a:lnTo>
                  <a:lnTo>
                    <a:pt x="825" y="727"/>
                  </a:lnTo>
                  <a:lnTo>
                    <a:pt x="821" y="719"/>
                  </a:lnTo>
                  <a:lnTo>
                    <a:pt x="817" y="711"/>
                  </a:lnTo>
                  <a:lnTo>
                    <a:pt x="817" y="711"/>
                  </a:lnTo>
                  <a:lnTo>
                    <a:pt x="918" y="638"/>
                  </a:lnTo>
                  <a:lnTo>
                    <a:pt x="1010" y="576"/>
                  </a:lnTo>
                  <a:lnTo>
                    <a:pt x="1085" y="523"/>
                  </a:lnTo>
                  <a:lnTo>
                    <a:pt x="1152" y="474"/>
                  </a:lnTo>
                  <a:lnTo>
                    <a:pt x="1207" y="437"/>
                  </a:lnTo>
                  <a:lnTo>
                    <a:pt x="1253" y="401"/>
                  </a:lnTo>
                  <a:lnTo>
                    <a:pt x="1290" y="376"/>
                  </a:lnTo>
                  <a:lnTo>
                    <a:pt x="1324" y="356"/>
                  </a:lnTo>
                  <a:lnTo>
                    <a:pt x="1345" y="335"/>
                  </a:lnTo>
                  <a:lnTo>
                    <a:pt x="1366" y="323"/>
                  </a:lnTo>
                  <a:lnTo>
                    <a:pt x="1378" y="315"/>
                  </a:lnTo>
                  <a:lnTo>
                    <a:pt x="1387" y="311"/>
                  </a:lnTo>
                  <a:lnTo>
                    <a:pt x="1395" y="302"/>
                  </a:lnTo>
                  <a:lnTo>
                    <a:pt x="1395" y="302"/>
                  </a:lnTo>
                  <a:lnTo>
                    <a:pt x="1466" y="368"/>
                  </a:lnTo>
                  <a:lnTo>
                    <a:pt x="1533" y="425"/>
                  </a:lnTo>
                  <a:lnTo>
                    <a:pt x="1588" y="474"/>
                  </a:lnTo>
                  <a:lnTo>
                    <a:pt x="1634" y="515"/>
                  </a:lnTo>
                  <a:lnTo>
                    <a:pt x="1676" y="552"/>
                  </a:lnTo>
                  <a:lnTo>
                    <a:pt x="1709" y="580"/>
                  </a:lnTo>
                  <a:lnTo>
                    <a:pt x="1734" y="605"/>
                  </a:lnTo>
                  <a:lnTo>
                    <a:pt x="1755" y="625"/>
                  </a:lnTo>
                  <a:lnTo>
                    <a:pt x="1776" y="638"/>
                  </a:lnTo>
                  <a:lnTo>
                    <a:pt x="1789" y="650"/>
                  </a:lnTo>
                  <a:lnTo>
                    <a:pt x="1801" y="662"/>
                  </a:lnTo>
                  <a:lnTo>
                    <a:pt x="1810" y="670"/>
                  </a:lnTo>
                  <a:lnTo>
                    <a:pt x="1810" y="670"/>
                  </a:lnTo>
                  <a:lnTo>
                    <a:pt x="1915" y="629"/>
                  </a:lnTo>
                  <a:lnTo>
                    <a:pt x="2019" y="593"/>
                  </a:lnTo>
                  <a:lnTo>
                    <a:pt x="2124" y="560"/>
                  </a:lnTo>
                  <a:lnTo>
                    <a:pt x="2233" y="539"/>
                  </a:lnTo>
                  <a:lnTo>
                    <a:pt x="2254" y="441"/>
                  </a:lnTo>
                  <a:lnTo>
                    <a:pt x="2271" y="360"/>
                  </a:lnTo>
                  <a:lnTo>
                    <a:pt x="2287" y="290"/>
                  </a:lnTo>
                  <a:lnTo>
                    <a:pt x="2300" y="229"/>
                  </a:lnTo>
                  <a:lnTo>
                    <a:pt x="2312" y="176"/>
                  </a:lnTo>
                  <a:lnTo>
                    <a:pt x="2321" y="135"/>
                  </a:lnTo>
                  <a:lnTo>
                    <a:pt x="2329" y="98"/>
                  </a:lnTo>
                  <a:lnTo>
                    <a:pt x="2333" y="70"/>
                  </a:lnTo>
                  <a:lnTo>
                    <a:pt x="2338" y="49"/>
                  </a:lnTo>
                  <a:lnTo>
                    <a:pt x="2342" y="29"/>
                  </a:lnTo>
                  <a:lnTo>
                    <a:pt x="2346" y="21"/>
                  </a:lnTo>
                  <a:lnTo>
                    <a:pt x="2346" y="12"/>
                  </a:lnTo>
                  <a:lnTo>
                    <a:pt x="2350" y="4"/>
                  </a:lnTo>
                  <a:lnTo>
                    <a:pt x="2350" y="0"/>
                  </a:lnTo>
                  <a:lnTo>
                    <a:pt x="2413" y="0"/>
                  </a:lnTo>
                  <a:lnTo>
                    <a:pt x="2467" y="0"/>
                  </a:lnTo>
                  <a:lnTo>
                    <a:pt x="2514" y="0"/>
                  </a:lnTo>
                  <a:lnTo>
                    <a:pt x="2555" y="0"/>
                  </a:lnTo>
                  <a:lnTo>
                    <a:pt x="2589" y="0"/>
                  </a:lnTo>
                  <a:lnTo>
                    <a:pt x="2618" y="0"/>
                  </a:lnTo>
                  <a:lnTo>
                    <a:pt x="2639" y="0"/>
                  </a:lnTo>
                  <a:lnTo>
                    <a:pt x="2660" y="0"/>
                  </a:lnTo>
                  <a:lnTo>
                    <a:pt x="2685" y="0"/>
                  </a:lnTo>
                  <a:lnTo>
                    <a:pt x="2698" y="0"/>
                  </a:lnTo>
                  <a:lnTo>
                    <a:pt x="2698" y="0"/>
                  </a:lnTo>
                  <a:lnTo>
                    <a:pt x="2698" y="0"/>
                  </a:lnTo>
                  <a:lnTo>
                    <a:pt x="2702" y="0"/>
                  </a:lnTo>
                  <a:lnTo>
                    <a:pt x="2702" y="0"/>
                  </a:lnTo>
                  <a:lnTo>
                    <a:pt x="2715" y="0"/>
                  </a:lnTo>
                  <a:lnTo>
                    <a:pt x="2740" y="0"/>
                  </a:lnTo>
                  <a:lnTo>
                    <a:pt x="2761" y="0"/>
                  </a:lnTo>
                  <a:lnTo>
                    <a:pt x="2782" y="0"/>
                  </a:lnTo>
                  <a:lnTo>
                    <a:pt x="2811" y="0"/>
                  </a:lnTo>
                  <a:lnTo>
                    <a:pt x="2845" y="0"/>
                  </a:lnTo>
                  <a:lnTo>
                    <a:pt x="2887" y="0"/>
                  </a:lnTo>
                  <a:lnTo>
                    <a:pt x="2933" y="0"/>
                  </a:lnTo>
                  <a:lnTo>
                    <a:pt x="2987" y="0"/>
                  </a:lnTo>
                  <a:lnTo>
                    <a:pt x="3050" y="0"/>
                  </a:lnTo>
                  <a:lnTo>
                    <a:pt x="3050" y="4"/>
                  </a:lnTo>
                  <a:lnTo>
                    <a:pt x="3054" y="12"/>
                  </a:lnTo>
                  <a:lnTo>
                    <a:pt x="3054" y="21"/>
                  </a:lnTo>
                  <a:lnTo>
                    <a:pt x="3058" y="29"/>
                  </a:lnTo>
                  <a:lnTo>
                    <a:pt x="3063" y="49"/>
                  </a:lnTo>
                  <a:lnTo>
                    <a:pt x="3067" y="70"/>
                  </a:lnTo>
                  <a:lnTo>
                    <a:pt x="3071" y="98"/>
                  </a:lnTo>
                  <a:lnTo>
                    <a:pt x="3079" y="135"/>
                  </a:lnTo>
                  <a:lnTo>
                    <a:pt x="3088" y="176"/>
                  </a:lnTo>
                  <a:lnTo>
                    <a:pt x="3100" y="229"/>
                  </a:lnTo>
                  <a:lnTo>
                    <a:pt x="3113" y="290"/>
                  </a:lnTo>
                  <a:lnTo>
                    <a:pt x="3130" y="360"/>
                  </a:lnTo>
                  <a:lnTo>
                    <a:pt x="3146" y="441"/>
                  </a:lnTo>
                  <a:lnTo>
                    <a:pt x="3167" y="539"/>
                  </a:lnTo>
                  <a:lnTo>
                    <a:pt x="3276" y="560"/>
                  </a:lnTo>
                  <a:lnTo>
                    <a:pt x="3381" y="593"/>
                  </a:lnTo>
                  <a:lnTo>
                    <a:pt x="3486" y="629"/>
                  </a:lnTo>
                  <a:lnTo>
                    <a:pt x="3590" y="670"/>
                  </a:lnTo>
                  <a:lnTo>
                    <a:pt x="3590" y="670"/>
                  </a:lnTo>
                  <a:lnTo>
                    <a:pt x="3599" y="662"/>
                  </a:lnTo>
                  <a:lnTo>
                    <a:pt x="3611" y="650"/>
                  </a:lnTo>
                  <a:lnTo>
                    <a:pt x="3624" y="638"/>
                  </a:lnTo>
                  <a:lnTo>
                    <a:pt x="3645" y="625"/>
                  </a:lnTo>
                  <a:lnTo>
                    <a:pt x="3666" y="605"/>
                  </a:lnTo>
                  <a:lnTo>
                    <a:pt x="3691" y="580"/>
                  </a:lnTo>
                  <a:lnTo>
                    <a:pt x="3724" y="552"/>
                  </a:lnTo>
                  <a:lnTo>
                    <a:pt x="3766" y="515"/>
                  </a:lnTo>
                  <a:lnTo>
                    <a:pt x="3812" y="474"/>
                  </a:lnTo>
                  <a:lnTo>
                    <a:pt x="3867" y="425"/>
                  </a:lnTo>
                  <a:lnTo>
                    <a:pt x="3934" y="368"/>
                  </a:lnTo>
                  <a:lnTo>
                    <a:pt x="4005" y="302"/>
                  </a:lnTo>
                  <a:lnTo>
                    <a:pt x="4005" y="302"/>
                  </a:lnTo>
                  <a:lnTo>
                    <a:pt x="4014" y="311"/>
                  </a:lnTo>
                  <a:lnTo>
                    <a:pt x="4022" y="315"/>
                  </a:lnTo>
                  <a:lnTo>
                    <a:pt x="4034" y="323"/>
                  </a:lnTo>
                  <a:lnTo>
                    <a:pt x="4055" y="335"/>
                  </a:lnTo>
                  <a:lnTo>
                    <a:pt x="4076" y="356"/>
                  </a:lnTo>
                  <a:lnTo>
                    <a:pt x="4110" y="376"/>
                  </a:lnTo>
                  <a:lnTo>
                    <a:pt x="4148" y="401"/>
                  </a:lnTo>
                  <a:lnTo>
                    <a:pt x="4194" y="437"/>
                  </a:lnTo>
                  <a:lnTo>
                    <a:pt x="4248" y="474"/>
                  </a:lnTo>
                  <a:lnTo>
                    <a:pt x="4315" y="523"/>
                  </a:lnTo>
                  <a:lnTo>
                    <a:pt x="4391" y="576"/>
                  </a:lnTo>
                  <a:lnTo>
                    <a:pt x="4483" y="638"/>
                  </a:lnTo>
                  <a:lnTo>
                    <a:pt x="4583" y="711"/>
                  </a:lnTo>
                  <a:lnTo>
                    <a:pt x="4583" y="711"/>
                  </a:lnTo>
                  <a:lnTo>
                    <a:pt x="4579" y="719"/>
                  </a:lnTo>
                  <a:lnTo>
                    <a:pt x="4575" y="727"/>
                  </a:lnTo>
                  <a:lnTo>
                    <a:pt x="4571" y="736"/>
                  </a:lnTo>
                  <a:lnTo>
                    <a:pt x="4566" y="752"/>
                  </a:lnTo>
                  <a:lnTo>
                    <a:pt x="4554" y="772"/>
                  </a:lnTo>
                  <a:lnTo>
                    <a:pt x="4546" y="801"/>
                  </a:lnTo>
                  <a:lnTo>
                    <a:pt x="4529" y="834"/>
                  </a:lnTo>
                  <a:lnTo>
                    <a:pt x="4512" y="874"/>
                  </a:lnTo>
                  <a:lnTo>
                    <a:pt x="4491" y="924"/>
                  </a:lnTo>
                  <a:lnTo>
                    <a:pt x="4462" y="981"/>
                  </a:lnTo>
                  <a:lnTo>
                    <a:pt x="4432" y="1046"/>
                  </a:lnTo>
                  <a:lnTo>
                    <a:pt x="4399" y="1124"/>
                  </a:lnTo>
                  <a:lnTo>
                    <a:pt x="4361" y="1214"/>
                  </a:lnTo>
                  <a:lnTo>
                    <a:pt x="4432" y="1295"/>
                  </a:lnTo>
                  <a:lnTo>
                    <a:pt x="4499" y="1381"/>
                  </a:lnTo>
                  <a:lnTo>
                    <a:pt x="4562" y="1467"/>
                  </a:lnTo>
                  <a:lnTo>
                    <a:pt x="4617" y="1557"/>
                  </a:lnTo>
                  <a:lnTo>
                    <a:pt x="4617" y="1557"/>
                  </a:lnTo>
                  <a:lnTo>
                    <a:pt x="4625" y="1557"/>
                  </a:lnTo>
                  <a:lnTo>
                    <a:pt x="4634" y="1557"/>
                  </a:lnTo>
                  <a:lnTo>
                    <a:pt x="4646" y="1557"/>
                  </a:lnTo>
                  <a:lnTo>
                    <a:pt x="4663" y="1553"/>
                  </a:lnTo>
                  <a:lnTo>
                    <a:pt x="4688" y="1553"/>
                  </a:lnTo>
                  <a:lnTo>
                    <a:pt x="4717" y="1549"/>
                  </a:lnTo>
                  <a:lnTo>
                    <a:pt x="4755" y="1545"/>
                  </a:lnTo>
                  <a:lnTo>
                    <a:pt x="4801" y="1540"/>
                  </a:lnTo>
                  <a:lnTo>
                    <a:pt x="4856" y="1536"/>
                  </a:lnTo>
                  <a:lnTo>
                    <a:pt x="4918" y="1528"/>
                  </a:lnTo>
                  <a:lnTo>
                    <a:pt x="4994" y="1520"/>
                  </a:lnTo>
                  <a:lnTo>
                    <a:pt x="5082" y="1512"/>
                  </a:lnTo>
                  <a:lnTo>
                    <a:pt x="5178" y="1500"/>
                  </a:lnTo>
                  <a:lnTo>
                    <a:pt x="5178" y="1504"/>
                  </a:lnTo>
                  <a:lnTo>
                    <a:pt x="5182" y="1512"/>
                  </a:lnTo>
                  <a:lnTo>
                    <a:pt x="5186" y="1520"/>
                  </a:lnTo>
                  <a:lnTo>
                    <a:pt x="5191" y="1536"/>
                  </a:lnTo>
                  <a:lnTo>
                    <a:pt x="5199" y="1557"/>
                  </a:lnTo>
                  <a:lnTo>
                    <a:pt x="5207" y="1585"/>
                  </a:lnTo>
                  <a:lnTo>
                    <a:pt x="5216" y="1618"/>
                  </a:lnTo>
                  <a:lnTo>
                    <a:pt x="5233" y="1663"/>
                  </a:lnTo>
                  <a:lnTo>
                    <a:pt x="5249" y="1716"/>
                  </a:lnTo>
                  <a:lnTo>
                    <a:pt x="5270" y="1782"/>
                  </a:lnTo>
                  <a:lnTo>
                    <a:pt x="5295" y="1855"/>
                  </a:lnTo>
                  <a:lnTo>
                    <a:pt x="5325" y="1945"/>
                  </a:lnTo>
                  <a:lnTo>
                    <a:pt x="5358" y="2047"/>
                  </a:lnTo>
                  <a:lnTo>
                    <a:pt x="5400" y="2166"/>
                  </a:lnTo>
                  <a:lnTo>
                    <a:pt x="5396" y="2166"/>
                  </a:lnTo>
                  <a:lnTo>
                    <a:pt x="5392" y="2170"/>
                  </a:lnTo>
                  <a:lnTo>
                    <a:pt x="5383" y="2174"/>
                  </a:lnTo>
                  <a:lnTo>
                    <a:pt x="5371" y="2178"/>
                  </a:lnTo>
                  <a:lnTo>
                    <a:pt x="5358" y="2186"/>
                  </a:lnTo>
                  <a:lnTo>
                    <a:pt x="5337" y="2198"/>
                  </a:lnTo>
                  <a:lnTo>
                    <a:pt x="5312" y="2215"/>
                  </a:lnTo>
                  <a:lnTo>
                    <a:pt x="5279" y="2231"/>
                  </a:lnTo>
                  <a:lnTo>
                    <a:pt x="5241" y="2256"/>
                  </a:lnTo>
                  <a:lnTo>
                    <a:pt x="5195" y="2280"/>
                  </a:lnTo>
                  <a:lnTo>
                    <a:pt x="5136" y="2313"/>
                  </a:lnTo>
                  <a:lnTo>
                    <a:pt x="5073" y="2350"/>
                  </a:lnTo>
                  <a:lnTo>
                    <a:pt x="4998" y="2390"/>
                  </a:lnTo>
                  <a:lnTo>
                    <a:pt x="4914" y="2439"/>
                  </a:lnTo>
                  <a:lnTo>
                    <a:pt x="4918" y="2505"/>
                  </a:lnTo>
                  <a:lnTo>
                    <a:pt x="4923" y="2570"/>
                  </a:lnTo>
                  <a:lnTo>
                    <a:pt x="4927" y="2699"/>
                  </a:lnTo>
                  <a:lnTo>
                    <a:pt x="4927" y="2699"/>
                  </a:lnTo>
                  <a:lnTo>
                    <a:pt x="4927" y="2699"/>
                  </a:lnTo>
                  <a:lnTo>
                    <a:pt x="4927" y="2700"/>
                  </a:lnTo>
                  <a:lnTo>
                    <a:pt x="4927" y="2701"/>
                  </a:lnTo>
                  <a:lnTo>
                    <a:pt x="4927" y="2701"/>
                  </a:lnTo>
                  <a:lnTo>
                    <a:pt x="4927" y="2701"/>
                  </a:lnTo>
                  <a:lnTo>
                    <a:pt x="4923" y="2830"/>
                  </a:lnTo>
                  <a:lnTo>
                    <a:pt x="4918" y="2895"/>
                  </a:lnTo>
                  <a:lnTo>
                    <a:pt x="4914" y="2961"/>
                  </a:lnTo>
                  <a:lnTo>
                    <a:pt x="4998" y="3010"/>
                  </a:lnTo>
                  <a:lnTo>
                    <a:pt x="5073" y="3051"/>
                  </a:lnTo>
                  <a:lnTo>
                    <a:pt x="5136" y="3087"/>
                  </a:lnTo>
                  <a:lnTo>
                    <a:pt x="5195" y="3120"/>
                  </a:lnTo>
                  <a:lnTo>
                    <a:pt x="5241" y="3145"/>
                  </a:lnTo>
                  <a:lnTo>
                    <a:pt x="5279" y="3169"/>
                  </a:lnTo>
                  <a:lnTo>
                    <a:pt x="5312" y="3186"/>
                  </a:lnTo>
                  <a:lnTo>
                    <a:pt x="5337" y="3202"/>
                  </a:lnTo>
                  <a:lnTo>
                    <a:pt x="5358" y="3214"/>
                  </a:lnTo>
                  <a:lnTo>
                    <a:pt x="5371" y="3222"/>
                  </a:lnTo>
                  <a:lnTo>
                    <a:pt x="5383" y="3226"/>
                  </a:lnTo>
                  <a:lnTo>
                    <a:pt x="5392" y="3230"/>
                  </a:lnTo>
                  <a:lnTo>
                    <a:pt x="5396" y="3235"/>
                  </a:lnTo>
                  <a:lnTo>
                    <a:pt x="5400" y="3235"/>
                  </a:lnTo>
                  <a:lnTo>
                    <a:pt x="5358" y="3353"/>
                  </a:lnTo>
                  <a:lnTo>
                    <a:pt x="5325" y="3455"/>
                  </a:lnTo>
                  <a:lnTo>
                    <a:pt x="5295" y="3545"/>
                  </a:lnTo>
                  <a:lnTo>
                    <a:pt x="5270" y="3619"/>
                  </a:lnTo>
                  <a:lnTo>
                    <a:pt x="5249" y="3684"/>
                  </a:lnTo>
                  <a:lnTo>
                    <a:pt x="5233" y="3737"/>
                  </a:lnTo>
                  <a:lnTo>
                    <a:pt x="5216" y="3782"/>
                  </a:lnTo>
                  <a:lnTo>
                    <a:pt x="5207" y="3815"/>
                  </a:lnTo>
                  <a:lnTo>
                    <a:pt x="5199" y="3843"/>
                  </a:lnTo>
                  <a:lnTo>
                    <a:pt x="5191" y="3864"/>
                  </a:lnTo>
                  <a:lnTo>
                    <a:pt x="5186" y="3880"/>
                  </a:lnTo>
                  <a:lnTo>
                    <a:pt x="5182" y="3888"/>
                  </a:lnTo>
                  <a:lnTo>
                    <a:pt x="5178" y="3897"/>
                  </a:lnTo>
                  <a:lnTo>
                    <a:pt x="5178" y="3901"/>
                  </a:lnTo>
                  <a:lnTo>
                    <a:pt x="5082" y="3888"/>
                  </a:lnTo>
                  <a:lnTo>
                    <a:pt x="4994" y="3880"/>
                  </a:lnTo>
                  <a:lnTo>
                    <a:pt x="4918" y="3872"/>
                  </a:lnTo>
                  <a:lnTo>
                    <a:pt x="4856" y="3864"/>
                  </a:lnTo>
                  <a:lnTo>
                    <a:pt x="4801" y="3860"/>
                  </a:lnTo>
                  <a:lnTo>
                    <a:pt x="4755" y="3856"/>
                  </a:lnTo>
                  <a:lnTo>
                    <a:pt x="4717" y="3852"/>
                  </a:lnTo>
                  <a:lnTo>
                    <a:pt x="4688" y="3847"/>
                  </a:lnTo>
                  <a:lnTo>
                    <a:pt x="4663" y="3847"/>
                  </a:lnTo>
                  <a:lnTo>
                    <a:pt x="4646" y="3843"/>
                  </a:lnTo>
                  <a:lnTo>
                    <a:pt x="4634" y="3843"/>
                  </a:lnTo>
                  <a:lnTo>
                    <a:pt x="4625" y="3843"/>
                  </a:lnTo>
                  <a:lnTo>
                    <a:pt x="4617" y="3843"/>
                  </a:lnTo>
                  <a:lnTo>
                    <a:pt x="4617" y="3843"/>
                  </a:lnTo>
                  <a:lnTo>
                    <a:pt x="4562" y="3933"/>
                  </a:lnTo>
                  <a:lnTo>
                    <a:pt x="4499" y="4019"/>
                  </a:lnTo>
                  <a:lnTo>
                    <a:pt x="4432" y="4105"/>
                  </a:lnTo>
                  <a:lnTo>
                    <a:pt x="4361" y="4187"/>
                  </a:lnTo>
                  <a:lnTo>
                    <a:pt x="4399" y="4276"/>
                  </a:lnTo>
                  <a:lnTo>
                    <a:pt x="4432" y="4354"/>
                  </a:lnTo>
                  <a:lnTo>
                    <a:pt x="4462" y="4420"/>
                  </a:lnTo>
                  <a:lnTo>
                    <a:pt x="4491" y="4477"/>
                  </a:lnTo>
                  <a:lnTo>
                    <a:pt x="4512" y="4526"/>
                  </a:lnTo>
                  <a:lnTo>
                    <a:pt x="4529" y="4567"/>
                  </a:lnTo>
                  <a:lnTo>
                    <a:pt x="4546" y="4599"/>
                  </a:lnTo>
                  <a:lnTo>
                    <a:pt x="4554" y="4628"/>
                  </a:lnTo>
                  <a:lnTo>
                    <a:pt x="4566" y="4648"/>
                  </a:lnTo>
                  <a:lnTo>
                    <a:pt x="4571" y="4665"/>
                  </a:lnTo>
                  <a:lnTo>
                    <a:pt x="4575" y="4673"/>
                  </a:lnTo>
                  <a:lnTo>
                    <a:pt x="4579" y="4681"/>
                  </a:lnTo>
                  <a:lnTo>
                    <a:pt x="4583" y="4689"/>
                  </a:lnTo>
                  <a:lnTo>
                    <a:pt x="4583" y="4689"/>
                  </a:lnTo>
                  <a:lnTo>
                    <a:pt x="4483" y="4763"/>
                  </a:lnTo>
                  <a:lnTo>
                    <a:pt x="4391" y="4824"/>
                  </a:lnTo>
                  <a:lnTo>
                    <a:pt x="4315" y="4877"/>
                  </a:lnTo>
                  <a:lnTo>
                    <a:pt x="4248" y="4926"/>
                  </a:lnTo>
                  <a:lnTo>
                    <a:pt x="4194" y="4963"/>
                  </a:lnTo>
                  <a:lnTo>
                    <a:pt x="4148" y="5000"/>
                  </a:lnTo>
                  <a:lnTo>
                    <a:pt x="4110" y="5024"/>
                  </a:lnTo>
                  <a:lnTo>
                    <a:pt x="4076" y="5045"/>
                  </a:lnTo>
                  <a:lnTo>
                    <a:pt x="4055" y="5065"/>
                  </a:lnTo>
                  <a:lnTo>
                    <a:pt x="4034" y="5077"/>
                  </a:lnTo>
                  <a:lnTo>
                    <a:pt x="4022" y="5085"/>
                  </a:lnTo>
                  <a:lnTo>
                    <a:pt x="4014" y="5090"/>
                  </a:lnTo>
                  <a:lnTo>
                    <a:pt x="4005" y="5098"/>
                  </a:lnTo>
                  <a:lnTo>
                    <a:pt x="4005" y="5098"/>
                  </a:lnTo>
                  <a:lnTo>
                    <a:pt x="3934" y="5032"/>
                  </a:lnTo>
                  <a:lnTo>
                    <a:pt x="3867" y="4975"/>
                  </a:lnTo>
                  <a:lnTo>
                    <a:pt x="3812" y="4926"/>
                  </a:lnTo>
                  <a:lnTo>
                    <a:pt x="3766" y="4885"/>
                  </a:lnTo>
                  <a:lnTo>
                    <a:pt x="3724" y="4849"/>
                  </a:lnTo>
                  <a:lnTo>
                    <a:pt x="3691" y="4820"/>
                  </a:lnTo>
                  <a:lnTo>
                    <a:pt x="3666" y="4795"/>
                  </a:lnTo>
                  <a:lnTo>
                    <a:pt x="3645" y="4775"/>
                  </a:lnTo>
                  <a:lnTo>
                    <a:pt x="3624" y="4763"/>
                  </a:lnTo>
                  <a:lnTo>
                    <a:pt x="3611" y="4750"/>
                  </a:lnTo>
                  <a:lnTo>
                    <a:pt x="3599" y="4738"/>
                  </a:lnTo>
                  <a:lnTo>
                    <a:pt x="3590" y="4730"/>
                  </a:lnTo>
                  <a:lnTo>
                    <a:pt x="3590" y="4730"/>
                  </a:lnTo>
                  <a:lnTo>
                    <a:pt x="3486" y="4771"/>
                  </a:lnTo>
                  <a:lnTo>
                    <a:pt x="3381" y="4808"/>
                  </a:lnTo>
                  <a:lnTo>
                    <a:pt x="3276" y="4840"/>
                  </a:lnTo>
                  <a:lnTo>
                    <a:pt x="3167" y="4861"/>
                  </a:lnTo>
                  <a:lnTo>
                    <a:pt x="3146" y="4959"/>
                  </a:lnTo>
                  <a:lnTo>
                    <a:pt x="3130" y="5041"/>
                  </a:lnTo>
                  <a:lnTo>
                    <a:pt x="3113" y="5110"/>
                  </a:lnTo>
                  <a:lnTo>
                    <a:pt x="3100" y="5171"/>
                  </a:lnTo>
                  <a:lnTo>
                    <a:pt x="3088" y="5224"/>
                  </a:lnTo>
                  <a:lnTo>
                    <a:pt x="3079" y="5265"/>
                  </a:lnTo>
                  <a:lnTo>
                    <a:pt x="3071" y="5302"/>
                  </a:lnTo>
                  <a:lnTo>
                    <a:pt x="3067" y="5331"/>
                  </a:lnTo>
                  <a:lnTo>
                    <a:pt x="3063" y="5351"/>
                  </a:lnTo>
                  <a:lnTo>
                    <a:pt x="3058" y="5372"/>
                  </a:lnTo>
                  <a:lnTo>
                    <a:pt x="3054" y="5380"/>
                  </a:lnTo>
                  <a:lnTo>
                    <a:pt x="3054" y="5388"/>
                  </a:lnTo>
                  <a:lnTo>
                    <a:pt x="3050" y="5396"/>
                  </a:lnTo>
                  <a:lnTo>
                    <a:pt x="3050" y="5400"/>
                  </a:lnTo>
                  <a:lnTo>
                    <a:pt x="2987" y="5400"/>
                  </a:lnTo>
                  <a:lnTo>
                    <a:pt x="2933" y="5400"/>
                  </a:lnTo>
                  <a:lnTo>
                    <a:pt x="2887" y="5400"/>
                  </a:lnTo>
                  <a:lnTo>
                    <a:pt x="2845" y="5400"/>
                  </a:lnTo>
                  <a:lnTo>
                    <a:pt x="2811" y="5400"/>
                  </a:lnTo>
                  <a:lnTo>
                    <a:pt x="2782" y="5400"/>
                  </a:lnTo>
                  <a:lnTo>
                    <a:pt x="2761" y="5400"/>
                  </a:lnTo>
                  <a:lnTo>
                    <a:pt x="2740" y="5400"/>
                  </a:lnTo>
                  <a:lnTo>
                    <a:pt x="2715" y="5400"/>
                  </a:lnTo>
                  <a:lnTo>
                    <a:pt x="2702" y="5400"/>
                  </a:lnTo>
                  <a:lnTo>
                    <a:pt x="2702" y="5400"/>
                  </a:lnTo>
                  <a:lnTo>
                    <a:pt x="2698" y="5400"/>
                  </a:lnTo>
                  <a:close/>
                </a:path>
              </a:pathLst>
            </a:custGeom>
            <a:solidFill>
              <a:schemeClr val="accent1">
                <a:lumMod val="75000"/>
              </a:schemeClr>
            </a:solidFill>
            <a:ln>
              <a:noFill/>
            </a:ln>
          </p:spPr>
          <p:txBody>
            <a:bodyPr/>
            <a:lstStyle/>
            <a:p>
              <a:pPr fontAlgn="auto">
                <a:spcBef>
                  <a:spcPts val="0"/>
                </a:spcBef>
                <a:spcAft>
                  <a:spcPts val="0"/>
                </a:spcAft>
                <a:defRPr/>
              </a:pPr>
              <a:endParaRPr lang="en-US">
                <a:latin typeface="+mn-lt"/>
              </a:endParaRPr>
            </a:p>
          </p:txBody>
        </p:sp>
        <p:sp>
          <p:nvSpPr>
            <p:cNvPr id="12" name="Freeform 22"/>
            <p:cNvSpPr>
              <a:spLocks/>
            </p:cNvSpPr>
            <p:nvPr/>
          </p:nvSpPr>
          <p:spPr bwMode="auto">
            <a:xfrm>
              <a:off x="327050" y="895735"/>
              <a:ext cx="572206" cy="576181"/>
            </a:xfrm>
            <a:custGeom>
              <a:avLst/>
              <a:gdLst>
                <a:gd name="T0" fmla="*/ 2147483647 w 5400"/>
                <a:gd name="T1" fmla="*/ 2147483647 h 5400"/>
                <a:gd name="T2" fmla="*/ 2147483647 w 5400"/>
                <a:gd name="T3" fmla="*/ 2147483647 h 5400"/>
                <a:gd name="T4" fmla="*/ 2147483647 w 5400"/>
                <a:gd name="T5" fmla="*/ 2147483647 h 5400"/>
                <a:gd name="T6" fmla="*/ 2147483647 w 5400"/>
                <a:gd name="T7" fmla="*/ 2147483647 h 5400"/>
                <a:gd name="T8" fmla="*/ 2147483647 w 5400"/>
                <a:gd name="T9" fmla="*/ 2147483647 h 5400"/>
                <a:gd name="T10" fmla="*/ 2147483647 w 5400"/>
                <a:gd name="T11" fmla="*/ 2147483647 h 5400"/>
                <a:gd name="T12" fmla="*/ 1914816992 w 5400"/>
                <a:gd name="T13" fmla="*/ 2147483647 h 5400"/>
                <a:gd name="T14" fmla="*/ 1603890890 w 5400"/>
                <a:gd name="T15" fmla="*/ 2147483647 h 5400"/>
                <a:gd name="T16" fmla="*/ 1969792888 w 5400"/>
                <a:gd name="T17" fmla="*/ 2147483647 h 5400"/>
                <a:gd name="T18" fmla="*/ 1429479749 w 5400"/>
                <a:gd name="T19" fmla="*/ 2147483647 h 5400"/>
                <a:gd name="T20" fmla="*/ 769716266 w 5400"/>
                <a:gd name="T21" fmla="*/ 2147483647 h 5400"/>
                <a:gd name="T22" fmla="*/ 365902122 w 5400"/>
                <a:gd name="T23" fmla="*/ 2147483647 h 5400"/>
                <a:gd name="T24" fmla="*/ 0 w 5400"/>
                <a:gd name="T25" fmla="*/ 2147483647 h 5400"/>
                <a:gd name="T26" fmla="*/ 231287156 w 5400"/>
                <a:gd name="T27" fmla="*/ 2147483647 h 5400"/>
                <a:gd name="T28" fmla="*/ 906215385 w 5400"/>
                <a:gd name="T29" fmla="*/ 2147483647 h 5400"/>
                <a:gd name="T30" fmla="*/ 906215385 w 5400"/>
                <a:gd name="T31" fmla="*/ 2147483647 h 5400"/>
                <a:gd name="T32" fmla="*/ 231287156 w 5400"/>
                <a:gd name="T33" fmla="*/ 2147483647 h 5400"/>
                <a:gd name="T34" fmla="*/ 0 w 5400"/>
                <a:gd name="T35" fmla="*/ 2147483647 h 5400"/>
                <a:gd name="T36" fmla="*/ 365902122 w 5400"/>
                <a:gd name="T37" fmla="*/ 2147483647 h 5400"/>
                <a:gd name="T38" fmla="*/ 769716266 w 5400"/>
                <a:gd name="T39" fmla="*/ 2147483647 h 5400"/>
                <a:gd name="T40" fmla="*/ 1429479749 w 5400"/>
                <a:gd name="T41" fmla="*/ 2147483647 h 5400"/>
                <a:gd name="T42" fmla="*/ 1969792888 w 5400"/>
                <a:gd name="T43" fmla="*/ 2147483647 h 5400"/>
                <a:gd name="T44" fmla="*/ 1603890890 w 5400"/>
                <a:gd name="T45" fmla="*/ 1474050332 h 5400"/>
                <a:gd name="T46" fmla="*/ 1914816992 w 5400"/>
                <a:gd name="T47" fmla="*/ 1099820437 h 5400"/>
                <a:gd name="T48" fmla="*/ 2147483647 w 5400"/>
                <a:gd name="T49" fmla="*/ 616730003 h 5400"/>
                <a:gd name="T50" fmla="*/ 2147483647 w 5400"/>
                <a:gd name="T51" fmla="*/ 983341612 h 5400"/>
                <a:gd name="T52" fmla="*/ 2147483647 w 5400"/>
                <a:gd name="T53" fmla="*/ 1279293776 h 5400"/>
                <a:gd name="T54" fmla="*/ 2147483647 w 5400"/>
                <a:gd name="T55" fmla="*/ 553719361 h 5400"/>
                <a:gd name="T56" fmla="*/ 2147483647 w 5400"/>
                <a:gd name="T57" fmla="*/ 40093399 h 5400"/>
                <a:gd name="T58" fmla="*/ 2147483647 w 5400"/>
                <a:gd name="T59" fmla="*/ 0 h 5400"/>
                <a:gd name="T60" fmla="*/ 2147483647 w 5400"/>
                <a:gd name="T61" fmla="*/ 0 h 5400"/>
                <a:gd name="T62" fmla="*/ 2147483647 w 5400"/>
                <a:gd name="T63" fmla="*/ 0 h 5400"/>
                <a:gd name="T64" fmla="*/ 2147483647 w 5400"/>
                <a:gd name="T65" fmla="*/ 93561475 h 5400"/>
                <a:gd name="T66" fmla="*/ 2147483647 w 5400"/>
                <a:gd name="T67" fmla="*/ 842052992 h 5400"/>
                <a:gd name="T68" fmla="*/ 2147483647 w 5400"/>
                <a:gd name="T69" fmla="*/ 1241109057 h 5400"/>
                <a:gd name="T70" fmla="*/ 2147483647 w 5400"/>
                <a:gd name="T71" fmla="*/ 811501942 h 5400"/>
                <a:gd name="T72" fmla="*/ 2147483647 w 5400"/>
                <a:gd name="T73" fmla="*/ 679740148 h 5400"/>
                <a:gd name="T74" fmla="*/ 2147483647 w 5400"/>
                <a:gd name="T75" fmla="*/ 1357587634 h 5400"/>
                <a:gd name="T76" fmla="*/ 2147483647 w 5400"/>
                <a:gd name="T77" fmla="*/ 1592437450 h 5400"/>
                <a:gd name="T78" fmla="*/ 2147483647 w 5400"/>
                <a:gd name="T79" fmla="*/ 2147483647 h 5400"/>
                <a:gd name="T80" fmla="*/ 2147483647 w 5400"/>
                <a:gd name="T81" fmla="*/ 2147483647 h 5400"/>
                <a:gd name="T82" fmla="*/ 2147483647 w 5400"/>
                <a:gd name="T83" fmla="*/ 2147483647 h 5400"/>
                <a:gd name="T84" fmla="*/ 2147483647 w 5400"/>
                <a:gd name="T85" fmla="*/ 2147483647 h 5400"/>
                <a:gd name="T86" fmla="*/ 2147483647 w 5400"/>
                <a:gd name="T87" fmla="*/ 2147483647 h 5400"/>
                <a:gd name="T88" fmla="*/ 2147483647 w 5400"/>
                <a:gd name="T89" fmla="*/ 2147483647 h 5400"/>
                <a:gd name="T90" fmla="*/ 2147483647 w 5400"/>
                <a:gd name="T91" fmla="*/ 2147483647 h 5400"/>
                <a:gd name="T92" fmla="*/ 2147483647 w 5400"/>
                <a:gd name="T93" fmla="*/ 2147483647 h 5400"/>
                <a:gd name="T94" fmla="*/ 2147483647 w 5400"/>
                <a:gd name="T95" fmla="*/ 2147483647 h 5400"/>
                <a:gd name="T96" fmla="*/ 2147483647 w 5400"/>
                <a:gd name="T97" fmla="*/ 2147483647 h 5400"/>
                <a:gd name="T98" fmla="*/ 2147483647 w 5400"/>
                <a:gd name="T99" fmla="*/ 2147483647 h 5400"/>
                <a:gd name="T100" fmla="*/ 2147483647 w 5400"/>
                <a:gd name="T101" fmla="*/ 2147483647 h 5400"/>
                <a:gd name="T102" fmla="*/ 2147483647 w 5400"/>
                <a:gd name="T103" fmla="*/ 2147483647 h 5400"/>
                <a:gd name="T104" fmla="*/ 2147483647 w 5400"/>
                <a:gd name="T105" fmla="*/ 2147483647 h 5400"/>
                <a:gd name="T106" fmla="*/ 2147483647 w 5400"/>
                <a:gd name="T107" fmla="*/ 2147483647 h 5400"/>
                <a:gd name="T108" fmla="*/ 2147483647 w 5400"/>
                <a:gd name="T109" fmla="*/ 2147483647 h 5400"/>
                <a:gd name="T110" fmla="*/ 2147483647 w 5400"/>
                <a:gd name="T111" fmla="*/ 2147483647 h 5400"/>
                <a:gd name="T112" fmla="*/ 2147483647 w 5400"/>
                <a:gd name="T113" fmla="*/ 2147483647 h 5400"/>
                <a:gd name="T114" fmla="*/ 2147483647 w 5400"/>
                <a:gd name="T115" fmla="*/ 2147483647 h 5400"/>
                <a:gd name="T116" fmla="*/ 2147483647 w 5400"/>
                <a:gd name="T117" fmla="*/ 2147483647 h 5400"/>
                <a:gd name="T118" fmla="*/ 2147483647 w 5400"/>
                <a:gd name="T119" fmla="*/ 2147483647 h 5400"/>
                <a:gd name="T120" fmla="*/ 2147483647 w 5400"/>
                <a:gd name="T121" fmla="*/ 2147483647 h 54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400"/>
                <a:gd name="T184" fmla="*/ 0 h 5400"/>
                <a:gd name="T185" fmla="*/ 5400 w 5400"/>
                <a:gd name="T186" fmla="*/ 5400 h 540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400" h="5400">
                  <a:moveTo>
                    <a:pt x="2698" y="5400"/>
                  </a:moveTo>
                  <a:lnTo>
                    <a:pt x="2698" y="5400"/>
                  </a:lnTo>
                  <a:lnTo>
                    <a:pt x="2685" y="5400"/>
                  </a:lnTo>
                  <a:lnTo>
                    <a:pt x="2660" y="5400"/>
                  </a:lnTo>
                  <a:lnTo>
                    <a:pt x="2639" y="5400"/>
                  </a:lnTo>
                  <a:lnTo>
                    <a:pt x="2618" y="5400"/>
                  </a:lnTo>
                  <a:lnTo>
                    <a:pt x="2589" y="5400"/>
                  </a:lnTo>
                  <a:lnTo>
                    <a:pt x="2555" y="5400"/>
                  </a:lnTo>
                  <a:lnTo>
                    <a:pt x="2514" y="5400"/>
                  </a:lnTo>
                  <a:lnTo>
                    <a:pt x="2467" y="5400"/>
                  </a:lnTo>
                  <a:lnTo>
                    <a:pt x="2413" y="5400"/>
                  </a:lnTo>
                  <a:lnTo>
                    <a:pt x="2350" y="5400"/>
                  </a:lnTo>
                  <a:lnTo>
                    <a:pt x="2350" y="5396"/>
                  </a:lnTo>
                  <a:lnTo>
                    <a:pt x="2346" y="5388"/>
                  </a:lnTo>
                  <a:lnTo>
                    <a:pt x="2346" y="5380"/>
                  </a:lnTo>
                  <a:lnTo>
                    <a:pt x="2342" y="5372"/>
                  </a:lnTo>
                  <a:lnTo>
                    <a:pt x="2338" y="5351"/>
                  </a:lnTo>
                  <a:lnTo>
                    <a:pt x="2333" y="5331"/>
                  </a:lnTo>
                  <a:lnTo>
                    <a:pt x="2329" y="5302"/>
                  </a:lnTo>
                  <a:lnTo>
                    <a:pt x="2321" y="5265"/>
                  </a:lnTo>
                  <a:lnTo>
                    <a:pt x="2312" y="5224"/>
                  </a:lnTo>
                  <a:lnTo>
                    <a:pt x="2300" y="5171"/>
                  </a:lnTo>
                  <a:lnTo>
                    <a:pt x="2287" y="5110"/>
                  </a:lnTo>
                  <a:lnTo>
                    <a:pt x="2271" y="5041"/>
                  </a:lnTo>
                  <a:lnTo>
                    <a:pt x="2254" y="4959"/>
                  </a:lnTo>
                  <a:lnTo>
                    <a:pt x="2233" y="4861"/>
                  </a:lnTo>
                  <a:lnTo>
                    <a:pt x="2124" y="4840"/>
                  </a:lnTo>
                  <a:lnTo>
                    <a:pt x="2019" y="4808"/>
                  </a:lnTo>
                  <a:lnTo>
                    <a:pt x="1915" y="4771"/>
                  </a:lnTo>
                  <a:lnTo>
                    <a:pt x="1810" y="4730"/>
                  </a:lnTo>
                  <a:lnTo>
                    <a:pt x="1801" y="4738"/>
                  </a:lnTo>
                  <a:lnTo>
                    <a:pt x="1789" y="4750"/>
                  </a:lnTo>
                  <a:lnTo>
                    <a:pt x="1776" y="4763"/>
                  </a:lnTo>
                  <a:lnTo>
                    <a:pt x="1755" y="4775"/>
                  </a:lnTo>
                  <a:lnTo>
                    <a:pt x="1734" y="4795"/>
                  </a:lnTo>
                  <a:lnTo>
                    <a:pt x="1709" y="4820"/>
                  </a:lnTo>
                  <a:lnTo>
                    <a:pt x="1676" y="4849"/>
                  </a:lnTo>
                  <a:lnTo>
                    <a:pt x="1634" y="4885"/>
                  </a:lnTo>
                  <a:lnTo>
                    <a:pt x="1588" y="4926"/>
                  </a:lnTo>
                  <a:lnTo>
                    <a:pt x="1533" y="4975"/>
                  </a:lnTo>
                  <a:lnTo>
                    <a:pt x="1466" y="5032"/>
                  </a:lnTo>
                  <a:lnTo>
                    <a:pt x="1395" y="5098"/>
                  </a:lnTo>
                  <a:lnTo>
                    <a:pt x="1387" y="5090"/>
                  </a:lnTo>
                  <a:lnTo>
                    <a:pt x="1378" y="5085"/>
                  </a:lnTo>
                  <a:lnTo>
                    <a:pt x="1366" y="5077"/>
                  </a:lnTo>
                  <a:lnTo>
                    <a:pt x="1345" y="5065"/>
                  </a:lnTo>
                  <a:lnTo>
                    <a:pt x="1324" y="5045"/>
                  </a:lnTo>
                  <a:lnTo>
                    <a:pt x="1290" y="5024"/>
                  </a:lnTo>
                  <a:lnTo>
                    <a:pt x="1253" y="5000"/>
                  </a:lnTo>
                  <a:lnTo>
                    <a:pt x="1207" y="4963"/>
                  </a:lnTo>
                  <a:lnTo>
                    <a:pt x="1152" y="4926"/>
                  </a:lnTo>
                  <a:lnTo>
                    <a:pt x="1085" y="4877"/>
                  </a:lnTo>
                  <a:lnTo>
                    <a:pt x="1010" y="4824"/>
                  </a:lnTo>
                  <a:lnTo>
                    <a:pt x="918" y="4763"/>
                  </a:lnTo>
                  <a:lnTo>
                    <a:pt x="817" y="4689"/>
                  </a:lnTo>
                  <a:lnTo>
                    <a:pt x="821" y="4681"/>
                  </a:lnTo>
                  <a:lnTo>
                    <a:pt x="825" y="4673"/>
                  </a:lnTo>
                  <a:lnTo>
                    <a:pt x="830" y="4665"/>
                  </a:lnTo>
                  <a:lnTo>
                    <a:pt x="834" y="4648"/>
                  </a:lnTo>
                  <a:lnTo>
                    <a:pt x="846" y="4628"/>
                  </a:lnTo>
                  <a:lnTo>
                    <a:pt x="855" y="4599"/>
                  </a:lnTo>
                  <a:lnTo>
                    <a:pt x="871" y="4567"/>
                  </a:lnTo>
                  <a:lnTo>
                    <a:pt x="888" y="4526"/>
                  </a:lnTo>
                  <a:lnTo>
                    <a:pt x="909" y="4477"/>
                  </a:lnTo>
                  <a:lnTo>
                    <a:pt x="938" y="4420"/>
                  </a:lnTo>
                  <a:lnTo>
                    <a:pt x="968" y="4354"/>
                  </a:lnTo>
                  <a:lnTo>
                    <a:pt x="1001" y="4276"/>
                  </a:lnTo>
                  <a:lnTo>
                    <a:pt x="1039" y="4187"/>
                  </a:lnTo>
                  <a:lnTo>
                    <a:pt x="968" y="4105"/>
                  </a:lnTo>
                  <a:lnTo>
                    <a:pt x="901" y="4019"/>
                  </a:lnTo>
                  <a:lnTo>
                    <a:pt x="838" y="3933"/>
                  </a:lnTo>
                  <a:lnTo>
                    <a:pt x="783" y="3843"/>
                  </a:lnTo>
                  <a:lnTo>
                    <a:pt x="775" y="3843"/>
                  </a:lnTo>
                  <a:lnTo>
                    <a:pt x="767" y="3843"/>
                  </a:lnTo>
                  <a:lnTo>
                    <a:pt x="754" y="3843"/>
                  </a:lnTo>
                  <a:lnTo>
                    <a:pt x="737" y="3847"/>
                  </a:lnTo>
                  <a:lnTo>
                    <a:pt x="712" y="3847"/>
                  </a:lnTo>
                  <a:lnTo>
                    <a:pt x="683" y="3852"/>
                  </a:lnTo>
                  <a:lnTo>
                    <a:pt x="645" y="3856"/>
                  </a:lnTo>
                  <a:lnTo>
                    <a:pt x="599" y="3860"/>
                  </a:lnTo>
                  <a:lnTo>
                    <a:pt x="545" y="3864"/>
                  </a:lnTo>
                  <a:lnTo>
                    <a:pt x="482" y="3872"/>
                  </a:lnTo>
                  <a:lnTo>
                    <a:pt x="406" y="3880"/>
                  </a:lnTo>
                  <a:lnTo>
                    <a:pt x="318" y="3888"/>
                  </a:lnTo>
                  <a:lnTo>
                    <a:pt x="222" y="3901"/>
                  </a:lnTo>
                  <a:lnTo>
                    <a:pt x="222" y="3897"/>
                  </a:lnTo>
                  <a:lnTo>
                    <a:pt x="218" y="3888"/>
                  </a:lnTo>
                  <a:lnTo>
                    <a:pt x="214" y="3880"/>
                  </a:lnTo>
                  <a:lnTo>
                    <a:pt x="210" y="3864"/>
                  </a:lnTo>
                  <a:lnTo>
                    <a:pt x="201" y="3843"/>
                  </a:lnTo>
                  <a:lnTo>
                    <a:pt x="193" y="3815"/>
                  </a:lnTo>
                  <a:lnTo>
                    <a:pt x="184" y="3782"/>
                  </a:lnTo>
                  <a:lnTo>
                    <a:pt x="168" y="3737"/>
                  </a:lnTo>
                  <a:lnTo>
                    <a:pt x="151" y="3684"/>
                  </a:lnTo>
                  <a:lnTo>
                    <a:pt x="130" y="3619"/>
                  </a:lnTo>
                  <a:lnTo>
                    <a:pt x="105" y="3545"/>
                  </a:lnTo>
                  <a:lnTo>
                    <a:pt x="76" y="3455"/>
                  </a:lnTo>
                  <a:lnTo>
                    <a:pt x="42" y="3353"/>
                  </a:lnTo>
                  <a:lnTo>
                    <a:pt x="0" y="3235"/>
                  </a:lnTo>
                  <a:lnTo>
                    <a:pt x="4" y="3235"/>
                  </a:lnTo>
                  <a:lnTo>
                    <a:pt x="8" y="3230"/>
                  </a:lnTo>
                  <a:lnTo>
                    <a:pt x="17" y="3226"/>
                  </a:lnTo>
                  <a:lnTo>
                    <a:pt x="29" y="3222"/>
                  </a:lnTo>
                  <a:lnTo>
                    <a:pt x="42" y="3214"/>
                  </a:lnTo>
                  <a:lnTo>
                    <a:pt x="63" y="3202"/>
                  </a:lnTo>
                  <a:lnTo>
                    <a:pt x="88" y="3186"/>
                  </a:lnTo>
                  <a:lnTo>
                    <a:pt x="122" y="3169"/>
                  </a:lnTo>
                  <a:lnTo>
                    <a:pt x="159" y="3145"/>
                  </a:lnTo>
                  <a:lnTo>
                    <a:pt x="205" y="3120"/>
                  </a:lnTo>
                  <a:lnTo>
                    <a:pt x="264" y="3087"/>
                  </a:lnTo>
                  <a:lnTo>
                    <a:pt x="327" y="3051"/>
                  </a:lnTo>
                  <a:lnTo>
                    <a:pt x="402" y="3010"/>
                  </a:lnTo>
                  <a:lnTo>
                    <a:pt x="486" y="2961"/>
                  </a:lnTo>
                  <a:lnTo>
                    <a:pt x="482" y="2895"/>
                  </a:lnTo>
                  <a:lnTo>
                    <a:pt x="478" y="2830"/>
                  </a:lnTo>
                  <a:lnTo>
                    <a:pt x="474" y="2701"/>
                  </a:lnTo>
                  <a:lnTo>
                    <a:pt x="473" y="2701"/>
                  </a:lnTo>
                  <a:lnTo>
                    <a:pt x="474" y="2700"/>
                  </a:lnTo>
                  <a:lnTo>
                    <a:pt x="473" y="2699"/>
                  </a:lnTo>
                  <a:lnTo>
                    <a:pt x="474" y="2699"/>
                  </a:lnTo>
                  <a:lnTo>
                    <a:pt x="478" y="2570"/>
                  </a:lnTo>
                  <a:lnTo>
                    <a:pt x="482" y="2505"/>
                  </a:lnTo>
                  <a:lnTo>
                    <a:pt x="486" y="2439"/>
                  </a:lnTo>
                  <a:lnTo>
                    <a:pt x="402" y="2390"/>
                  </a:lnTo>
                  <a:lnTo>
                    <a:pt x="327" y="2350"/>
                  </a:lnTo>
                  <a:lnTo>
                    <a:pt x="264" y="2313"/>
                  </a:lnTo>
                  <a:lnTo>
                    <a:pt x="205" y="2280"/>
                  </a:lnTo>
                  <a:lnTo>
                    <a:pt x="159" y="2256"/>
                  </a:lnTo>
                  <a:lnTo>
                    <a:pt x="122" y="2231"/>
                  </a:lnTo>
                  <a:lnTo>
                    <a:pt x="88" y="2215"/>
                  </a:lnTo>
                  <a:lnTo>
                    <a:pt x="63" y="2198"/>
                  </a:lnTo>
                  <a:lnTo>
                    <a:pt x="42" y="2186"/>
                  </a:lnTo>
                  <a:lnTo>
                    <a:pt x="29" y="2178"/>
                  </a:lnTo>
                  <a:lnTo>
                    <a:pt x="17" y="2174"/>
                  </a:lnTo>
                  <a:lnTo>
                    <a:pt x="8" y="2170"/>
                  </a:lnTo>
                  <a:lnTo>
                    <a:pt x="4" y="2166"/>
                  </a:lnTo>
                  <a:lnTo>
                    <a:pt x="0" y="2166"/>
                  </a:lnTo>
                  <a:lnTo>
                    <a:pt x="42" y="2047"/>
                  </a:lnTo>
                  <a:lnTo>
                    <a:pt x="76" y="1945"/>
                  </a:lnTo>
                  <a:lnTo>
                    <a:pt x="105" y="1855"/>
                  </a:lnTo>
                  <a:lnTo>
                    <a:pt x="130" y="1782"/>
                  </a:lnTo>
                  <a:lnTo>
                    <a:pt x="151" y="1716"/>
                  </a:lnTo>
                  <a:lnTo>
                    <a:pt x="168" y="1663"/>
                  </a:lnTo>
                  <a:lnTo>
                    <a:pt x="184" y="1618"/>
                  </a:lnTo>
                  <a:lnTo>
                    <a:pt x="193" y="1585"/>
                  </a:lnTo>
                  <a:lnTo>
                    <a:pt x="201" y="1557"/>
                  </a:lnTo>
                  <a:lnTo>
                    <a:pt x="210" y="1536"/>
                  </a:lnTo>
                  <a:lnTo>
                    <a:pt x="214" y="1520"/>
                  </a:lnTo>
                  <a:lnTo>
                    <a:pt x="218" y="1512"/>
                  </a:lnTo>
                  <a:lnTo>
                    <a:pt x="222" y="1504"/>
                  </a:lnTo>
                  <a:lnTo>
                    <a:pt x="222" y="1500"/>
                  </a:lnTo>
                  <a:lnTo>
                    <a:pt x="318" y="1512"/>
                  </a:lnTo>
                  <a:lnTo>
                    <a:pt x="406" y="1520"/>
                  </a:lnTo>
                  <a:lnTo>
                    <a:pt x="482" y="1528"/>
                  </a:lnTo>
                  <a:lnTo>
                    <a:pt x="545" y="1536"/>
                  </a:lnTo>
                  <a:lnTo>
                    <a:pt x="599" y="1540"/>
                  </a:lnTo>
                  <a:lnTo>
                    <a:pt x="645" y="1545"/>
                  </a:lnTo>
                  <a:lnTo>
                    <a:pt x="683" y="1549"/>
                  </a:lnTo>
                  <a:lnTo>
                    <a:pt x="712" y="1553"/>
                  </a:lnTo>
                  <a:lnTo>
                    <a:pt x="737" y="1553"/>
                  </a:lnTo>
                  <a:lnTo>
                    <a:pt x="754" y="1557"/>
                  </a:lnTo>
                  <a:lnTo>
                    <a:pt x="767" y="1557"/>
                  </a:lnTo>
                  <a:lnTo>
                    <a:pt x="775" y="1557"/>
                  </a:lnTo>
                  <a:lnTo>
                    <a:pt x="783" y="1557"/>
                  </a:lnTo>
                  <a:lnTo>
                    <a:pt x="838" y="1467"/>
                  </a:lnTo>
                  <a:lnTo>
                    <a:pt x="901" y="1381"/>
                  </a:lnTo>
                  <a:lnTo>
                    <a:pt x="968" y="1295"/>
                  </a:lnTo>
                  <a:lnTo>
                    <a:pt x="1039" y="1214"/>
                  </a:lnTo>
                  <a:lnTo>
                    <a:pt x="1001" y="1124"/>
                  </a:lnTo>
                  <a:lnTo>
                    <a:pt x="968" y="1046"/>
                  </a:lnTo>
                  <a:lnTo>
                    <a:pt x="938" y="981"/>
                  </a:lnTo>
                  <a:lnTo>
                    <a:pt x="909" y="924"/>
                  </a:lnTo>
                  <a:lnTo>
                    <a:pt x="888" y="874"/>
                  </a:lnTo>
                  <a:lnTo>
                    <a:pt x="871" y="834"/>
                  </a:lnTo>
                  <a:lnTo>
                    <a:pt x="855" y="801"/>
                  </a:lnTo>
                  <a:lnTo>
                    <a:pt x="846" y="772"/>
                  </a:lnTo>
                  <a:lnTo>
                    <a:pt x="834" y="752"/>
                  </a:lnTo>
                  <a:lnTo>
                    <a:pt x="830" y="736"/>
                  </a:lnTo>
                  <a:lnTo>
                    <a:pt x="825" y="727"/>
                  </a:lnTo>
                  <a:lnTo>
                    <a:pt x="821" y="719"/>
                  </a:lnTo>
                  <a:lnTo>
                    <a:pt x="817" y="711"/>
                  </a:lnTo>
                  <a:lnTo>
                    <a:pt x="918" y="638"/>
                  </a:lnTo>
                  <a:lnTo>
                    <a:pt x="1010" y="576"/>
                  </a:lnTo>
                  <a:lnTo>
                    <a:pt x="1085" y="523"/>
                  </a:lnTo>
                  <a:lnTo>
                    <a:pt x="1152" y="474"/>
                  </a:lnTo>
                  <a:lnTo>
                    <a:pt x="1207" y="437"/>
                  </a:lnTo>
                  <a:lnTo>
                    <a:pt x="1253" y="401"/>
                  </a:lnTo>
                  <a:lnTo>
                    <a:pt x="1290" y="376"/>
                  </a:lnTo>
                  <a:lnTo>
                    <a:pt x="1324" y="356"/>
                  </a:lnTo>
                  <a:lnTo>
                    <a:pt x="1345" y="335"/>
                  </a:lnTo>
                  <a:lnTo>
                    <a:pt x="1366" y="323"/>
                  </a:lnTo>
                  <a:lnTo>
                    <a:pt x="1378" y="315"/>
                  </a:lnTo>
                  <a:lnTo>
                    <a:pt x="1387" y="311"/>
                  </a:lnTo>
                  <a:lnTo>
                    <a:pt x="1395" y="302"/>
                  </a:lnTo>
                  <a:lnTo>
                    <a:pt x="1466" y="368"/>
                  </a:lnTo>
                  <a:lnTo>
                    <a:pt x="1533" y="425"/>
                  </a:lnTo>
                  <a:lnTo>
                    <a:pt x="1588" y="474"/>
                  </a:lnTo>
                  <a:lnTo>
                    <a:pt x="1634" y="515"/>
                  </a:lnTo>
                  <a:lnTo>
                    <a:pt x="1676" y="552"/>
                  </a:lnTo>
                  <a:lnTo>
                    <a:pt x="1709" y="580"/>
                  </a:lnTo>
                  <a:lnTo>
                    <a:pt x="1734" y="605"/>
                  </a:lnTo>
                  <a:lnTo>
                    <a:pt x="1755" y="625"/>
                  </a:lnTo>
                  <a:lnTo>
                    <a:pt x="1776" y="638"/>
                  </a:lnTo>
                  <a:lnTo>
                    <a:pt x="1789" y="650"/>
                  </a:lnTo>
                  <a:lnTo>
                    <a:pt x="1801" y="662"/>
                  </a:lnTo>
                  <a:lnTo>
                    <a:pt x="1810" y="670"/>
                  </a:lnTo>
                  <a:lnTo>
                    <a:pt x="1915" y="629"/>
                  </a:lnTo>
                  <a:lnTo>
                    <a:pt x="2019" y="593"/>
                  </a:lnTo>
                  <a:lnTo>
                    <a:pt x="2124" y="560"/>
                  </a:lnTo>
                  <a:lnTo>
                    <a:pt x="2233" y="539"/>
                  </a:lnTo>
                  <a:lnTo>
                    <a:pt x="2254" y="441"/>
                  </a:lnTo>
                  <a:lnTo>
                    <a:pt x="2271" y="360"/>
                  </a:lnTo>
                  <a:lnTo>
                    <a:pt x="2287" y="290"/>
                  </a:lnTo>
                  <a:lnTo>
                    <a:pt x="2300" y="229"/>
                  </a:lnTo>
                  <a:lnTo>
                    <a:pt x="2312" y="176"/>
                  </a:lnTo>
                  <a:lnTo>
                    <a:pt x="2321" y="135"/>
                  </a:lnTo>
                  <a:lnTo>
                    <a:pt x="2329" y="98"/>
                  </a:lnTo>
                  <a:lnTo>
                    <a:pt x="2333" y="70"/>
                  </a:lnTo>
                  <a:lnTo>
                    <a:pt x="2338" y="49"/>
                  </a:lnTo>
                  <a:lnTo>
                    <a:pt x="2342" y="29"/>
                  </a:lnTo>
                  <a:lnTo>
                    <a:pt x="2346" y="21"/>
                  </a:lnTo>
                  <a:lnTo>
                    <a:pt x="2346" y="12"/>
                  </a:lnTo>
                  <a:lnTo>
                    <a:pt x="2350" y="4"/>
                  </a:lnTo>
                  <a:lnTo>
                    <a:pt x="2350" y="0"/>
                  </a:lnTo>
                  <a:lnTo>
                    <a:pt x="2413" y="0"/>
                  </a:lnTo>
                  <a:lnTo>
                    <a:pt x="2467" y="0"/>
                  </a:lnTo>
                  <a:lnTo>
                    <a:pt x="2514" y="0"/>
                  </a:lnTo>
                  <a:lnTo>
                    <a:pt x="2555" y="0"/>
                  </a:lnTo>
                  <a:lnTo>
                    <a:pt x="2589" y="0"/>
                  </a:lnTo>
                  <a:lnTo>
                    <a:pt x="2618" y="0"/>
                  </a:lnTo>
                  <a:lnTo>
                    <a:pt x="2639" y="0"/>
                  </a:lnTo>
                  <a:lnTo>
                    <a:pt x="2660" y="0"/>
                  </a:lnTo>
                  <a:lnTo>
                    <a:pt x="2685" y="0"/>
                  </a:lnTo>
                  <a:lnTo>
                    <a:pt x="2698" y="0"/>
                  </a:lnTo>
                  <a:lnTo>
                    <a:pt x="2702" y="0"/>
                  </a:lnTo>
                  <a:lnTo>
                    <a:pt x="2715" y="0"/>
                  </a:lnTo>
                  <a:lnTo>
                    <a:pt x="2740" y="0"/>
                  </a:lnTo>
                  <a:lnTo>
                    <a:pt x="2761" y="0"/>
                  </a:lnTo>
                  <a:lnTo>
                    <a:pt x="2782" y="0"/>
                  </a:lnTo>
                  <a:lnTo>
                    <a:pt x="2811" y="0"/>
                  </a:lnTo>
                  <a:lnTo>
                    <a:pt x="2845" y="0"/>
                  </a:lnTo>
                  <a:lnTo>
                    <a:pt x="2887" y="0"/>
                  </a:lnTo>
                  <a:lnTo>
                    <a:pt x="2933" y="0"/>
                  </a:lnTo>
                  <a:lnTo>
                    <a:pt x="2987" y="0"/>
                  </a:lnTo>
                  <a:lnTo>
                    <a:pt x="3050" y="0"/>
                  </a:lnTo>
                  <a:lnTo>
                    <a:pt x="3050" y="4"/>
                  </a:lnTo>
                  <a:lnTo>
                    <a:pt x="3054" y="12"/>
                  </a:lnTo>
                  <a:lnTo>
                    <a:pt x="3054" y="21"/>
                  </a:lnTo>
                  <a:lnTo>
                    <a:pt x="3058" y="29"/>
                  </a:lnTo>
                  <a:lnTo>
                    <a:pt x="3063" y="49"/>
                  </a:lnTo>
                  <a:lnTo>
                    <a:pt x="3067" y="70"/>
                  </a:lnTo>
                  <a:lnTo>
                    <a:pt x="3071" y="98"/>
                  </a:lnTo>
                  <a:lnTo>
                    <a:pt x="3079" y="135"/>
                  </a:lnTo>
                  <a:lnTo>
                    <a:pt x="3088" y="176"/>
                  </a:lnTo>
                  <a:lnTo>
                    <a:pt x="3100" y="229"/>
                  </a:lnTo>
                  <a:lnTo>
                    <a:pt x="3113" y="290"/>
                  </a:lnTo>
                  <a:lnTo>
                    <a:pt x="3130" y="360"/>
                  </a:lnTo>
                  <a:lnTo>
                    <a:pt x="3146" y="441"/>
                  </a:lnTo>
                  <a:lnTo>
                    <a:pt x="3167" y="539"/>
                  </a:lnTo>
                  <a:lnTo>
                    <a:pt x="3276" y="560"/>
                  </a:lnTo>
                  <a:lnTo>
                    <a:pt x="3381" y="593"/>
                  </a:lnTo>
                  <a:lnTo>
                    <a:pt x="3486" y="629"/>
                  </a:lnTo>
                  <a:lnTo>
                    <a:pt x="3590" y="670"/>
                  </a:lnTo>
                  <a:lnTo>
                    <a:pt x="3599" y="662"/>
                  </a:lnTo>
                  <a:lnTo>
                    <a:pt x="3611" y="650"/>
                  </a:lnTo>
                  <a:lnTo>
                    <a:pt x="3624" y="638"/>
                  </a:lnTo>
                  <a:lnTo>
                    <a:pt x="3645" y="625"/>
                  </a:lnTo>
                  <a:lnTo>
                    <a:pt x="3666" y="605"/>
                  </a:lnTo>
                  <a:lnTo>
                    <a:pt x="3691" y="580"/>
                  </a:lnTo>
                  <a:lnTo>
                    <a:pt x="3724" y="552"/>
                  </a:lnTo>
                  <a:lnTo>
                    <a:pt x="3766" y="515"/>
                  </a:lnTo>
                  <a:lnTo>
                    <a:pt x="3812" y="474"/>
                  </a:lnTo>
                  <a:lnTo>
                    <a:pt x="3867" y="425"/>
                  </a:lnTo>
                  <a:lnTo>
                    <a:pt x="3934" y="368"/>
                  </a:lnTo>
                  <a:lnTo>
                    <a:pt x="4005" y="302"/>
                  </a:lnTo>
                  <a:lnTo>
                    <a:pt x="4014" y="311"/>
                  </a:lnTo>
                  <a:lnTo>
                    <a:pt x="4022" y="315"/>
                  </a:lnTo>
                  <a:lnTo>
                    <a:pt x="4034" y="323"/>
                  </a:lnTo>
                  <a:lnTo>
                    <a:pt x="4055" y="335"/>
                  </a:lnTo>
                  <a:lnTo>
                    <a:pt x="4076" y="356"/>
                  </a:lnTo>
                  <a:lnTo>
                    <a:pt x="4110" y="376"/>
                  </a:lnTo>
                  <a:lnTo>
                    <a:pt x="4148" y="401"/>
                  </a:lnTo>
                  <a:lnTo>
                    <a:pt x="4194" y="437"/>
                  </a:lnTo>
                  <a:lnTo>
                    <a:pt x="4248" y="474"/>
                  </a:lnTo>
                  <a:lnTo>
                    <a:pt x="4315" y="523"/>
                  </a:lnTo>
                  <a:lnTo>
                    <a:pt x="4391" y="576"/>
                  </a:lnTo>
                  <a:lnTo>
                    <a:pt x="4483" y="638"/>
                  </a:lnTo>
                  <a:lnTo>
                    <a:pt x="4583" y="711"/>
                  </a:lnTo>
                  <a:lnTo>
                    <a:pt x="4579" y="719"/>
                  </a:lnTo>
                  <a:lnTo>
                    <a:pt x="4575" y="727"/>
                  </a:lnTo>
                  <a:lnTo>
                    <a:pt x="4571" y="736"/>
                  </a:lnTo>
                  <a:lnTo>
                    <a:pt x="4566" y="752"/>
                  </a:lnTo>
                  <a:lnTo>
                    <a:pt x="4554" y="772"/>
                  </a:lnTo>
                  <a:lnTo>
                    <a:pt x="4546" y="801"/>
                  </a:lnTo>
                  <a:lnTo>
                    <a:pt x="4529" y="834"/>
                  </a:lnTo>
                  <a:lnTo>
                    <a:pt x="4512" y="874"/>
                  </a:lnTo>
                  <a:lnTo>
                    <a:pt x="4491" y="924"/>
                  </a:lnTo>
                  <a:lnTo>
                    <a:pt x="4462" y="981"/>
                  </a:lnTo>
                  <a:lnTo>
                    <a:pt x="4432" y="1046"/>
                  </a:lnTo>
                  <a:lnTo>
                    <a:pt x="4399" y="1124"/>
                  </a:lnTo>
                  <a:lnTo>
                    <a:pt x="4361" y="1214"/>
                  </a:lnTo>
                  <a:lnTo>
                    <a:pt x="4432" y="1295"/>
                  </a:lnTo>
                  <a:lnTo>
                    <a:pt x="4499" y="1381"/>
                  </a:lnTo>
                  <a:lnTo>
                    <a:pt x="4562" y="1467"/>
                  </a:lnTo>
                  <a:lnTo>
                    <a:pt x="4617" y="1557"/>
                  </a:lnTo>
                  <a:lnTo>
                    <a:pt x="4625" y="1557"/>
                  </a:lnTo>
                  <a:lnTo>
                    <a:pt x="4634" y="1557"/>
                  </a:lnTo>
                  <a:lnTo>
                    <a:pt x="4646" y="1557"/>
                  </a:lnTo>
                  <a:lnTo>
                    <a:pt x="4663" y="1553"/>
                  </a:lnTo>
                  <a:lnTo>
                    <a:pt x="4688" y="1553"/>
                  </a:lnTo>
                  <a:lnTo>
                    <a:pt x="4717" y="1549"/>
                  </a:lnTo>
                  <a:lnTo>
                    <a:pt x="4755" y="1545"/>
                  </a:lnTo>
                  <a:lnTo>
                    <a:pt x="4801" y="1540"/>
                  </a:lnTo>
                  <a:lnTo>
                    <a:pt x="4856" y="1536"/>
                  </a:lnTo>
                  <a:lnTo>
                    <a:pt x="4918" y="1528"/>
                  </a:lnTo>
                  <a:lnTo>
                    <a:pt x="4994" y="1520"/>
                  </a:lnTo>
                  <a:lnTo>
                    <a:pt x="5082" y="1512"/>
                  </a:lnTo>
                  <a:lnTo>
                    <a:pt x="5178" y="1500"/>
                  </a:lnTo>
                  <a:lnTo>
                    <a:pt x="5178" y="1504"/>
                  </a:lnTo>
                  <a:lnTo>
                    <a:pt x="5182" y="1512"/>
                  </a:lnTo>
                  <a:lnTo>
                    <a:pt x="5186" y="1520"/>
                  </a:lnTo>
                  <a:lnTo>
                    <a:pt x="5191" y="1536"/>
                  </a:lnTo>
                  <a:lnTo>
                    <a:pt x="5199" y="1557"/>
                  </a:lnTo>
                  <a:lnTo>
                    <a:pt x="5207" y="1585"/>
                  </a:lnTo>
                  <a:lnTo>
                    <a:pt x="5216" y="1618"/>
                  </a:lnTo>
                  <a:lnTo>
                    <a:pt x="5233" y="1663"/>
                  </a:lnTo>
                  <a:lnTo>
                    <a:pt x="5249" y="1716"/>
                  </a:lnTo>
                  <a:lnTo>
                    <a:pt x="5270" y="1782"/>
                  </a:lnTo>
                  <a:lnTo>
                    <a:pt x="5295" y="1855"/>
                  </a:lnTo>
                  <a:lnTo>
                    <a:pt x="5325" y="1945"/>
                  </a:lnTo>
                  <a:lnTo>
                    <a:pt x="5358" y="2047"/>
                  </a:lnTo>
                  <a:lnTo>
                    <a:pt x="5400" y="2166"/>
                  </a:lnTo>
                  <a:lnTo>
                    <a:pt x="5396" y="2166"/>
                  </a:lnTo>
                  <a:lnTo>
                    <a:pt x="5392" y="2170"/>
                  </a:lnTo>
                  <a:lnTo>
                    <a:pt x="5383" y="2174"/>
                  </a:lnTo>
                  <a:lnTo>
                    <a:pt x="5371" y="2178"/>
                  </a:lnTo>
                  <a:lnTo>
                    <a:pt x="5358" y="2186"/>
                  </a:lnTo>
                  <a:lnTo>
                    <a:pt x="5337" y="2198"/>
                  </a:lnTo>
                  <a:lnTo>
                    <a:pt x="5312" y="2215"/>
                  </a:lnTo>
                  <a:lnTo>
                    <a:pt x="5279" y="2231"/>
                  </a:lnTo>
                  <a:lnTo>
                    <a:pt x="5241" y="2256"/>
                  </a:lnTo>
                  <a:lnTo>
                    <a:pt x="5195" y="2280"/>
                  </a:lnTo>
                  <a:lnTo>
                    <a:pt x="5136" y="2313"/>
                  </a:lnTo>
                  <a:lnTo>
                    <a:pt x="5073" y="2350"/>
                  </a:lnTo>
                  <a:lnTo>
                    <a:pt x="4998" y="2390"/>
                  </a:lnTo>
                  <a:lnTo>
                    <a:pt x="4914" y="2439"/>
                  </a:lnTo>
                  <a:lnTo>
                    <a:pt x="4918" y="2505"/>
                  </a:lnTo>
                  <a:lnTo>
                    <a:pt x="4923" y="2570"/>
                  </a:lnTo>
                  <a:lnTo>
                    <a:pt x="4927" y="2699"/>
                  </a:lnTo>
                  <a:lnTo>
                    <a:pt x="4927" y="2700"/>
                  </a:lnTo>
                  <a:lnTo>
                    <a:pt x="4927" y="2701"/>
                  </a:lnTo>
                  <a:lnTo>
                    <a:pt x="4923" y="2830"/>
                  </a:lnTo>
                  <a:lnTo>
                    <a:pt x="4918" y="2895"/>
                  </a:lnTo>
                  <a:lnTo>
                    <a:pt x="4914" y="2961"/>
                  </a:lnTo>
                  <a:lnTo>
                    <a:pt x="4998" y="3010"/>
                  </a:lnTo>
                  <a:lnTo>
                    <a:pt x="5073" y="3051"/>
                  </a:lnTo>
                  <a:lnTo>
                    <a:pt x="5136" y="3087"/>
                  </a:lnTo>
                  <a:lnTo>
                    <a:pt x="5195" y="3120"/>
                  </a:lnTo>
                  <a:lnTo>
                    <a:pt x="5241" y="3145"/>
                  </a:lnTo>
                  <a:lnTo>
                    <a:pt x="5279" y="3169"/>
                  </a:lnTo>
                  <a:lnTo>
                    <a:pt x="5312" y="3186"/>
                  </a:lnTo>
                  <a:lnTo>
                    <a:pt x="5337" y="3202"/>
                  </a:lnTo>
                  <a:lnTo>
                    <a:pt x="5358" y="3214"/>
                  </a:lnTo>
                  <a:lnTo>
                    <a:pt x="5371" y="3222"/>
                  </a:lnTo>
                  <a:lnTo>
                    <a:pt x="5383" y="3226"/>
                  </a:lnTo>
                  <a:lnTo>
                    <a:pt x="5392" y="3230"/>
                  </a:lnTo>
                  <a:lnTo>
                    <a:pt x="5396" y="3235"/>
                  </a:lnTo>
                  <a:lnTo>
                    <a:pt x="5400" y="3235"/>
                  </a:lnTo>
                  <a:lnTo>
                    <a:pt x="5358" y="3353"/>
                  </a:lnTo>
                  <a:lnTo>
                    <a:pt x="5325" y="3455"/>
                  </a:lnTo>
                  <a:lnTo>
                    <a:pt x="5295" y="3545"/>
                  </a:lnTo>
                  <a:lnTo>
                    <a:pt x="5270" y="3619"/>
                  </a:lnTo>
                  <a:lnTo>
                    <a:pt x="5249" y="3684"/>
                  </a:lnTo>
                  <a:lnTo>
                    <a:pt x="5233" y="3737"/>
                  </a:lnTo>
                  <a:lnTo>
                    <a:pt x="5216" y="3782"/>
                  </a:lnTo>
                  <a:lnTo>
                    <a:pt x="5207" y="3815"/>
                  </a:lnTo>
                  <a:lnTo>
                    <a:pt x="5199" y="3843"/>
                  </a:lnTo>
                  <a:lnTo>
                    <a:pt x="5191" y="3864"/>
                  </a:lnTo>
                  <a:lnTo>
                    <a:pt x="5186" y="3880"/>
                  </a:lnTo>
                  <a:lnTo>
                    <a:pt x="5182" y="3888"/>
                  </a:lnTo>
                  <a:lnTo>
                    <a:pt x="5178" y="3897"/>
                  </a:lnTo>
                  <a:lnTo>
                    <a:pt x="5178" y="3901"/>
                  </a:lnTo>
                  <a:lnTo>
                    <a:pt x="5082" y="3888"/>
                  </a:lnTo>
                  <a:lnTo>
                    <a:pt x="4994" y="3880"/>
                  </a:lnTo>
                  <a:lnTo>
                    <a:pt x="4918" y="3872"/>
                  </a:lnTo>
                  <a:lnTo>
                    <a:pt x="4856" y="3864"/>
                  </a:lnTo>
                  <a:lnTo>
                    <a:pt x="4801" y="3860"/>
                  </a:lnTo>
                  <a:lnTo>
                    <a:pt x="4755" y="3856"/>
                  </a:lnTo>
                  <a:lnTo>
                    <a:pt x="4717" y="3852"/>
                  </a:lnTo>
                  <a:lnTo>
                    <a:pt x="4688" y="3847"/>
                  </a:lnTo>
                  <a:lnTo>
                    <a:pt x="4663" y="3847"/>
                  </a:lnTo>
                  <a:lnTo>
                    <a:pt x="4646" y="3843"/>
                  </a:lnTo>
                  <a:lnTo>
                    <a:pt x="4634" y="3843"/>
                  </a:lnTo>
                  <a:lnTo>
                    <a:pt x="4625" y="3843"/>
                  </a:lnTo>
                  <a:lnTo>
                    <a:pt x="4617" y="3843"/>
                  </a:lnTo>
                  <a:lnTo>
                    <a:pt x="4562" y="3933"/>
                  </a:lnTo>
                  <a:lnTo>
                    <a:pt x="4499" y="4019"/>
                  </a:lnTo>
                  <a:lnTo>
                    <a:pt x="4432" y="4105"/>
                  </a:lnTo>
                  <a:lnTo>
                    <a:pt x="4361" y="4187"/>
                  </a:lnTo>
                  <a:lnTo>
                    <a:pt x="4399" y="4276"/>
                  </a:lnTo>
                  <a:lnTo>
                    <a:pt x="4432" y="4354"/>
                  </a:lnTo>
                  <a:lnTo>
                    <a:pt x="4462" y="4420"/>
                  </a:lnTo>
                  <a:lnTo>
                    <a:pt x="4491" y="4477"/>
                  </a:lnTo>
                  <a:lnTo>
                    <a:pt x="4512" y="4526"/>
                  </a:lnTo>
                  <a:lnTo>
                    <a:pt x="4529" y="4567"/>
                  </a:lnTo>
                  <a:lnTo>
                    <a:pt x="4546" y="4599"/>
                  </a:lnTo>
                  <a:lnTo>
                    <a:pt x="4554" y="4628"/>
                  </a:lnTo>
                  <a:lnTo>
                    <a:pt x="4566" y="4648"/>
                  </a:lnTo>
                  <a:lnTo>
                    <a:pt x="4571" y="4665"/>
                  </a:lnTo>
                  <a:lnTo>
                    <a:pt x="4575" y="4673"/>
                  </a:lnTo>
                  <a:lnTo>
                    <a:pt x="4579" y="4681"/>
                  </a:lnTo>
                  <a:lnTo>
                    <a:pt x="4583" y="4689"/>
                  </a:lnTo>
                  <a:lnTo>
                    <a:pt x="4483" y="4763"/>
                  </a:lnTo>
                  <a:lnTo>
                    <a:pt x="4391" y="4824"/>
                  </a:lnTo>
                  <a:lnTo>
                    <a:pt x="4315" y="4877"/>
                  </a:lnTo>
                  <a:lnTo>
                    <a:pt x="4248" y="4926"/>
                  </a:lnTo>
                  <a:lnTo>
                    <a:pt x="4194" y="4963"/>
                  </a:lnTo>
                  <a:lnTo>
                    <a:pt x="4148" y="5000"/>
                  </a:lnTo>
                  <a:lnTo>
                    <a:pt x="4110" y="5024"/>
                  </a:lnTo>
                  <a:lnTo>
                    <a:pt x="4076" y="5045"/>
                  </a:lnTo>
                  <a:lnTo>
                    <a:pt x="4055" y="5065"/>
                  </a:lnTo>
                  <a:lnTo>
                    <a:pt x="4034" y="5077"/>
                  </a:lnTo>
                  <a:lnTo>
                    <a:pt x="4022" y="5085"/>
                  </a:lnTo>
                  <a:lnTo>
                    <a:pt x="4014" y="5090"/>
                  </a:lnTo>
                  <a:lnTo>
                    <a:pt x="4005" y="5098"/>
                  </a:lnTo>
                  <a:lnTo>
                    <a:pt x="3934" y="5032"/>
                  </a:lnTo>
                  <a:lnTo>
                    <a:pt x="3867" y="4975"/>
                  </a:lnTo>
                  <a:lnTo>
                    <a:pt x="3812" y="4926"/>
                  </a:lnTo>
                  <a:lnTo>
                    <a:pt x="3766" y="4885"/>
                  </a:lnTo>
                  <a:lnTo>
                    <a:pt x="3724" y="4849"/>
                  </a:lnTo>
                  <a:lnTo>
                    <a:pt x="3691" y="4820"/>
                  </a:lnTo>
                  <a:lnTo>
                    <a:pt x="3666" y="4795"/>
                  </a:lnTo>
                  <a:lnTo>
                    <a:pt x="3645" y="4775"/>
                  </a:lnTo>
                  <a:lnTo>
                    <a:pt x="3624" y="4763"/>
                  </a:lnTo>
                  <a:lnTo>
                    <a:pt x="3611" y="4750"/>
                  </a:lnTo>
                  <a:lnTo>
                    <a:pt x="3599" y="4738"/>
                  </a:lnTo>
                  <a:lnTo>
                    <a:pt x="3590" y="4730"/>
                  </a:lnTo>
                  <a:lnTo>
                    <a:pt x="3486" y="4771"/>
                  </a:lnTo>
                  <a:lnTo>
                    <a:pt x="3381" y="4808"/>
                  </a:lnTo>
                  <a:lnTo>
                    <a:pt x="3276" y="4840"/>
                  </a:lnTo>
                  <a:lnTo>
                    <a:pt x="3167" y="4861"/>
                  </a:lnTo>
                  <a:lnTo>
                    <a:pt x="3146" y="4959"/>
                  </a:lnTo>
                  <a:lnTo>
                    <a:pt x="3130" y="5041"/>
                  </a:lnTo>
                  <a:lnTo>
                    <a:pt x="3113" y="5110"/>
                  </a:lnTo>
                  <a:lnTo>
                    <a:pt x="3100" y="5171"/>
                  </a:lnTo>
                  <a:lnTo>
                    <a:pt x="3088" y="5224"/>
                  </a:lnTo>
                  <a:lnTo>
                    <a:pt x="3079" y="5265"/>
                  </a:lnTo>
                  <a:lnTo>
                    <a:pt x="3071" y="5302"/>
                  </a:lnTo>
                  <a:lnTo>
                    <a:pt x="3067" y="5331"/>
                  </a:lnTo>
                  <a:lnTo>
                    <a:pt x="3063" y="5351"/>
                  </a:lnTo>
                  <a:lnTo>
                    <a:pt x="3058" y="5372"/>
                  </a:lnTo>
                  <a:lnTo>
                    <a:pt x="3054" y="5380"/>
                  </a:lnTo>
                  <a:lnTo>
                    <a:pt x="3054" y="5388"/>
                  </a:lnTo>
                  <a:lnTo>
                    <a:pt x="3050" y="5396"/>
                  </a:lnTo>
                  <a:lnTo>
                    <a:pt x="3050" y="5400"/>
                  </a:lnTo>
                  <a:lnTo>
                    <a:pt x="2987" y="5400"/>
                  </a:lnTo>
                  <a:lnTo>
                    <a:pt x="2933" y="5400"/>
                  </a:lnTo>
                  <a:lnTo>
                    <a:pt x="2887" y="5400"/>
                  </a:lnTo>
                  <a:lnTo>
                    <a:pt x="2845" y="5400"/>
                  </a:lnTo>
                  <a:lnTo>
                    <a:pt x="2811" y="5400"/>
                  </a:lnTo>
                  <a:lnTo>
                    <a:pt x="2782" y="5400"/>
                  </a:lnTo>
                  <a:lnTo>
                    <a:pt x="2761" y="5400"/>
                  </a:lnTo>
                  <a:lnTo>
                    <a:pt x="2740" y="5400"/>
                  </a:lnTo>
                  <a:lnTo>
                    <a:pt x="2715" y="5400"/>
                  </a:lnTo>
                  <a:lnTo>
                    <a:pt x="2702" y="5400"/>
                  </a:lnTo>
                  <a:lnTo>
                    <a:pt x="2698" y="5400"/>
                  </a:lnTo>
                  <a:close/>
                </a:path>
              </a:pathLst>
            </a:custGeom>
            <a:solidFill>
              <a:schemeClr val="accent1">
                <a:lumMod val="40000"/>
                <a:lumOff val="60000"/>
              </a:schemeClr>
            </a:solidFill>
            <a:ln w="9525">
              <a:noFill/>
              <a:round/>
              <a:headEnd/>
              <a:tailEnd/>
            </a:ln>
          </p:spPr>
          <p:txBody>
            <a:bodyPr/>
            <a:lstStyle/>
            <a:p>
              <a:endParaRPr lang="en-US"/>
            </a:p>
          </p:txBody>
        </p:sp>
        <p:grpSp>
          <p:nvGrpSpPr>
            <p:cNvPr id="13" name="Group 12"/>
            <p:cNvGrpSpPr/>
            <p:nvPr/>
          </p:nvGrpSpPr>
          <p:grpSpPr>
            <a:xfrm>
              <a:off x="460130" y="958098"/>
              <a:ext cx="316340" cy="390259"/>
              <a:chOff x="469900" y="4068762"/>
              <a:chExt cx="361950" cy="444500"/>
            </a:xfrm>
            <a:solidFill>
              <a:schemeClr val="bg1"/>
            </a:solidFill>
          </p:grpSpPr>
          <p:sp>
            <p:nvSpPr>
              <p:cNvPr id="14" name="Freeform 110"/>
              <p:cNvSpPr>
                <a:spLocks noEditPoints="1"/>
              </p:cNvSpPr>
              <p:nvPr/>
            </p:nvSpPr>
            <p:spPr bwMode="auto">
              <a:xfrm>
                <a:off x="678974" y="4254824"/>
                <a:ext cx="152876" cy="156838"/>
              </a:xfrm>
              <a:custGeom>
                <a:avLst/>
                <a:gdLst/>
                <a:ahLst/>
                <a:cxnLst>
                  <a:cxn ang="0">
                    <a:pos x="378" y="227"/>
                  </a:cxn>
                  <a:cxn ang="0">
                    <a:pos x="380" y="163"/>
                  </a:cxn>
                  <a:cxn ang="0">
                    <a:pos x="375" y="154"/>
                  </a:cxn>
                  <a:cxn ang="0">
                    <a:pos x="321" y="152"/>
                  </a:cxn>
                  <a:cxn ang="0">
                    <a:pos x="313" y="144"/>
                  </a:cxn>
                  <a:cxn ang="0">
                    <a:pos x="311" y="127"/>
                  </a:cxn>
                  <a:cxn ang="0">
                    <a:pos x="348" y="87"/>
                  </a:cxn>
                  <a:cxn ang="0">
                    <a:pos x="346" y="77"/>
                  </a:cxn>
                  <a:cxn ang="0">
                    <a:pos x="298" y="33"/>
                  </a:cxn>
                  <a:cxn ang="0">
                    <a:pos x="259" y="69"/>
                  </a:cxn>
                  <a:cxn ang="0">
                    <a:pos x="248" y="73"/>
                  </a:cxn>
                  <a:cxn ang="0">
                    <a:pos x="236" y="66"/>
                  </a:cxn>
                  <a:cxn ang="0">
                    <a:pos x="229" y="10"/>
                  </a:cxn>
                  <a:cxn ang="0">
                    <a:pos x="223" y="0"/>
                  </a:cxn>
                  <a:cxn ang="0">
                    <a:pos x="160" y="0"/>
                  </a:cxn>
                  <a:cxn ang="0">
                    <a:pos x="152" y="10"/>
                  </a:cxn>
                  <a:cxn ang="0">
                    <a:pos x="150" y="64"/>
                  </a:cxn>
                  <a:cxn ang="0">
                    <a:pos x="140" y="71"/>
                  </a:cxn>
                  <a:cxn ang="0">
                    <a:pos x="123" y="69"/>
                  </a:cxn>
                  <a:cxn ang="0">
                    <a:pos x="83" y="33"/>
                  </a:cxn>
                  <a:cxn ang="0">
                    <a:pos x="37" y="77"/>
                  </a:cxn>
                  <a:cxn ang="0">
                    <a:pos x="35" y="87"/>
                  </a:cxn>
                  <a:cxn ang="0">
                    <a:pos x="71" y="127"/>
                  </a:cxn>
                  <a:cxn ang="0">
                    <a:pos x="73" y="139"/>
                  </a:cxn>
                  <a:cxn ang="0">
                    <a:pos x="62" y="152"/>
                  </a:cxn>
                  <a:cxn ang="0">
                    <a:pos x="6" y="154"/>
                  </a:cxn>
                  <a:cxn ang="0">
                    <a:pos x="0" y="163"/>
                  </a:cxn>
                  <a:cxn ang="0">
                    <a:pos x="2" y="227"/>
                  </a:cxn>
                  <a:cxn ang="0">
                    <a:pos x="58" y="231"/>
                  </a:cxn>
                  <a:cxn ang="0">
                    <a:pos x="68" y="234"/>
                  </a:cxn>
                  <a:cxn ang="0">
                    <a:pos x="71" y="248"/>
                  </a:cxn>
                  <a:cxn ang="0">
                    <a:pos x="37" y="292"/>
                  </a:cxn>
                  <a:cxn ang="0">
                    <a:pos x="35" y="302"/>
                  </a:cxn>
                  <a:cxn ang="0">
                    <a:pos x="81" y="348"/>
                  </a:cxn>
                  <a:cxn ang="0">
                    <a:pos x="91" y="346"/>
                  </a:cxn>
                  <a:cxn ang="0">
                    <a:pos x="131" y="309"/>
                  </a:cxn>
                  <a:cxn ang="0">
                    <a:pos x="142" y="311"/>
                  </a:cxn>
                  <a:cxn ang="0">
                    <a:pos x="152" y="325"/>
                  </a:cxn>
                  <a:cxn ang="0">
                    <a:pos x="156" y="378"/>
                  </a:cxn>
                  <a:cxn ang="0">
                    <a:pos x="219" y="380"/>
                  </a:cxn>
                  <a:cxn ang="0">
                    <a:pos x="229" y="374"/>
                  </a:cxn>
                  <a:cxn ang="0">
                    <a:pos x="231" y="321"/>
                  </a:cxn>
                  <a:cxn ang="0">
                    <a:pos x="236" y="313"/>
                  </a:cxn>
                  <a:cxn ang="0">
                    <a:pos x="254" y="311"/>
                  </a:cxn>
                  <a:cxn ang="0">
                    <a:pos x="294" y="348"/>
                  </a:cxn>
                  <a:cxn ang="0">
                    <a:pos x="306" y="346"/>
                  </a:cxn>
                  <a:cxn ang="0">
                    <a:pos x="350" y="298"/>
                  </a:cxn>
                  <a:cxn ang="0">
                    <a:pos x="313" y="259"/>
                  </a:cxn>
                  <a:cxn ang="0">
                    <a:pos x="309" y="248"/>
                  </a:cxn>
                  <a:cxn ang="0">
                    <a:pos x="317" y="236"/>
                  </a:cxn>
                  <a:cxn ang="0">
                    <a:pos x="371" y="231"/>
                  </a:cxn>
                  <a:cxn ang="0">
                    <a:pos x="169" y="242"/>
                  </a:cxn>
                  <a:cxn ang="0">
                    <a:pos x="146" y="221"/>
                  </a:cxn>
                  <a:cxn ang="0">
                    <a:pos x="137" y="190"/>
                  </a:cxn>
                  <a:cxn ang="0">
                    <a:pos x="146" y="160"/>
                  </a:cxn>
                  <a:cxn ang="0">
                    <a:pos x="169" y="140"/>
                  </a:cxn>
                  <a:cxn ang="0">
                    <a:pos x="202" y="137"/>
                  </a:cxn>
                  <a:cxn ang="0">
                    <a:pos x="231" y="152"/>
                  </a:cxn>
                  <a:cxn ang="0">
                    <a:pos x="246" y="181"/>
                  </a:cxn>
                  <a:cxn ang="0">
                    <a:pos x="242" y="211"/>
                  </a:cxn>
                  <a:cxn ang="0">
                    <a:pos x="223" y="236"/>
                  </a:cxn>
                  <a:cxn ang="0">
                    <a:pos x="192" y="246"/>
                  </a:cxn>
                </a:cxnLst>
                <a:rect l="0" t="0" r="r" b="b"/>
                <a:pathLst>
                  <a:path w="380" h="380">
                    <a:moveTo>
                      <a:pt x="371" y="231"/>
                    </a:moveTo>
                    <a:lnTo>
                      <a:pt x="375" y="229"/>
                    </a:lnTo>
                    <a:lnTo>
                      <a:pt x="378" y="227"/>
                    </a:lnTo>
                    <a:lnTo>
                      <a:pt x="380" y="223"/>
                    </a:lnTo>
                    <a:lnTo>
                      <a:pt x="380" y="219"/>
                    </a:lnTo>
                    <a:lnTo>
                      <a:pt x="380" y="163"/>
                    </a:lnTo>
                    <a:lnTo>
                      <a:pt x="380" y="160"/>
                    </a:lnTo>
                    <a:lnTo>
                      <a:pt x="378" y="156"/>
                    </a:lnTo>
                    <a:lnTo>
                      <a:pt x="375" y="154"/>
                    </a:lnTo>
                    <a:lnTo>
                      <a:pt x="371" y="154"/>
                    </a:lnTo>
                    <a:lnTo>
                      <a:pt x="325" y="154"/>
                    </a:lnTo>
                    <a:lnTo>
                      <a:pt x="321" y="152"/>
                    </a:lnTo>
                    <a:lnTo>
                      <a:pt x="317" y="150"/>
                    </a:lnTo>
                    <a:lnTo>
                      <a:pt x="315" y="148"/>
                    </a:lnTo>
                    <a:lnTo>
                      <a:pt x="313" y="144"/>
                    </a:lnTo>
                    <a:lnTo>
                      <a:pt x="311" y="140"/>
                    </a:lnTo>
                    <a:lnTo>
                      <a:pt x="311" y="135"/>
                    </a:lnTo>
                    <a:lnTo>
                      <a:pt x="311" y="127"/>
                    </a:lnTo>
                    <a:lnTo>
                      <a:pt x="313" y="123"/>
                    </a:lnTo>
                    <a:lnTo>
                      <a:pt x="346" y="91"/>
                    </a:lnTo>
                    <a:lnTo>
                      <a:pt x="348" y="87"/>
                    </a:lnTo>
                    <a:lnTo>
                      <a:pt x="350" y="83"/>
                    </a:lnTo>
                    <a:lnTo>
                      <a:pt x="348" y="79"/>
                    </a:lnTo>
                    <a:lnTo>
                      <a:pt x="346" y="77"/>
                    </a:lnTo>
                    <a:lnTo>
                      <a:pt x="306" y="37"/>
                    </a:lnTo>
                    <a:lnTo>
                      <a:pt x="302" y="33"/>
                    </a:lnTo>
                    <a:lnTo>
                      <a:pt x="298" y="33"/>
                    </a:lnTo>
                    <a:lnTo>
                      <a:pt x="294" y="33"/>
                    </a:lnTo>
                    <a:lnTo>
                      <a:pt x="292" y="37"/>
                    </a:lnTo>
                    <a:lnTo>
                      <a:pt x="259" y="69"/>
                    </a:lnTo>
                    <a:lnTo>
                      <a:pt x="256" y="71"/>
                    </a:lnTo>
                    <a:lnTo>
                      <a:pt x="252" y="73"/>
                    </a:lnTo>
                    <a:lnTo>
                      <a:pt x="248" y="73"/>
                    </a:lnTo>
                    <a:lnTo>
                      <a:pt x="244" y="71"/>
                    </a:lnTo>
                    <a:lnTo>
                      <a:pt x="240" y="69"/>
                    </a:lnTo>
                    <a:lnTo>
                      <a:pt x="236" y="66"/>
                    </a:lnTo>
                    <a:lnTo>
                      <a:pt x="231" y="62"/>
                    </a:lnTo>
                    <a:lnTo>
                      <a:pt x="229" y="56"/>
                    </a:lnTo>
                    <a:lnTo>
                      <a:pt x="229" y="10"/>
                    </a:lnTo>
                    <a:lnTo>
                      <a:pt x="229" y="6"/>
                    </a:lnTo>
                    <a:lnTo>
                      <a:pt x="227" y="4"/>
                    </a:lnTo>
                    <a:lnTo>
                      <a:pt x="223" y="0"/>
                    </a:lnTo>
                    <a:lnTo>
                      <a:pt x="219" y="0"/>
                    </a:lnTo>
                    <a:lnTo>
                      <a:pt x="162" y="0"/>
                    </a:lnTo>
                    <a:lnTo>
                      <a:pt x="160" y="0"/>
                    </a:lnTo>
                    <a:lnTo>
                      <a:pt x="156" y="4"/>
                    </a:lnTo>
                    <a:lnTo>
                      <a:pt x="154" y="6"/>
                    </a:lnTo>
                    <a:lnTo>
                      <a:pt x="152" y="10"/>
                    </a:lnTo>
                    <a:lnTo>
                      <a:pt x="152" y="56"/>
                    </a:lnTo>
                    <a:lnTo>
                      <a:pt x="152" y="62"/>
                    </a:lnTo>
                    <a:lnTo>
                      <a:pt x="150" y="64"/>
                    </a:lnTo>
                    <a:lnTo>
                      <a:pt x="148" y="68"/>
                    </a:lnTo>
                    <a:lnTo>
                      <a:pt x="144" y="69"/>
                    </a:lnTo>
                    <a:lnTo>
                      <a:pt x="140" y="71"/>
                    </a:lnTo>
                    <a:lnTo>
                      <a:pt x="135" y="71"/>
                    </a:lnTo>
                    <a:lnTo>
                      <a:pt x="129" y="71"/>
                    </a:lnTo>
                    <a:lnTo>
                      <a:pt x="123" y="69"/>
                    </a:lnTo>
                    <a:lnTo>
                      <a:pt x="91" y="37"/>
                    </a:lnTo>
                    <a:lnTo>
                      <a:pt x="87" y="33"/>
                    </a:lnTo>
                    <a:lnTo>
                      <a:pt x="83" y="33"/>
                    </a:lnTo>
                    <a:lnTo>
                      <a:pt x="81" y="33"/>
                    </a:lnTo>
                    <a:lnTo>
                      <a:pt x="77" y="37"/>
                    </a:lnTo>
                    <a:lnTo>
                      <a:pt x="37" y="77"/>
                    </a:lnTo>
                    <a:lnTo>
                      <a:pt x="35" y="79"/>
                    </a:lnTo>
                    <a:lnTo>
                      <a:pt x="33" y="83"/>
                    </a:lnTo>
                    <a:lnTo>
                      <a:pt x="35" y="87"/>
                    </a:lnTo>
                    <a:lnTo>
                      <a:pt x="37" y="91"/>
                    </a:lnTo>
                    <a:lnTo>
                      <a:pt x="70" y="123"/>
                    </a:lnTo>
                    <a:lnTo>
                      <a:pt x="71" y="127"/>
                    </a:lnTo>
                    <a:lnTo>
                      <a:pt x="73" y="131"/>
                    </a:lnTo>
                    <a:lnTo>
                      <a:pt x="73" y="135"/>
                    </a:lnTo>
                    <a:lnTo>
                      <a:pt x="73" y="139"/>
                    </a:lnTo>
                    <a:lnTo>
                      <a:pt x="70" y="142"/>
                    </a:lnTo>
                    <a:lnTo>
                      <a:pt x="66" y="146"/>
                    </a:lnTo>
                    <a:lnTo>
                      <a:pt x="62" y="152"/>
                    </a:lnTo>
                    <a:lnTo>
                      <a:pt x="58" y="154"/>
                    </a:lnTo>
                    <a:lnTo>
                      <a:pt x="10" y="154"/>
                    </a:lnTo>
                    <a:lnTo>
                      <a:pt x="6" y="154"/>
                    </a:lnTo>
                    <a:lnTo>
                      <a:pt x="2" y="156"/>
                    </a:lnTo>
                    <a:lnTo>
                      <a:pt x="0" y="160"/>
                    </a:lnTo>
                    <a:lnTo>
                      <a:pt x="0" y="163"/>
                    </a:lnTo>
                    <a:lnTo>
                      <a:pt x="0" y="219"/>
                    </a:lnTo>
                    <a:lnTo>
                      <a:pt x="0" y="223"/>
                    </a:lnTo>
                    <a:lnTo>
                      <a:pt x="2" y="227"/>
                    </a:lnTo>
                    <a:lnTo>
                      <a:pt x="6" y="229"/>
                    </a:lnTo>
                    <a:lnTo>
                      <a:pt x="10" y="231"/>
                    </a:lnTo>
                    <a:lnTo>
                      <a:pt x="58" y="231"/>
                    </a:lnTo>
                    <a:lnTo>
                      <a:pt x="62" y="231"/>
                    </a:lnTo>
                    <a:lnTo>
                      <a:pt x="66" y="233"/>
                    </a:lnTo>
                    <a:lnTo>
                      <a:pt x="68" y="234"/>
                    </a:lnTo>
                    <a:lnTo>
                      <a:pt x="70" y="236"/>
                    </a:lnTo>
                    <a:lnTo>
                      <a:pt x="71" y="242"/>
                    </a:lnTo>
                    <a:lnTo>
                      <a:pt x="71" y="248"/>
                    </a:lnTo>
                    <a:lnTo>
                      <a:pt x="71" y="254"/>
                    </a:lnTo>
                    <a:lnTo>
                      <a:pt x="70" y="257"/>
                    </a:lnTo>
                    <a:lnTo>
                      <a:pt x="37" y="292"/>
                    </a:lnTo>
                    <a:lnTo>
                      <a:pt x="35" y="294"/>
                    </a:lnTo>
                    <a:lnTo>
                      <a:pt x="33" y="298"/>
                    </a:lnTo>
                    <a:lnTo>
                      <a:pt x="35" y="302"/>
                    </a:lnTo>
                    <a:lnTo>
                      <a:pt x="37" y="305"/>
                    </a:lnTo>
                    <a:lnTo>
                      <a:pt x="77" y="346"/>
                    </a:lnTo>
                    <a:lnTo>
                      <a:pt x="81" y="348"/>
                    </a:lnTo>
                    <a:lnTo>
                      <a:pt x="83" y="348"/>
                    </a:lnTo>
                    <a:lnTo>
                      <a:pt x="87" y="348"/>
                    </a:lnTo>
                    <a:lnTo>
                      <a:pt x="91" y="346"/>
                    </a:lnTo>
                    <a:lnTo>
                      <a:pt x="123" y="313"/>
                    </a:lnTo>
                    <a:lnTo>
                      <a:pt x="127" y="311"/>
                    </a:lnTo>
                    <a:lnTo>
                      <a:pt x="131" y="309"/>
                    </a:lnTo>
                    <a:lnTo>
                      <a:pt x="135" y="309"/>
                    </a:lnTo>
                    <a:lnTo>
                      <a:pt x="139" y="309"/>
                    </a:lnTo>
                    <a:lnTo>
                      <a:pt x="142" y="311"/>
                    </a:lnTo>
                    <a:lnTo>
                      <a:pt x="146" y="315"/>
                    </a:lnTo>
                    <a:lnTo>
                      <a:pt x="150" y="321"/>
                    </a:lnTo>
                    <a:lnTo>
                      <a:pt x="152" y="325"/>
                    </a:lnTo>
                    <a:lnTo>
                      <a:pt x="152" y="371"/>
                    </a:lnTo>
                    <a:lnTo>
                      <a:pt x="154" y="374"/>
                    </a:lnTo>
                    <a:lnTo>
                      <a:pt x="156" y="378"/>
                    </a:lnTo>
                    <a:lnTo>
                      <a:pt x="160" y="380"/>
                    </a:lnTo>
                    <a:lnTo>
                      <a:pt x="162" y="380"/>
                    </a:lnTo>
                    <a:lnTo>
                      <a:pt x="219" y="380"/>
                    </a:lnTo>
                    <a:lnTo>
                      <a:pt x="223" y="380"/>
                    </a:lnTo>
                    <a:lnTo>
                      <a:pt x="227" y="378"/>
                    </a:lnTo>
                    <a:lnTo>
                      <a:pt x="229" y="374"/>
                    </a:lnTo>
                    <a:lnTo>
                      <a:pt x="229" y="371"/>
                    </a:lnTo>
                    <a:lnTo>
                      <a:pt x="229" y="325"/>
                    </a:lnTo>
                    <a:lnTo>
                      <a:pt x="231" y="321"/>
                    </a:lnTo>
                    <a:lnTo>
                      <a:pt x="233" y="317"/>
                    </a:lnTo>
                    <a:lnTo>
                      <a:pt x="235" y="315"/>
                    </a:lnTo>
                    <a:lnTo>
                      <a:pt x="236" y="313"/>
                    </a:lnTo>
                    <a:lnTo>
                      <a:pt x="242" y="311"/>
                    </a:lnTo>
                    <a:lnTo>
                      <a:pt x="248" y="311"/>
                    </a:lnTo>
                    <a:lnTo>
                      <a:pt x="254" y="311"/>
                    </a:lnTo>
                    <a:lnTo>
                      <a:pt x="259" y="313"/>
                    </a:lnTo>
                    <a:lnTo>
                      <a:pt x="292" y="346"/>
                    </a:lnTo>
                    <a:lnTo>
                      <a:pt x="294" y="348"/>
                    </a:lnTo>
                    <a:lnTo>
                      <a:pt x="298" y="348"/>
                    </a:lnTo>
                    <a:lnTo>
                      <a:pt x="302" y="348"/>
                    </a:lnTo>
                    <a:lnTo>
                      <a:pt x="306" y="346"/>
                    </a:lnTo>
                    <a:lnTo>
                      <a:pt x="346" y="305"/>
                    </a:lnTo>
                    <a:lnTo>
                      <a:pt x="348" y="302"/>
                    </a:lnTo>
                    <a:lnTo>
                      <a:pt x="350" y="298"/>
                    </a:lnTo>
                    <a:lnTo>
                      <a:pt x="348" y="294"/>
                    </a:lnTo>
                    <a:lnTo>
                      <a:pt x="346" y="292"/>
                    </a:lnTo>
                    <a:lnTo>
                      <a:pt x="313" y="259"/>
                    </a:lnTo>
                    <a:lnTo>
                      <a:pt x="311" y="256"/>
                    </a:lnTo>
                    <a:lnTo>
                      <a:pt x="309" y="252"/>
                    </a:lnTo>
                    <a:lnTo>
                      <a:pt x="309" y="248"/>
                    </a:lnTo>
                    <a:lnTo>
                      <a:pt x="309" y="244"/>
                    </a:lnTo>
                    <a:lnTo>
                      <a:pt x="313" y="240"/>
                    </a:lnTo>
                    <a:lnTo>
                      <a:pt x="317" y="236"/>
                    </a:lnTo>
                    <a:lnTo>
                      <a:pt x="321" y="231"/>
                    </a:lnTo>
                    <a:lnTo>
                      <a:pt x="325" y="231"/>
                    </a:lnTo>
                    <a:lnTo>
                      <a:pt x="371" y="231"/>
                    </a:lnTo>
                    <a:close/>
                    <a:moveTo>
                      <a:pt x="192" y="246"/>
                    </a:moveTo>
                    <a:lnTo>
                      <a:pt x="181" y="244"/>
                    </a:lnTo>
                    <a:lnTo>
                      <a:pt x="169" y="242"/>
                    </a:lnTo>
                    <a:lnTo>
                      <a:pt x="160" y="236"/>
                    </a:lnTo>
                    <a:lnTo>
                      <a:pt x="152" y="231"/>
                    </a:lnTo>
                    <a:lnTo>
                      <a:pt x="146" y="221"/>
                    </a:lnTo>
                    <a:lnTo>
                      <a:pt x="140" y="211"/>
                    </a:lnTo>
                    <a:lnTo>
                      <a:pt x="137" y="202"/>
                    </a:lnTo>
                    <a:lnTo>
                      <a:pt x="137" y="190"/>
                    </a:lnTo>
                    <a:lnTo>
                      <a:pt x="137" y="181"/>
                    </a:lnTo>
                    <a:lnTo>
                      <a:pt x="140" y="169"/>
                    </a:lnTo>
                    <a:lnTo>
                      <a:pt x="146" y="160"/>
                    </a:lnTo>
                    <a:lnTo>
                      <a:pt x="152" y="152"/>
                    </a:lnTo>
                    <a:lnTo>
                      <a:pt x="160" y="144"/>
                    </a:lnTo>
                    <a:lnTo>
                      <a:pt x="169" y="140"/>
                    </a:lnTo>
                    <a:lnTo>
                      <a:pt x="181" y="137"/>
                    </a:lnTo>
                    <a:lnTo>
                      <a:pt x="192" y="137"/>
                    </a:lnTo>
                    <a:lnTo>
                      <a:pt x="202" y="137"/>
                    </a:lnTo>
                    <a:lnTo>
                      <a:pt x="213" y="140"/>
                    </a:lnTo>
                    <a:lnTo>
                      <a:pt x="223" y="144"/>
                    </a:lnTo>
                    <a:lnTo>
                      <a:pt x="231" y="152"/>
                    </a:lnTo>
                    <a:lnTo>
                      <a:pt x="236" y="160"/>
                    </a:lnTo>
                    <a:lnTo>
                      <a:pt x="242" y="169"/>
                    </a:lnTo>
                    <a:lnTo>
                      <a:pt x="246" y="181"/>
                    </a:lnTo>
                    <a:lnTo>
                      <a:pt x="246" y="190"/>
                    </a:lnTo>
                    <a:lnTo>
                      <a:pt x="246" y="202"/>
                    </a:lnTo>
                    <a:lnTo>
                      <a:pt x="242" y="211"/>
                    </a:lnTo>
                    <a:lnTo>
                      <a:pt x="236" y="221"/>
                    </a:lnTo>
                    <a:lnTo>
                      <a:pt x="231" y="231"/>
                    </a:lnTo>
                    <a:lnTo>
                      <a:pt x="223" y="236"/>
                    </a:lnTo>
                    <a:lnTo>
                      <a:pt x="213" y="242"/>
                    </a:lnTo>
                    <a:lnTo>
                      <a:pt x="202" y="244"/>
                    </a:lnTo>
                    <a:lnTo>
                      <a:pt x="192" y="246"/>
                    </a:lnTo>
                    <a:close/>
                  </a:path>
                </a:pathLst>
              </a:custGeom>
              <a:grpFill/>
              <a:ln w="9525">
                <a:noFill/>
                <a:round/>
                <a:headEnd/>
                <a:tailEnd/>
              </a:ln>
            </p:spPr>
            <p:txBody>
              <a:bodyPr/>
              <a:lstStyle/>
              <a:p>
                <a:pPr>
                  <a:defRPr/>
                </a:pPr>
                <a:endParaRPr lang="en-US">
                  <a:solidFill>
                    <a:srgbClr val="000000"/>
                  </a:solidFill>
                </a:endParaRPr>
              </a:p>
            </p:txBody>
          </p:sp>
          <p:grpSp>
            <p:nvGrpSpPr>
              <p:cNvPr id="15" name="Group 14"/>
              <p:cNvGrpSpPr/>
              <p:nvPr/>
            </p:nvGrpSpPr>
            <p:grpSpPr>
              <a:xfrm>
                <a:off x="469900" y="4068762"/>
                <a:ext cx="222250" cy="444500"/>
                <a:chOff x="2984501" y="1868487"/>
                <a:chExt cx="325438" cy="742950"/>
              </a:xfrm>
              <a:grpFill/>
            </p:grpSpPr>
            <p:sp>
              <p:nvSpPr>
                <p:cNvPr id="16" name="Freeform 37"/>
                <p:cNvSpPr>
                  <a:spLocks/>
                </p:cNvSpPr>
                <p:nvPr/>
              </p:nvSpPr>
              <p:spPr bwMode="auto">
                <a:xfrm>
                  <a:off x="3089276" y="2232025"/>
                  <a:ext cx="49213" cy="149225"/>
                </a:xfrm>
                <a:custGeom>
                  <a:avLst/>
                  <a:gdLst>
                    <a:gd name="T0" fmla="*/ 0 w 31"/>
                    <a:gd name="T1" fmla="*/ 17 h 94"/>
                    <a:gd name="T2" fmla="*/ 0 w 31"/>
                    <a:gd name="T3" fmla="*/ 77 h 94"/>
                    <a:gd name="T4" fmla="*/ 0 w 31"/>
                    <a:gd name="T5" fmla="*/ 84 h 94"/>
                    <a:gd name="T6" fmla="*/ 3 w 31"/>
                    <a:gd name="T7" fmla="*/ 89 h 94"/>
                    <a:gd name="T8" fmla="*/ 8 w 31"/>
                    <a:gd name="T9" fmla="*/ 92 h 94"/>
                    <a:gd name="T10" fmla="*/ 15 w 31"/>
                    <a:gd name="T11" fmla="*/ 94 h 94"/>
                    <a:gd name="T12" fmla="*/ 22 w 31"/>
                    <a:gd name="T13" fmla="*/ 92 h 94"/>
                    <a:gd name="T14" fmla="*/ 27 w 31"/>
                    <a:gd name="T15" fmla="*/ 89 h 94"/>
                    <a:gd name="T16" fmla="*/ 31 w 31"/>
                    <a:gd name="T17" fmla="*/ 84 h 94"/>
                    <a:gd name="T18" fmla="*/ 31 w 31"/>
                    <a:gd name="T19" fmla="*/ 77 h 94"/>
                    <a:gd name="T20" fmla="*/ 31 w 31"/>
                    <a:gd name="T21" fmla="*/ 17 h 94"/>
                    <a:gd name="T22" fmla="*/ 31 w 31"/>
                    <a:gd name="T23" fmla="*/ 10 h 94"/>
                    <a:gd name="T24" fmla="*/ 27 w 31"/>
                    <a:gd name="T25" fmla="*/ 5 h 94"/>
                    <a:gd name="T26" fmla="*/ 22 w 31"/>
                    <a:gd name="T27" fmla="*/ 1 h 94"/>
                    <a:gd name="T28" fmla="*/ 15 w 31"/>
                    <a:gd name="T29" fmla="*/ 0 h 94"/>
                    <a:gd name="T30" fmla="*/ 8 w 31"/>
                    <a:gd name="T31" fmla="*/ 1 h 94"/>
                    <a:gd name="T32" fmla="*/ 3 w 31"/>
                    <a:gd name="T33" fmla="*/ 5 h 94"/>
                    <a:gd name="T34" fmla="*/ 0 w 31"/>
                    <a:gd name="T35" fmla="*/ 10 h 94"/>
                    <a:gd name="T36" fmla="*/ 0 w 31"/>
                    <a:gd name="T37" fmla="*/ 1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94">
                      <a:moveTo>
                        <a:pt x="0" y="17"/>
                      </a:moveTo>
                      <a:lnTo>
                        <a:pt x="0" y="77"/>
                      </a:lnTo>
                      <a:lnTo>
                        <a:pt x="0" y="84"/>
                      </a:lnTo>
                      <a:lnTo>
                        <a:pt x="3" y="89"/>
                      </a:lnTo>
                      <a:lnTo>
                        <a:pt x="8" y="92"/>
                      </a:lnTo>
                      <a:lnTo>
                        <a:pt x="15" y="94"/>
                      </a:lnTo>
                      <a:lnTo>
                        <a:pt x="22" y="92"/>
                      </a:lnTo>
                      <a:lnTo>
                        <a:pt x="27" y="89"/>
                      </a:lnTo>
                      <a:lnTo>
                        <a:pt x="31" y="84"/>
                      </a:lnTo>
                      <a:lnTo>
                        <a:pt x="31" y="77"/>
                      </a:lnTo>
                      <a:lnTo>
                        <a:pt x="31" y="17"/>
                      </a:lnTo>
                      <a:lnTo>
                        <a:pt x="31" y="10"/>
                      </a:lnTo>
                      <a:lnTo>
                        <a:pt x="27" y="5"/>
                      </a:lnTo>
                      <a:lnTo>
                        <a:pt x="22" y="1"/>
                      </a:lnTo>
                      <a:lnTo>
                        <a:pt x="15" y="0"/>
                      </a:lnTo>
                      <a:lnTo>
                        <a:pt x="8" y="1"/>
                      </a:lnTo>
                      <a:lnTo>
                        <a:pt x="3" y="5"/>
                      </a:lnTo>
                      <a:lnTo>
                        <a:pt x="0" y="10"/>
                      </a:lnTo>
                      <a:lnTo>
                        <a:pt x="0" y="17"/>
                      </a:lnTo>
                      <a:close/>
                    </a:path>
                  </a:pathLst>
                </a:custGeom>
                <a:grpFill/>
                <a:ln>
                  <a:noFill/>
                </a:ln>
                <a:extLst/>
              </p:spPr>
              <p:txBody>
                <a:bodyPr/>
                <a:lstStyle/>
                <a:p>
                  <a:pPr>
                    <a:defRPr/>
                  </a:pPr>
                  <a:endParaRPr lang="en-US">
                    <a:solidFill>
                      <a:srgbClr val="000000"/>
                    </a:solidFill>
                  </a:endParaRPr>
                </a:p>
              </p:txBody>
            </p:sp>
            <p:sp>
              <p:nvSpPr>
                <p:cNvPr id="17" name="Freeform 38"/>
                <p:cNvSpPr>
                  <a:spLocks/>
                </p:cNvSpPr>
                <p:nvPr/>
              </p:nvSpPr>
              <p:spPr bwMode="auto">
                <a:xfrm>
                  <a:off x="3149601" y="2247900"/>
                  <a:ext cx="49213" cy="149225"/>
                </a:xfrm>
                <a:custGeom>
                  <a:avLst/>
                  <a:gdLst>
                    <a:gd name="T0" fmla="*/ 0 w 31"/>
                    <a:gd name="T1" fmla="*/ 17 h 94"/>
                    <a:gd name="T2" fmla="*/ 0 w 31"/>
                    <a:gd name="T3" fmla="*/ 77 h 94"/>
                    <a:gd name="T4" fmla="*/ 0 w 31"/>
                    <a:gd name="T5" fmla="*/ 84 h 94"/>
                    <a:gd name="T6" fmla="*/ 3 w 31"/>
                    <a:gd name="T7" fmla="*/ 89 h 94"/>
                    <a:gd name="T8" fmla="*/ 8 w 31"/>
                    <a:gd name="T9" fmla="*/ 93 h 94"/>
                    <a:gd name="T10" fmla="*/ 15 w 31"/>
                    <a:gd name="T11" fmla="*/ 94 h 94"/>
                    <a:gd name="T12" fmla="*/ 22 w 31"/>
                    <a:gd name="T13" fmla="*/ 93 h 94"/>
                    <a:gd name="T14" fmla="*/ 27 w 31"/>
                    <a:gd name="T15" fmla="*/ 89 h 94"/>
                    <a:gd name="T16" fmla="*/ 31 w 31"/>
                    <a:gd name="T17" fmla="*/ 84 h 94"/>
                    <a:gd name="T18" fmla="*/ 31 w 31"/>
                    <a:gd name="T19" fmla="*/ 77 h 94"/>
                    <a:gd name="T20" fmla="*/ 31 w 31"/>
                    <a:gd name="T21" fmla="*/ 17 h 94"/>
                    <a:gd name="T22" fmla="*/ 31 w 31"/>
                    <a:gd name="T23" fmla="*/ 10 h 94"/>
                    <a:gd name="T24" fmla="*/ 27 w 31"/>
                    <a:gd name="T25" fmla="*/ 5 h 94"/>
                    <a:gd name="T26" fmla="*/ 22 w 31"/>
                    <a:gd name="T27" fmla="*/ 2 h 94"/>
                    <a:gd name="T28" fmla="*/ 15 w 31"/>
                    <a:gd name="T29" fmla="*/ 0 h 94"/>
                    <a:gd name="T30" fmla="*/ 8 w 31"/>
                    <a:gd name="T31" fmla="*/ 2 h 94"/>
                    <a:gd name="T32" fmla="*/ 3 w 31"/>
                    <a:gd name="T33" fmla="*/ 5 h 94"/>
                    <a:gd name="T34" fmla="*/ 0 w 31"/>
                    <a:gd name="T35" fmla="*/ 10 h 94"/>
                    <a:gd name="T36" fmla="*/ 0 w 31"/>
                    <a:gd name="T37" fmla="*/ 1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94">
                      <a:moveTo>
                        <a:pt x="0" y="17"/>
                      </a:moveTo>
                      <a:lnTo>
                        <a:pt x="0" y="77"/>
                      </a:lnTo>
                      <a:lnTo>
                        <a:pt x="0" y="84"/>
                      </a:lnTo>
                      <a:lnTo>
                        <a:pt x="3" y="89"/>
                      </a:lnTo>
                      <a:lnTo>
                        <a:pt x="8" y="93"/>
                      </a:lnTo>
                      <a:lnTo>
                        <a:pt x="15" y="94"/>
                      </a:lnTo>
                      <a:lnTo>
                        <a:pt x="22" y="93"/>
                      </a:lnTo>
                      <a:lnTo>
                        <a:pt x="27" y="89"/>
                      </a:lnTo>
                      <a:lnTo>
                        <a:pt x="31" y="84"/>
                      </a:lnTo>
                      <a:lnTo>
                        <a:pt x="31" y="77"/>
                      </a:lnTo>
                      <a:lnTo>
                        <a:pt x="31" y="17"/>
                      </a:lnTo>
                      <a:lnTo>
                        <a:pt x="31" y="10"/>
                      </a:lnTo>
                      <a:lnTo>
                        <a:pt x="27" y="5"/>
                      </a:lnTo>
                      <a:lnTo>
                        <a:pt x="22" y="2"/>
                      </a:lnTo>
                      <a:lnTo>
                        <a:pt x="15" y="0"/>
                      </a:lnTo>
                      <a:lnTo>
                        <a:pt x="8" y="2"/>
                      </a:lnTo>
                      <a:lnTo>
                        <a:pt x="3" y="5"/>
                      </a:lnTo>
                      <a:lnTo>
                        <a:pt x="0" y="10"/>
                      </a:lnTo>
                      <a:lnTo>
                        <a:pt x="0" y="17"/>
                      </a:lnTo>
                      <a:close/>
                    </a:path>
                  </a:pathLst>
                </a:custGeom>
                <a:grpFill/>
                <a:ln>
                  <a:noFill/>
                </a:ln>
                <a:extLst/>
              </p:spPr>
              <p:txBody>
                <a:bodyPr/>
                <a:lstStyle/>
                <a:p>
                  <a:pPr>
                    <a:defRPr/>
                  </a:pPr>
                  <a:endParaRPr lang="en-US">
                    <a:solidFill>
                      <a:srgbClr val="000000"/>
                    </a:solidFill>
                  </a:endParaRPr>
                </a:p>
              </p:txBody>
            </p:sp>
            <p:sp>
              <p:nvSpPr>
                <p:cNvPr id="18" name="Freeform 39"/>
                <p:cNvSpPr>
                  <a:spLocks/>
                </p:cNvSpPr>
                <p:nvPr/>
              </p:nvSpPr>
              <p:spPr bwMode="auto">
                <a:xfrm>
                  <a:off x="3206751" y="2266950"/>
                  <a:ext cx="50800" cy="147637"/>
                </a:xfrm>
                <a:custGeom>
                  <a:avLst/>
                  <a:gdLst>
                    <a:gd name="T0" fmla="*/ 17 w 32"/>
                    <a:gd name="T1" fmla="*/ 0 h 93"/>
                    <a:gd name="T2" fmla="*/ 10 w 32"/>
                    <a:gd name="T3" fmla="*/ 0 h 93"/>
                    <a:gd name="T4" fmla="*/ 5 w 32"/>
                    <a:gd name="T5" fmla="*/ 3 h 93"/>
                    <a:gd name="T6" fmla="*/ 1 w 32"/>
                    <a:gd name="T7" fmla="*/ 9 h 93"/>
                    <a:gd name="T8" fmla="*/ 0 w 32"/>
                    <a:gd name="T9" fmla="*/ 15 h 93"/>
                    <a:gd name="T10" fmla="*/ 0 w 32"/>
                    <a:gd name="T11" fmla="*/ 77 h 93"/>
                    <a:gd name="T12" fmla="*/ 1 w 32"/>
                    <a:gd name="T13" fmla="*/ 82 h 93"/>
                    <a:gd name="T14" fmla="*/ 5 w 32"/>
                    <a:gd name="T15" fmla="*/ 88 h 93"/>
                    <a:gd name="T16" fmla="*/ 10 w 32"/>
                    <a:gd name="T17" fmla="*/ 91 h 93"/>
                    <a:gd name="T18" fmla="*/ 17 w 32"/>
                    <a:gd name="T19" fmla="*/ 93 h 93"/>
                    <a:gd name="T20" fmla="*/ 22 w 32"/>
                    <a:gd name="T21" fmla="*/ 91 h 93"/>
                    <a:gd name="T22" fmla="*/ 27 w 32"/>
                    <a:gd name="T23" fmla="*/ 88 h 93"/>
                    <a:gd name="T24" fmla="*/ 31 w 32"/>
                    <a:gd name="T25" fmla="*/ 82 h 93"/>
                    <a:gd name="T26" fmla="*/ 32 w 32"/>
                    <a:gd name="T27" fmla="*/ 77 h 93"/>
                    <a:gd name="T28" fmla="*/ 32 w 32"/>
                    <a:gd name="T29" fmla="*/ 15 h 93"/>
                    <a:gd name="T30" fmla="*/ 31 w 32"/>
                    <a:gd name="T31" fmla="*/ 9 h 93"/>
                    <a:gd name="T32" fmla="*/ 27 w 32"/>
                    <a:gd name="T33" fmla="*/ 3 h 93"/>
                    <a:gd name="T34" fmla="*/ 22 w 32"/>
                    <a:gd name="T35" fmla="*/ 0 h 93"/>
                    <a:gd name="T36" fmla="*/ 17 w 32"/>
                    <a:gd name="T3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93">
                      <a:moveTo>
                        <a:pt x="17" y="0"/>
                      </a:moveTo>
                      <a:lnTo>
                        <a:pt x="10" y="0"/>
                      </a:lnTo>
                      <a:lnTo>
                        <a:pt x="5" y="3"/>
                      </a:lnTo>
                      <a:lnTo>
                        <a:pt x="1" y="9"/>
                      </a:lnTo>
                      <a:lnTo>
                        <a:pt x="0" y="15"/>
                      </a:lnTo>
                      <a:lnTo>
                        <a:pt x="0" y="77"/>
                      </a:lnTo>
                      <a:lnTo>
                        <a:pt x="1" y="82"/>
                      </a:lnTo>
                      <a:lnTo>
                        <a:pt x="5" y="88"/>
                      </a:lnTo>
                      <a:lnTo>
                        <a:pt x="10" y="91"/>
                      </a:lnTo>
                      <a:lnTo>
                        <a:pt x="17" y="93"/>
                      </a:lnTo>
                      <a:lnTo>
                        <a:pt x="22" y="91"/>
                      </a:lnTo>
                      <a:lnTo>
                        <a:pt x="27" y="88"/>
                      </a:lnTo>
                      <a:lnTo>
                        <a:pt x="31" y="82"/>
                      </a:lnTo>
                      <a:lnTo>
                        <a:pt x="32" y="77"/>
                      </a:lnTo>
                      <a:lnTo>
                        <a:pt x="32" y="15"/>
                      </a:lnTo>
                      <a:lnTo>
                        <a:pt x="31" y="9"/>
                      </a:lnTo>
                      <a:lnTo>
                        <a:pt x="27" y="3"/>
                      </a:lnTo>
                      <a:lnTo>
                        <a:pt x="22" y="0"/>
                      </a:lnTo>
                      <a:lnTo>
                        <a:pt x="17" y="0"/>
                      </a:lnTo>
                      <a:close/>
                    </a:path>
                  </a:pathLst>
                </a:custGeom>
                <a:grpFill/>
                <a:ln>
                  <a:noFill/>
                </a:ln>
                <a:extLst/>
              </p:spPr>
              <p:txBody>
                <a:bodyPr/>
                <a:lstStyle/>
                <a:p>
                  <a:pPr>
                    <a:defRPr/>
                  </a:pPr>
                  <a:endParaRPr lang="en-US">
                    <a:solidFill>
                      <a:srgbClr val="000000"/>
                    </a:solidFill>
                  </a:endParaRPr>
                </a:p>
              </p:txBody>
            </p:sp>
            <p:sp>
              <p:nvSpPr>
                <p:cNvPr id="19" name="Freeform 40"/>
                <p:cNvSpPr>
                  <a:spLocks/>
                </p:cNvSpPr>
                <p:nvPr/>
              </p:nvSpPr>
              <p:spPr bwMode="auto">
                <a:xfrm>
                  <a:off x="2984501" y="2255837"/>
                  <a:ext cx="292100" cy="355600"/>
                </a:xfrm>
                <a:custGeom>
                  <a:avLst/>
                  <a:gdLst>
                    <a:gd name="T0" fmla="*/ 178 w 184"/>
                    <a:gd name="T1" fmla="*/ 84 h 224"/>
                    <a:gd name="T2" fmla="*/ 172 w 184"/>
                    <a:gd name="T3" fmla="*/ 100 h 224"/>
                    <a:gd name="T4" fmla="*/ 157 w 184"/>
                    <a:gd name="T5" fmla="*/ 105 h 224"/>
                    <a:gd name="T6" fmla="*/ 143 w 184"/>
                    <a:gd name="T7" fmla="*/ 100 h 224"/>
                    <a:gd name="T8" fmla="*/ 135 w 184"/>
                    <a:gd name="T9" fmla="*/ 86 h 224"/>
                    <a:gd name="T10" fmla="*/ 128 w 184"/>
                    <a:gd name="T11" fmla="*/ 93 h 224"/>
                    <a:gd name="T12" fmla="*/ 119 w 184"/>
                    <a:gd name="T13" fmla="*/ 95 h 224"/>
                    <a:gd name="T14" fmla="*/ 105 w 184"/>
                    <a:gd name="T15" fmla="*/ 89 h 224"/>
                    <a:gd name="T16" fmla="*/ 98 w 184"/>
                    <a:gd name="T17" fmla="*/ 76 h 224"/>
                    <a:gd name="T18" fmla="*/ 90 w 184"/>
                    <a:gd name="T19" fmla="*/ 81 h 224"/>
                    <a:gd name="T20" fmla="*/ 81 w 184"/>
                    <a:gd name="T21" fmla="*/ 84 h 224"/>
                    <a:gd name="T22" fmla="*/ 66 w 184"/>
                    <a:gd name="T23" fmla="*/ 77 h 224"/>
                    <a:gd name="T24" fmla="*/ 61 w 184"/>
                    <a:gd name="T25" fmla="*/ 62 h 224"/>
                    <a:gd name="T26" fmla="*/ 57 w 184"/>
                    <a:gd name="T27" fmla="*/ 59 h 224"/>
                    <a:gd name="T28" fmla="*/ 54 w 184"/>
                    <a:gd name="T29" fmla="*/ 74 h 224"/>
                    <a:gd name="T30" fmla="*/ 59 w 184"/>
                    <a:gd name="T31" fmla="*/ 88 h 224"/>
                    <a:gd name="T32" fmla="*/ 71 w 184"/>
                    <a:gd name="T33" fmla="*/ 102 h 224"/>
                    <a:gd name="T34" fmla="*/ 92 w 184"/>
                    <a:gd name="T35" fmla="*/ 115 h 224"/>
                    <a:gd name="T36" fmla="*/ 102 w 184"/>
                    <a:gd name="T37" fmla="*/ 126 h 224"/>
                    <a:gd name="T38" fmla="*/ 76 w 184"/>
                    <a:gd name="T39" fmla="*/ 112 h 224"/>
                    <a:gd name="T40" fmla="*/ 59 w 184"/>
                    <a:gd name="T41" fmla="*/ 98 h 224"/>
                    <a:gd name="T42" fmla="*/ 50 w 184"/>
                    <a:gd name="T43" fmla="*/ 84 h 224"/>
                    <a:gd name="T44" fmla="*/ 49 w 184"/>
                    <a:gd name="T45" fmla="*/ 69 h 224"/>
                    <a:gd name="T46" fmla="*/ 52 w 184"/>
                    <a:gd name="T47" fmla="*/ 53 h 224"/>
                    <a:gd name="T48" fmla="*/ 59 w 184"/>
                    <a:gd name="T49" fmla="*/ 41 h 224"/>
                    <a:gd name="T50" fmla="*/ 61 w 184"/>
                    <a:gd name="T51" fmla="*/ 14 h 224"/>
                    <a:gd name="T52" fmla="*/ 55 w 184"/>
                    <a:gd name="T53" fmla="*/ 2 h 224"/>
                    <a:gd name="T54" fmla="*/ 50 w 184"/>
                    <a:gd name="T55" fmla="*/ 0 h 224"/>
                    <a:gd name="T56" fmla="*/ 43 w 184"/>
                    <a:gd name="T57" fmla="*/ 3 h 224"/>
                    <a:gd name="T58" fmla="*/ 38 w 184"/>
                    <a:gd name="T59" fmla="*/ 9 h 224"/>
                    <a:gd name="T60" fmla="*/ 16 w 184"/>
                    <a:gd name="T61" fmla="*/ 29 h 224"/>
                    <a:gd name="T62" fmla="*/ 12 w 184"/>
                    <a:gd name="T63" fmla="*/ 34 h 224"/>
                    <a:gd name="T64" fmla="*/ 7 w 184"/>
                    <a:gd name="T65" fmla="*/ 41 h 224"/>
                    <a:gd name="T66" fmla="*/ 0 w 184"/>
                    <a:gd name="T67" fmla="*/ 64 h 224"/>
                    <a:gd name="T68" fmla="*/ 2 w 184"/>
                    <a:gd name="T69" fmla="*/ 89 h 224"/>
                    <a:gd name="T70" fmla="*/ 7 w 184"/>
                    <a:gd name="T71" fmla="*/ 124 h 224"/>
                    <a:gd name="T72" fmla="*/ 30 w 184"/>
                    <a:gd name="T73" fmla="*/ 163 h 224"/>
                    <a:gd name="T74" fmla="*/ 38 w 184"/>
                    <a:gd name="T75" fmla="*/ 177 h 224"/>
                    <a:gd name="T76" fmla="*/ 52 w 184"/>
                    <a:gd name="T77" fmla="*/ 220 h 224"/>
                    <a:gd name="T78" fmla="*/ 85 w 184"/>
                    <a:gd name="T79" fmla="*/ 224 h 224"/>
                    <a:gd name="T80" fmla="*/ 129 w 184"/>
                    <a:gd name="T81" fmla="*/ 220 h 224"/>
                    <a:gd name="T82" fmla="*/ 147 w 184"/>
                    <a:gd name="T83" fmla="*/ 203 h 224"/>
                    <a:gd name="T84" fmla="*/ 164 w 184"/>
                    <a:gd name="T85" fmla="*/ 167 h 224"/>
                    <a:gd name="T86" fmla="*/ 183 w 184"/>
                    <a:gd name="T87" fmla="*/ 133 h 224"/>
                    <a:gd name="T88" fmla="*/ 184 w 184"/>
                    <a:gd name="T89" fmla="*/ 108 h 224"/>
                    <a:gd name="T90" fmla="*/ 183 w 184"/>
                    <a:gd name="T91" fmla="*/ 72 h 224"/>
                    <a:gd name="T92" fmla="*/ 181 w 184"/>
                    <a:gd name="T93" fmla="*/ 6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4" h="224">
                      <a:moveTo>
                        <a:pt x="178" y="62"/>
                      </a:moveTo>
                      <a:lnTo>
                        <a:pt x="178" y="84"/>
                      </a:lnTo>
                      <a:lnTo>
                        <a:pt x="176" y="93"/>
                      </a:lnTo>
                      <a:lnTo>
                        <a:pt x="172" y="100"/>
                      </a:lnTo>
                      <a:lnTo>
                        <a:pt x="166" y="103"/>
                      </a:lnTo>
                      <a:lnTo>
                        <a:pt x="157" y="105"/>
                      </a:lnTo>
                      <a:lnTo>
                        <a:pt x="148" y="103"/>
                      </a:lnTo>
                      <a:lnTo>
                        <a:pt x="143" y="100"/>
                      </a:lnTo>
                      <a:lnTo>
                        <a:pt x="138" y="95"/>
                      </a:lnTo>
                      <a:lnTo>
                        <a:pt x="135" y="86"/>
                      </a:lnTo>
                      <a:lnTo>
                        <a:pt x="133" y="89"/>
                      </a:lnTo>
                      <a:lnTo>
                        <a:pt x="128" y="93"/>
                      </a:lnTo>
                      <a:lnTo>
                        <a:pt x="124" y="95"/>
                      </a:lnTo>
                      <a:lnTo>
                        <a:pt x="119" y="95"/>
                      </a:lnTo>
                      <a:lnTo>
                        <a:pt x="110" y="93"/>
                      </a:lnTo>
                      <a:lnTo>
                        <a:pt x="105" y="89"/>
                      </a:lnTo>
                      <a:lnTo>
                        <a:pt x="100" y="83"/>
                      </a:lnTo>
                      <a:lnTo>
                        <a:pt x="98" y="76"/>
                      </a:lnTo>
                      <a:lnTo>
                        <a:pt x="95" y="79"/>
                      </a:lnTo>
                      <a:lnTo>
                        <a:pt x="90" y="81"/>
                      </a:lnTo>
                      <a:lnTo>
                        <a:pt x="86" y="83"/>
                      </a:lnTo>
                      <a:lnTo>
                        <a:pt x="81" y="84"/>
                      </a:lnTo>
                      <a:lnTo>
                        <a:pt x="73" y="83"/>
                      </a:lnTo>
                      <a:lnTo>
                        <a:pt x="66" y="77"/>
                      </a:lnTo>
                      <a:lnTo>
                        <a:pt x="62" y="71"/>
                      </a:lnTo>
                      <a:lnTo>
                        <a:pt x="61" y="62"/>
                      </a:lnTo>
                      <a:lnTo>
                        <a:pt x="61" y="52"/>
                      </a:lnTo>
                      <a:lnTo>
                        <a:pt x="57" y="59"/>
                      </a:lnTo>
                      <a:lnTo>
                        <a:pt x="54" y="65"/>
                      </a:lnTo>
                      <a:lnTo>
                        <a:pt x="54" y="74"/>
                      </a:lnTo>
                      <a:lnTo>
                        <a:pt x="55" y="83"/>
                      </a:lnTo>
                      <a:lnTo>
                        <a:pt x="59" y="88"/>
                      </a:lnTo>
                      <a:lnTo>
                        <a:pt x="64" y="95"/>
                      </a:lnTo>
                      <a:lnTo>
                        <a:pt x="71" y="102"/>
                      </a:lnTo>
                      <a:lnTo>
                        <a:pt x="80" y="108"/>
                      </a:lnTo>
                      <a:lnTo>
                        <a:pt x="92" y="115"/>
                      </a:lnTo>
                      <a:lnTo>
                        <a:pt x="104" y="120"/>
                      </a:lnTo>
                      <a:lnTo>
                        <a:pt x="102" y="126"/>
                      </a:lnTo>
                      <a:lnTo>
                        <a:pt x="90" y="120"/>
                      </a:lnTo>
                      <a:lnTo>
                        <a:pt x="76" y="112"/>
                      </a:lnTo>
                      <a:lnTo>
                        <a:pt x="67" y="105"/>
                      </a:lnTo>
                      <a:lnTo>
                        <a:pt x="59" y="98"/>
                      </a:lnTo>
                      <a:lnTo>
                        <a:pt x="54" y="91"/>
                      </a:lnTo>
                      <a:lnTo>
                        <a:pt x="50" y="84"/>
                      </a:lnTo>
                      <a:lnTo>
                        <a:pt x="49" y="76"/>
                      </a:lnTo>
                      <a:lnTo>
                        <a:pt x="49" y="69"/>
                      </a:lnTo>
                      <a:lnTo>
                        <a:pt x="50" y="60"/>
                      </a:lnTo>
                      <a:lnTo>
                        <a:pt x="52" y="53"/>
                      </a:lnTo>
                      <a:lnTo>
                        <a:pt x="55" y="48"/>
                      </a:lnTo>
                      <a:lnTo>
                        <a:pt x="59" y="41"/>
                      </a:lnTo>
                      <a:lnTo>
                        <a:pt x="61" y="29"/>
                      </a:lnTo>
                      <a:lnTo>
                        <a:pt x="61" y="14"/>
                      </a:lnTo>
                      <a:lnTo>
                        <a:pt x="59" y="7"/>
                      </a:lnTo>
                      <a:lnTo>
                        <a:pt x="55" y="2"/>
                      </a:lnTo>
                      <a:lnTo>
                        <a:pt x="52" y="2"/>
                      </a:lnTo>
                      <a:lnTo>
                        <a:pt x="50" y="0"/>
                      </a:lnTo>
                      <a:lnTo>
                        <a:pt x="47" y="2"/>
                      </a:lnTo>
                      <a:lnTo>
                        <a:pt x="43" y="3"/>
                      </a:lnTo>
                      <a:lnTo>
                        <a:pt x="40" y="5"/>
                      </a:lnTo>
                      <a:lnTo>
                        <a:pt x="38" y="9"/>
                      </a:lnTo>
                      <a:lnTo>
                        <a:pt x="26" y="19"/>
                      </a:lnTo>
                      <a:lnTo>
                        <a:pt x="16" y="29"/>
                      </a:lnTo>
                      <a:lnTo>
                        <a:pt x="14" y="33"/>
                      </a:lnTo>
                      <a:lnTo>
                        <a:pt x="12" y="34"/>
                      </a:lnTo>
                      <a:lnTo>
                        <a:pt x="9" y="38"/>
                      </a:lnTo>
                      <a:lnTo>
                        <a:pt x="7" y="41"/>
                      </a:lnTo>
                      <a:lnTo>
                        <a:pt x="4" y="52"/>
                      </a:lnTo>
                      <a:lnTo>
                        <a:pt x="0" y="64"/>
                      </a:lnTo>
                      <a:lnTo>
                        <a:pt x="0" y="76"/>
                      </a:lnTo>
                      <a:lnTo>
                        <a:pt x="2" y="89"/>
                      </a:lnTo>
                      <a:lnTo>
                        <a:pt x="6" y="114"/>
                      </a:lnTo>
                      <a:lnTo>
                        <a:pt x="7" y="124"/>
                      </a:lnTo>
                      <a:lnTo>
                        <a:pt x="16" y="141"/>
                      </a:lnTo>
                      <a:lnTo>
                        <a:pt x="30" y="163"/>
                      </a:lnTo>
                      <a:lnTo>
                        <a:pt x="36" y="174"/>
                      </a:lnTo>
                      <a:lnTo>
                        <a:pt x="38" y="177"/>
                      </a:lnTo>
                      <a:lnTo>
                        <a:pt x="38" y="215"/>
                      </a:lnTo>
                      <a:lnTo>
                        <a:pt x="52" y="220"/>
                      </a:lnTo>
                      <a:lnTo>
                        <a:pt x="67" y="224"/>
                      </a:lnTo>
                      <a:lnTo>
                        <a:pt x="85" y="224"/>
                      </a:lnTo>
                      <a:lnTo>
                        <a:pt x="102" y="224"/>
                      </a:lnTo>
                      <a:lnTo>
                        <a:pt x="129" y="220"/>
                      </a:lnTo>
                      <a:lnTo>
                        <a:pt x="145" y="215"/>
                      </a:lnTo>
                      <a:lnTo>
                        <a:pt x="147" y="203"/>
                      </a:lnTo>
                      <a:lnTo>
                        <a:pt x="150" y="189"/>
                      </a:lnTo>
                      <a:lnTo>
                        <a:pt x="164" y="167"/>
                      </a:lnTo>
                      <a:lnTo>
                        <a:pt x="181" y="139"/>
                      </a:lnTo>
                      <a:lnTo>
                        <a:pt x="183" y="133"/>
                      </a:lnTo>
                      <a:lnTo>
                        <a:pt x="184" y="120"/>
                      </a:lnTo>
                      <a:lnTo>
                        <a:pt x="184" y="108"/>
                      </a:lnTo>
                      <a:lnTo>
                        <a:pt x="184" y="95"/>
                      </a:lnTo>
                      <a:lnTo>
                        <a:pt x="183" y="72"/>
                      </a:lnTo>
                      <a:lnTo>
                        <a:pt x="181" y="62"/>
                      </a:lnTo>
                      <a:lnTo>
                        <a:pt x="181" y="62"/>
                      </a:lnTo>
                      <a:lnTo>
                        <a:pt x="178" y="62"/>
                      </a:lnTo>
                      <a:close/>
                    </a:path>
                  </a:pathLst>
                </a:custGeom>
                <a:grpFill/>
                <a:ln>
                  <a:noFill/>
                </a:ln>
                <a:extLst/>
              </p:spPr>
              <p:txBody>
                <a:bodyPr/>
                <a:lstStyle/>
                <a:p>
                  <a:pPr>
                    <a:defRPr/>
                  </a:pPr>
                  <a:endParaRPr lang="en-US">
                    <a:solidFill>
                      <a:srgbClr val="000000"/>
                    </a:solidFill>
                  </a:endParaRPr>
                </a:p>
              </p:txBody>
            </p:sp>
            <p:sp>
              <p:nvSpPr>
                <p:cNvPr id="20" name="Freeform 41"/>
                <p:cNvSpPr>
                  <a:spLocks/>
                </p:cNvSpPr>
                <p:nvPr/>
              </p:nvSpPr>
              <p:spPr bwMode="auto">
                <a:xfrm>
                  <a:off x="3013076" y="2085975"/>
                  <a:ext cx="49213" cy="204787"/>
                </a:xfrm>
                <a:custGeom>
                  <a:avLst/>
                  <a:gdLst>
                    <a:gd name="T0" fmla="*/ 31 w 31"/>
                    <a:gd name="T1" fmla="*/ 102 h 129"/>
                    <a:gd name="T2" fmla="*/ 31 w 31"/>
                    <a:gd name="T3" fmla="*/ 16 h 129"/>
                    <a:gd name="T4" fmla="*/ 31 w 31"/>
                    <a:gd name="T5" fmla="*/ 11 h 129"/>
                    <a:gd name="T6" fmla="*/ 27 w 31"/>
                    <a:gd name="T7" fmla="*/ 6 h 129"/>
                    <a:gd name="T8" fmla="*/ 22 w 31"/>
                    <a:gd name="T9" fmla="*/ 2 h 129"/>
                    <a:gd name="T10" fmla="*/ 15 w 31"/>
                    <a:gd name="T11" fmla="*/ 0 h 129"/>
                    <a:gd name="T12" fmla="*/ 8 w 31"/>
                    <a:gd name="T13" fmla="*/ 2 h 129"/>
                    <a:gd name="T14" fmla="*/ 3 w 31"/>
                    <a:gd name="T15" fmla="*/ 6 h 129"/>
                    <a:gd name="T16" fmla="*/ 0 w 31"/>
                    <a:gd name="T17" fmla="*/ 11 h 129"/>
                    <a:gd name="T18" fmla="*/ 0 w 31"/>
                    <a:gd name="T19" fmla="*/ 16 h 129"/>
                    <a:gd name="T20" fmla="*/ 0 w 31"/>
                    <a:gd name="T21" fmla="*/ 129 h 129"/>
                    <a:gd name="T22" fmla="*/ 8 w 31"/>
                    <a:gd name="T23" fmla="*/ 117 h 129"/>
                    <a:gd name="T24" fmla="*/ 18 w 31"/>
                    <a:gd name="T25" fmla="*/ 109 h 129"/>
                    <a:gd name="T26" fmla="*/ 27 w 31"/>
                    <a:gd name="T27" fmla="*/ 104 h 129"/>
                    <a:gd name="T28" fmla="*/ 31 w 31"/>
                    <a:gd name="T29" fmla="*/ 10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129">
                      <a:moveTo>
                        <a:pt x="31" y="102"/>
                      </a:moveTo>
                      <a:lnTo>
                        <a:pt x="31" y="16"/>
                      </a:lnTo>
                      <a:lnTo>
                        <a:pt x="31" y="11"/>
                      </a:lnTo>
                      <a:lnTo>
                        <a:pt x="27" y="6"/>
                      </a:lnTo>
                      <a:lnTo>
                        <a:pt x="22" y="2"/>
                      </a:lnTo>
                      <a:lnTo>
                        <a:pt x="15" y="0"/>
                      </a:lnTo>
                      <a:lnTo>
                        <a:pt x="8" y="2"/>
                      </a:lnTo>
                      <a:lnTo>
                        <a:pt x="3" y="6"/>
                      </a:lnTo>
                      <a:lnTo>
                        <a:pt x="0" y="11"/>
                      </a:lnTo>
                      <a:lnTo>
                        <a:pt x="0" y="16"/>
                      </a:lnTo>
                      <a:lnTo>
                        <a:pt x="0" y="129"/>
                      </a:lnTo>
                      <a:lnTo>
                        <a:pt x="8" y="117"/>
                      </a:lnTo>
                      <a:lnTo>
                        <a:pt x="18" y="109"/>
                      </a:lnTo>
                      <a:lnTo>
                        <a:pt x="27" y="104"/>
                      </a:lnTo>
                      <a:lnTo>
                        <a:pt x="31" y="102"/>
                      </a:lnTo>
                      <a:close/>
                    </a:path>
                  </a:pathLst>
                </a:custGeom>
                <a:grpFill/>
                <a:ln>
                  <a:noFill/>
                </a:ln>
                <a:extLst/>
              </p:spPr>
              <p:txBody>
                <a:bodyPr/>
                <a:lstStyle/>
                <a:p>
                  <a:pPr>
                    <a:defRPr/>
                  </a:pPr>
                  <a:endParaRPr lang="en-US">
                    <a:solidFill>
                      <a:srgbClr val="000000"/>
                    </a:solidFill>
                  </a:endParaRPr>
                </a:p>
              </p:txBody>
            </p:sp>
            <p:sp>
              <p:nvSpPr>
                <p:cNvPr id="21" name="Freeform 42"/>
                <p:cNvSpPr>
                  <a:spLocks noEditPoints="1"/>
                </p:cNvSpPr>
                <p:nvPr/>
              </p:nvSpPr>
              <p:spPr bwMode="auto">
                <a:xfrm>
                  <a:off x="3070226" y="1930400"/>
                  <a:ext cx="182563" cy="257175"/>
                </a:xfrm>
                <a:custGeom>
                  <a:avLst/>
                  <a:gdLst>
                    <a:gd name="T0" fmla="*/ 27 w 115"/>
                    <a:gd name="T1" fmla="*/ 129 h 162"/>
                    <a:gd name="T2" fmla="*/ 32 w 115"/>
                    <a:gd name="T3" fmla="*/ 136 h 162"/>
                    <a:gd name="T4" fmla="*/ 38 w 115"/>
                    <a:gd name="T5" fmla="*/ 152 h 162"/>
                    <a:gd name="T6" fmla="*/ 43 w 115"/>
                    <a:gd name="T7" fmla="*/ 162 h 162"/>
                    <a:gd name="T8" fmla="*/ 70 w 115"/>
                    <a:gd name="T9" fmla="*/ 152 h 162"/>
                    <a:gd name="T10" fmla="*/ 75 w 115"/>
                    <a:gd name="T11" fmla="*/ 136 h 162"/>
                    <a:gd name="T12" fmla="*/ 86 w 115"/>
                    <a:gd name="T13" fmla="*/ 134 h 162"/>
                    <a:gd name="T14" fmla="*/ 86 w 115"/>
                    <a:gd name="T15" fmla="*/ 107 h 162"/>
                    <a:gd name="T16" fmla="*/ 98 w 115"/>
                    <a:gd name="T17" fmla="*/ 97 h 162"/>
                    <a:gd name="T18" fmla="*/ 106 w 115"/>
                    <a:gd name="T19" fmla="*/ 86 h 162"/>
                    <a:gd name="T20" fmla="*/ 113 w 115"/>
                    <a:gd name="T21" fmla="*/ 73 h 162"/>
                    <a:gd name="T22" fmla="*/ 115 w 115"/>
                    <a:gd name="T23" fmla="*/ 57 h 162"/>
                    <a:gd name="T24" fmla="*/ 113 w 115"/>
                    <a:gd name="T25" fmla="*/ 42 h 162"/>
                    <a:gd name="T26" fmla="*/ 106 w 115"/>
                    <a:gd name="T27" fmla="*/ 28 h 162"/>
                    <a:gd name="T28" fmla="*/ 98 w 115"/>
                    <a:gd name="T29" fmla="*/ 17 h 162"/>
                    <a:gd name="T30" fmla="*/ 86 w 115"/>
                    <a:gd name="T31" fmla="*/ 9 h 162"/>
                    <a:gd name="T32" fmla="*/ 74 w 115"/>
                    <a:gd name="T33" fmla="*/ 2 h 162"/>
                    <a:gd name="T34" fmla="*/ 60 w 115"/>
                    <a:gd name="T35" fmla="*/ 0 h 162"/>
                    <a:gd name="T36" fmla="*/ 44 w 115"/>
                    <a:gd name="T37" fmla="*/ 0 h 162"/>
                    <a:gd name="T38" fmla="*/ 31 w 115"/>
                    <a:gd name="T39" fmla="*/ 5 h 162"/>
                    <a:gd name="T40" fmla="*/ 19 w 115"/>
                    <a:gd name="T41" fmla="*/ 14 h 162"/>
                    <a:gd name="T42" fmla="*/ 8 w 115"/>
                    <a:gd name="T43" fmla="*/ 26 h 162"/>
                    <a:gd name="T44" fmla="*/ 1 w 115"/>
                    <a:gd name="T45" fmla="*/ 38 h 162"/>
                    <a:gd name="T46" fmla="*/ 0 w 115"/>
                    <a:gd name="T47" fmla="*/ 52 h 162"/>
                    <a:gd name="T48" fmla="*/ 0 w 115"/>
                    <a:gd name="T49" fmla="*/ 69 h 162"/>
                    <a:gd name="T50" fmla="*/ 5 w 115"/>
                    <a:gd name="T51" fmla="*/ 83 h 162"/>
                    <a:gd name="T52" fmla="*/ 15 w 115"/>
                    <a:gd name="T53" fmla="*/ 97 h 162"/>
                    <a:gd name="T54" fmla="*/ 27 w 115"/>
                    <a:gd name="T55" fmla="*/ 107 h 162"/>
                    <a:gd name="T56" fmla="*/ 38 w 115"/>
                    <a:gd name="T57" fmla="*/ 124 h 162"/>
                    <a:gd name="T58" fmla="*/ 48 w 115"/>
                    <a:gd name="T59" fmla="*/ 114 h 162"/>
                    <a:gd name="T60" fmla="*/ 67 w 115"/>
                    <a:gd name="T61" fmla="*/ 114 h 162"/>
                    <a:gd name="T62" fmla="*/ 75 w 115"/>
                    <a:gd name="T63" fmla="*/ 124 h 162"/>
                    <a:gd name="T64" fmla="*/ 81 w 115"/>
                    <a:gd name="T65" fmla="*/ 98 h 162"/>
                    <a:gd name="T66" fmla="*/ 81 w 115"/>
                    <a:gd name="T67" fmla="*/ 97 h 162"/>
                    <a:gd name="T68" fmla="*/ 82 w 115"/>
                    <a:gd name="T69" fmla="*/ 97 h 162"/>
                    <a:gd name="T70" fmla="*/ 84 w 115"/>
                    <a:gd name="T71" fmla="*/ 95 h 162"/>
                    <a:gd name="T72" fmla="*/ 82 w 115"/>
                    <a:gd name="T73" fmla="*/ 97 h 162"/>
                    <a:gd name="T74" fmla="*/ 44 w 115"/>
                    <a:gd name="T75" fmla="*/ 12 h 162"/>
                    <a:gd name="T76" fmla="*/ 62 w 115"/>
                    <a:gd name="T77" fmla="*/ 11 h 162"/>
                    <a:gd name="T78" fmla="*/ 79 w 115"/>
                    <a:gd name="T79" fmla="*/ 16 h 162"/>
                    <a:gd name="T80" fmla="*/ 93 w 115"/>
                    <a:gd name="T81" fmla="*/ 28 h 162"/>
                    <a:gd name="T82" fmla="*/ 101 w 115"/>
                    <a:gd name="T83" fmla="*/ 43 h 162"/>
                    <a:gd name="T84" fmla="*/ 103 w 115"/>
                    <a:gd name="T85" fmla="*/ 62 h 162"/>
                    <a:gd name="T86" fmla="*/ 98 w 115"/>
                    <a:gd name="T87" fmla="*/ 79 h 162"/>
                    <a:gd name="T88" fmla="*/ 86 w 115"/>
                    <a:gd name="T89" fmla="*/ 93 h 162"/>
                    <a:gd name="T90" fmla="*/ 79 w 115"/>
                    <a:gd name="T91" fmla="*/ 98 h 162"/>
                    <a:gd name="T92" fmla="*/ 79 w 115"/>
                    <a:gd name="T93" fmla="*/ 98 h 162"/>
                    <a:gd name="T94" fmla="*/ 79 w 115"/>
                    <a:gd name="T95" fmla="*/ 98 h 162"/>
                    <a:gd name="T96" fmla="*/ 72 w 115"/>
                    <a:gd name="T97" fmla="*/ 102 h 162"/>
                    <a:gd name="T98" fmla="*/ 65 w 115"/>
                    <a:gd name="T99" fmla="*/ 95 h 162"/>
                    <a:gd name="T100" fmla="*/ 56 w 115"/>
                    <a:gd name="T101" fmla="*/ 95 h 162"/>
                    <a:gd name="T102" fmla="*/ 50 w 115"/>
                    <a:gd name="T103" fmla="*/ 95 h 162"/>
                    <a:gd name="T104" fmla="*/ 39 w 115"/>
                    <a:gd name="T105" fmla="*/ 100 h 162"/>
                    <a:gd name="T106" fmla="*/ 20 w 115"/>
                    <a:gd name="T107" fmla="*/ 86 h 162"/>
                    <a:gd name="T108" fmla="*/ 12 w 115"/>
                    <a:gd name="T109" fmla="*/ 69 h 162"/>
                    <a:gd name="T110" fmla="*/ 10 w 115"/>
                    <a:gd name="T111" fmla="*/ 52 h 162"/>
                    <a:gd name="T112" fmla="*/ 17 w 115"/>
                    <a:gd name="T113" fmla="*/ 35 h 162"/>
                    <a:gd name="T114" fmla="*/ 27 w 115"/>
                    <a:gd name="T115" fmla="*/ 2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 h="162">
                      <a:moveTo>
                        <a:pt x="27" y="107"/>
                      </a:moveTo>
                      <a:lnTo>
                        <a:pt x="27" y="129"/>
                      </a:lnTo>
                      <a:lnTo>
                        <a:pt x="29" y="134"/>
                      </a:lnTo>
                      <a:lnTo>
                        <a:pt x="32" y="136"/>
                      </a:lnTo>
                      <a:lnTo>
                        <a:pt x="38" y="136"/>
                      </a:lnTo>
                      <a:lnTo>
                        <a:pt x="38" y="152"/>
                      </a:lnTo>
                      <a:lnTo>
                        <a:pt x="43" y="152"/>
                      </a:lnTo>
                      <a:lnTo>
                        <a:pt x="43" y="162"/>
                      </a:lnTo>
                      <a:lnTo>
                        <a:pt x="70" y="162"/>
                      </a:lnTo>
                      <a:lnTo>
                        <a:pt x="70" y="152"/>
                      </a:lnTo>
                      <a:lnTo>
                        <a:pt x="75" y="152"/>
                      </a:lnTo>
                      <a:lnTo>
                        <a:pt x="75" y="136"/>
                      </a:lnTo>
                      <a:lnTo>
                        <a:pt x="81" y="136"/>
                      </a:lnTo>
                      <a:lnTo>
                        <a:pt x="86" y="134"/>
                      </a:lnTo>
                      <a:lnTo>
                        <a:pt x="86" y="129"/>
                      </a:lnTo>
                      <a:lnTo>
                        <a:pt x="86" y="107"/>
                      </a:lnTo>
                      <a:lnTo>
                        <a:pt x="93" y="102"/>
                      </a:lnTo>
                      <a:lnTo>
                        <a:pt x="98" y="97"/>
                      </a:lnTo>
                      <a:lnTo>
                        <a:pt x="103" y="91"/>
                      </a:lnTo>
                      <a:lnTo>
                        <a:pt x="106" y="86"/>
                      </a:lnTo>
                      <a:lnTo>
                        <a:pt x="110" y="79"/>
                      </a:lnTo>
                      <a:lnTo>
                        <a:pt x="113" y="73"/>
                      </a:lnTo>
                      <a:lnTo>
                        <a:pt x="115" y="64"/>
                      </a:lnTo>
                      <a:lnTo>
                        <a:pt x="115" y="57"/>
                      </a:lnTo>
                      <a:lnTo>
                        <a:pt x="115" y="48"/>
                      </a:lnTo>
                      <a:lnTo>
                        <a:pt x="113" y="42"/>
                      </a:lnTo>
                      <a:lnTo>
                        <a:pt x="110" y="35"/>
                      </a:lnTo>
                      <a:lnTo>
                        <a:pt x="106" y="28"/>
                      </a:lnTo>
                      <a:lnTo>
                        <a:pt x="103" y="23"/>
                      </a:lnTo>
                      <a:lnTo>
                        <a:pt x="98" y="17"/>
                      </a:lnTo>
                      <a:lnTo>
                        <a:pt x="93" y="12"/>
                      </a:lnTo>
                      <a:lnTo>
                        <a:pt x="86" y="9"/>
                      </a:lnTo>
                      <a:lnTo>
                        <a:pt x="81" y="5"/>
                      </a:lnTo>
                      <a:lnTo>
                        <a:pt x="74" y="2"/>
                      </a:lnTo>
                      <a:lnTo>
                        <a:pt x="67" y="0"/>
                      </a:lnTo>
                      <a:lnTo>
                        <a:pt x="60" y="0"/>
                      </a:lnTo>
                      <a:lnTo>
                        <a:pt x="51" y="0"/>
                      </a:lnTo>
                      <a:lnTo>
                        <a:pt x="44" y="0"/>
                      </a:lnTo>
                      <a:lnTo>
                        <a:pt x="38" y="4"/>
                      </a:lnTo>
                      <a:lnTo>
                        <a:pt x="31" y="5"/>
                      </a:lnTo>
                      <a:lnTo>
                        <a:pt x="24" y="11"/>
                      </a:lnTo>
                      <a:lnTo>
                        <a:pt x="19" y="14"/>
                      </a:lnTo>
                      <a:lnTo>
                        <a:pt x="13" y="19"/>
                      </a:lnTo>
                      <a:lnTo>
                        <a:pt x="8" y="26"/>
                      </a:lnTo>
                      <a:lnTo>
                        <a:pt x="5" y="31"/>
                      </a:lnTo>
                      <a:lnTo>
                        <a:pt x="1" y="38"/>
                      </a:lnTo>
                      <a:lnTo>
                        <a:pt x="0" y="45"/>
                      </a:lnTo>
                      <a:lnTo>
                        <a:pt x="0" y="52"/>
                      </a:lnTo>
                      <a:lnTo>
                        <a:pt x="0" y="60"/>
                      </a:lnTo>
                      <a:lnTo>
                        <a:pt x="0" y="69"/>
                      </a:lnTo>
                      <a:lnTo>
                        <a:pt x="3" y="76"/>
                      </a:lnTo>
                      <a:lnTo>
                        <a:pt x="5" y="83"/>
                      </a:lnTo>
                      <a:lnTo>
                        <a:pt x="10" y="90"/>
                      </a:lnTo>
                      <a:lnTo>
                        <a:pt x="15" y="97"/>
                      </a:lnTo>
                      <a:lnTo>
                        <a:pt x="20" y="102"/>
                      </a:lnTo>
                      <a:lnTo>
                        <a:pt x="27" y="107"/>
                      </a:lnTo>
                      <a:close/>
                      <a:moveTo>
                        <a:pt x="75" y="124"/>
                      </a:moveTo>
                      <a:lnTo>
                        <a:pt x="38" y="124"/>
                      </a:lnTo>
                      <a:lnTo>
                        <a:pt x="38" y="112"/>
                      </a:lnTo>
                      <a:lnTo>
                        <a:pt x="48" y="114"/>
                      </a:lnTo>
                      <a:lnTo>
                        <a:pt x="56" y="114"/>
                      </a:lnTo>
                      <a:lnTo>
                        <a:pt x="67" y="114"/>
                      </a:lnTo>
                      <a:lnTo>
                        <a:pt x="75" y="112"/>
                      </a:lnTo>
                      <a:lnTo>
                        <a:pt x="75" y="124"/>
                      </a:lnTo>
                      <a:close/>
                      <a:moveTo>
                        <a:pt x="79" y="98"/>
                      </a:moveTo>
                      <a:lnTo>
                        <a:pt x="81" y="98"/>
                      </a:lnTo>
                      <a:lnTo>
                        <a:pt x="82" y="97"/>
                      </a:lnTo>
                      <a:lnTo>
                        <a:pt x="81" y="97"/>
                      </a:lnTo>
                      <a:lnTo>
                        <a:pt x="79" y="98"/>
                      </a:lnTo>
                      <a:close/>
                      <a:moveTo>
                        <a:pt x="82" y="97"/>
                      </a:moveTo>
                      <a:lnTo>
                        <a:pt x="84" y="95"/>
                      </a:lnTo>
                      <a:lnTo>
                        <a:pt x="84" y="95"/>
                      </a:lnTo>
                      <a:lnTo>
                        <a:pt x="84" y="95"/>
                      </a:lnTo>
                      <a:lnTo>
                        <a:pt x="82" y="97"/>
                      </a:lnTo>
                      <a:close/>
                      <a:moveTo>
                        <a:pt x="36" y="16"/>
                      </a:moveTo>
                      <a:lnTo>
                        <a:pt x="44" y="12"/>
                      </a:lnTo>
                      <a:lnTo>
                        <a:pt x="53" y="11"/>
                      </a:lnTo>
                      <a:lnTo>
                        <a:pt x="62" y="11"/>
                      </a:lnTo>
                      <a:lnTo>
                        <a:pt x="70" y="12"/>
                      </a:lnTo>
                      <a:lnTo>
                        <a:pt x="79" y="16"/>
                      </a:lnTo>
                      <a:lnTo>
                        <a:pt x="86" y="21"/>
                      </a:lnTo>
                      <a:lnTo>
                        <a:pt x="93" y="28"/>
                      </a:lnTo>
                      <a:lnTo>
                        <a:pt x="98" y="35"/>
                      </a:lnTo>
                      <a:lnTo>
                        <a:pt x="101" y="43"/>
                      </a:lnTo>
                      <a:lnTo>
                        <a:pt x="103" y="52"/>
                      </a:lnTo>
                      <a:lnTo>
                        <a:pt x="103" y="62"/>
                      </a:lnTo>
                      <a:lnTo>
                        <a:pt x="101" y="71"/>
                      </a:lnTo>
                      <a:lnTo>
                        <a:pt x="98" y="79"/>
                      </a:lnTo>
                      <a:lnTo>
                        <a:pt x="93" y="86"/>
                      </a:lnTo>
                      <a:lnTo>
                        <a:pt x="86" y="93"/>
                      </a:lnTo>
                      <a:lnTo>
                        <a:pt x="79" y="98"/>
                      </a:lnTo>
                      <a:lnTo>
                        <a:pt x="79" y="98"/>
                      </a:lnTo>
                      <a:lnTo>
                        <a:pt x="79" y="98"/>
                      </a:lnTo>
                      <a:lnTo>
                        <a:pt x="79" y="98"/>
                      </a:lnTo>
                      <a:lnTo>
                        <a:pt x="79" y="98"/>
                      </a:lnTo>
                      <a:lnTo>
                        <a:pt x="79" y="98"/>
                      </a:lnTo>
                      <a:lnTo>
                        <a:pt x="79" y="98"/>
                      </a:lnTo>
                      <a:lnTo>
                        <a:pt x="72" y="102"/>
                      </a:lnTo>
                      <a:lnTo>
                        <a:pt x="65" y="104"/>
                      </a:lnTo>
                      <a:lnTo>
                        <a:pt x="65" y="95"/>
                      </a:lnTo>
                      <a:lnTo>
                        <a:pt x="62" y="95"/>
                      </a:lnTo>
                      <a:lnTo>
                        <a:pt x="56" y="95"/>
                      </a:lnTo>
                      <a:lnTo>
                        <a:pt x="51" y="95"/>
                      </a:lnTo>
                      <a:lnTo>
                        <a:pt x="50" y="95"/>
                      </a:lnTo>
                      <a:lnTo>
                        <a:pt x="50" y="104"/>
                      </a:lnTo>
                      <a:lnTo>
                        <a:pt x="39" y="100"/>
                      </a:lnTo>
                      <a:lnTo>
                        <a:pt x="29" y="95"/>
                      </a:lnTo>
                      <a:lnTo>
                        <a:pt x="20" y="86"/>
                      </a:lnTo>
                      <a:lnTo>
                        <a:pt x="15" y="78"/>
                      </a:lnTo>
                      <a:lnTo>
                        <a:pt x="12" y="69"/>
                      </a:lnTo>
                      <a:lnTo>
                        <a:pt x="10" y="60"/>
                      </a:lnTo>
                      <a:lnTo>
                        <a:pt x="10" y="52"/>
                      </a:lnTo>
                      <a:lnTo>
                        <a:pt x="12" y="42"/>
                      </a:lnTo>
                      <a:lnTo>
                        <a:pt x="17" y="35"/>
                      </a:lnTo>
                      <a:lnTo>
                        <a:pt x="22" y="26"/>
                      </a:lnTo>
                      <a:lnTo>
                        <a:pt x="27" y="21"/>
                      </a:lnTo>
                      <a:lnTo>
                        <a:pt x="36" y="16"/>
                      </a:lnTo>
                      <a:close/>
                    </a:path>
                  </a:pathLst>
                </a:custGeom>
                <a:grpFill/>
                <a:ln>
                  <a:noFill/>
                </a:ln>
                <a:extLst/>
              </p:spPr>
              <p:txBody>
                <a:bodyPr/>
                <a:lstStyle/>
                <a:p>
                  <a:pPr>
                    <a:defRPr/>
                  </a:pPr>
                  <a:endParaRPr lang="en-US">
                    <a:solidFill>
                      <a:srgbClr val="000000"/>
                    </a:solidFill>
                  </a:endParaRPr>
                </a:p>
              </p:txBody>
            </p:sp>
            <p:sp>
              <p:nvSpPr>
                <p:cNvPr id="22" name="Freeform 43"/>
                <p:cNvSpPr>
                  <a:spLocks/>
                </p:cNvSpPr>
                <p:nvPr/>
              </p:nvSpPr>
              <p:spPr bwMode="auto">
                <a:xfrm>
                  <a:off x="3195638" y="208597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p:spPr>
              <p:txBody>
                <a:bodyPr/>
                <a:lstStyle/>
                <a:p>
                  <a:pPr>
                    <a:defRPr/>
                  </a:pPr>
                  <a:endParaRPr lang="en-US">
                    <a:solidFill>
                      <a:srgbClr val="000000"/>
                    </a:solidFill>
                  </a:endParaRPr>
                </a:p>
              </p:txBody>
            </p:sp>
            <p:sp>
              <p:nvSpPr>
                <p:cNvPr id="23" name="Freeform 44"/>
                <p:cNvSpPr>
                  <a:spLocks/>
                </p:cNvSpPr>
                <p:nvPr/>
              </p:nvSpPr>
              <p:spPr bwMode="auto">
                <a:xfrm>
                  <a:off x="3157538" y="1868487"/>
                  <a:ext cx="15875" cy="42862"/>
                </a:xfrm>
                <a:custGeom>
                  <a:avLst/>
                  <a:gdLst>
                    <a:gd name="T0" fmla="*/ 10 w 10"/>
                    <a:gd name="T1" fmla="*/ 27 h 27"/>
                    <a:gd name="T2" fmla="*/ 10 w 10"/>
                    <a:gd name="T3" fmla="*/ 5 h 27"/>
                    <a:gd name="T4" fmla="*/ 8 w 10"/>
                    <a:gd name="T5" fmla="*/ 1 h 27"/>
                    <a:gd name="T6" fmla="*/ 5 w 10"/>
                    <a:gd name="T7" fmla="*/ 0 h 27"/>
                    <a:gd name="T8" fmla="*/ 1 w 10"/>
                    <a:gd name="T9" fmla="*/ 1 h 27"/>
                    <a:gd name="T10" fmla="*/ 0 w 10"/>
                    <a:gd name="T11" fmla="*/ 5 h 27"/>
                    <a:gd name="T12" fmla="*/ 0 w 10"/>
                    <a:gd name="T13" fmla="*/ 27 h 27"/>
                    <a:gd name="T14" fmla="*/ 0 w 10"/>
                    <a:gd name="T15" fmla="*/ 27 h 27"/>
                    <a:gd name="T16" fmla="*/ 1 w 10"/>
                    <a:gd name="T17" fmla="*/ 27 h 27"/>
                    <a:gd name="T18" fmla="*/ 5 w 10"/>
                    <a:gd name="T19" fmla="*/ 27 h 27"/>
                    <a:gd name="T20" fmla="*/ 10 w 10"/>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7">
                      <a:moveTo>
                        <a:pt x="10" y="27"/>
                      </a:moveTo>
                      <a:lnTo>
                        <a:pt x="10" y="5"/>
                      </a:lnTo>
                      <a:lnTo>
                        <a:pt x="8" y="1"/>
                      </a:lnTo>
                      <a:lnTo>
                        <a:pt x="5" y="0"/>
                      </a:lnTo>
                      <a:lnTo>
                        <a:pt x="1" y="1"/>
                      </a:lnTo>
                      <a:lnTo>
                        <a:pt x="0" y="5"/>
                      </a:lnTo>
                      <a:lnTo>
                        <a:pt x="0" y="27"/>
                      </a:lnTo>
                      <a:lnTo>
                        <a:pt x="0" y="27"/>
                      </a:lnTo>
                      <a:lnTo>
                        <a:pt x="1" y="27"/>
                      </a:lnTo>
                      <a:lnTo>
                        <a:pt x="5" y="27"/>
                      </a:lnTo>
                      <a:lnTo>
                        <a:pt x="10" y="27"/>
                      </a:lnTo>
                      <a:close/>
                    </a:path>
                  </a:pathLst>
                </a:custGeom>
                <a:grpFill/>
                <a:ln>
                  <a:noFill/>
                </a:ln>
                <a:extLst/>
              </p:spPr>
              <p:txBody>
                <a:bodyPr/>
                <a:lstStyle/>
                <a:p>
                  <a:pPr>
                    <a:defRPr/>
                  </a:pPr>
                  <a:endParaRPr lang="en-US">
                    <a:solidFill>
                      <a:srgbClr val="000000"/>
                    </a:solidFill>
                  </a:endParaRPr>
                </a:p>
              </p:txBody>
            </p:sp>
            <p:sp>
              <p:nvSpPr>
                <p:cNvPr id="24" name="Freeform 45"/>
                <p:cNvSpPr>
                  <a:spLocks/>
                </p:cNvSpPr>
                <p:nvPr/>
              </p:nvSpPr>
              <p:spPr bwMode="auto">
                <a:xfrm>
                  <a:off x="3055938" y="1906587"/>
                  <a:ext cx="41275" cy="38100"/>
                </a:xfrm>
                <a:custGeom>
                  <a:avLst/>
                  <a:gdLst>
                    <a:gd name="T0" fmla="*/ 17 w 26"/>
                    <a:gd name="T1" fmla="*/ 24 h 24"/>
                    <a:gd name="T2" fmla="*/ 21 w 26"/>
                    <a:gd name="T3" fmla="*/ 20 h 24"/>
                    <a:gd name="T4" fmla="*/ 26 w 26"/>
                    <a:gd name="T5" fmla="*/ 17 h 24"/>
                    <a:gd name="T6" fmla="*/ 9 w 26"/>
                    <a:gd name="T7" fmla="*/ 2 h 24"/>
                    <a:gd name="T8" fmla="*/ 5 w 26"/>
                    <a:gd name="T9" fmla="*/ 0 h 24"/>
                    <a:gd name="T10" fmla="*/ 2 w 26"/>
                    <a:gd name="T11" fmla="*/ 2 h 24"/>
                    <a:gd name="T12" fmla="*/ 0 w 26"/>
                    <a:gd name="T13" fmla="*/ 5 h 24"/>
                    <a:gd name="T14" fmla="*/ 2 w 26"/>
                    <a:gd name="T15" fmla="*/ 8 h 24"/>
                    <a:gd name="T16" fmla="*/ 17 w 2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4">
                      <a:moveTo>
                        <a:pt x="17" y="24"/>
                      </a:moveTo>
                      <a:lnTo>
                        <a:pt x="21" y="20"/>
                      </a:lnTo>
                      <a:lnTo>
                        <a:pt x="26" y="17"/>
                      </a:lnTo>
                      <a:lnTo>
                        <a:pt x="9" y="2"/>
                      </a:lnTo>
                      <a:lnTo>
                        <a:pt x="5" y="0"/>
                      </a:lnTo>
                      <a:lnTo>
                        <a:pt x="2" y="2"/>
                      </a:lnTo>
                      <a:lnTo>
                        <a:pt x="0" y="5"/>
                      </a:lnTo>
                      <a:lnTo>
                        <a:pt x="2" y="8"/>
                      </a:lnTo>
                      <a:lnTo>
                        <a:pt x="17" y="24"/>
                      </a:lnTo>
                      <a:close/>
                    </a:path>
                  </a:pathLst>
                </a:custGeom>
                <a:grpFill/>
                <a:ln>
                  <a:noFill/>
                </a:ln>
                <a:extLst/>
              </p:spPr>
              <p:txBody>
                <a:bodyPr/>
                <a:lstStyle/>
                <a:p>
                  <a:pPr>
                    <a:defRPr/>
                  </a:pPr>
                  <a:endParaRPr lang="en-US">
                    <a:solidFill>
                      <a:srgbClr val="000000"/>
                    </a:solidFill>
                  </a:endParaRPr>
                </a:p>
              </p:txBody>
            </p:sp>
            <p:sp>
              <p:nvSpPr>
                <p:cNvPr id="25" name="Freeform 46"/>
                <p:cNvSpPr>
                  <a:spLocks/>
                </p:cNvSpPr>
                <p:nvPr/>
              </p:nvSpPr>
              <p:spPr bwMode="auto">
                <a:xfrm>
                  <a:off x="3230563" y="1909762"/>
                  <a:ext cx="38100" cy="38100"/>
                </a:xfrm>
                <a:custGeom>
                  <a:avLst/>
                  <a:gdLst>
                    <a:gd name="T0" fmla="*/ 7 w 24"/>
                    <a:gd name="T1" fmla="*/ 24 h 24"/>
                    <a:gd name="T2" fmla="*/ 23 w 24"/>
                    <a:gd name="T3" fmla="*/ 10 h 24"/>
                    <a:gd name="T4" fmla="*/ 24 w 24"/>
                    <a:gd name="T5" fmla="*/ 5 h 24"/>
                    <a:gd name="T6" fmla="*/ 23 w 24"/>
                    <a:gd name="T7" fmla="*/ 1 h 24"/>
                    <a:gd name="T8" fmla="*/ 19 w 24"/>
                    <a:gd name="T9" fmla="*/ 0 h 24"/>
                    <a:gd name="T10" fmla="*/ 16 w 24"/>
                    <a:gd name="T11" fmla="*/ 1 h 24"/>
                    <a:gd name="T12" fmla="*/ 0 w 24"/>
                    <a:gd name="T13" fmla="*/ 17 h 24"/>
                    <a:gd name="T14" fmla="*/ 4 w 24"/>
                    <a:gd name="T15" fmla="*/ 20 h 24"/>
                    <a:gd name="T16" fmla="*/ 7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7" y="24"/>
                      </a:moveTo>
                      <a:lnTo>
                        <a:pt x="23" y="10"/>
                      </a:lnTo>
                      <a:lnTo>
                        <a:pt x="24" y="5"/>
                      </a:lnTo>
                      <a:lnTo>
                        <a:pt x="23" y="1"/>
                      </a:lnTo>
                      <a:lnTo>
                        <a:pt x="19" y="0"/>
                      </a:lnTo>
                      <a:lnTo>
                        <a:pt x="16" y="1"/>
                      </a:lnTo>
                      <a:lnTo>
                        <a:pt x="0" y="17"/>
                      </a:lnTo>
                      <a:lnTo>
                        <a:pt x="4" y="20"/>
                      </a:lnTo>
                      <a:lnTo>
                        <a:pt x="7" y="24"/>
                      </a:lnTo>
                      <a:close/>
                    </a:path>
                  </a:pathLst>
                </a:custGeom>
                <a:grpFill/>
                <a:ln>
                  <a:noFill/>
                </a:ln>
                <a:extLst/>
              </p:spPr>
              <p:txBody>
                <a:bodyPr/>
                <a:lstStyle/>
                <a:p>
                  <a:pPr>
                    <a:defRPr/>
                  </a:pPr>
                  <a:endParaRPr lang="en-US">
                    <a:solidFill>
                      <a:srgbClr val="000000"/>
                    </a:solidFill>
                  </a:endParaRPr>
                </a:p>
              </p:txBody>
            </p:sp>
            <p:sp>
              <p:nvSpPr>
                <p:cNvPr id="26" name="Freeform 47"/>
                <p:cNvSpPr>
                  <a:spLocks/>
                </p:cNvSpPr>
                <p:nvPr/>
              </p:nvSpPr>
              <p:spPr bwMode="auto">
                <a:xfrm>
                  <a:off x="3013076" y="2009775"/>
                  <a:ext cx="39688" cy="15875"/>
                </a:xfrm>
                <a:custGeom>
                  <a:avLst/>
                  <a:gdLst>
                    <a:gd name="T0" fmla="*/ 5 w 25"/>
                    <a:gd name="T1" fmla="*/ 10 h 10"/>
                    <a:gd name="T2" fmla="*/ 24 w 25"/>
                    <a:gd name="T3" fmla="*/ 10 h 10"/>
                    <a:gd name="T4" fmla="*/ 24 w 25"/>
                    <a:gd name="T5" fmla="*/ 5 h 10"/>
                    <a:gd name="T6" fmla="*/ 24 w 25"/>
                    <a:gd name="T7" fmla="*/ 2 h 10"/>
                    <a:gd name="T8" fmla="*/ 25 w 25"/>
                    <a:gd name="T9" fmla="*/ 0 h 10"/>
                    <a:gd name="T10" fmla="*/ 25 w 25"/>
                    <a:gd name="T11" fmla="*/ 0 h 10"/>
                    <a:gd name="T12" fmla="*/ 5 w 25"/>
                    <a:gd name="T13" fmla="*/ 0 h 10"/>
                    <a:gd name="T14" fmla="*/ 0 w 25"/>
                    <a:gd name="T15" fmla="*/ 0 h 10"/>
                    <a:gd name="T16" fmla="*/ 0 w 25"/>
                    <a:gd name="T17" fmla="*/ 5 h 10"/>
                    <a:gd name="T18" fmla="*/ 0 w 25"/>
                    <a:gd name="T19" fmla="*/ 9 h 10"/>
                    <a:gd name="T20" fmla="*/ 5 w 25"/>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0">
                      <a:moveTo>
                        <a:pt x="5" y="10"/>
                      </a:moveTo>
                      <a:lnTo>
                        <a:pt x="24" y="10"/>
                      </a:lnTo>
                      <a:lnTo>
                        <a:pt x="24" y="5"/>
                      </a:lnTo>
                      <a:lnTo>
                        <a:pt x="24" y="2"/>
                      </a:lnTo>
                      <a:lnTo>
                        <a:pt x="25" y="0"/>
                      </a:lnTo>
                      <a:lnTo>
                        <a:pt x="25" y="0"/>
                      </a:lnTo>
                      <a:lnTo>
                        <a:pt x="5" y="0"/>
                      </a:lnTo>
                      <a:lnTo>
                        <a:pt x="0" y="0"/>
                      </a:lnTo>
                      <a:lnTo>
                        <a:pt x="0" y="5"/>
                      </a:lnTo>
                      <a:lnTo>
                        <a:pt x="0" y="9"/>
                      </a:lnTo>
                      <a:lnTo>
                        <a:pt x="5" y="10"/>
                      </a:lnTo>
                      <a:close/>
                    </a:path>
                  </a:pathLst>
                </a:custGeom>
                <a:grpFill/>
                <a:ln>
                  <a:noFill/>
                </a:ln>
                <a:extLst/>
              </p:spPr>
              <p:txBody>
                <a:bodyPr/>
                <a:lstStyle/>
                <a:p>
                  <a:pPr>
                    <a:defRPr/>
                  </a:pPr>
                  <a:endParaRPr lang="en-US">
                    <a:solidFill>
                      <a:srgbClr val="000000"/>
                    </a:solidFill>
                  </a:endParaRPr>
                </a:p>
              </p:txBody>
            </p:sp>
            <p:sp>
              <p:nvSpPr>
                <p:cNvPr id="27" name="Freeform 48"/>
                <p:cNvSpPr>
                  <a:spLocks/>
                </p:cNvSpPr>
                <p:nvPr/>
              </p:nvSpPr>
              <p:spPr bwMode="auto">
                <a:xfrm>
                  <a:off x="3236913" y="2085975"/>
                  <a:ext cx="34925" cy="36512"/>
                </a:xfrm>
                <a:custGeom>
                  <a:avLst/>
                  <a:gdLst>
                    <a:gd name="T0" fmla="*/ 20 w 22"/>
                    <a:gd name="T1" fmla="*/ 21 h 23"/>
                    <a:gd name="T2" fmla="*/ 22 w 22"/>
                    <a:gd name="T3" fmla="*/ 18 h 23"/>
                    <a:gd name="T4" fmla="*/ 20 w 22"/>
                    <a:gd name="T5" fmla="*/ 14 h 23"/>
                    <a:gd name="T6" fmla="*/ 7 w 22"/>
                    <a:gd name="T7" fmla="*/ 0 h 23"/>
                    <a:gd name="T8" fmla="*/ 3 w 22"/>
                    <a:gd name="T9" fmla="*/ 4 h 23"/>
                    <a:gd name="T10" fmla="*/ 0 w 22"/>
                    <a:gd name="T11" fmla="*/ 7 h 23"/>
                    <a:gd name="T12" fmla="*/ 13 w 22"/>
                    <a:gd name="T13" fmla="*/ 21 h 23"/>
                    <a:gd name="T14" fmla="*/ 17 w 22"/>
                    <a:gd name="T15" fmla="*/ 23 h 23"/>
                    <a:gd name="T16" fmla="*/ 20 w 22"/>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20" y="21"/>
                      </a:moveTo>
                      <a:lnTo>
                        <a:pt x="22" y="18"/>
                      </a:lnTo>
                      <a:lnTo>
                        <a:pt x="20" y="14"/>
                      </a:lnTo>
                      <a:lnTo>
                        <a:pt x="7" y="0"/>
                      </a:lnTo>
                      <a:lnTo>
                        <a:pt x="3" y="4"/>
                      </a:lnTo>
                      <a:lnTo>
                        <a:pt x="0" y="7"/>
                      </a:lnTo>
                      <a:lnTo>
                        <a:pt x="13" y="21"/>
                      </a:lnTo>
                      <a:lnTo>
                        <a:pt x="17" y="23"/>
                      </a:lnTo>
                      <a:lnTo>
                        <a:pt x="20" y="21"/>
                      </a:lnTo>
                      <a:close/>
                    </a:path>
                  </a:pathLst>
                </a:custGeom>
                <a:grpFill/>
                <a:ln>
                  <a:noFill/>
                </a:ln>
                <a:extLst/>
              </p:spPr>
              <p:txBody>
                <a:bodyPr/>
                <a:lstStyle/>
                <a:p>
                  <a:pPr>
                    <a:defRPr/>
                  </a:pPr>
                  <a:endParaRPr lang="en-US">
                    <a:solidFill>
                      <a:srgbClr val="000000"/>
                    </a:solidFill>
                  </a:endParaRPr>
                </a:p>
              </p:txBody>
            </p:sp>
            <p:sp>
              <p:nvSpPr>
                <p:cNvPr id="28" name="Freeform 49"/>
                <p:cNvSpPr>
                  <a:spLocks/>
                </p:cNvSpPr>
                <p:nvPr/>
              </p:nvSpPr>
              <p:spPr bwMode="auto">
                <a:xfrm>
                  <a:off x="3267076" y="2009775"/>
                  <a:ext cx="42863" cy="15875"/>
                </a:xfrm>
                <a:custGeom>
                  <a:avLst/>
                  <a:gdLst>
                    <a:gd name="T0" fmla="*/ 22 w 27"/>
                    <a:gd name="T1" fmla="*/ 0 h 10"/>
                    <a:gd name="T2" fmla="*/ 0 w 27"/>
                    <a:gd name="T3" fmla="*/ 0 h 10"/>
                    <a:gd name="T4" fmla="*/ 0 w 27"/>
                    <a:gd name="T5" fmla="*/ 10 h 10"/>
                    <a:gd name="T6" fmla="*/ 1 w 27"/>
                    <a:gd name="T7" fmla="*/ 10 h 10"/>
                    <a:gd name="T8" fmla="*/ 22 w 27"/>
                    <a:gd name="T9" fmla="*/ 10 h 10"/>
                    <a:gd name="T10" fmla="*/ 25 w 27"/>
                    <a:gd name="T11" fmla="*/ 9 h 10"/>
                    <a:gd name="T12" fmla="*/ 27 w 27"/>
                    <a:gd name="T13" fmla="*/ 5 h 10"/>
                    <a:gd name="T14" fmla="*/ 25 w 27"/>
                    <a:gd name="T15" fmla="*/ 0 h 10"/>
                    <a:gd name="T16" fmla="*/ 22 w 2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0">
                      <a:moveTo>
                        <a:pt x="22" y="0"/>
                      </a:moveTo>
                      <a:lnTo>
                        <a:pt x="0" y="0"/>
                      </a:lnTo>
                      <a:lnTo>
                        <a:pt x="0" y="10"/>
                      </a:lnTo>
                      <a:lnTo>
                        <a:pt x="1" y="10"/>
                      </a:lnTo>
                      <a:lnTo>
                        <a:pt x="22" y="10"/>
                      </a:lnTo>
                      <a:lnTo>
                        <a:pt x="25" y="9"/>
                      </a:lnTo>
                      <a:lnTo>
                        <a:pt x="27" y="5"/>
                      </a:lnTo>
                      <a:lnTo>
                        <a:pt x="25" y="0"/>
                      </a:lnTo>
                      <a:lnTo>
                        <a:pt x="22" y="0"/>
                      </a:lnTo>
                      <a:close/>
                    </a:path>
                  </a:pathLst>
                </a:custGeom>
                <a:grpFill/>
                <a:ln>
                  <a:noFill/>
                </a:ln>
                <a:extLst/>
              </p:spPr>
              <p:txBody>
                <a:bodyPr/>
                <a:lstStyle/>
                <a:p>
                  <a:pPr>
                    <a:defRPr/>
                  </a:pPr>
                  <a:endParaRPr lang="en-US">
                    <a:solidFill>
                      <a:srgbClr val="000000"/>
                    </a:solidFill>
                  </a:endParaRPr>
                </a:p>
              </p:txBody>
            </p:sp>
            <p:sp>
              <p:nvSpPr>
                <p:cNvPr id="29" name="Freeform 50"/>
                <p:cNvSpPr>
                  <a:spLocks/>
                </p:cNvSpPr>
                <p:nvPr/>
              </p:nvSpPr>
              <p:spPr bwMode="auto">
                <a:xfrm>
                  <a:off x="3149601" y="1966912"/>
                  <a:ext cx="23813" cy="111125"/>
                </a:xfrm>
                <a:custGeom>
                  <a:avLst/>
                  <a:gdLst>
                    <a:gd name="T0" fmla="*/ 6 w 15"/>
                    <a:gd name="T1" fmla="*/ 70 h 70"/>
                    <a:gd name="T2" fmla="*/ 10 w 15"/>
                    <a:gd name="T3" fmla="*/ 68 h 70"/>
                    <a:gd name="T4" fmla="*/ 12 w 15"/>
                    <a:gd name="T5" fmla="*/ 68 h 70"/>
                    <a:gd name="T6" fmla="*/ 15 w 15"/>
                    <a:gd name="T7" fmla="*/ 67 h 70"/>
                    <a:gd name="T8" fmla="*/ 15 w 15"/>
                    <a:gd name="T9" fmla="*/ 63 h 70"/>
                    <a:gd name="T10" fmla="*/ 15 w 15"/>
                    <a:gd name="T11" fmla="*/ 5 h 70"/>
                    <a:gd name="T12" fmla="*/ 15 w 15"/>
                    <a:gd name="T13" fmla="*/ 3 h 70"/>
                    <a:gd name="T14" fmla="*/ 12 w 15"/>
                    <a:gd name="T15" fmla="*/ 1 h 70"/>
                    <a:gd name="T16" fmla="*/ 10 w 15"/>
                    <a:gd name="T17" fmla="*/ 0 h 70"/>
                    <a:gd name="T18" fmla="*/ 6 w 15"/>
                    <a:gd name="T19" fmla="*/ 0 h 70"/>
                    <a:gd name="T20" fmla="*/ 5 w 15"/>
                    <a:gd name="T21" fmla="*/ 0 h 70"/>
                    <a:gd name="T22" fmla="*/ 1 w 15"/>
                    <a:gd name="T23" fmla="*/ 1 h 70"/>
                    <a:gd name="T24" fmla="*/ 0 w 15"/>
                    <a:gd name="T25" fmla="*/ 3 h 70"/>
                    <a:gd name="T26" fmla="*/ 0 w 15"/>
                    <a:gd name="T27" fmla="*/ 5 h 70"/>
                    <a:gd name="T28" fmla="*/ 0 w 15"/>
                    <a:gd name="T29" fmla="*/ 63 h 70"/>
                    <a:gd name="T30" fmla="*/ 0 w 15"/>
                    <a:gd name="T31" fmla="*/ 67 h 70"/>
                    <a:gd name="T32" fmla="*/ 1 w 15"/>
                    <a:gd name="T33" fmla="*/ 68 h 70"/>
                    <a:gd name="T34" fmla="*/ 5 w 15"/>
                    <a:gd name="T35" fmla="*/ 68 h 70"/>
                    <a:gd name="T36" fmla="*/ 6 w 15"/>
                    <a:gd name="T3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70">
                      <a:moveTo>
                        <a:pt x="6" y="70"/>
                      </a:moveTo>
                      <a:lnTo>
                        <a:pt x="10" y="68"/>
                      </a:lnTo>
                      <a:lnTo>
                        <a:pt x="12" y="68"/>
                      </a:lnTo>
                      <a:lnTo>
                        <a:pt x="15" y="67"/>
                      </a:lnTo>
                      <a:lnTo>
                        <a:pt x="15" y="63"/>
                      </a:lnTo>
                      <a:lnTo>
                        <a:pt x="15" y="5"/>
                      </a:lnTo>
                      <a:lnTo>
                        <a:pt x="15" y="3"/>
                      </a:lnTo>
                      <a:lnTo>
                        <a:pt x="12" y="1"/>
                      </a:lnTo>
                      <a:lnTo>
                        <a:pt x="10" y="0"/>
                      </a:lnTo>
                      <a:lnTo>
                        <a:pt x="6" y="0"/>
                      </a:lnTo>
                      <a:lnTo>
                        <a:pt x="5" y="0"/>
                      </a:lnTo>
                      <a:lnTo>
                        <a:pt x="1" y="1"/>
                      </a:lnTo>
                      <a:lnTo>
                        <a:pt x="0" y="3"/>
                      </a:lnTo>
                      <a:lnTo>
                        <a:pt x="0" y="5"/>
                      </a:lnTo>
                      <a:lnTo>
                        <a:pt x="0" y="63"/>
                      </a:lnTo>
                      <a:lnTo>
                        <a:pt x="0" y="67"/>
                      </a:lnTo>
                      <a:lnTo>
                        <a:pt x="1" y="68"/>
                      </a:lnTo>
                      <a:lnTo>
                        <a:pt x="5" y="68"/>
                      </a:lnTo>
                      <a:lnTo>
                        <a:pt x="6" y="70"/>
                      </a:lnTo>
                      <a:close/>
                    </a:path>
                  </a:pathLst>
                </a:custGeom>
                <a:grpFill/>
                <a:ln>
                  <a:noFill/>
                </a:ln>
                <a:extLst/>
              </p:spPr>
              <p:txBody>
                <a:bodyPr/>
                <a:lstStyle/>
                <a:p>
                  <a:pPr>
                    <a:defRPr/>
                  </a:pPr>
                  <a:endParaRPr lang="en-US">
                    <a:solidFill>
                      <a:srgbClr val="000000"/>
                    </a:solidFill>
                  </a:endParaRPr>
                </a:p>
              </p:txBody>
            </p:sp>
          </p:grpSp>
        </p:grpSp>
      </p:grpSp>
      <p:grpSp>
        <p:nvGrpSpPr>
          <p:cNvPr id="4" name="Group 3">
            <a:extLst>
              <a:ext uri="{FF2B5EF4-FFF2-40B4-BE49-F238E27FC236}">
                <a16:creationId xmlns:a16="http://schemas.microsoft.com/office/drawing/2014/main" id="{C46CD398-C67E-422B-AA35-131911E66529}"/>
              </a:ext>
            </a:extLst>
          </p:cNvPr>
          <p:cNvGrpSpPr/>
          <p:nvPr/>
        </p:nvGrpSpPr>
        <p:grpSpPr>
          <a:xfrm>
            <a:off x="674067" y="3125843"/>
            <a:ext cx="720000" cy="720000"/>
            <a:chOff x="1348806" y="3548006"/>
            <a:chExt cx="720000" cy="720000"/>
          </a:xfrm>
        </p:grpSpPr>
        <p:grpSp>
          <p:nvGrpSpPr>
            <p:cNvPr id="80" name="Group 79"/>
            <p:cNvGrpSpPr/>
            <p:nvPr/>
          </p:nvGrpSpPr>
          <p:grpSpPr>
            <a:xfrm>
              <a:off x="1348806" y="3548006"/>
              <a:ext cx="720000" cy="720000"/>
              <a:chOff x="6881813" y="1009650"/>
              <a:chExt cx="927100" cy="928688"/>
            </a:xfrm>
          </p:grpSpPr>
          <p:sp>
            <p:nvSpPr>
              <p:cNvPr id="86" name="Freeform 85"/>
              <p:cNvSpPr>
                <a:spLocks/>
              </p:cNvSpPr>
              <p:nvPr/>
            </p:nvSpPr>
            <p:spPr bwMode="auto">
              <a:xfrm>
                <a:off x="6881813" y="1009650"/>
                <a:ext cx="927100" cy="928688"/>
              </a:xfrm>
              <a:custGeom>
                <a:avLst/>
                <a:gdLst>
                  <a:gd name="T0" fmla="*/ 2589 w 5400"/>
                  <a:gd name="T1" fmla="*/ 5400 h 5400"/>
                  <a:gd name="T2" fmla="*/ 2346 w 5400"/>
                  <a:gd name="T3" fmla="*/ 5380 h 5400"/>
                  <a:gd name="T4" fmla="*/ 2287 w 5400"/>
                  <a:gd name="T5" fmla="*/ 5110 h 5400"/>
                  <a:gd name="T6" fmla="*/ 1810 w 5400"/>
                  <a:gd name="T7" fmla="*/ 4730 h 5400"/>
                  <a:gd name="T8" fmla="*/ 1634 w 5400"/>
                  <a:gd name="T9" fmla="*/ 4885 h 5400"/>
                  <a:gd name="T10" fmla="*/ 1366 w 5400"/>
                  <a:gd name="T11" fmla="*/ 5077 h 5400"/>
                  <a:gd name="T12" fmla="*/ 1010 w 5400"/>
                  <a:gd name="T13" fmla="*/ 4824 h 5400"/>
                  <a:gd name="T14" fmla="*/ 846 w 5400"/>
                  <a:gd name="T15" fmla="*/ 4628 h 5400"/>
                  <a:gd name="T16" fmla="*/ 1039 w 5400"/>
                  <a:gd name="T17" fmla="*/ 4187 h 5400"/>
                  <a:gd name="T18" fmla="*/ 754 w 5400"/>
                  <a:gd name="T19" fmla="*/ 3843 h 5400"/>
                  <a:gd name="T20" fmla="*/ 406 w 5400"/>
                  <a:gd name="T21" fmla="*/ 3880 h 5400"/>
                  <a:gd name="T22" fmla="*/ 193 w 5400"/>
                  <a:gd name="T23" fmla="*/ 3815 h 5400"/>
                  <a:gd name="T24" fmla="*/ 0 w 5400"/>
                  <a:gd name="T25" fmla="*/ 3235 h 5400"/>
                  <a:gd name="T26" fmla="*/ 122 w 5400"/>
                  <a:gd name="T27" fmla="*/ 3169 h 5400"/>
                  <a:gd name="T28" fmla="*/ 478 w 5400"/>
                  <a:gd name="T29" fmla="*/ 2830 h 5400"/>
                  <a:gd name="T30" fmla="*/ 478 w 5400"/>
                  <a:gd name="T31" fmla="*/ 2570 h 5400"/>
                  <a:gd name="T32" fmla="*/ 122 w 5400"/>
                  <a:gd name="T33" fmla="*/ 2231 h 5400"/>
                  <a:gd name="T34" fmla="*/ 0 w 5400"/>
                  <a:gd name="T35" fmla="*/ 2166 h 5400"/>
                  <a:gd name="T36" fmla="*/ 193 w 5400"/>
                  <a:gd name="T37" fmla="*/ 1585 h 5400"/>
                  <a:gd name="T38" fmla="*/ 406 w 5400"/>
                  <a:gd name="T39" fmla="*/ 1520 h 5400"/>
                  <a:gd name="T40" fmla="*/ 754 w 5400"/>
                  <a:gd name="T41" fmla="*/ 1557 h 5400"/>
                  <a:gd name="T42" fmla="*/ 1039 w 5400"/>
                  <a:gd name="T43" fmla="*/ 1214 h 5400"/>
                  <a:gd name="T44" fmla="*/ 846 w 5400"/>
                  <a:gd name="T45" fmla="*/ 772 h 5400"/>
                  <a:gd name="T46" fmla="*/ 1010 w 5400"/>
                  <a:gd name="T47" fmla="*/ 576 h 5400"/>
                  <a:gd name="T48" fmla="*/ 1366 w 5400"/>
                  <a:gd name="T49" fmla="*/ 323 h 5400"/>
                  <a:gd name="T50" fmla="*/ 1634 w 5400"/>
                  <a:gd name="T51" fmla="*/ 515 h 5400"/>
                  <a:gd name="T52" fmla="*/ 1810 w 5400"/>
                  <a:gd name="T53" fmla="*/ 670 h 5400"/>
                  <a:gd name="T54" fmla="*/ 2287 w 5400"/>
                  <a:gd name="T55" fmla="*/ 290 h 5400"/>
                  <a:gd name="T56" fmla="*/ 2346 w 5400"/>
                  <a:gd name="T57" fmla="*/ 21 h 5400"/>
                  <a:gd name="T58" fmla="*/ 2589 w 5400"/>
                  <a:gd name="T59" fmla="*/ 0 h 5400"/>
                  <a:gd name="T60" fmla="*/ 2702 w 5400"/>
                  <a:gd name="T61" fmla="*/ 0 h 5400"/>
                  <a:gd name="T62" fmla="*/ 2887 w 5400"/>
                  <a:gd name="T63" fmla="*/ 0 h 5400"/>
                  <a:gd name="T64" fmla="*/ 3063 w 5400"/>
                  <a:gd name="T65" fmla="*/ 49 h 5400"/>
                  <a:gd name="T66" fmla="*/ 3146 w 5400"/>
                  <a:gd name="T67" fmla="*/ 441 h 5400"/>
                  <a:gd name="T68" fmla="*/ 3611 w 5400"/>
                  <a:gd name="T69" fmla="*/ 650 h 5400"/>
                  <a:gd name="T70" fmla="*/ 3867 w 5400"/>
                  <a:gd name="T71" fmla="*/ 425 h 5400"/>
                  <a:gd name="T72" fmla="*/ 4076 w 5400"/>
                  <a:gd name="T73" fmla="*/ 356 h 5400"/>
                  <a:gd name="T74" fmla="*/ 4583 w 5400"/>
                  <a:gd name="T75" fmla="*/ 711 h 5400"/>
                  <a:gd name="T76" fmla="*/ 4529 w 5400"/>
                  <a:gd name="T77" fmla="*/ 834 h 5400"/>
                  <a:gd name="T78" fmla="*/ 4499 w 5400"/>
                  <a:gd name="T79" fmla="*/ 1381 h 5400"/>
                  <a:gd name="T80" fmla="*/ 4688 w 5400"/>
                  <a:gd name="T81" fmla="*/ 1553 h 5400"/>
                  <a:gd name="T82" fmla="*/ 5178 w 5400"/>
                  <a:gd name="T83" fmla="*/ 1500 h 5400"/>
                  <a:gd name="T84" fmla="*/ 5233 w 5400"/>
                  <a:gd name="T85" fmla="*/ 1663 h 5400"/>
                  <a:gd name="T86" fmla="*/ 5392 w 5400"/>
                  <a:gd name="T87" fmla="*/ 2170 h 5400"/>
                  <a:gd name="T88" fmla="*/ 5195 w 5400"/>
                  <a:gd name="T89" fmla="*/ 2280 h 5400"/>
                  <a:gd name="T90" fmla="*/ 4927 w 5400"/>
                  <a:gd name="T91" fmla="*/ 2699 h 5400"/>
                  <a:gd name="T92" fmla="*/ 4914 w 5400"/>
                  <a:gd name="T93" fmla="*/ 2961 h 5400"/>
                  <a:gd name="T94" fmla="*/ 5337 w 5400"/>
                  <a:gd name="T95" fmla="*/ 3202 h 5400"/>
                  <a:gd name="T96" fmla="*/ 5325 w 5400"/>
                  <a:gd name="T97" fmla="*/ 3455 h 5400"/>
                  <a:gd name="T98" fmla="*/ 5191 w 5400"/>
                  <a:gd name="T99" fmla="*/ 3864 h 5400"/>
                  <a:gd name="T100" fmla="*/ 4856 w 5400"/>
                  <a:gd name="T101" fmla="*/ 3864 h 5400"/>
                  <a:gd name="T102" fmla="*/ 4625 w 5400"/>
                  <a:gd name="T103" fmla="*/ 3843 h 5400"/>
                  <a:gd name="T104" fmla="*/ 4432 w 5400"/>
                  <a:gd name="T105" fmla="*/ 4354 h 5400"/>
                  <a:gd name="T106" fmla="*/ 4571 w 5400"/>
                  <a:gd name="T107" fmla="*/ 4665 h 5400"/>
                  <a:gd name="T108" fmla="*/ 4248 w 5400"/>
                  <a:gd name="T109" fmla="*/ 4926 h 5400"/>
                  <a:gd name="T110" fmla="*/ 4014 w 5400"/>
                  <a:gd name="T111" fmla="*/ 5090 h 5400"/>
                  <a:gd name="T112" fmla="*/ 3691 w 5400"/>
                  <a:gd name="T113" fmla="*/ 4820 h 5400"/>
                  <a:gd name="T114" fmla="*/ 3486 w 5400"/>
                  <a:gd name="T115" fmla="*/ 4771 h 5400"/>
                  <a:gd name="T116" fmla="*/ 3088 w 5400"/>
                  <a:gd name="T117" fmla="*/ 5224 h 5400"/>
                  <a:gd name="T118" fmla="*/ 3050 w 5400"/>
                  <a:gd name="T119" fmla="*/ 5396 h 5400"/>
                  <a:gd name="T120" fmla="*/ 2761 w 5400"/>
                  <a:gd name="T121" fmla="*/ 5400 h 5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00" h="5400">
                    <a:moveTo>
                      <a:pt x="2698" y="5400"/>
                    </a:moveTo>
                    <a:lnTo>
                      <a:pt x="2698" y="5400"/>
                    </a:lnTo>
                    <a:lnTo>
                      <a:pt x="2698" y="5400"/>
                    </a:lnTo>
                    <a:lnTo>
                      <a:pt x="2685" y="5400"/>
                    </a:lnTo>
                    <a:lnTo>
                      <a:pt x="2660" y="5400"/>
                    </a:lnTo>
                    <a:lnTo>
                      <a:pt x="2639" y="5400"/>
                    </a:lnTo>
                    <a:lnTo>
                      <a:pt x="2618" y="5400"/>
                    </a:lnTo>
                    <a:lnTo>
                      <a:pt x="2589" y="5400"/>
                    </a:lnTo>
                    <a:lnTo>
                      <a:pt x="2555" y="5400"/>
                    </a:lnTo>
                    <a:lnTo>
                      <a:pt x="2514" y="5400"/>
                    </a:lnTo>
                    <a:lnTo>
                      <a:pt x="2467" y="5400"/>
                    </a:lnTo>
                    <a:lnTo>
                      <a:pt x="2413" y="5400"/>
                    </a:lnTo>
                    <a:lnTo>
                      <a:pt x="2350" y="5400"/>
                    </a:lnTo>
                    <a:lnTo>
                      <a:pt x="2350" y="5396"/>
                    </a:lnTo>
                    <a:lnTo>
                      <a:pt x="2346" y="5388"/>
                    </a:lnTo>
                    <a:lnTo>
                      <a:pt x="2346" y="5380"/>
                    </a:lnTo>
                    <a:lnTo>
                      <a:pt x="2342" y="5372"/>
                    </a:lnTo>
                    <a:lnTo>
                      <a:pt x="2338" y="5351"/>
                    </a:lnTo>
                    <a:lnTo>
                      <a:pt x="2333" y="5331"/>
                    </a:lnTo>
                    <a:lnTo>
                      <a:pt x="2329" y="5302"/>
                    </a:lnTo>
                    <a:lnTo>
                      <a:pt x="2321" y="5265"/>
                    </a:lnTo>
                    <a:lnTo>
                      <a:pt x="2312" y="5224"/>
                    </a:lnTo>
                    <a:lnTo>
                      <a:pt x="2300" y="5171"/>
                    </a:lnTo>
                    <a:lnTo>
                      <a:pt x="2287" y="5110"/>
                    </a:lnTo>
                    <a:lnTo>
                      <a:pt x="2271" y="5041"/>
                    </a:lnTo>
                    <a:lnTo>
                      <a:pt x="2254" y="4959"/>
                    </a:lnTo>
                    <a:lnTo>
                      <a:pt x="2233" y="4861"/>
                    </a:lnTo>
                    <a:lnTo>
                      <a:pt x="2124" y="4840"/>
                    </a:lnTo>
                    <a:lnTo>
                      <a:pt x="2019" y="4808"/>
                    </a:lnTo>
                    <a:lnTo>
                      <a:pt x="1915" y="4771"/>
                    </a:lnTo>
                    <a:lnTo>
                      <a:pt x="1810" y="4730"/>
                    </a:lnTo>
                    <a:lnTo>
                      <a:pt x="1810" y="4730"/>
                    </a:lnTo>
                    <a:lnTo>
                      <a:pt x="1801" y="4738"/>
                    </a:lnTo>
                    <a:lnTo>
                      <a:pt x="1789" y="4750"/>
                    </a:lnTo>
                    <a:lnTo>
                      <a:pt x="1776" y="4763"/>
                    </a:lnTo>
                    <a:lnTo>
                      <a:pt x="1755" y="4775"/>
                    </a:lnTo>
                    <a:lnTo>
                      <a:pt x="1734" y="4795"/>
                    </a:lnTo>
                    <a:lnTo>
                      <a:pt x="1709" y="4820"/>
                    </a:lnTo>
                    <a:lnTo>
                      <a:pt x="1676" y="4849"/>
                    </a:lnTo>
                    <a:lnTo>
                      <a:pt x="1634" y="4885"/>
                    </a:lnTo>
                    <a:lnTo>
                      <a:pt x="1588" y="4926"/>
                    </a:lnTo>
                    <a:lnTo>
                      <a:pt x="1533" y="4975"/>
                    </a:lnTo>
                    <a:lnTo>
                      <a:pt x="1466" y="5032"/>
                    </a:lnTo>
                    <a:lnTo>
                      <a:pt x="1395" y="5098"/>
                    </a:lnTo>
                    <a:lnTo>
                      <a:pt x="1395" y="5098"/>
                    </a:lnTo>
                    <a:lnTo>
                      <a:pt x="1387" y="5090"/>
                    </a:lnTo>
                    <a:lnTo>
                      <a:pt x="1378" y="5085"/>
                    </a:lnTo>
                    <a:lnTo>
                      <a:pt x="1366" y="5077"/>
                    </a:lnTo>
                    <a:lnTo>
                      <a:pt x="1345" y="5065"/>
                    </a:lnTo>
                    <a:lnTo>
                      <a:pt x="1324" y="5045"/>
                    </a:lnTo>
                    <a:lnTo>
                      <a:pt x="1290" y="5024"/>
                    </a:lnTo>
                    <a:lnTo>
                      <a:pt x="1253" y="5000"/>
                    </a:lnTo>
                    <a:lnTo>
                      <a:pt x="1207" y="4963"/>
                    </a:lnTo>
                    <a:lnTo>
                      <a:pt x="1152" y="4926"/>
                    </a:lnTo>
                    <a:lnTo>
                      <a:pt x="1085" y="4877"/>
                    </a:lnTo>
                    <a:lnTo>
                      <a:pt x="1010" y="4824"/>
                    </a:lnTo>
                    <a:lnTo>
                      <a:pt x="918" y="4763"/>
                    </a:lnTo>
                    <a:lnTo>
                      <a:pt x="817" y="4689"/>
                    </a:lnTo>
                    <a:lnTo>
                      <a:pt x="817" y="4689"/>
                    </a:lnTo>
                    <a:lnTo>
                      <a:pt x="821" y="4681"/>
                    </a:lnTo>
                    <a:lnTo>
                      <a:pt x="825" y="4673"/>
                    </a:lnTo>
                    <a:lnTo>
                      <a:pt x="830" y="4665"/>
                    </a:lnTo>
                    <a:lnTo>
                      <a:pt x="834" y="4648"/>
                    </a:lnTo>
                    <a:lnTo>
                      <a:pt x="846" y="4628"/>
                    </a:lnTo>
                    <a:lnTo>
                      <a:pt x="855" y="4599"/>
                    </a:lnTo>
                    <a:lnTo>
                      <a:pt x="871" y="4567"/>
                    </a:lnTo>
                    <a:lnTo>
                      <a:pt x="888" y="4526"/>
                    </a:lnTo>
                    <a:lnTo>
                      <a:pt x="909" y="4477"/>
                    </a:lnTo>
                    <a:lnTo>
                      <a:pt x="938" y="4420"/>
                    </a:lnTo>
                    <a:lnTo>
                      <a:pt x="968" y="4354"/>
                    </a:lnTo>
                    <a:lnTo>
                      <a:pt x="1001" y="4276"/>
                    </a:lnTo>
                    <a:lnTo>
                      <a:pt x="1039" y="4187"/>
                    </a:lnTo>
                    <a:lnTo>
                      <a:pt x="968" y="4105"/>
                    </a:lnTo>
                    <a:lnTo>
                      <a:pt x="901" y="4019"/>
                    </a:lnTo>
                    <a:lnTo>
                      <a:pt x="838" y="3933"/>
                    </a:lnTo>
                    <a:lnTo>
                      <a:pt x="783" y="3843"/>
                    </a:lnTo>
                    <a:lnTo>
                      <a:pt x="783" y="3843"/>
                    </a:lnTo>
                    <a:lnTo>
                      <a:pt x="775" y="3843"/>
                    </a:lnTo>
                    <a:lnTo>
                      <a:pt x="767" y="3843"/>
                    </a:lnTo>
                    <a:lnTo>
                      <a:pt x="754" y="3843"/>
                    </a:lnTo>
                    <a:lnTo>
                      <a:pt x="737" y="3847"/>
                    </a:lnTo>
                    <a:lnTo>
                      <a:pt x="712" y="3847"/>
                    </a:lnTo>
                    <a:lnTo>
                      <a:pt x="683" y="3852"/>
                    </a:lnTo>
                    <a:lnTo>
                      <a:pt x="645" y="3856"/>
                    </a:lnTo>
                    <a:lnTo>
                      <a:pt x="599" y="3860"/>
                    </a:lnTo>
                    <a:lnTo>
                      <a:pt x="545" y="3864"/>
                    </a:lnTo>
                    <a:lnTo>
                      <a:pt x="482" y="3872"/>
                    </a:lnTo>
                    <a:lnTo>
                      <a:pt x="406" y="3880"/>
                    </a:lnTo>
                    <a:lnTo>
                      <a:pt x="318" y="3888"/>
                    </a:lnTo>
                    <a:lnTo>
                      <a:pt x="222" y="3901"/>
                    </a:lnTo>
                    <a:lnTo>
                      <a:pt x="222" y="3897"/>
                    </a:lnTo>
                    <a:lnTo>
                      <a:pt x="218" y="3888"/>
                    </a:lnTo>
                    <a:lnTo>
                      <a:pt x="214" y="3880"/>
                    </a:lnTo>
                    <a:lnTo>
                      <a:pt x="210" y="3864"/>
                    </a:lnTo>
                    <a:lnTo>
                      <a:pt x="201" y="3843"/>
                    </a:lnTo>
                    <a:lnTo>
                      <a:pt x="193" y="3815"/>
                    </a:lnTo>
                    <a:lnTo>
                      <a:pt x="184" y="3782"/>
                    </a:lnTo>
                    <a:lnTo>
                      <a:pt x="168" y="3737"/>
                    </a:lnTo>
                    <a:lnTo>
                      <a:pt x="151" y="3684"/>
                    </a:lnTo>
                    <a:lnTo>
                      <a:pt x="130" y="3619"/>
                    </a:lnTo>
                    <a:lnTo>
                      <a:pt x="105" y="3545"/>
                    </a:lnTo>
                    <a:lnTo>
                      <a:pt x="76" y="3455"/>
                    </a:lnTo>
                    <a:lnTo>
                      <a:pt x="42" y="3353"/>
                    </a:lnTo>
                    <a:lnTo>
                      <a:pt x="0" y="3235"/>
                    </a:lnTo>
                    <a:lnTo>
                      <a:pt x="4" y="3235"/>
                    </a:lnTo>
                    <a:lnTo>
                      <a:pt x="8" y="3230"/>
                    </a:lnTo>
                    <a:lnTo>
                      <a:pt x="17" y="3226"/>
                    </a:lnTo>
                    <a:lnTo>
                      <a:pt x="29" y="3222"/>
                    </a:lnTo>
                    <a:lnTo>
                      <a:pt x="42" y="3214"/>
                    </a:lnTo>
                    <a:lnTo>
                      <a:pt x="63" y="3202"/>
                    </a:lnTo>
                    <a:lnTo>
                      <a:pt x="88" y="3186"/>
                    </a:lnTo>
                    <a:lnTo>
                      <a:pt x="122" y="3169"/>
                    </a:lnTo>
                    <a:lnTo>
                      <a:pt x="159" y="3145"/>
                    </a:lnTo>
                    <a:lnTo>
                      <a:pt x="205" y="3120"/>
                    </a:lnTo>
                    <a:lnTo>
                      <a:pt x="264" y="3087"/>
                    </a:lnTo>
                    <a:lnTo>
                      <a:pt x="327" y="3051"/>
                    </a:lnTo>
                    <a:lnTo>
                      <a:pt x="402" y="3010"/>
                    </a:lnTo>
                    <a:lnTo>
                      <a:pt x="486" y="2961"/>
                    </a:lnTo>
                    <a:lnTo>
                      <a:pt x="482" y="2895"/>
                    </a:lnTo>
                    <a:lnTo>
                      <a:pt x="478" y="2830"/>
                    </a:lnTo>
                    <a:lnTo>
                      <a:pt x="474" y="2701"/>
                    </a:lnTo>
                    <a:lnTo>
                      <a:pt x="473" y="2701"/>
                    </a:lnTo>
                    <a:lnTo>
                      <a:pt x="473" y="2701"/>
                    </a:lnTo>
                    <a:lnTo>
                      <a:pt x="474" y="2700"/>
                    </a:lnTo>
                    <a:lnTo>
                      <a:pt x="473" y="2699"/>
                    </a:lnTo>
                    <a:lnTo>
                      <a:pt x="473" y="2699"/>
                    </a:lnTo>
                    <a:lnTo>
                      <a:pt x="474" y="2699"/>
                    </a:lnTo>
                    <a:lnTo>
                      <a:pt x="478" y="2570"/>
                    </a:lnTo>
                    <a:lnTo>
                      <a:pt x="482" y="2505"/>
                    </a:lnTo>
                    <a:lnTo>
                      <a:pt x="486" y="2439"/>
                    </a:lnTo>
                    <a:lnTo>
                      <a:pt x="402" y="2390"/>
                    </a:lnTo>
                    <a:lnTo>
                      <a:pt x="327" y="2350"/>
                    </a:lnTo>
                    <a:lnTo>
                      <a:pt x="264" y="2313"/>
                    </a:lnTo>
                    <a:lnTo>
                      <a:pt x="205" y="2280"/>
                    </a:lnTo>
                    <a:lnTo>
                      <a:pt x="159" y="2256"/>
                    </a:lnTo>
                    <a:lnTo>
                      <a:pt x="122" y="2231"/>
                    </a:lnTo>
                    <a:lnTo>
                      <a:pt x="88" y="2215"/>
                    </a:lnTo>
                    <a:lnTo>
                      <a:pt x="63" y="2198"/>
                    </a:lnTo>
                    <a:lnTo>
                      <a:pt x="42" y="2186"/>
                    </a:lnTo>
                    <a:lnTo>
                      <a:pt x="29" y="2178"/>
                    </a:lnTo>
                    <a:lnTo>
                      <a:pt x="17" y="2174"/>
                    </a:lnTo>
                    <a:lnTo>
                      <a:pt x="8" y="2170"/>
                    </a:lnTo>
                    <a:lnTo>
                      <a:pt x="4" y="2166"/>
                    </a:lnTo>
                    <a:lnTo>
                      <a:pt x="0" y="2166"/>
                    </a:lnTo>
                    <a:lnTo>
                      <a:pt x="42" y="2047"/>
                    </a:lnTo>
                    <a:lnTo>
                      <a:pt x="76" y="1945"/>
                    </a:lnTo>
                    <a:lnTo>
                      <a:pt x="105" y="1855"/>
                    </a:lnTo>
                    <a:lnTo>
                      <a:pt x="130" y="1782"/>
                    </a:lnTo>
                    <a:lnTo>
                      <a:pt x="151" y="1716"/>
                    </a:lnTo>
                    <a:lnTo>
                      <a:pt x="168" y="1663"/>
                    </a:lnTo>
                    <a:lnTo>
                      <a:pt x="184" y="1618"/>
                    </a:lnTo>
                    <a:lnTo>
                      <a:pt x="193" y="1585"/>
                    </a:lnTo>
                    <a:lnTo>
                      <a:pt x="201" y="1557"/>
                    </a:lnTo>
                    <a:lnTo>
                      <a:pt x="210" y="1536"/>
                    </a:lnTo>
                    <a:lnTo>
                      <a:pt x="214" y="1520"/>
                    </a:lnTo>
                    <a:lnTo>
                      <a:pt x="218" y="1512"/>
                    </a:lnTo>
                    <a:lnTo>
                      <a:pt x="222" y="1504"/>
                    </a:lnTo>
                    <a:lnTo>
                      <a:pt x="222" y="1500"/>
                    </a:lnTo>
                    <a:lnTo>
                      <a:pt x="318" y="1512"/>
                    </a:lnTo>
                    <a:lnTo>
                      <a:pt x="406" y="1520"/>
                    </a:lnTo>
                    <a:lnTo>
                      <a:pt x="482" y="1528"/>
                    </a:lnTo>
                    <a:lnTo>
                      <a:pt x="545" y="1536"/>
                    </a:lnTo>
                    <a:lnTo>
                      <a:pt x="599" y="1540"/>
                    </a:lnTo>
                    <a:lnTo>
                      <a:pt x="645" y="1545"/>
                    </a:lnTo>
                    <a:lnTo>
                      <a:pt x="683" y="1549"/>
                    </a:lnTo>
                    <a:lnTo>
                      <a:pt x="712" y="1553"/>
                    </a:lnTo>
                    <a:lnTo>
                      <a:pt x="737" y="1553"/>
                    </a:lnTo>
                    <a:lnTo>
                      <a:pt x="754" y="1557"/>
                    </a:lnTo>
                    <a:lnTo>
                      <a:pt x="767" y="1557"/>
                    </a:lnTo>
                    <a:lnTo>
                      <a:pt x="775" y="1557"/>
                    </a:lnTo>
                    <a:lnTo>
                      <a:pt x="783" y="1557"/>
                    </a:lnTo>
                    <a:lnTo>
                      <a:pt x="783" y="1557"/>
                    </a:lnTo>
                    <a:lnTo>
                      <a:pt x="838" y="1467"/>
                    </a:lnTo>
                    <a:lnTo>
                      <a:pt x="901" y="1381"/>
                    </a:lnTo>
                    <a:lnTo>
                      <a:pt x="968" y="1295"/>
                    </a:lnTo>
                    <a:lnTo>
                      <a:pt x="1039" y="1214"/>
                    </a:lnTo>
                    <a:lnTo>
                      <a:pt x="1001" y="1124"/>
                    </a:lnTo>
                    <a:lnTo>
                      <a:pt x="968" y="1046"/>
                    </a:lnTo>
                    <a:lnTo>
                      <a:pt x="938" y="981"/>
                    </a:lnTo>
                    <a:lnTo>
                      <a:pt x="909" y="924"/>
                    </a:lnTo>
                    <a:lnTo>
                      <a:pt x="888" y="874"/>
                    </a:lnTo>
                    <a:lnTo>
                      <a:pt x="871" y="834"/>
                    </a:lnTo>
                    <a:lnTo>
                      <a:pt x="855" y="801"/>
                    </a:lnTo>
                    <a:lnTo>
                      <a:pt x="846" y="772"/>
                    </a:lnTo>
                    <a:lnTo>
                      <a:pt x="834" y="752"/>
                    </a:lnTo>
                    <a:lnTo>
                      <a:pt x="830" y="736"/>
                    </a:lnTo>
                    <a:lnTo>
                      <a:pt x="825" y="727"/>
                    </a:lnTo>
                    <a:lnTo>
                      <a:pt x="821" y="719"/>
                    </a:lnTo>
                    <a:lnTo>
                      <a:pt x="817" y="711"/>
                    </a:lnTo>
                    <a:lnTo>
                      <a:pt x="817" y="711"/>
                    </a:lnTo>
                    <a:lnTo>
                      <a:pt x="918" y="638"/>
                    </a:lnTo>
                    <a:lnTo>
                      <a:pt x="1010" y="576"/>
                    </a:lnTo>
                    <a:lnTo>
                      <a:pt x="1085" y="523"/>
                    </a:lnTo>
                    <a:lnTo>
                      <a:pt x="1152" y="474"/>
                    </a:lnTo>
                    <a:lnTo>
                      <a:pt x="1207" y="437"/>
                    </a:lnTo>
                    <a:lnTo>
                      <a:pt x="1253" y="401"/>
                    </a:lnTo>
                    <a:lnTo>
                      <a:pt x="1290" y="376"/>
                    </a:lnTo>
                    <a:lnTo>
                      <a:pt x="1324" y="356"/>
                    </a:lnTo>
                    <a:lnTo>
                      <a:pt x="1345" y="335"/>
                    </a:lnTo>
                    <a:lnTo>
                      <a:pt x="1366" y="323"/>
                    </a:lnTo>
                    <a:lnTo>
                      <a:pt x="1378" y="315"/>
                    </a:lnTo>
                    <a:lnTo>
                      <a:pt x="1387" y="311"/>
                    </a:lnTo>
                    <a:lnTo>
                      <a:pt x="1395" y="302"/>
                    </a:lnTo>
                    <a:lnTo>
                      <a:pt x="1395" y="302"/>
                    </a:lnTo>
                    <a:lnTo>
                      <a:pt x="1466" y="368"/>
                    </a:lnTo>
                    <a:lnTo>
                      <a:pt x="1533" y="425"/>
                    </a:lnTo>
                    <a:lnTo>
                      <a:pt x="1588" y="474"/>
                    </a:lnTo>
                    <a:lnTo>
                      <a:pt x="1634" y="515"/>
                    </a:lnTo>
                    <a:lnTo>
                      <a:pt x="1676" y="552"/>
                    </a:lnTo>
                    <a:lnTo>
                      <a:pt x="1709" y="580"/>
                    </a:lnTo>
                    <a:lnTo>
                      <a:pt x="1734" y="605"/>
                    </a:lnTo>
                    <a:lnTo>
                      <a:pt x="1755" y="625"/>
                    </a:lnTo>
                    <a:lnTo>
                      <a:pt x="1776" y="638"/>
                    </a:lnTo>
                    <a:lnTo>
                      <a:pt x="1789" y="650"/>
                    </a:lnTo>
                    <a:lnTo>
                      <a:pt x="1801" y="662"/>
                    </a:lnTo>
                    <a:lnTo>
                      <a:pt x="1810" y="670"/>
                    </a:lnTo>
                    <a:lnTo>
                      <a:pt x="1810" y="670"/>
                    </a:lnTo>
                    <a:lnTo>
                      <a:pt x="1915" y="629"/>
                    </a:lnTo>
                    <a:lnTo>
                      <a:pt x="2019" y="593"/>
                    </a:lnTo>
                    <a:lnTo>
                      <a:pt x="2124" y="560"/>
                    </a:lnTo>
                    <a:lnTo>
                      <a:pt x="2233" y="539"/>
                    </a:lnTo>
                    <a:lnTo>
                      <a:pt x="2254" y="441"/>
                    </a:lnTo>
                    <a:lnTo>
                      <a:pt x="2271" y="360"/>
                    </a:lnTo>
                    <a:lnTo>
                      <a:pt x="2287" y="290"/>
                    </a:lnTo>
                    <a:lnTo>
                      <a:pt x="2300" y="229"/>
                    </a:lnTo>
                    <a:lnTo>
                      <a:pt x="2312" y="176"/>
                    </a:lnTo>
                    <a:lnTo>
                      <a:pt x="2321" y="135"/>
                    </a:lnTo>
                    <a:lnTo>
                      <a:pt x="2329" y="98"/>
                    </a:lnTo>
                    <a:lnTo>
                      <a:pt x="2333" y="70"/>
                    </a:lnTo>
                    <a:lnTo>
                      <a:pt x="2338" y="49"/>
                    </a:lnTo>
                    <a:lnTo>
                      <a:pt x="2342" y="29"/>
                    </a:lnTo>
                    <a:lnTo>
                      <a:pt x="2346" y="21"/>
                    </a:lnTo>
                    <a:lnTo>
                      <a:pt x="2346" y="12"/>
                    </a:lnTo>
                    <a:lnTo>
                      <a:pt x="2350" y="4"/>
                    </a:lnTo>
                    <a:lnTo>
                      <a:pt x="2350" y="0"/>
                    </a:lnTo>
                    <a:lnTo>
                      <a:pt x="2413" y="0"/>
                    </a:lnTo>
                    <a:lnTo>
                      <a:pt x="2467" y="0"/>
                    </a:lnTo>
                    <a:lnTo>
                      <a:pt x="2514" y="0"/>
                    </a:lnTo>
                    <a:lnTo>
                      <a:pt x="2555" y="0"/>
                    </a:lnTo>
                    <a:lnTo>
                      <a:pt x="2589" y="0"/>
                    </a:lnTo>
                    <a:lnTo>
                      <a:pt x="2618" y="0"/>
                    </a:lnTo>
                    <a:lnTo>
                      <a:pt x="2639" y="0"/>
                    </a:lnTo>
                    <a:lnTo>
                      <a:pt x="2660" y="0"/>
                    </a:lnTo>
                    <a:lnTo>
                      <a:pt x="2685" y="0"/>
                    </a:lnTo>
                    <a:lnTo>
                      <a:pt x="2698" y="0"/>
                    </a:lnTo>
                    <a:lnTo>
                      <a:pt x="2698" y="0"/>
                    </a:lnTo>
                    <a:lnTo>
                      <a:pt x="2698" y="0"/>
                    </a:lnTo>
                    <a:lnTo>
                      <a:pt x="2702" y="0"/>
                    </a:lnTo>
                    <a:lnTo>
                      <a:pt x="2702" y="0"/>
                    </a:lnTo>
                    <a:lnTo>
                      <a:pt x="2715" y="0"/>
                    </a:lnTo>
                    <a:lnTo>
                      <a:pt x="2740" y="0"/>
                    </a:lnTo>
                    <a:lnTo>
                      <a:pt x="2761" y="0"/>
                    </a:lnTo>
                    <a:lnTo>
                      <a:pt x="2782" y="0"/>
                    </a:lnTo>
                    <a:lnTo>
                      <a:pt x="2811" y="0"/>
                    </a:lnTo>
                    <a:lnTo>
                      <a:pt x="2845" y="0"/>
                    </a:lnTo>
                    <a:lnTo>
                      <a:pt x="2887" y="0"/>
                    </a:lnTo>
                    <a:lnTo>
                      <a:pt x="2933" y="0"/>
                    </a:lnTo>
                    <a:lnTo>
                      <a:pt x="2987" y="0"/>
                    </a:lnTo>
                    <a:lnTo>
                      <a:pt x="3050" y="0"/>
                    </a:lnTo>
                    <a:lnTo>
                      <a:pt x="3050" y="4"/>
                    </a:lnTo>
                    <a:lnTo>
                      <a:pt x="3054" y="12"/>
                    </a:lnTo>
                    <a:lnTo>
                      <a:pt x="3054" y="21"/>
                    </a:lnTo>
                    <a:lnTo>
                      <a:pt x="3058" y="29"/>
                    </a:lnTo>
                    <a:lnTo>
                      <a:pt x="3063" y="49"/>
                    </a:lnTo>
                    <a:lnTo>
                      <a:pt x="3067" y="70"/>
                    </a:lnTo>
                    <a:lnTo>
                      <a:pt x="3071" y="98"/>
                    </a:lnTo>
                    <a:lnTo>
                      <a:pt x="3079" y="135"/>
                    </a:lnTo>
                    <a:lnTo>
                      <a:pt x="3088" y="176"/>
                    </a:lnTo>
                    <a:lnTo>
                      <a:pt x="3100" y="229"/>
                    </a:lnTo>
                    <a:lnTo>
                      <a:pt x="3113" y="290"/>
                    </a:lnTo>
                    <a:lnTo>
                      <a:pt x="3130" y="360"/>
                    </a:lnTo>
                    <a:lnTo>
                      <a:pt x="3146" y="441"/>
                    </a:lnTo>
                    <a:lnTo>
                      <a:pt x="3167" y="539"/>
                    </a:lnTo>
                    <a:lnTo>
                      <a:pt x="3276" y="560"/>
                    </a:lnTo>
                    <a:lnTo>
                      <a:pt x="3381" y="593"/>
                    </a:lnTo>
                    <a:lnTo>
                      <a:pt x="3486" y="629"/>
                    </a:lnTo>
                    <a:lnTo>
                      <a:pt x="3590" y="670"/>
                    </a:lnTo>
                    <a:lnTo>
                      <a:pt x="3590" y="670"/>
                    </a:lnTo>
                    <a:lnTo>
                      <a:pt x="3599" y="662"/>
                    </a:lnTo>
                    <a:lnTo>
                      <a:pt x="3611" y="650"/>
                    </a:lnTo>
                    <a:lnTo>
                      <a:pt x="3624" y="638"/>
                    </a:lnTo>
                    <a:lnTo>
                      <a:pt x="3645" y="625"/>
                    </a:lnTo>
                    <a:lnTo>
                      <a:pt x="3666" y="605"/>
                    </a:lnTo>
                    <a:lnTo>
                      <a:pt x="3691" y="580"/>
                    </a:lnTo>
                    <a:lnTo>
                      <a:pt x="3724" y="552"/>
                    </a:lnTo>
                    <a:lnTo>
                      <a:pt x="3766" y="515"/>
                    </a:lnTo>
                    <a:lnTo>
                      <a:pt x="3812" y="474"/>
                    </a:lnTo>
                    <a:lnTo>
                      <a:pt x="3867" y="425"/>
                    </a:lnTo>
                    <a:lnTo>
                      <a:pt x="3934" y="368"/>
                    </a:lnTo>
                    <a:lnTo>
                      <a:pt x="4005" y="302"/>
                    </a:lnTo>
                    <a:lnTo>
                      <a:pt x="4005" y="302"/>
                    </a:lnTo>
                    <a:lnTo>
                      <a:pt x="4014" y="311"/>
                    </a:lnTo>
                    <a:lnTo>
                      <a:pt x="4022" y="315"/>
                    </a:lnTo>
                    <a:lnTo>
                      <a:pt x="4034" y="323"/>
                    </a:lnTo>
                    <a:lnTo>
                      <a:pt x="4055" y="335"/>
                    </a:lnTo>
                    <a:lnTo>
                      <a:pt x="4076" y="356"/>
                    </a:lnTo>
                    <a:lnTo>
                      <a:pt x="4110" y="376"/>
                    </a:lnTo>
                    <a:lnTo>
                      <a:pt x="4148" y="401"/>
                    </a:lnTo>
                    <a:lnTo>
                      <a:pt x="4194" y="437"/>
                    </a:lnTo>
                    <a:lnTo>
                      <a:pt x="4248" y="474"/>
                    </a:lnTo>
                    <a:lnTo>
                      <a:pt x="4315" y="523"/>
                    </a:lnTo>
                    <a:lnTo>
                      <a:pt x="4391" y="576"/>
                    </a:lnTo>
                    <a:lnTo>
                      <a:pt x="4483" y="638"/>
                    </a:lnTo>
                    <a:lnTo>
                      <a:pt x="4583" y="711"/>
                    </a:lnTo>
                    <a:lnTo>
                      <a:pt x="4583" y="711"/>
                    </a:lnTo>
                    <a:lnTo>
                      <a:pt x="4579" y="719"/>
                    </a:lnTo>
                    <a:lnTo>
                      <a:pt x="4575" y="727"/>
                    </a:lnTo>
                    <a:lnTo>
                      <a:pt x="4571" y="736"/>
                    </a:lnTo>
                    <a:lnTo>
                      <a:pt x="4566" y="752"/>
                    </a:lnTo>
                    <a:lnTo>
                      <a:pt x="4554" y="772"/>
                    </a:lnTo>
                    <a:lnTo>
                      <a:pt x="4546" y="801"/>
                    </a:lnTo>
                    <a:lnTo>
                      <a:pt x="4529" y="834"/>
                    </a:lnTo>
                    <a:lnTo>
                      <a:pt x="4512" y="874"/>
                    </a:lnTo>
                    <a:lnTo>
                      <a:pt x="4491" y="924"/>
                    </a:lnTo>
                    <a:lnTo>
                      <a:pt x="4462" y="981"/>
                    </a:lnTo>
                    <a:lnTo>
                      <a:pt x="4432" y="1046"/>
                    </a:lnTo>
                    <a:lnTo>
                      <a:pt x="4399" y="1124"/>
                    </a:lnTo>
                    <a:lnTo>
                      <a:pt x="4361" y="1214"/>
                    </a:lnTo>
                    <a:lnTo>
                      <a:pt x="4432" y="1295"/>
                    </a:lnTo>
                    <a:lnTo>
                      <a:pt x="4499" y="1381"/>
                    </a:lnTo>
                    <a:lnTo>
                      <a:pt x="4562" y="1467"/>
                    </a:lnTo>
                    <a:lnTo>
                      <a:pt x="4617" y="1557"/>
                    </a:lnTo>
                    <a:lnTo>
                      <a:pt x="4617" y="1557"/>
                    </a:lnTo>
                    <a:lnTo>
                      <a:pt x="4625" y="1557"/>
                    </a:lnTo>
                    <a:lnTo>
                      <a:pt x="4634" y="1557"/>
                    </a:lnTo>
                    <a:lnTo>
                      <a:pt x="4646" y="1557"/>
                    </a:lnTo>
                    <a:lnTo>
                      <a:pt x="4663" y="1553"/>
                    </a:lnTo>
                    <a:lnTo>
                      <a:pt x="4688" y="1553"/>
                    </a:lnTo>
                    <a:lnTo>
                      <a:pt x="4717" y="1549"/>
                    </a:lnTo>
                    <a:lnTo>
                      <a:pt x="4755" y="1545"/>
                    </a:lnTo>
                    <a:lnTo>
                      <a:pt x="4801" y="1540"/>
                    </a:lnTo>
                    <a:lnTo>
                      <a:pt x="4856" y="1536"/>
                    </a:lnTo>
                    <a:lnTo>
                      <a:pt x="4918" y="1528"/>
                    </a:lnTo>
                    <a:lnTo>
                      <a:pt x="4994" y="1520"/>
                    </a:lnTo>
                    <a:lnTo>
                      <a:pt x="5082" y="1512"/>
                    </a:lnTo>
                    <a:lnTo>
                      <a:pt x="5178" y="1500"/>
                    </a:lnTo>
                    <a:lnTo>
                      <a:pt x="5178" y="1504"/>
                    </a:lnTo>
                    <a:lnTo>
                      <a:pt x="5182" y="1512"/>
                    </a:lnTo>
                    <a:lnTo>
                      <a:pt x="5186" y="1520"/>
                    </a:lnTo>
                    <a:lnTo>
                      <a:pt x="5191" y="1536"/>
                    </a:lnTo>
                    <a:lnTo>
                      <a:pt x="5199" y="1557"/>
                    </a:lnTo>
                    <a:lnTo>
                      <a:pt x="5207" y="1585"/>
                    </a:lnTo>
                    <a:lnTo>
                      <a:pt x="5216" y="1618"/>
                    </a:lnTo>
                    <a:lnTo>
                      <a:pt x="5233" y="1663"/>
                    </a:lnTo>
                    <a:lnTo>
                      <a:pt x="5249" y="1716"/>
                    </a:lnTo>
                    <a:lnTo>
                      <a:pt x="5270" y="1782"/>
                    </a:lnTo>
                    <a:lnTo>
                      <a:pt x="5295" y="1855"/>
                    </a:lnTo>
                    <a:lnTo>
                      <a:pt x="5325" y="1945"/>
                    </a:lnTo>
                    <a:lnTo>
                      <a:pt x="5358" y="2047"/>
                    </a:lnTo>
                    <a:lnTo>
                      <a:pt x="5400" y="2166"/>
                    </a:lnTo>
                    <a:lnTo>
                      <a:pt x="5396" y="2166"/>
                    </a:lnTo>
                    <a:lnTo>
                      <a:pt x="5392" y="2170"/>
                    </a:lnTo>
                    <a:lnTo>
                      <a:pt x="5383" y="2174"/>
                    </a:lnTo>
                    <a:lnTo>
                      <a:pt x="5371" y="2178"/>
                    </a:lnTo>
                    <a:lnTo>
                      <a:pt x="5358" y="2186"/>
                    </a:lnTo>
                    <a:lnTo>
                      <a:pt x="5337" y="2198"/>
                    </a:lnTo>
                    <a:lnTo>
                      <a:pt x="5312" y="2215"/>
                    </a:lnTo>
                    <a:lnTo>
                      <a:pt x="5279" y="2231"/>
                    </a:lnTo>
                    <a:lnTo>
                      <a:pt x="5241" y="2256"/>
                    </a:lnTo>
                    <a:lnTo>
                      <a:pt x="5195" y="2280"/>
                    </a:lnTo>
                    <a:lnTo>
                      <a:pt x="5136" y="2313"/>
                    </a:lnTo>
                    <a:lnTo>
                      <a:pt x="5073" y="2350"/>
                    </a:lnTo>
                    <a:lnTo>
                      <a:pt x="4998" y="2390"/>
                    </a:lnTo>
                    <a:lnTo>
                      <a:pt x="4914" y="2439"/>
                    </a:lnTo>
                    <a:lnTo>
                      <a:pt x="4918" y="2505"/>
                    </a:lnTo>
                    <a:lnTo>
                      <a:pt x="4923" y="2570"/>
                    </a:lnTo>
                    <a:lnTo>
                      <a:pt x="4927" y="2699"/>
                    </a:lnTo>
                    <a:lnTo>
                      <a:pt x="4927" y="2699"/>
                    </a:lnTo>
                    <a:lnTo>
                      <a:pt x="4927" y="2699"/>
                    </a:lnTo>
                    <a:lnTo>
                      <a:pt x="4927" y="2700"/>
                    </a:lnTo>
                    <a:lnTo>
                      <a:pt x="4927" y="2701"/>
                    </a:lnTo>
                    <a:lnTo>
                      <a:pt x="4927" y="2701"/>
                    </a:lnTo>
                    <a:lnTo>
                      <a:pt x="4927" y="2701"/>
                    </a:lnTo>
                    <a:lnTo>
                      <a:pt x="4923" y="2830"/>
                    </a:lnTo>
                    <a:lnTo>
                      <a:pt x="4918" y="2895"/>
                    </a:lnTo>
                    <a:lnTo>
                      <a:pt x="4914" y="2961"/>
                    </a:lnTo>
                    <a:lnTo>
                      <a:pt x="4998" y="3010"/>
                    </a:lnTo>
                    <a:lnTo>
                      <a:pt x="5073" y="3051"/>
                    </a:lnTo>
                    <a:lnTo>
                      <a:pt x="5136" y="3087"/>
                    </a:lnTo>
                    <a:lnTo>
                      <a:pt x="5195" y="3120"/>
                    </a:lnTo>
                    <a:lnTo>
                      <a:pt x="5241" y="3145"/>
                    </a:lnTo>
                    <a:lnTo>
                      <a:pt x="5279" y="3169"/>
                    </a:lnTo>
                    <a:lnTo>
                      <a:pt x="5312" y="3186"/>
                    </a:lnTo>
                    <a:lnTo>
                      <a:pt x="5337" y="3202"/>
                    </a:lnTo>
                    <a:lnTo>
                      <a:pt x="5358" y="3214"/>
                    </a:lnTo>
                    <a:lnTo>
                      <a:pt x="5371" y="3222"/>
                    </a:lnTo>
                    <a:lnTo>
                      <a:pt x="5383" y="3226"/>
                    </a:lnTo>
                    <a:lnTo>
                      <a:pt x="5392" y="3230"/>
                    </a:lnTo>
                    <a:lnTo>
                      <a:pt x="5396" y="3235"/>
                    </a:lnTo>
                    <a:lnTo>
                      <a:pt x="5400" y="3235"/>
                    </a:lnTo>
                    <a:lnTo>
                      <a:pt x="5358" y="3353"/>
                    </a:lnTo>
                    <a:lnTo>
                      <a:pt x="5325" y="3455"/>
                    </a:lnTo>
                    <a:lnTo>
                      <a:pt x="5295" y="3545"/>
                    </a:lnTo>
                    <a:lnTo>
                      <a:pt x="5270" y="3619"/>
                    </a:lnTo>
                    <a:lnTo>
                      <a:pt x="5249" y="3684"/>
                    </a:lnTo>
                    <a:lnTo>
                      <a:pt x="5233" y="3737"/>
                    </a:lnTo>
                    <a:lnTo>
                      <a:pt x="5216" y="3782"/>
                    </a:lnTo>
                    <a:lnTo>
                      <a:pt x="5207" y="3815"/>
                    </a:lnTo>
                    <a:lnTo>
                      <a:pt x="5199" y="3843"/>
                    </a:lnTo>
                    <a:lnTo>
                      <a:pt x="5191" y="3864"/>
                    </a:lnTo>
                    <a:lnTo>
                      <a:pt x="5186" y="3880"/>
                    </a:lnTo>
                    <a:lnTo>
                      <a:pt x="5182" y="3888"/>
                    </a:lnTo>
                    <a:lnTo>
                      <a:pt x="5178" y="3897"/>
                    </a:lnTo>
                    <a:lnTo>
                      <a:pt x="5178" y="3901"/>
                    </a:lnTo>
                    <a:lnTo>
                      <a:pt x="5082" y="3888"/>
                    </a:lnTo>
                    <a:lnTo>
                      <a:pt x="4994" y="3880"/>
                    </a:lnTo>
                    <a:lnTo>
                      <a:pt x="4918" y="3872"/>
                    </a:lnTo>
                    <a:lnTo>
                      <a:pt x="4856" y="3864"/>
                    </a:lnTo>
                    <a:lnTo>
                      <a:pt x="4801" y="3860"/>
                    </a:lnTo>
                    <a:lnTo>
                      <a:pt x="4755" y="3856"/>
                    </a:lnTo>
                    <a:lnTo>
                      <a:pt x="4717" y="3852"/>
                    </a:lnTo>
                    <a:lnTo>
                      <a:pt x="4688" y="3847"/>
                    </a:lnTo>
                    <a:lnTo>
                      <a:pt x="4663" y="3847"/>
                    </a:lnTo>
                    <a:lnTo>
                      <a:pt x="4646" y="3843"/>
                    </a:lnTo>
                    <a:lnTo>
                      <a:pt x="4634" y="3843"/>
                    </a:lnTo>
                    <a:lnTo>
                      <a:pt x="4625" y="3843"/>
                    </a:lnTo>
                    <a:lnTo>
                      <a:pt x="4617" y="3843"/>
                    </a:lnTo>
                    <a:lnTo>
                      <a:pt x="4617" y="3843"/>
                    </a:lnTo>
                    <a:lnTo>
                      <a:pt x="4562" y="3933"/>
                    </a:lnTo>
                    <a:lnTo>
                      <a:pt x="4499" y="4019"/>
                    </a:lnTo>
                    <a:lnTo>
                      <a:pt x="4432" y="4105"/>
                    </a:lnTo>
                    <a:lnTo>
                      <a:pt x="4361" y="4187"/>
                    </a:lnTo>
                    <a:lnTo>
                      <a:pt x="4399" y="4276"/>
                    </a:lnTo>
                    <a:lnTo>
                      <a:pt x="4432" y="4354"/>
                    </a:lnTo>
                    <a:lnTo>
                      <a:pt x="4462" y="4420"/>
                    </a:lnTo>
                    <a:lnTo>
                      <a:pt x="4491" y="4477"/>
                    </a:lnTo>
                    <a:lnTo>
                      <a:pt x="4512" y="4526"/>
                    </a:lnTo>
                    <a:lnTo>
                      <a:pt x="4529" y="4567"/>
                    </a:lnTo>
                    <a:lnTo>
                      <a:pt x="4546" y="4599"/>
                    </a:lnTo>
                    <a:lnTo>
                      <a:pt x="4554" y="4628"/>
                    </a:lnTo>
                    <a:lnTo>
                      <a:pt x="4566" y="4648"/>
                    </a:lnTo>
                    <a:lnTo>
                      <a:pt x="4571" y="4665"/>
                    </a:lnTo>
                    <a:lnTo>
                      <a:pt x="4575" y="4673"/>
                    </a:lnTo>
                    <a:lnTo>
                      <a:pt x="4579" y="4681"/>
                    </a:lnTo>
                    <a:lnTo>
                      <a:pt x="4583" y="4689"/>
                    </a:lnTo>
                    <a:lnTo>
                      <a:pt x="4583" y="4689"/>
                    </a:lnTo>
                    <a:lnTo>
                      <a:pt x="4483" y="4763"/>
                    </a:lnTo>
                    <a:lnTo>
                      <a:pt x="4391" y="4824"/>
                    </a:lnTo>
                    <a:lnTo>
                      <a:pt x="4315" y="4877"/>
                    </a:lnTo>
                    <a:lnTo>
                      <a:pt x="4248" y="4926"/>
                    </a:lnTo>
                    <a:lnTo>
                      <a:pt x="4194" y="4963"/>
                    </a:lnTo>
                    <a:lnTo>
                      <a:pt x="4148" y="5000"/>
                    </a:lnTo>
                    <a:lnTo>
                      <a:pt x="4110" y="5024"/>
                    </a:lnTo>
                    <a:lnTo>
                      <a:pt x="4076" y="5045"/>
                    </a:lnTo>
                    <a:lnTo>
                      <a:pt x="4055" y="5065"/>
                    </a:lnTo>
                    <a:lnTo>
                      <a:pt x="4034" y="5077"/>
                    </a:lnTo>
                    <a:lnTo>
                      <a:pt x="4022" y="5085"/>
                    </a:lnTo>
                    <a:lnTo>
                      <a:pt x="4014" y="5090"/>
                    </a:lnTo>
                    <a:lnTo>
                      <a:pt x="4005" y="5098"/>
                    </a:lnTo>
                    <a:lnTo>
                      <a:pt x="4005" y="5098"/>
                    </a:lnTo>
                    <a:lnTo>
                      <a:pt x="3934" y="5032"/>
                    </a:lnTo>
                    <a:lnTo>
                      <a:pt x="3867" y="4975"/>
                    </a:lnTo>
                    <a:lnTo>
                      <a:pt x="3812" y="4926"/>
                    </a:lnTo>
                    <a:lnTo>
                      <a:pt x="3766" y="4885"/>
                    </a:lnTo>
                    <a:lnTo>
                      <a:pt x="3724" y="4849"/>
                    </a:lnTo>
                    <a:lnTo>
                      <a:pt x="3691" y="4820"/>
                    </a:lnTo>
                    <a:lnTo>
                      <a:pt x="3666" y="4795"/>
                    </a:lnTo>
                    <a:lnTo>
                      <a:pt x="3645" y="4775"/>
                    </a:lnTo>
                    <a:lnTo>
                      <a:pt x="3624" y="4763"/>
                    </a:lnTo>
                    <a:lnTo>
                      <a:pt x="3611" y="4750"/>
                    </a:lnTo>
                    <a:lnTo>
                      <a:pt x="3599" y="4738"/>
                    </a:lnTo>
                    <a:lnTo>
                      <a:pt x="3590" y="4730"/>
                    </a:lnTo>
                    <a:lnTo>
                      <a:pt x="3590" y="4730"/>
                    </a:lnTo>
                    <a:lnTo>
                      <a:pt x="3486" y="4771"/>
                    </a:lnTo>
                    <a:lnTo>
                      <a:pt x="3381" y="4808"/>
                    </a:lnTo>
                    <a:lnTo>
                      <a:pt x="3276" y="4840"/>
                    </a:lnTo>
                    <a:lnTo>
                      <a:pt x="3167" y="4861"/>
                    </a:lnTo>
                    <a:lnTo>
                      <a:pt x="3146" y="4959"/>
                    </a:lnTo>
                    <a:lnTo>
                      <a:pt x="3130" y="5041"/>
                    </a:lnTo>
                    <a:lnTo>
                      <a:pt x="3113" y="5110"/>
                    </a:lnTo>
                    <a:lnTo>
                      <a:pt x="3100" y="5171"/>
                    </a:lnTo>
                    <a:lnTo>
                      <a:pt x="3088" y="5224"/>
                    </a:lnTo>
                    <a:lnTo>
                      <a:pt x="3079" y="5265"/>
                    </a:lnTo>
                    <a:lnTo>
                      <a:pt x="3071" y="5302"/>
                    </a:lnTo>
                    <a:lnTo>
                      <a:pt x="3067" y="5331"/>
                    </a:lnTo>
                    <a:lnTo>
                      <a:pt x="3063" y="5351"/>
                    </a:lnTo>
                    <a:lnTo>
                      <a:pt x="3058" y="5372"/>
                    </a:lnTo>
                    <a:lnTo>
                      <a:pt x="3054" y="5380"/>
                    </a:lnTo>
                    <a:lnTo>
                      <a:pt x="3054" y="5388"/>
                    </a:lnTo>
                    <a:lnTo>
                      <a:pt x="3050" y="5396"/>
                    </a:lnTo>
                    <a:lnTo>
                      <a:pt x="3050" y="5400"/>
                    </a:lnTo>
                    <a:lnTo>
                      <a:pt x="2987" y="5400"/>
                    </a:lnTo>
                    <a:lnTo>
                      <a:pt x="2933" y="5400"/>
                    </a:lnTo>
                    <a:lnTo>
                      <a:pt x="2887" y="5400"/>
                    </a:lnTo>
                    <a:lnTo>
                      <a:pt x="2845" y="5400"/>
                    </a:lnTo>
                    <a:lnTo>
                      <a:pt x="2811" y="5400"/>
                    </a:lnTo>
                    <a:lnTo>
                      <a:pt x="2782" y="5400"/>
                    </a:lnTo>
                    <a:lnTo>
                      <a:pt x="2761" y="5400"/>
                    </a:lnTo>
                    <a:lnTo>
                      <a:pt x="2740" y="5400"/>
                    </a:lnTo>
                    <a:lnTo>
                      <a:pt x="2715" y="5400"/>
                    </a:lnTo>
                    <a:lnTo>
                      <a:pt x="2702" y="5400"/>
                    </a:lnTo>
                    <a:lnTo>
                      <a:pt x="2702" y="5400"/>
                    </a:lnTo>
                    <a:lnTo>
                      <a:pt x="2698" y="5400"/>
                    </a:lnTo>
                    <a:close/>
                  </a:path>
                </a:pathLst>
              </a:custGeom>
              <a:solidFill>
                <a:schemeClr val="accent1">
                  <a:lumMod val="75000"/>
                </a:schemeClr>
              </a:solidFill>
              <a:ln>
                <a:noFill/>
              </a:ln>
            </p:spPr>
            <p:txBody>
              <a:bodyPr/>
              <a:lstStyle/>
              <a:p>
                <a:pPr fontAlgn="auto">
                  <a:spcBef>
                    <a:spcPts val="0"/>
                  </a:spcBef>
                  <a:spcAft>
                    <a:spcPts val="0"/>
                  </a:spcAft>
                  <a:defRPr/>
                </a:pPr>
                <a:endParaRPr lang="en-US">
                  <a:latin typeface="+mn-lt"/>
                </a:endParaRPr>
              </a:p>
            </p:txBody>
          </p:sp>
          <p:sp>
            <p:nvSpPr>
              <p:cNvPr id="87" name="Freeform 86"/>
              <p:cNvSpPr>
                <a:spLocks/>
              </p:cNvSpPr>
              <p:nvPr/>
            </p:nvSpPr>
            <p:spPr bwMode="auto">
              <a:xfrm>
                <a:off x="7015163" y="1130300"/>
                <a:ext cx="668337" cy="669925"/>
              </a:xfrm>
              <a:custGeom>
                <a:avLst/>
                <a:gdLst>
                  <a:gd name="T0" fmla="*/ 2589 w 5400"/>
                  <a:gd name="T1" fmla="*/ 5400 h 5400"/>
                  <a:gd name="T2" fmla="*/ 2346 w 5400"/>
                  <a:gd name="T3" fmla="*/ 5380 h 5400"/>
                  <a:gd name="T4" fmla="*/ 2287 w 5400"/>
                  <a:gd name="T5" fmla="*/ 5110 h 5400"/>
                  <a:gd name="T6" fmla="*/ 1810 w 5400"/>
                  <a:gd name="T7" fmla="*/ 4730 h 5400"/>
                  <a:gd name="T8" fmla="*/ 1634 w 5400"/>
                  <a:gd name="T9" fmla="*/ 4885 h 5400"/>
                  <a:gd name="T10" fmla="*/ 1366 w 5400"/>
                  <a:gd name="T11" fmla="*/ 5077 h 5400"/>
                  <a:gd name="T12" fmla="*/ 1010 w 5400"/>
                  <a:gd name="T13" fmla="*/ 4824 h 5400"/>
                  <a:gd name="T14" fmla="*/ 846 w 5400"/>
                  <a:gd name="T15" fmla="*/ 4628 h 5400"/>
                  <a:gd name="T16" fmla="*/ 1039 w 5400"/>
                  <a:gd name="T17" fmla="*/ 4187 h 5400"/>
                  <a:gd name="T18" fmla="*/ 754 w 5400"/>
                  <a:gd name="T19" fmla="*/ 3843 h 5400"/>
                  <a:gd name="T20" fmla="*/ 406 w 5400"/>
                  <a:gd name="T21" fmla="*/ 3880 h 5400"/>
                  <a:gd name="T22" fmla="*/ 193 w 5400"/>
                  <a:gd name="T23" fmla="*/ 3815 h 5400"/>
                  <a:gd name="T24" fmla="*/ 0 w 5400"/>
                  <a:gd name="T25" fmla="*/ 3235 h 5400"/>
                  <a:gd name="T26" fmla="*/ 122 w 5400"/>
                  <a:gd name="T27" fmla="*/ 3169 h 5400"/>
                  <a:gd name="T28" fmla="*/ 478 w 5400"/>
                  <a:gd name="T29" fmla="*/ 2830 h 5400"/>
                  <a:gd name="T30" fmla="*/ 478 w 5400"/>
                  <a:gd name="T31" fmla="*/ 2570 h 5400"/>
                  <a:gd name="T32" fmla="*/ 122 w 5400"/>
                  <a:gd name="T33" fmla="*/ 2231 h 5400"/>
                  <a:gd name="T34" fmla="*/ 0 w 5400"/>
                  <a:gd name="T35" fmla="*/ 2166 h 5400"/>
                  <a:gd name="T36" fmla="*/ 193 w 5400"/>
                  <a:gd name="T37" fmla="*/ 1585 h 5400"/>
                  <a:gd name="T38" fmla="*/ 406 w 5400"/>
                  <a:gd name="T39" fmla="*/ 1520 h 5400"/>
                  <a:gd name="T40" fmla="*/ 754 w 5400"/>
                  <a:gd name="T41" fmla="*/ 1557 h 5400"/>
                  <a:gd name="T42" fmla="*/ 1039 w 5400"/>
                  <a:gd name="T43" fmla="*/ 1214 h 5400"/>
                  <a:gd name="T44" fmla="*/ 846 w 5400"/>
                  <a:gd name="T45" fmla="*/ 772 h 5400"/>
                  <a:gd name="T46" fmla="*/ 1010 w 5400"/>
                  <a:gd name="T47" fmla="*/ 576 h 5400"/>
                  <a:gd name="T48" fmla="*/ 1366 w 5400"/>
                  <a:gd name="T49" fmla="*/ 323 h 5400"/>
                  <a:gd name="T50" fmla="*/ 1634 w 5400"/>
                  <a:gd name="T51" fmla="*/ 515 h 5400"/>
                  <a:gd name="T52" fmla="*/ 1810 w 5400"/>
                  <a:gd name="T53" fmla="*/ 670 h 5400"/>
                  <a:gd name="T54" fmla="*/ 2287 w 5400"/>
                  <a:gd name="T55" fmla="*/ 290 h 5400"/>
                  <a:gd name="T56" fmla="*/ 2346 w 5400"/>
                  <a:gd name="T57" fmla="*/ 21 h 5400"/>
                  <a:gd name="T58" fmla="*/ 2589 w 5400"/>
                  <a:gd name="T59" fmla="*/ 0 h 5400"/>
                  <a:gd name="T60" fmla="*/ 2702 w 5400"/>
                  <a:gd name="T61" fmla="*/ 0 h 5400"/>
                  <a:gd name="T62" fmla="*/ 2887 w 5400"/>
                  <a:gd name="T63" fmla="*/ 0 h 5400"/>
                  <a:gd name="T64" fmla="*/ 3063 w 5400"/>
                  <a:gd name="T65" fmla="*/ 49 h 5400"/>
                  <a:gd name="T66" fmla="*/ 3146 w 5400"/>
                  <a:gd name="T67" fmla="*/ 441 h 5400"/>
                  <a:gd name="T68" fmla="*/ 3611 w 5400"/>
                  <a:gd name="T69" fmla="*/ 650 h 5400"/>
                  <a:gd name="T70" fmla="*/ 3867 w 5400"/>
                  <a:gd name="T71" fmla="*/ 425 h 5400"/>
                  <a:gd name="T72" fmla="*/ 4076 w 5400"/>
                  <a:gd name="T73" fmla="*/ 356 h 5400"/>
                  <a:gd name="T74" fmla="*/ 4583 w 5400"/>
                  <a:gd name="T75" fmla="*/ 711 h 5400"/>
                  <a:gd name="T76" fmla="*/ 4529 w 5400"/>
                  <a:gd name="T77" fmla="*/ 834 h 5400"/>
                  <a:gd name="T78" fmla="*/ 4499 w 5400"/>
                  <a:gd name="T79" fmla="*/ 1381 h 5400"/>
                  <a:gd name="T80" fmla="*/ 4688 w 5400"/>
                  <a:gd name="T81" fmla="*/ 1553 h 5400"/>
                  <a:gd name="T82" fmla="*/ 5178 w 5400"/>
                  <a:gd name="T83" fmla="*/ 1500 h 5400"/>
                  <a:gd name="T84" fmla="*/ 5233 w 5400"/>
                  <a:gd name="T85" fmla="*/ 1663 h 5400"/>
                  <a:gd name="T86" fmla="*/ 5392 w 5400"/>
                  <a:gd name="T87" fmla="*/ 2170 h 5400"/>
                  <a:gd name="T88" fmla="*/ 5195 w 5400"/>
                  <a:gd name="T89" fmla="*/ 2280 h 5400"/>
                  <a:gd name="T90" fmla="*/ 4927 w 5400"/>
                  <a:gd name="T91" fmla="*/ 2699 h 5400"/>
                  <a:gd name="T92" fmla="*/ 4914 w 5400"/>
                  <a:gd name="T93" fmla="*/ 2961 h 5400"/>
                  <a:gd name="T94" fmla="*/ 5337 w 5400"/>
                  <a:gd name="T95" fmla="*/ 3202 h 5400"/>
                  <a:gd name="T96" fmla="*/ 5325 w 5400"/>
                  <a:gd name="T97" fmla="*/ 3455 h 5400"/>
                  <a:gd name="T98" fmla="*/ 5191 w 5400"/>
                  <a:gd name="T99" fmla="*/ 3864 h 5400"/>
                  <a:gd name="T100" fmla="*/ 4856 w 5400"/>
                  <a:gd name="T101" fmla="*/ 3864 h 5400"/>
                  <a:gd name="T102" fmla="*/ 4625 w 5400"/>
                  <a:gd name="T103" fmla="*/ 3843 h 5400"/>
                  <a:gd name="T104" fmla="*/ 4432 w 5400"/>
                  <a:gd name="T105" fmla="*/ 4354 h 5400"/>
                  <a:gd name="T106" fmla="*/ 4571 w 5400"/>
                  <a:gd name="T107" fmla="*/ 4665 h 5400"/>
                  <a:gd name="T108" fmla="*/ 4248 w 5400"/>
                  <a:gd name="T109" fmla="*/ 4926 h 5400"/>
                  <a:gd name="T110" fmla="*/ 4014 w 5400"/>
                  <a:gd name="T111" fmla="*/ 5090 h 5400"/>
                  <a:gd name="T112" fmla="*/ 3691 w 5400"/>
                  <a:gd name="T113" fmla="*/ 4820 h 5400"/>
                  <a:gd name="T114" fmla="*/ 3486 w 5400"/>
                  <a:gd name="T115" fmla="*/ 4771 h 5400"/>
                  <a:gd name="T116" fmla="*/ 3088 w 5400"/>
                  <a:gd name="T117" fmla="*/ 5224 h 5400"/>
                  <a:gd name="T118" fmla="*/ 3050 w 5400"/>
                  <a:gd name="T119" fmla="*/ 5396 h 5400"/>
                  <a:gd name="T120" fmla="*/ 2761 w 5400"/>
                  <a:gd name="T121" fmla="*/ 5400 h 5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00" h="5400">
                    <a:moveTo>
                      <a:pt x="2698" y="5400"/>
                    </a:moveTo>
                    <a:lnTo>
                      <a:pt x="2698" y="5400"/>
                    </a:lnTo>
                    <a:lnTo>
                      <a:pt x="2698" y="5400"/>
                    </a:lnTo>
                    <a:lnTo>
                      <a:pt x="2685" y="5400"/>
                    </a:lnTo>
                    <a:lnTo>
                      <a:pt x="2660" y="5400"/>
                    </a:lnTo>
                    <a:lnTo>
                      <a:pt x="2639" y="5400"/>
                    </a:lnTo>
                    <a:lnTo>
                      <a:pt x="2618" y="5400"/>
                    </a:lnTo>
                    <a:lnTo>
                      <a:pt x="2589" y="5400"/>
                    </a:lnTo>
                    <a:lnTo>
                      <a:pt x="2555" y="5400"/>
                    </a:lnTo>
                    <a:lnTo>
                      <a:pt x="2514" y="5400"/>
                    </a:lnTo>
                    <a:lnTo>
                      <a:pt x="2467" y="5400"/>
                    </a:lnTo>
                    <a:lnTo>
                      <a:pt x="2413" y="5400"/>
                    </a:lnTo>
                    <a:lnTo>
                      <a:pt x="2350" y="5400"/>
                    </a:lnTo>
                    <a:lnTo>
                      <a:pt x="2350" y="5396"/>
                    </a:lnTo>
                    <a:lnTo>
                      <a:pt x="2346" y="5388"/>
                    </a:lnTo>
                    <a:lnTo>
                      <a:pt x="2346" y="5380"/>
                    </a:lnTo>
                    <a:lnTo>
                      <a:pt x="2342" y="5372"/>
                    </a:lnTo>
                    <a:lnTo>
                      <a:pt x="2338" y="5351"/>
                    </a:lnTo>
                    <a:lnTo>
                      <a:pt x="2333" y="5331"/>
                    </a:lnTo>
                    <a:lnTo>
                      <a:pt x="2329" y="5302"/>
                    </a:lnTo>
                    <a:lnTo>
                      <a:pt x="2321" y="5265"/>
                    </a:lnTo>
                    <a:lnTo>
                      <a:pt x="2312" y="5224"/>
                    </a:lnTo>
                    <a:lnTo>
                      <a:pt x="2300" y="5171"/>
                    </a:lnTo>
                    <a:lnTo>
                      <a:pt x="2287" y="5110"/>
                    </a:lnTo>
                    <a:lnTo>
                      <a:pt x="2271" y="5041"/>
                    </a:lnTo>
                    <a:lnTo>
                      <a:pt x="2254" y="4959"/>
                    </a:lnTo>
                    <a:lnTo>
                      <a:pt x="2233" y="4861"/>
                    </a:lnTo>
                    <a:lnTo>
                      <a:pt x="2124" y="4840"/>
                    </a:lnTo>
                    <a:lnTo>
                      <a:pt x="2019" y="4808"/>
                    </a:lnTo>
                    <a:lnTo>
                      <a:pt x="1915" y="4771"/>
                    </a:lnTo>
                    <a:lnTo>
                      <a:pt x="1810" y="4730"/>
                    </a:lnTo>
                    <a:lnTo>
                      <a:pt x="1810" y="4730"/>
                    </a:lnTo>
                    <a:lnTo>
                      <a:pt x="1801" y="4738"/>
                    </a:lnTo>
                    <a:lnTo>
                      <a:pt x="1789" y="4750"/>
                    </a:lnTo>
                    <a:lnTo>
                      <a:pt x="1776" y="4763"/>
                    </a:lnTo>
                    <a:lnTo>
                      <a:pt x="1755" y="4775"/>
                    </a:lnTo>
                    <a:lnTo>
                      <a:pt x="1734" y="4795"/>
                    </a:lnTo>
                    <a:lnTo>
                      <a:pt x="1709" y="4820"/>
                    </a:lnTo>
                    <a:lnTo>
                      <a:pt x="1676" y="4849"/>
                    </a:lnTo>
                    <a:lnTo>
                      <a:pt x="1634" y="4885"/>
                    </a:lnTo>
                    <a:lnTo>
                      <a:pt x="1588" y="4926"/>
                    </a:lnTo>
                    <a:lnTo>
                      <a:pt x="1533" y="4975"/>
                    </a:lnTo>
                    <a:lnTo>
                      <a:pt x="1466" y="5032"/>
                    </a:lnTo>
                    <a:lnTo>
                      <a:pt x="1395" y="5098"/>
                    </a:lnTo>
                    <a:lnTo>
                      <a:pt x="1395" y="5098"/>
                    </a:lnTo>
                    <a:lnTo>
                      <a:pt x="1387" y="5090"/>
                    </a:lnTo>
                    <a:lnTo>
                      <a:pt x="1378" y="5085"/>
                    </a:lnTo>
                    <a:lnTo>
                      <a:pt x="1366" y="5077"/>
                    </a:lnTo>
                    <a:lnTo>
                      <a:pt x="1345" y="5065"/>
                    </a:lnTo>
                    <a:lnTo>
                      <a:pt x="1324" y="5045"/>
                    </a:lnTo>
                    <a:lnTo>
                      <a:pt x="1290" y="5024"/>
                    </a:lnTo>
                    <a:lnTo>
                      <a:pt x="1253" y="5000"/>
                    </a:lnTo>
                    <a:lnTo>
                      <a:pt x="1207" y="4963"/>
                    </a:lnTo>
                    <a:lnTo>
                      <a:pt x="1152" y="4926"/>
                    </a:lnTo>
                    <a:lnTo>
                      <a:pt x="1085" y="4877"/>
                    </a:lnTo>
                    <a:lnTo>
                      <a:pt x="1010" y="4824"/>
                    </a:lnTo>
                    <a:lnTo>
                      <a:pt x="918" y="4763"/>
                    </a:lnTo>
                    <a:lnTo>
                      <a:pt x="817" y="4689"/>
                    </a:lnTo>
                    <a:lnTo>
                      <a:pt x="817" y="4689"/>
                    </a:lnTo>
                    <a:lnTo>
                      <a:pt x="821" y="4681"/>
                    </a:lnTo>
                    <a:lnTo>
                      <a:pt x="825" y="4673"/>
                    </a:lnTo>
                    <a:lnTo>
                      <a:pt x="830" y="4665"/>
                    </a:lnTo>
                    <a:lnTo>
                      <a:pt x="834" y="4648"/>
                    </a:lnTo>
                    <a:lnTo>
                      <a:pt x="846" y="4628"/>
                    </a:lnTo>
                    <a:lnTo>
                      <a:pt x="855" y="4599"/>
                    </a:lnTo>
                    <a:lnTo>
                      <a:pt x="871" y="4567"/>
                    </a:lnTo>
                    <a:lnTo>
                      <a:pt x="888" y="4526"/>
                    </a:lnTo>
                    <a:lnTo>
                      <a:pt x="909" y="4477"/>
                    </a:lnTo>
                    <a:lnTo>
                      <a:pt x="938" y="4420"/>
                    </a:lnTo>
                    <a:lnTo>
                      <a:pt x="968" y="4354"/>
                    </a:lnTo>
                    <a:lnTo>
                      <a:pt x="1001" y="4276"/>
                    </a:lnTo>
                    <a:lnTo>
                      <a:pt x="1039" y="4187"/>
                    </a:lnTo>
                    <a:lnTo>
                      <a:pt x="968" y="4105"/>
                    </a:lnTo>
                    <a:lnTo>
                      <a:pt x="901" y="4019"/>
                    </a:lnTo>
                    <a:lnTo>
                      <a:pt x="838" y="3933"/>
                    </a:lnTo>
                    <a:lnTo>
                      <a:pt x="783" y="3843"/>
                    </a:lnTo>
                    <a:lnTo>
                      <a:pt x="783" y="3843"/>
                    </a:lnTo>
                    <a:lnTo>
                      <a:pt x="775" y="3843"/>
                    </a:lnTo>
                    <a:lnTo>
                      <a:pt x="767" y="3843"/>
                    </a:lnTo>
                    <a:lnTo>
                      <a:pt x="754" y="3843"/>
                    </a:lnTo>
                    <a:lnTo>
                      <a:pt x="737" y="3847"/>
                    </a:lnTo>
                    <a:lnTo>
                      <a:pt x="712" y="3847"/>
                    </a:lnTo>
                    <a:lnTo>
                      <a:pt x="683" y="3852"/>
                    </a:lnTo>
                    <a:lnTo>
                      <a:pt x="645" y="3856"/>
                    </a:lnTo>
                    <a:lnTo>
                      <a:pt x="599" y="3860"/>
                    </a:lnTo>
                    <a:lnTo>
                      <a:pt x="545" y="3864"/>
                    </a:lnTo>
                    <a:lnTo>
                      <a:pt x="482" y="3872"/>
                    </a:lnTo>
                    <a:lnTo>
                      <a:pt x="406" y="3880"/>
                    </a:lnTo>
                    <a:lnTo>
                      <a:pt x="318" y="3888"/>
                    </a:lnTo>
                    <a:lnTo>
                      <a:pt x="222" y="3901"/>
                    </a:lnTo>
                    <a:lnTo>
                      <a:pt x="222" y="3897"/>
                    </a:lnTo>
                    <a:lnTo>
                      <a:pt x="218" y="3888"/>
                    </a:lnTo>
                    <a:lnTo>
                      <a:pt x="214" y="3880"/>
                    </a:lnTo>
                    <a:lnTo>
                      <a:pt x="210" y="3864"/>
                    </a:lnTo>
                    <a:lnTo>
                      <a:pt x="201" y="3843"/>
                    </a:lnTo>
                    <a:lnTo>
                      <a:pt x="193" y="3815"/>
                    </a:lnTo>
                    <a:lnTo>
                      <a:pt x="184" y="3782"/>
                    </a:lnTo>
                    <a:lnTo>
                      <a:pt x="168" y="3737"/>
                    </a:lnTo>
                    <a:lnTo>
                      <a:pt x="151" y="3684"/>
                    </a:lnTo>
                    <a:lnTo>
                      <a:pt x="130" y="3619"/>
                    </a:lnTo>
                    <a:lnTo>
                      <a:pt x="105" y="3545"/>
                    </a:lnTo>
                    <a:lnTo>
                      <a:pt x="76" y="3455"/>
                    </a:lnTo>
                    <a:lnTo>
                      <a:pt x="42" y="3353"/>
                    </a:lnTo>
                    <a:lnTo>
                      <a:pt x="0" y="3235"/>
                    </a:lnTo>
                    <a:lnTo>
                      <a:pt x="4" y="3235"/>
                    </a:lnTo>
                    <a:lnTo>
                      <a:pt x="8" y="3230"/>
                    </a:lnTo>
                    <a:lnTo>
                      <a:pt x="17" y="3226"/>
                    </a:lnTo>
                    <a:lnTo>
                      <a:pt x="29" y="3222"/>
                    </a:lnTo>
                    <a:lnTo>
                      <a:pt x="42" y="3214"/>
                    </a:lnTo>
                    <a:lnTo>
                      <a:pt x="63" y="3202"/>
                    </a:lnTo>
                    <a:lnTo>
                      <a:pt x="88" y="3186"/>
                    </a:lnTo>
                    <a:lnTo>
                      <a:pt x="122" y="3169"/>
                    </a:lnTo>
                    <a:lnTo>
                      <a:pt x="159" y="3145"/>
                    </a:lnTo>
                    <a:lnTo>
                      <a:pt x="205" y="3120"/>
                    </a:lnTo>
                    <a:lnTo>
                      <a:pt x="264" y="3087"/>
                    </a:lnTo>
                    <a:lnTo>
                      <a:pt x="327" y="3051"/>
                    </a:lnTo>
                    <a:lnTo>
                      <a:pt x="402" y="3010"/>
                    </a:lnTo>
                    <a:lnTo>
                      <a:pt x="486" y="2961"/>
                    </a:lnTo>
                    <a:lnTo>
                      <a:pt x="482" y="2895"/>
                    </a:lnTo>
                    <a:lnTo>
                      <a:pt x="478" y="2830"/>
                    </a:lnTo>
                    <a:lnTo>
                      <a:pt x="474" y="2701"/>
                    </a:lnTo>
                    <a:lnTo>
                      <a:pt x="473" y="2701"/>
                    </a:lnTo>
                    <a:lnTo>
                      <a:pt x="473" y="2701"/>
                    </a:lnTo>
                    <a:lnTo>
                      <a:pt x="474" y="2700"/>
                    </a:lnTo>
                    <a:lnTo>
                      <a:pt x="473" y="2699"/>
                    </a:lnTo>
                    <a:lnTo>
                      <a:pt x="473" y="2699"/>
                    </a:lnTo>
                    <a:lnTo>
                      <a:pt x="474" y="2699"/>
                    </a:lnTo>
                    <a:lnTo>
                      <a:pt x="478" y="2570"/>
                    </a:lnTo>
                    <a:lnTo>
                      <a:pt x="482" y="2505"/>
                    </a:lnTo>
                    <a:lnTo>
                      <a:pt x="486" y="2439"/>
                    </a:lnTo>
                    <a:lnTo>
                      <a:pt x="402" y="2390"/>
                    </a:lnTo>
                    <a:lnTo>
                      <a:pt x="327" y="2350"/>
                    </a:lnTo>
                    <a:lnTo>
                      <a:pt x="264" y="2313"/>
                    </a:lnTo>
                    <a:lnTo>
                      <a:pt x="205" y="2280"/>
                    </a:lnTo>
                    <a:lnTo>
                      <a:pt x="159" y="2256"/>
                    </a:lnTo>
                    <a:lnTo>
                      <a:pt x="122" y="2231"/>
                    </a:lnTo>
                    <a:lnTo>
                      <a:pt x="88" y="2215"/>
                    </a:lnTo>
                    <a:lnTo>
                      <a:pt x="63" y="2198"/>
                    </a:lnTo>
                    <a:lnTo>
                      <a:pt x="42" y="2186"/>
                    </a:lnTo>
                    <a:lnTo>
                      <a:pt x="29" y="2178"/>
                    </a:lnTo>
                    <a:lnTo>
                      <a:pt x="17" y="2174"/>
                    </a:lnTo>
                    <a:lnTo>
                      <a:pt x="8" y="2170"/>
                    </a:lnTo>
                    <a:lnTo>
                      <a:pt x="4" y="2166"/>
                    </a:lnTo>
                    <a:lnTo>
                      <a:pt x="0" y="2166"/>
                    </a:lnTo>
                    <a:lnTo>
                      <a:pt x="42" y="2047"/>
                    </a:lnTo>
                    <a:lnTo>
                      <a:pt x="76" y="1945"/>
                    </a:lnTo>
                    <a:lnTo>
                      <a:pt x="105" y="1855"/>
                    </a:lnTo>
                    <a:lnTo>
                      <a:pt x="130" y="1782"/>
                    </a:lnTo>
                    <a:lnTo>
                      <a:pt x="151" y="1716"/>
                    </a:lnTo>
                    <a:lnTo>
                      <a:pt x="168" y="1663"/>
                    </a:lnTo>
                    <a:lnTo>
                      <a:pt x="184" y="1618"/>
                    </a:lnTo>
                    <a:lnTo>
                      <a:pt x="193" y="1585"/>
                    </a:lnTo>
                    <a:lnTo>
                      <a:pt x="201" y="1557"/>
                    </a:lnTo>
                    <a:lnTo>
                      <a:pt x="210" y="1536"/>
                    </a:lnTo>
                    <a:lnTo>
                      <a:pt x="214" y="1520"/>
                    </a:lnTo>
                    <a:lnTo>
                      <a:pt x="218" y="1512"/>
                    </a:lnTo>
                    <a:lnTo>
                      <a:pt x="222" y="1504"/>
                    </a:lnTo>
                    <a:lnTo>
                      <a:pt x="222" y="1500"/>
                    </a:lnTo>
                    <a:lnTo>
                      <a:pt x="318" y="1512"/>
                    </a:lnTo>
                    <a:lnTo>
                      <a:pt x="406" y="1520"/>
                    </a:lnTo>
                    <a:lnTo>
                      <a:pt x="482" y="1528"/>
                    </a:lnTo>
                    <a:lnTo>
                      <a:pt x="545" y="1536"/>
                    </a:lnTo>
                    <a:lnTo>
                      <a:pt x="599" y="1540"/>
                    </a:lnTo>
                    <a:lnTo>
                      <a:pt x="645" y="1545"/>
                    </a:lnTo>
                    <a:lnTo>
                      <a:pt x="683" y="1549"/>
                    </a:lnTo>
                    <a:lnTo>
                      <a:pt x="712" y="1553"/>
                    </a:lnTo>
                    <a:lnTo>
                      <a:pt x="737" y="1553"/>
                    </a:lnTo>
                    <a:lnTo>
                      <a:pt x="754" y="1557"/>
                    </a:lnTo>
                    <a:lnTo>
                      <a:pt x="767" y="1557"/>
                    </a:lnTo>
                    <a:lnTo>
                      <a:pt x="775" y="1557"/>
                    </a:lnTo>
                    <a:lnTo>
                      <a:pt x="783" y="1557"/>
                    </a:lnTo>
                    <a:lnTo>
                      <a:pt x="783" y="1557"/>
                    </a:lnTo>
                    <a:lnTo>
                      <a:pt x="838" y="1467"/>
                    </a:lnTo>
                    <a:lnTo>
                      <a:pt x="901" y="1381"/>
                    </a:lnTo>
                    <a:lnTo>
                      <a:pt x="968" y="1295"/>
                    </a:lnTo>
                    <a:lnTo>
                      <a:pt x="1039" y="1214"/>
                    </a:lnTo>
                    <a:lnTo>
                      <a:pt x="1001" y="1124"/>
                    </a:lnTo>
                    <a:lnTo>
                      <a:pt x="968" y="1046"/>
                    </a:lnTo>
                    <a:lnTo>
                      <a:pt x="938" y="981"/>
                    </a:lnTo>
                    <a:lnTo>
                      <a:pt x="909" y="924"/>
                    </a:lnTo>
                    <a:lnTo>
                      <a:pt x="888" y="874"/>
                    </a:lnTo>
                    <a:lnTo>
                      <a:pt x="871" y="834"/>
                    </a:lnTo>
                    <a:lnTo>
                      <a:pt x="855" y="801"/>
                    </a:lnTo>
                    <a:lnTo>
                      <a:pt x="846" y="772"/>
                    </a:lnTo>
                    <a:lnTo>
                      <a:pt x="834" y="752"/>
                    </a:lnTo>
                    <a:lnTo>
                      <a:pt x="830" y="736"/>
                    </a:lnTo>
                    <a:lnTo>
                      <a:pt x="825" y="727"/>
                    </a:lnTo>
                    <a:lnTo>
                      <a:pt x="821" y="719"/>
                    </a:lnTo>
                    <a:lnTo>
                      <a:pt x="817" y="711"/>
                    </a:lnTo>
                    <a:lnTo>
                      <a:pt x="817" y="711"/>
                    </a:lnTo>
                    <a:lnTo>
                      <a:pt x="918" y="638"/>
                    </a:lnTo>
                    <a:lnTo>
                      <a:pt x="1010" y="576"/>
                    </a:lnTo>
                    <a:lnTo>
                      <a:pt x="1085" y="523"/>
                    </a:lnTo>
                    <a:lnTo>
                      <a:pt x="1152" y="474"/>
                    </a:lnTo>
                    <a:lnTo>
                      <a:pt x="1207" y="437"/>
                    </a:lnTo>
                    <a:lnTo>
                      <a:pt x="1253" y="401"/>
                    </a:lnTo>
                    <a:lnTo>
                      <a:pt x="1290" y="376"/>
                    </a:lnTo>
                    <a:lnTo>
                      <a:pt x="1324" y="356"/>
                    </a:lnTo>
                    <a:lnTo>
                      <a:pt x="1345" y="335"/>
                    </a:lnTo>
                    <a:lnTo>
                      <a:pt x="1366" y="323"/>
                    </a:lnTo>
                    <a:lnTo>
                      <a:pt x="1378" y="315"/>
                    </a:lnTo>
                    <a:lnTo>
                      <a:pt x="1387" y="311"/>
                    </a:lnTo>
                    <a:lnTo>
                      <a:pt x="1395" y="302"/>
                    </a:lnTo>
                    <a:lnTo>
                      <a:pt x="1395" y="302"/>
                    </a:lnTo>
                    <a:lnTo>
                      <a:pt x="1466" y="368"/>
                    </a:lnTo>
                    <a:lnTo>
                      <a:pt x="1533" y="425"/>
                    </a:lnTo>
                    <a:lnTo>
                      <a:pt x="1588" y="474"/>
                    </a:lnTo>
                    <a:lnTo>
                      <a:pt x="1634" y="515"/>
                    </a:lnTo>
                    <a:lnTo>
                      <a:pt x="1676" y="552"/>
                    </a:lnTo>
                    <a:lnTo>
                      <a:pt x="1709" y="580"/>
                    </a:lnTo>
                    <a:lnTo>
                      <a:pt x="1734" y="605"/>
                    </a:lnTo>
                    <a:lnTo>
                      <a:pt x="1755" y="625"/>
                    </a:lnTo>
                    <a:lnTo>
                      <a:pt x="1776" y="638"/>
                    </a:lnTo>
                    <a:lnTo>
                      <a:pt x="1789" y="650"/>
                    </a:lnTo>
                    <a:lnTo>
                      <a:pt x="1801" y="662"/>
                    </a:lnTo>
                    <a:lnTo>
                      <a:pt x="1810" y="670"/>
                    </a:lnTo>
                    <a:lnTo>
                      <a:pt x="1810" y="670"/>
                    </a:lnTo>
                    <a:lnTo>
                      <a:pt x="1915" y="629"/>
                    </a:lnTo>
                    <a:lnTo>
                      <a:pt x="2019" y="593"/>
                    </a:lnTo>
                    <a:lnTo>
                      <a:pt x="2124" y="560"/>
                    </a:lnTo>
                    <a:lnTo>
                      <a:pt x="2233" y="539"/>
                    </a:lnTo>
                    <a:lnTo>
                      <a:pt x="2254" y="441"/>
                    </a:lnTo>
                    <a:lnTo>
                      <a:pt x="2271" y="360"/>
                    </a:lnTo>
                    <a:lnTo>
                      <a:pt x="2287" y="290"/>
                    </a:lnTo>
                    <a:lnTo>
                      <a:pt x="2300" y="229"/>
                    </a:lnTo>
                    <a:lnTo>
                      <a:pt x="2312" y="176"/>
                    </a:lnTo>
                    <a:lnTo>
                      <a:pt x="2321" y="135"/>
                    </a:lnTo>
                    <a:lnTo>
                      <a:pt x="2329" y="98"/>
                    </a:lnTo>
                    <a:lnTo>
                      <a:pt x="2333" y="70"/>
                    </a:lnTo>
                    <a:lnTo>
                      <a:pt x="2338" y="49"/>
                    </a:lnTo>
                    <a:lnTo>
                      <a:pt x="2342" y="29"/>
                    </a:lnTo>
                    <a:lnTo>
                      <a:pt x="2346" y="21"/>
                    </a:lnTo>
                    <a:lnTo>
                      <a:pt x="2346" y="12"/>
                    </a:lnTo>
                    <a:lnTo>
                      <a:pt x="2350" y="4"/>
                    </a:lnTo>
                    <a:lnTo>
                      <a:pt x="2350" y="0"/>
                    </a:lnTo>
                    <a:lnTo>
                      <a:pt x="2413" y="0"/>
                    </a:lnTo>
                    <a:lnTo>
                      <a:pt x="2467" y="0"/>
                    </a:lnTo>
                    <a:lnTo>
                      <a:pt x="2514" y="0"/>
                    </a:lnTo>
                    <a:lnTo>
                      <a:pt x="2555" y="0"/>
                    </a:lnTo>
                    <a:lnTo>
                      <a:pt x="2589" y="0"/>
                    </a:lnTo>
                    <a:lnTo>
                      <a:pt x="2618" y="0"/>
                    </a:lnTo>
                    <a:lnTo>
                      <a:pt x="2639" y="0"/>
                    </a:lnTo>
                    <a:lnTo>
                      <a:pt x="2660" y="0"/>
                    </a:lnTo>
                    <a:lnTo>
                      <a:pt x="2685" y="0"/>
                    </a:lnTo>
                    <a:lnTo>
                      <a:pt x="2698" y="0"/>
                    </a:lnTo>
                    <a:lnTo>
                      <a:pt x="2698" y="0"/>
                    </a:lnTo>
                    <a:lnTo>
                      <a:pt x="2698" y="0"/>
                    </a:lnTo>
                    <a:lnTo>
                      <a:pt x="2702" y="0"/>
                    </a:lnTo>
                    <a:lnTo>
                      <a:pt x="2702" y="0"/>
                    </a:lnTo>
                    <a:lnTo>
                      <a:pt x="2715" y="0"/>
                    </a:lnTo>
                    <a:lnTo>
                      <a:pt x="2740" y="0"/>
                    </a:lnTo>
                    <a:lnTo>
                      <a:pt x="2761" y="0"/>
                    </a:lnTo>
                    <a:lnTo>
                      <a:pt x="2782" y="0"/>
                    </a:lnTo>
                    <a:lnTo>
                      <a:pt x="2811" y="0"/>
                    </a:lnTo>
                    <a:lnTo>
                      <a:pt x="2845" y="0"/>
                    </a:lnTo>
                    <a:lnTo>
                      <a:pt x="2887" y="0"/>
                    </a:lnTo>
                    <a:lnTo>
                      <a:pt x="2933" y="0"/>
                    </a:lnTo>
                    <a:lnTo>
                      <a:pt x="2987" y="0"/>
                    </a:lnTo>
                    <a:lnTo>
                      <a:pt x="3050" y="0"/>
                    </a:lnTo>
                    <a:lnTo>
                      <a:pt x="3050" y="4"/>
                    </a:lnTo>
                    <a:lnTo>
                      <a:pt x="3054" y="12"/>
                    </a:lnTo>
                    <a:lnTo>
                      <a:pt x="3054" y="21"/>
                    </a:lnTo>
                    <a:lnTo>
                      <a:pt x="3058" y="29"/>
                    </a:lnTo>
                    <a:lnTo>
                      <a:pt x="3063" y="49"/>
                    </a:lnTo>
                    <a:lnTo>
                      <a:pt x="3067" y="70"/>
                    </a:lnTo>
                    <a:lnTo>
                      <a:pt x="3071" y="98"/>
                    </a:lnTo>
                    <a:lnTo>
                      <a:pt x="3079" y="135"/>
                    </a:lnTo>
                    <a:lnTo>
                      <a:pt x="3088" y="176"/>
                    </a:lnTo>
                    <a:lnTo>
                      <a:pt x="3100" y="229"/>
                    </a:lnTo>
                    <a:lnTo>
                      <a:pt x="3113" y="290"/>
                    </a:lnTo>
                    <a:lnTo>
                      <a:pt x="3130" y="360"/>
                    </a:lnTo>
                    <a:lnTo>
                      <a:pt x="3146" y="441"/>
                    </a:lnTo>
                    <a:lnTo>
                      <a:pt x="3167" y="539"/>
                    </a:lnTo>
                    <a:lnTo>
                      <a:pt x="3276" y="560"/>
                    </a:lnTo>
                    <a:lnTo>
                      <a:pt x="3381" y="593"/>
                    </a:lnTo>
                    <a:lnTo>
                      <a:pt x="3486" y="629"/>
                    </a:lnTo>
                    <a:lnTo>
                      <a:pt x="3590" y="670"/>
                    </a:lnTo>
                    <a:lnTo>
                      <a:pt x="3590" y="670"/>
                    </a:lnTo>
                    <a:lnTo>
                      <a:pt x="3599" y="662"/>
                    </a:lnTo>
                    <a:lnTo>
                      <a:pt x="3611" y="650"/>
                    </a:lnTo>
                    <a:lnTo>
                      <a:pt x="3624" y="638"/>
                    </a:lnTo>
                    <a:lnTo>
                      <a:pt x="3645" y="625"/>
                    </a:lnTo>
                    <a:lnTo>
                      <a:pt x="3666" y="605"/>
                    </a:lnTo>
                    <a:lnTo>
                      <a:pt x="3691" y="580"/>
                    </a:lnTo>
                    <a:lnTo>
                      <a:pt x="3724" y="552"/>
                    </a:lnTo>
                    <a:lnTo>
                      <a:pt x="3766" y="515"/>
                    </a:lnTo>
                    <a:lnTo>
                      <a:pt x="3812" y="474"/>
                    </a:lnTo>
                    <a:lnTo>
                      <a:pt x="3867" y="425"/>
                    </a:lnTo>
                    <a:lnTo>
                      <a:pt x="3934" y="368"/>
                    </a:lnTo>
                    <a:lnTo>
                      <a:pt x="4005" y="302"/>
                    </a:lnTo>
                    <a:lnTo>
                      <a:pt x="4005" y="302"/>
                    </a:lnTo>
                    <a:lnTo>
                      <a:pt x="4014" y="311"/>
                    </a:lnTo>
                    <a:lnTo>
                      <a:pt x="4022" y="315"/>
                    </a:lnTo>
                    <a:lnTo>
                      <a:pt x="4034" y="323"/>
                    </a:lnTo>
                    <a:lnTo>
                      <a:pt x="4055" y="335"/>
                    </a:lnTo>
                    <a:lnTo>
                      <a:pt x="4076" y="356"/>
                    </a:lnTo>
                    <a:lnTo>
                      <a:pt x="4110" y="376"/>
                    </a:lnTo>
                    <a:lnTo>
                      <a:pt x="4148" y="401"/>
                    </a:lnTo>
                    <a:lnTo>
                      <a:pt x="4194" y="437"/>
                    </a:lnTo>
                    <a:lnTo>
                      <a:pt x="4248" y="474"/>
                    </a:lnTo>
                    <a:lnTo>
                      <a:pt x="4315" y="523"/>
                    </a:lnTo>
                    <a:lnTo>
                      <a:pt x="4391" y="576"/>
                    </a:lnTo>
                    <a:lnTo>
                      <a:pt x="4483" y="638"/>
                    </a:lnTo>
                    <a:lnTo>
                      <a:pt x="4583" y="711"/>
                    </a:lnTo>
                    <a:lnTo>
                      <a:pt x="4583" y="711"/>
                    </a:lnTo>
                    <a:lnTo>
                      <a:pt x="4579" y="719"/>
                    </a:lnTo>
                    <a:lnTo>
                      <a:pt x="4575" y="727"/>
                    </a:lnTo>
                    <a:lnTo>
                      <a:pt x="4571" y="736"/>
                    </a:lnTo>
                    <a:lnTo>
                      <a:pt x="4566" y="752"/>
                    </a:lnTo>
                    <a:lnTo>
                      <a:pt x="4554" y="772"/>
                    </a:lnTo>
                    <a:lnTo>
                      <a:pt x="4546" y="801"/>
                    </a:lnTo>
                    <a:lnTo>
                      <a:pt x="4529" y="834"/>
                    </a:lnTo>
                    <a:lnTo>
                      <a:pt x="4512" y="874"/>
                    </a:lnTo>
                    <a:lnTo>
                      <a:pt x="4491" y="924"/>
                    </a:lnTo>
                    <a:lnTo>
                      <a:pt x="4462" y="981"/>
                    </a:lnTo>
                    <a:lnTo>
                      <a:pt x="4432" y="1046"/>
                    </a:lnTo>
                    <a:lnTo>
                      <a:pt x="4399" y="1124"/>
                    </a:lnTo>
                    <a:lnTo>
                      <a:pt x="4361" y="1214"/>
                    </a:lnTo>
                    <a:lnTo>
                      <a:pt x="4432" y="1295"/>
                    </a:lnTo>
                    <a:lnTo>
                      <a:pt x="4499" y="1381"/>
                    </a:lnTo>
                    <a:lnTo>
                      <a:pt x="4562" y="1467"/>
                    </a:lnTo>
                    <a:lnTo>
                      <a:pt x="4617" y="1557"/>
                    </a:lnTo>
                    <a:lnTo>
                      <a:pt x="4617" y="1557"/>
                    </a:lnTo>
                    <a:lnTo>
                      <a:pt x="4625" y="1557"/>
                    </a:lnTo>
                    <a:lnTo>
                      <a:pt x="4634" y="1557"/>
                    </a:lnTo>
                    <a:lnTo>
                      <a:pt x="4646" y="1557"/>
                    </a:lnTo>
                    <a:lnTo>
                      <a:pt x="4663" y="1553"/>
                    </a:lnTo>
                    <a:lnTo>
                      <a:pt x="4688" y="1553"/>
                    </a:lnTo>
                    <a:lnTo>
                      <a:pt x="4717" y="1549"/>
                    </a:lnTo>
                    <a:lnTo>
                      <a:pt x="4755" y="1545"/>
                    </a:lnTo>
                    <a:lnTo>
                      <a:pt x="4801" y="1540"/>
                    </a:lnTo>
                    <a:lnTo>
                      <a:pt x="4856" y="1536"/>
                    </a:lnTo>
                    <a:lnTo>
                      <a:pt x="4918" y="1528"/>
                    </a:lnTo>
                    <a:lnTo>
                      <a:pt x="4994" y="1520"/>
                    </a:lnTo>
                    <a:lnTo>
                      <a:pt x="5082" y="1512"/>
                    </a:lnTo>
                    <a:lnTo>
                      <a:pt x="5178" y="1500"/>
                    </a:lnTo>
                    <a:lnTo>
                      <a:pt x="5178" y="1504"/>
                    </a:lnTo>
                    <a:lnTo>
                      <a:pt x="5182" y="1512"/>
                    </a:lnTo>
                    <a:lnTo>
                      <a:pt x="5186" y="1520"/>
                    </a:lnTo>
                    <a:lnTo>
                      <a:pt x="5191" y="1536"/>
                    </a:lnTo>
                    <a:lnTo>
                      <a:pt x="5199" y="1557"/>
                    </a:lnTo>
                    <a:lnTo>
                      <a:pt x="5207" y="1585"/>
                    </a:lnTo>
                    <a:lnTo>
                      <a:pt x="5216" y="1618"/>
                    </a:lnTo>
                    <a:lnTo>
                      <a:pt x="5233" y="1663"/>
                    </a:lnTo>
                    <a:lnTo>
                      <a:pt x="5249" y="1716"/>
                    </a:lnTo>
                    <a:lnTo>
                      <a:pt x="5270" y="1782"/>
                    </a:lnTo>
                    <a:lnTo>
                      <a:pt x="5295" y="1855"/>
                    </a:lnTo>
                    <a:lnTo>
                      <a:pt x="5325" y="1945"/>
                    </a:lnTo>
                    <a:lnTo>
                      <a:pt x="5358" y="2047"/>
                    </a:lnTo>
                    <a:lnTo>
                      <a:pt x="5400" y="2166"/>
                    </a:lnTo>
                    <a:lnTo>
                      <a:pt x="5396" y="2166"/>
                    </a:lnTo>
                    <a:lnTo>
                      <a:pt x="5392" y="2170"/>
                    </a:lnTo>
                    <a:lnTo>
                      <a:pt x="5383" y="2174"/>
                    </a:lnTo>
                    <a:lnTo>
                      <a:pt x="5371" y="2178"/>
                    </a:lnTo>
                    <a:lnTo>
                      <a:pt x="5358" y="2186"/>
                    </a:lnTo>
                    <a:lnTo>
                      <a:pt x="5337" y="2198"/>
                    </a:lnTo>
                    <a:lnTo>
                      <a:pt x="5312" y="2215"/>
                    </a:lnTo>
                    <a:lnTo>
                      <a:pt x="5279" y="2231"/>
                    </a:lnTo>
                    <a:lnTo>
                      <a:pt x="5241" y="2256"/>
                    </a:lnTo>
                    <a:lnTo>
                      <a:pt x="5195" y="2280"/>
                    </a:lnTo>
                    <a:lnTo>
                      <a:pt x="5136" y="2313"/>
                    </a:lnTo>
                    <a:lnTo>
                      <a:pt x="5073" y="2350"/>
                    </a:lnTo>
                    <a:lnTo>
                      <a:pt x="4998" y="2390"/>
                    </a:lnTo>
                    <a:lnTo>
                      <a:pt x="4914" y="2439"/>
                    </a:lnTo>
                    <a:lnTo>
                      <a:pt x="4918" y="2505"/>
                    </a:lnTo>
                    <a:lnTo>
                      <a:pt x="4923" y="2570"/>
                    </a:lnTo>
                    <a:lnTo>
                      <a:pt x="4927" y="2699"/>
                    </a:lnTo>
                    <a:lnTo>
                      <a:pt x="4927" y="2699"/>
                    </a:lnTo>
                    <a:lnTo>
                      <a:pt x="4927" y="2699"/>
                    </a:lnTo>
                    <a:lnTo>
                      <a:pt x="4927" y="2700"/>
                    </a:lnTo>
                    <a:lnTo>
                      <a:pt x="4927" y="2701"/>
                    </a:lnTo>
                    <a:lnTo>
                      <a:pt x="4927" y="2701"/>
                    </a:lnTo>
                    <a:lnTo>
                      <a:pt x="4927" y="2701"/>
                    </a:lnTo>
                    <a:lnTo>
                      <a:pt x="4923" y="2830"/>
                    </a:lnTo>
                    <a:lnTo>
                      <a:pt x="4918" y="2895"/>
                    </a:lnTo>
                    <a:lnTo>
                      <a:pt x="4914" y="2961"/>
                    </a:lnTo>
                    <a:lnTo>
                      <a:pt x="4998" y="3010"/>
                    </a:lnTo>
                    <a:lnTo>
                      <a:pt x="5073" y="3051"/>
                    </a:lnTo>
                    <a:lnTo>
                      <a:pt x="5136" y="3087"/>
                    </a:lnTo>
                    <a:lnTo>
                      <a:pt x="5195" y="3120"/>
                    </a:lnTo>
                    <a:lnTo>
                      <a:pt x="5241" y="3145"/>
                    </a:lnTo>
                    <a:lnTo>
                      <a:pt x="5279" y="3169"/>
                    </a:lnTo>
                    <a:lnTo>
                      <a:pt x="5312" y="3186"/>
                    </a:lnTo>
                    <a:lnTo>
                      <a:pt x="5337" y="3202"/>
                    </a:lnTo>
                    <a:lnTo>
                      <a:pt x="5358" y="3214"/>
                    </a:lnTo>
                    <a:lnTo>
                      <a:pt x="5371" y="3222"/>
                    </a:lnTo>
                    <a:lnTo>
                      <a:pt x="5383" y="3226"/>
                    </a:lnTo>
                    <a:lnTo>
                      <a:pt x="5392" y="3230"/>
                    </a:lnTo>
                    <a:lnTo>
                      <a:pt x="5396" y="3235"/>
                    </a:lnTo>
                    <a:lnTo>
                      <a:pt x="5400" y="3235"/>
                    </a:lnTo>
                    <a:lnTo>
                      <a:pt x="5358" y="3353"/>
                    </a:lnTo>
                    <a:lnTo>
                      <a:pt x="5325" y="3455"/>
                    </a:lnTo>
                    <a:lnTo>
                      <a:pt x="5295" y="3545"/>
                    </a:lnTo>
                    <a:lnTo>
                      <a:pt x="5270" y="3619"/>
                    </a:lnTo>
                    <a:lnTo>
                      <a:pt x="5249" y="3684"/>
                    </a:lnTo>
                    <a:lnTo>
                      <a:pt x="5233" y="3737"/>
                    </a:lnTo>
                    <a:lnTo>
                      <a:pt x="5216" y="3782"/>
                    </a:lnTo>
                    <a:lnTo>
                      <a:pt x="5207" y="3815"/>
                    </a:lnTo>
                    <a:lnTo>
                      <a:pt x="5199" y="3843"/>
                    </a:lnTo>
                    <a:lnTo>
                      <a:pt x="5191" y="3864"/>
                    </a:lnTo>
                    <a:lnTo>
                      <a:pt x="5186" y="3880"/>
                    </a:lnTo>
                    <a:lnTo>
                      <a:pt x="5182" y="3888"/>
                    </a:lnTo>
                    <a:lnTo>
                      <a:pt x="5178" y="3897"/>
                    </a:lnTo>
                    <a:lnTo>
                      <a:pt x="5178" y="3901"/>
                    </a:lnTo>
                    <a:lnTo>
                      <a:pt x="5082" y="3888"/>
                    </a:lnTo>
                    <a:lnTo>
                      <a:pt x="4994" y="3880"/>
                    </a:lnTo>
                    <a:lnTo>
                      <a:pt x="4918" y="3872"/>
                    </a:lnTo>
                    <a:lnTo>
                      <a:pt x="4856" y="3864"/>
                    </a:lnTo>
                    <a:lnTo>
                      <a:pt x="4801" y="3860"/>
                    </a:lnTo>
                    <a:lnTo>
                      <a:pt x="4755" y="3856"/>
                    </a:lnTo>
                    <a:lnTo>
                      <a:pt x="4717" y="3852"/>
                    </a:lnTo>
                    <a:lnTo>
                      <a:pt x="4688" y="3847"/>
                    </a:lnTo>
                    <a:lnTo>
                      <a:pt x="4663" y="3847"/>
                    </a:lnTo>
                    <a:lnTo>
                      <a:pt x="4646" y="3843"/>
                    </a:lnTo>
                    <a:lnTo>
                      <a:pt x="4634" y="3843"/>
                    </a:lnTo>
                    <a:lnTo>
                      <a:pt x="4625" y="3843"/>
                    </a:lnTo>
                    <a:lnTo>
                      <a:pt x="4617" y="3843"/>
                    </a:lnTo>
                    <a:lnTo>
                      <a:pt x="4617" y="3843"/>
                    </a:lnTo>
                    <a:lnTo>
                      <a:pt x="4562" y="3933"/>
                    </a:lnTo>
                    <a:lnTo>
                      <a:pt x="4499" y="4019"/>
                    </a:lnTo>
                    <a:lnTo>
                      <a:pt x="4432" y="4105"/>
                    </a:lnTo>
                    <a:lnTo>
                      <a:pt x="4361" y="4187"/>
                    </a:lnTo>
                    <a:lnTo>
                      <a:pt x="4399" y="4276"/>
                    </a:lnTo>
                    <a:lnTo>
                      <a:pt x="4432" y="4354"/>
                    </a:lnTo>
                    <a:lnTo>
                      <a:pt x="4462" y="4420"/>
                    </a:lnTo>
                    <a:lnTo>
                      <a:pt x="4491" y="4477"/>
                    </a:lnTo>
                    <a:lnTo>
                      <a:pt x="4512" y="4526"/>
                    </a:lnTo>
                    <a:lnTo>
                      <a:pt x="4529" y="4567"/>
                    </a:lnTo>
                    <a:lnTo>
                      <a:pt x="4546" y="4599"/>
                    </a:lnTo>
                    <a:lnTo>
                      <a:pt x="4554" y="4628"/>
                    </a:lnTo>
                    <a:lnTo>
                      <a:pt x="4566" y="4648"/>
                    </a:lnTo>
                    <a:lnTo>
                      <a:pt x="4571" y="4665"/>
                    </a:lnTo>
                    <a:lnTo>
                      <a:pt x="4575" y="4673"/>
                    </a:lnTo>
                    <a:lnTo>
                      <a:pt x="4579" y="4681"/>
                    </a:lnTo>
                    <a:lnTo>
                      <a:pt x="4583" y="4689"/>
                    </a:lnTo>
                    <a:lnTo>
                      <a:pt x="4583" y="4689"/>
                    </a:lnTo>
                    <a:lnTo>
                      <a:pt x="4483" y="4763"/>
                    </a:lnTo>
                    <a:lnTo>
                      <a:pt x="4391" y="4824"/>
                    </a:lnTo>
                    <a:lnTo>
                      <a:pt x="4315" y="4877"/>
                    </a:lnTo>
                    <a:lnTo>
                      <a:pt x="4248" y="4926"/>
                    </a:lnTo>
                    <a:lnTo>
                      <a:pt x="4194" y="4963"/>
                    </a:lnTo>
                    <a:lnTo>
                      <a:pt x="4148" y="5000"/>
                    </a:lnTo>
                    <a:lnTo>
                      <a:pt x="4110" y="5024"/>
                    </a:lnTo>
                    <a:lnTo>
                      <a:pt x="4076" y="5045"/>
                    </a:lnTo>
                    <a:lnTo>
                      <a:pt x="4055" y="5065"/>
                    </a:lnTo>
                    <a:lnTo>
                      <a:pt x="4034" y="5077"/>
                    </a:lnTo>
                    <a:lnTo>
                      <a:pt x="4022" y="5085"/>
                    </a:lnTo>
                    <a:lnTo>
                      <a:pt x="4014" y="5090"/>
                    </a:lnTo>
                    <a:lnTo>
                      <a:pt x="4005" y="5098"/>
                    </a:lnTo>
                    <a:lnTo>
                      <a:pt x="4005" y="5098"/>
                    </a:lnTo>
                    <a:lnTo>
                      <a:pt x="3934" y="5032"/>
                    </a:lnTo>
                    <a:lnTo>
                      <a:pt x="3867" y="4975"/>
                    </a:lnTo>
                    <a:lnTo>
                      <a:pt x="3812" y="4926"/>
                    </a:lnTo>
                    <a:lnTo>
                      <a:pt x="3766" y="4885"/>
                    </a:lnTo>
                    <a:lnTo>
                      <a:pt x="3724" y="4849"/>
                    </a:lnTo>
                    <a:lnTo>
                      <a:pt x="3691" y="4820"/>
                    </a:lnTo>
                    <a:lnTo>
                      <a:pt x="3666" y="4795"/>
                    </a:lnTo>
                    <a:lnTo>
                      <a:pt x="3645" y="4775"/>
                    </a:lnTo>
                    <a:lnTo>
                      <a:pt x="3624" y="4763"/>
                    </a:lnTo>
                    <a:lnTo>
                      <a:pt x="3611" y="4750"/>
                    </a:lnTo>
                    <a:lnTo>
                      <a:pt x="3599" y="4738"/>
                    </a:lnTo>
                    <a:lnTo>
                      <a:pt x="3590" y="4730"/>
                    </a:lnTo>
                    <a:lnTo>
                      <a:pt x="3590" y="4730"/>
                    </a:lnTo>
                    <a:lnTo>
                      <a:pt x="3486" y="4771"/>
                    </a:lnTo>
                    <a:lnTo>
                      <a:pt x="3381" y="4808"/>
                    </a:lnTo>
                    <a:lnTo>
                      <a:pt x="3276" y="4840"/>
                    </a:lnTo>
                    <a:lnTo>
                      <a:pt x="3167" y="4861"/>
                    </a:lnTo>
                    <a:lnTo>
                      <a:pt x="3146" y="4959"/>
                    </a:lnTo>
                    <a:lnTo>
                      <a:pt x="3130" y="5041"/>
                    </a:lnTo>
                    <a:lnTo>
                      <a:pt x="3113" y="5110"/>
                    </a:lnTo>
                    <a:lnTo>
                      <a:pt x="3100" y="5171"/>
                    </a:lnTo>
                    <a:lnTo>
                      <a:pt x="3088" y="5224"/>
                    </a:lnTo>
                    <a:lnTo>
                      <a:pt x="3079" y="5265"/>
                    </a:lnTo>
                    <a:lnTo>
                      <a:pt x="3071" y="5302"/>
                    </a:lnTo>
                    <a:lnTo>
                      <a:pt x="3067" y="5331"/>
                    </a:lnTo>
                    <a:lnTo>
                      <a:pt x="3063" y="5351"/>
                    </a:lnTo>
                    <a:lnTo>
                      <a:pt x="3058" y="5372"/>
                    </a:lnTo>
                    <a:lnTo>
                      <a:pt x="3054" y="5380"/>
                    </a:lnTo>
                    <a:lnTo>
                      <a:pt x="3054" y="5388"/>
                    </a:lnTo>
                    <a:lnTo>
                      <a:pt x="3050" y="5396"/>
                    </a:lnTo>
                    <a:lnTo>
                      <a:pt x="3050" y="5400"/>
                    </a:lnTo>
                    <a:lnTo>
                      <a:pt x="2987" y="5400"/>
                    </a:lnTo>
                    <a:lnTo>
                      <a:pt x="2933" y="5400"/>
                    </a:lnTo>
                    <a:lnTo>
                      <a:pt x="2887" y="5400"/>
                    </a:lnTo>
                    <a:lnTo>
                      <a:pt x="2845" y="5400"/>
                    </a:lnTo>
                    <a:lnTo>
                      <a:pt x="2811" y="5400"/>
                    </a:lnTo>
                    <a:lnTo>
                      <a:pt x="2782" y="5400"/>
                    </a:lnTo>
                    <a:lnTo>
                      <a:pt x="2761" y="5400"/>
                    </a:lnTo>
                    <a:lnTo>
                      <a:pt x="2740" y="5400"/>
                    </a:lnTo>
                    <a:lnTo>
                      <a:pt x="2715" y="5400"/>
                    </a:lnTo>
                    <a:lnTo>
                      <a:pt x="2702" y="5400"/>
                    </a:lnTo>
                    <a:lnTo>
                      <a:pt x="2702" y="5400"/>
                    </a:lnTo>
                    <a:lnTo>
                      <a:pt x="2698" y="5400"/>
                    </a:lnTo>
                    <a:close/>
                  </a:path>
                </a:pathLst>
              </a:custGeom>
              <a:solidFill>
                <a:schemeClr val="accent1">
                  <a:lumMod val="40000"/>
                  <a:lumOff val="60000"/>
                </a:schemeClr>
              </a:solidFill>
              <a:ln>
                <a:noFill/>
              </a:ln>
            </p:spPr>
            <p:txBody>
              <a:bodyPr/>
              <a:lstStyle/>
              <a:p>
                <a:pPr fontAlgn="auto">
                  <a:spcBef>
                    <a:spcPts val="0"/>
                  </a:spcBef>
                  <a:spcAft>
                    <a:spcPts val="0"/>
                  </a:spcAft>
                  <a:defRPr/>
                </a:pPr>
                <a:endParaRPr lang="en-US">
                  <a:latin typeface="+mn-lt"/>
                </a:endParaRPr>
              </a:p>
            </p:txBody>
          </p:sp>
        </p:grpSp>
        <p:grpSp>
          <p:nvGrpSpPr>
            <p:cNvPr id="64" name="Group 63"/>
            <p:cNvGrpSpPr/>
            <p:nvPr/>
          </p:nvGrpSpPr>
          <p:grpSpPr>
            <a:xfrm>
              <a:off x="1627078" y="3757582"/>
              <a:ext cx="270617" cy="342148"/>
              <a:chOff x="515937" y="5476876"/>
              <a:chExt cx="334964" cy="373062"/>
            </a:xfrm>
            <a:solidFill>
              <a:schemeClr val="bg1"/>
            </a:solidFill>
          </p:grpSpPr>
          <p:sp>
            <p:nvSpPr>
              <p:cNvPr id="65" name="Freeform 64"/>
              <p:cNvSpPr>
                <a:spLocks noEditPoints="1"/>
              </p:cNvSpPr>
              <p:nvPr/>
            </p:nvSpPr>
            <p:spPr bwMode="auto">
              <a:xfrm>
                <a:off x="665163" y="5649913"/>
                <a:ext cx="185738" cy="200025"/>
              </a:xfrm>
              <a:custGeom>
                <a:avLst/>
                <a:gdLst>
                  <a:gd name="T0" fmla="*/ 54 w 140"/>
                  <a:gd name="T1" fmla="*/ 129 h 150"/>
                  <a:gd name="T2" fmla="*/ 65 w 140"/>
                  <a:gd name="T3" fmla="*/ 134 h 150"/>
                  <a:gd name="T4" fmla="*/ 41 w 140"/>
                  <a:gd name="T5" fmla="*/ 87 h 150"/>
                  <a:gd name="T6" fmla="*/ 41 w 140"/>
                  <a:gd name="T7" fmla="*/ 71 h 150"/>
                  <a:gd name="T8" fmla="*/ 25 w 140"/>
                  <a:gd name="T9" fmla="*/ 9 h 150"/>
                  <a:gd name="T10" fmla="*/ 32 w 140"/>
                  <a:gd name="T11" fmla="*/ 13 h 150"/>
                  <a:gd name="T12" fmla="*/ 51 w 140"/>
                  <a:gd name="T13" fmla="*/ 56 h 150"/>
                  <a:gd name="T14" fmla="*/ 55 w 140"/>
                  <a:gd name="T15" fmla="*/ 51 h 150"/>
                  <a:gd name="T16" fmla="*/ 62 w 140"/>
                  <a:gd name="T17" fmla="*/ 42 h 150"/>
                  <a:gd name="T18" fmla="*/ 68 w 140"/>
                  <a:gd name="T19" fmla="*/ 41 h 150"/>
                  <a:gd name="T20" fmla="*/ 69 w 140"/>
                  <a:gd name="T21" fmla="*/ 41 h 150"/>
                  <a:gd name="T22" fmla="*/ 72 w 140"/>
                  <a:gd name="T23" fmla="*/ 40 h 150"/>
                  <a:gd name="T24" fmla="*/ 89 w 140"/>
                  <a:gd name="T25" fmla="*/ 41 h 150"/>
                  <a:gd name="T26" fmla="*/ 93 w 140"/>
                  <a:gd name="T27" fmla="*/ 41 h 150"/>
                  <a:gd name="T28" fmla="*/ 101 w 140"/>
                  <a:gd name="T29" fmla="*/ 41 h 150"/>
                  <a:gd name="T30" fmla="*/ 116 w 140"/>
                  <a:gd name="T31" fmla="*/ 75 h 150"/>
                  <a:gd name="T32" fmla="*/ 116 w 140"/>
                  <a:gd name="T33" fmla="*/ 97 h 150"/>
                  <a:gd name="T34" fmla="*/ 55 w 140"/>
                  <a:gd name="T35" fmla="*/ 110 h 150"/>
                  <a:gd name="T36" fmla="*/ 21 w 140"/>
                  <a:gd name="T37" fmla="*/ 96 h 150"/>
                  <a:gd name="T38" fmla="*/ 12 w 140"/>
                  <a:gd name="T39" fmla="*/ 88 h 150"/>
                  <a:gd name="T40" fmla="*/ 24 w 140"/>
                  <a:gd name="T41" fmla="*/ 85 h 150"/>
                  <a:gd name="T42" fmla="*/ 41 w 140"/>
                  <a:gd name="T43" fmla="*/ 87 h 150"/>
                  <a:gd name="T44" fmla="*/ 22 w 140"/>
                  <a:gd name="T45" fmla="*/ 1 h 150"/>
                  <a:gd name="T46" fmla="*/ 32 w 140"/>
                  <a:gd name="T47" fmla="*/ 74 h 150"/>
                  <a:gd name="T48" fmla="*/ 24 w 140"/>
                  <a:gd name="T49" fmla="*/ 76 h 150"/>
                  <a:gd name="T50" fmla="*/ 3 w 140"/>
                  <a:gd name="T51" fmla="*/ 95 h 150"/>
                  <a:gd name="T52" fmla="*/ 21 w 140"/>
                  <a:gd name="T53" fmla="*/ 105 h 150"/>
                  <a:gd name="T54" fmla="*/ 43 w 140"/>
                  <a:gd name="T55" fmla="*/ 123 h 150"/>
                  <a:gd name="T56" fmla="*/ 140 w 140"/>
                  <a:gd name="T57" fmla="*/ 118 h 150"/>
                  <a:gd name="T58" fmla="*/ 124 w 140"/>
                  <a:gd name="T59" fmla="*/ 94 h 150"/>
                  <a:gd name="T60" fmla="*/ 125 w 140"/>
                  <a:gd name="T61" fmla="*/ 75 h 150"/>
                  <a:gd name="T62" fmla="*/ 116 w 140"/>
                  <a:gd name="T63" fmla="*/ 41 h 150"/>
                  <a:gd name="T64" fmla="*/ 96 w 140"/>
                  <a:gd name="T65" fmla="*/ 32 h 150"/>
                  <a:gd name="T66" fmla="*/ 92 w 140"/>
                  <a:gd name="T67" fmla="*/ 32 h 150"/>
                  <a:gd name="T68" fmla="*/ 67 w 140"/>
                  <a:gd name="T69" fmla="*/ 32 h 150"/>
                  <a:gd name="T70" fmla="*/ 51 w 140"/>
                  <a:gd name="T71" fmla="*/ 38 h 150"/>
                  <a:gd name="T72" fmla="*/ 31 w 140"/>
                  <a:gd name="T73" fmla="*/ 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50">
                    <a:moveTo>
                      <a:pt x="57" y="137"/>
                    </a:moveTo>
                    <a:cubicBezTo>
                      <a:pt x="54" y="129"/>
                      <a:pt x="54" y="129"/>
                      <a:pt x="54" y="129"/>
                    </a:cubicBezTo>
                    <a:cubicBezTo>
                      <a:pt x="62" y="126"/>
                      <a:pt x="62" y="126"/>
                      <a:pt x="62" y="126"/>
                    </a:cubicBezTo>
                    <a:cubicBezTo>
                      <a:pt x="65" y="134"/>
                      <a:pt x="65" y="134"/>
                      <a:pt x="65" y="134"/>
                    </a:cubicBezTo>
                    <a:cubicBezTo>
                      <a:pt x="57" y="137"/>
                      <a:pt x="57" y="137"/>
                      <a:pt x="57" y="137"/>
                    </a:cubicBezTo>
                    <a:moveTo>
                      <a:pt x="41" y="87"/>
                    </a:moveTo>
                    <a:cubicBezTo>
                      <a:pt x="42" y="83"/>
                      <a:pt x="42" y="83"/>
                      <a:pt x="42" y="83"/>
                    </a:cubicBezTo>
                    <a:cubicBezTo>
                      <a:pt x="42" y="82"/>
                      <a:pt x="43" y="78"/>
                      <a:pt x="41" y="71"/>
                    </a:cubicBezTo>
                    <a:cubicBezTo>
                      <a:pt x="21" y="17"/>
                      <a:pt x="21" y="17"/>
                      <a:pt x="21" y="17"/>
                    </a:cubicBezTo>
                    <a:cubicBezTo>
                      <a:pt x="20" y="14"/>
                      <a:pt x="22" y="11"/>
                      <a:pt x="25" y="9"/>
                    </a:cubicBezTo>
                    <a:cubicBezTo>
                      <a:pt x="25" y="9"/>
                      <a:pt x="26" y="9"/>
                      <a:pt x="27" y="9"/>
                    </a:cubicBezTo>
                    <a:cubicBezTo>
                      <a:pt x="29" y="9"/>
                      <a:pt x="31" y="11"/>
                      <a:pt x="32" y="13"/>
                    </a:cubicBezTo>
                    <a:cubicBezTo>
                      <a:pt x="47" y="53"/>
                      <a:pt x="47" y="53"/>
                      <a:pt x="47" y="53"/>
                    </a:cubicBezTo>
                    <a:cubicBezTo>
                      <a:pt x="47" y="55"/>
                      <a:pt x="49" y="56"/>
                      <a:pt x="51" y="56"/>
                    </a:cubicBezTo>
                    <a:cubicBezTo>
                      <a:pt x="51" y="56"/>
                      <a:pt x="52" y="56"/>
                      <a:pt x="52" y="56"/>
                    </a:cubicBezTo>
                    <a:cubicBezTo>
                      <a:pt x="55" y="55"/>
                      <a:pt x="56" y="53"/>
                      <a:pt x="55" y="51"/>
                    </a:cubicBezTo>
                    <a:cubicBezTo>
                      <a:pt x="55" y="49"/>
                      <a:pt x="55" y="49"/>
                      <a:pt x="55" y="49"/>
                    </a:cubicBezTo>
                    <a:cubicBezTo>
                      <a:pt x="54" y="45"/>
                      <a:pt x="58" y="44"/>
                      <a:pt x="62" y="42"/>
                    </a:cubicBezTo>
                    <a:cubicBezTo>
                      <a:pt x="65" y="41"/>
                      <a:pt x="68" y="41"/>
                      <a:pt x="68" y="41"/>
                    </a:cubicBezTo>
                    <a:cubicBezTo>
                      <a:pt x="68" y="41"/>
                      <a:pt x="68" y="41"/>
                      <a:pt x="68" y="41"/>
                    </a:cubicBezTo>
                    <a:cubicBezTo>
                      <a:pt x="68" y="41"/>
                      <a:pt x="68" y="41"/>
                      <a:pt x="68" y="41"/>
                    </a:cubicBezTo>
                    <a:cubicBezTo>
                      <a:pt x="68" y="41"/>
                      <a:pt x="69" y="41"/>
                      <a:pt x="69" y="41"/>
                    </a:cubicBezTo>
                    <a:cubicBezTo>
                      <a:pt x="69" y="41"/>
                      <a:pt x="70" y="41"/>
                      <a:pt x="71" y="41"/>
                    </a:cubicBezTo>
                    <a:cubicBezTo>
                      <a:pt x="71" y="41"/>
                      <a:pt x="71" y="40"/>
                      <a:pt x="72" y="40"/>
                    </a:cubicBezTo>
                    <a:cubicBezTo>
                      <a:pt x="74" y="39"/>
                      <a:pt x="76" y="39"/>
                      <a:pt x="80" y="39"/>
                    </a:cubicBezTo>
                    <a:cubicBezTo>
                      <a:pt x="82" y="39"/>
                      <a:pt x="85" y="39"/>
                      <a:pt x="89" y="41"/>
                    </a:cubicBezTo>
                    <a:cubicBezTo>
                      <a:pt x="89" y="41"/>
                      <a:pt x="89" y="41"/>
                      <a:pt x="89" y="41"/>
                    </a:cubicBezTo>
                    <a:cubicBezTo>
                      <a:pt x="90" y="41"/>
                      <a:pt x="92" y="41"/>
                      <a:pt x="93" y="41"/>
                    </a:cubicBezTo>
                    <a:cubicBezTo>
                      <a:pt x="94" y="41"/>
                      <a:pt x="96" y="41"/>
                      <a:pt x="97" y="41"/>
                    </a:cubicBezTo>
                    <a:cubicBezTo>
                      <a:pt x="98" y="41"/>
                      <a:pt x="100" y="41"/>
                      <a:pt x="101" y="41"/>
                    </a:cubicBezTo>
                    <a:cubicBezTo>
                      <a:pt x="104" y="41"/>
                      <a:pt x="106" y="42"/>
                      <a:pt x="108" y="45"/>
                    </a:cubicBezTo>
                    <a:cubicBezTo>
                      <a:pt x="109" y="47"/>
                      <a:pt x="117" y="64"/>
                      <a:pt x="116" y="75"/>
                    </a:cubicBezTo>
                    <a:cubicBezTo>
                      <a:pt x="116" y="79"/>
                      <a:pt x="116" y="82"/>
                      <a:pt x="116" y="84"/>
                    </a:cubicBezTo>
                    <a:cubicBezTo>
                      <a:pt x="115" y="88"/>
                      <a:pt x="115" y="91"/>
                      <a:pt x="116" y="97"/>
                    </a:cubicBezTo>
                    <a:cubicBezTo>
                      <a:pt x="59" y="117"/>
                      <a:pt x="59" y="117"/>
                      <a:pt x="59" y="117"/>
                    </a:cubicBezTo>
                    <a:cubicBezTo>
                      <a:pt x="58" y="115"/>
                      <a:pt x="56" y="112"/>
                      <a:pt x="55" y="110"/>
                    </a:cubicBezTo>
                    <a:cubicBezTo>
                      <a:pt x="48" y="102"/>
                      <a:pt x="37" y="98"/>
                      <a:pt x="22" y="96"/>
                    </a:cubicBezTo>
                    <a:cubicBezTo>
                      <a:pt x="21" y="96"/>
                      <a:pt x="21" y="96"/>
                      <a:pt x="21" y="96"/>
                    </a:cubicBezTo>
                    <a:cubicBezTo>
                      <a:pt x="21" y="96"/>
                      <a:pt x="13" y="96"/>
                      <a:pt x="11" y="92"/>
                    </a:cubicBezTo>
                    <a:cubicBezTo>
                      <a:pt x="11" y="92"/>
                      <a:pt x="10" y="90"/>
                      <a:pt x="12" y="88"/>
                    </a:cubicBezTo>
                    <a:cubicBezTo>
                      <a:pt x="12" y="88"/>
                      <a:pt x="13" y="87"/>
                      <a:pt x="15" y="86"/>
                    </a:cubicBezTo>
                    <a:cubicBezTo>
                      <a:pt x="16" y="86"/>
                      <a:pt x="19" y="85"/>
                      <a:pt x="24" y="85"/>
                    </a:cubicBezTo>
                    <a:cubicBezTo>
                      <a:pt x="27" y="85"/>
                      <a:pt x="31" y="85"/>
                      <a:pt x="37" y="86"/>
                    </a:cubicBezTo>
                    <a:cubicBezTo>
                      <a:pt x="41" y="87"/>
                      <a:pt x="41" y="87"/>
                      <a:pt x="41" y="87"/>
                    </a:cubicBezTo>
                    <a:moveTo>
                      <a:pt x="27" y="0"/>
                    </a:moveTo>
                    <a:cubicBezTo>
                      <a:pt x="25" y="0"/>
                      <a:pt x="23" y="0"/>
                      <a:pt x="22" y="1"/>
                    </a:cubicBezTo>
                    <a:cubicBezTo>
                      <a:pt x="14" y="4"/>
                      <a:pt x="10" y="12"/>
                      <a:pt x="13" y="20"/>
                    </a:cubicBezTo>
                    <a:cubicBezTo>
                      <a:pt x="32" y="74"/>
                      <a:pt x="32" y="74"/>
                      <a:pt x="32" y="74"/>
                    </a:cubicBezTo>
                    <a:cubicBezTo>
                      <a:pt x="33" y="75"/>
                      <a:pt x="33" y="76"/>
                      <a:pt x="33" y="77"/>
                    </a:cubicBezTo>
                    <a:cubicBezTo>
                      <a:pt x="30" y="76"/>
                      <a:pt x="27" y="76"/>
                      <a:pt x="24" y="76"/>
                    </a:cubicBezTo>
                    <a:cubicBezTo>
                      <a:pt x="15" y="76"/>
                      <a:pt x="8" y="78"/>
                      <a:pt x="5" y="82"/>
                    </a:cubicBezTo>
                    <a:cubicBezTo>
                      <a:pt x="0" y="88"/>
                      <a:pt x="2" y="94"/>
                      <a:pt x="3" y="95"/>
                    </a:cubicBezTo>
                    <a:cubicBezTo>
                      <a:pt x="6" y="105"/>
                      <a:pt x="19" y="105"/>
                      <a:pt x="21" y="105"/>
                    </a:cubicBezTo>
                    <a:cubicBezTo>
                      <a:pt x="21" y="105"/>
                      <a:pt x="21" y="105"/>
                      <a:pt x="21" y="105"/>
                    </a:cubicBezTo>
                    <a:cubicBezTo>
                      <a:pt x="42" y="107"/>
                      <a:pt x="48" y="115"/>
                      <a:pt x="50" y="120"/>
                    </a:cubicBezTo>
                    <a:cubicBezTo>
                      <a:pt x="43" y="123"/>
                      <a:pt x="43" y="123"/>
                      <a:pt x="43" y="123"/>
                    </a:cubicBezTo>
                    <a:cubicBezTo>
                      <a:pt x="53" y="150"/>
                      <a:pt x="53" y="150"/>
                      <a:pt x="53" y="150"/>
                    </a:cubicBezTo>
                    <a:cubicBezTo>
                      <a:pt x="140" y="118"/>
                      <a:pt x="140" y="118"/>
                      <a:pt x="140" y="118"/>
                    </a:cubicBezTo>
                    <a:cubicBezTo>
                      <a:pt x="131" y="91"/>
                      <a:pt x="131" y="91"/>
                      <a:pt x="131" y="91"/>
                    </a:cubicBezTo>
                    <a:cubicBezTo>
                      <a:pt x="124" y="94"/>
                      <a:pt x="124" y="94"/>
                      <a:pt x="124" y="94"/>
                    </a:cubicBezTo>
                    <a:cubicBezTo>
                      <a:pt x="124" y="90"/>
                      <a:pt x="124" y="88"/>
                      <a:pt x="124" y="86"/>
                    </a:cubicBezTo>
                    <a:cubicBezTo>
                      <a:pt x="125" y="83"/>
                      <a:pt x="125" y="80"/>
                      <a:pt x="125" y="75"/>
                    </a:cubicBezTo>
                    <a:cubicBezTo>
                      <a:pt x="125" y="62"/>
                      <a:pt x="116" y="42"/>
                      <a:pt x="116" y="41"/>
                    </a:cubicBezTo>
                    <a:cubicBezTo>
                      <a:pt x="116" y="41"/>
                      <a:pt x="116" y="41"/>
                      <a:pt x="116" y="41"/>
                    </a:cubicBezTo>
                    <a:cubicBezTo>
                      <a:pt x="111" y="33"/>
                      <a:pt x="106" y="32"/>
                      <a:pt x="101" y="32"/>
                    </a:cubicBezTo>
                    <a:cubicBezTo>
                      <a:pt x="99" y="32"/>
                      <a:pt x="97" y="32"/>
                      <a:pt x="96" y="32"/>
                    </a:cubicBezTo>
                    <a:cubicBezTo>
                      <a:pt x="95" y="32"/>
                      <a:pt x="94" y="33"/>
                      <a:pt x="93" y="33"/>
                    </a:cubicBezTo>
                    <a:cubicBezTo>
                      <a:pt x="93" y="33"/>
                      <a:pt x="92" y="32"/>
                      <a:pt x="92" y="32"/>
                    </a:cubicBezTo>
                    <a:cubicBezTo>
                      <a:pt x="89" y="31"/>
                      <a:pt x="84" y="30"/>
                      <a:pt x="80" y="30"/>
                    </a:cubicBezTo>
                    <a:cubicBezTo>
                      <a:pt x="76" y="30"/>
                      <a:pt x="71" y="30"/>
                      <a:pt x="67" y="32"/>
                    </a:cubicBezTo>
                    <a:cubicBezTo>
                      <a:pt x="65" y="32"/>
                      <a:pt x="62" y="33"/>
                      <a:pt x="59" y="34"/>
                    </a:cubicBezTo>
                    <a:cubicBezTo>
                      <a:pt x="56" y="35"/>
                      <a:pt x="53" y="37"/>
                      <a:pt x="51" y="38"/>
                    </a:cubicBezTo>
                    <a:cubicBezTo>
                      <a:pt x="47" y="27"/>
                      <a:pt x="41" y="10"/>
                      <a:pt x="40" y="8"/>
                    </a:cubicBezTo>
                    <a:cubicBezTo>
                      <a:pt x="38" y="3"/>
                      <a:pt x="32" y="1"/>
                      <a:pt x="31" y="1"/>
                    </a:cubicBezTo>
                    <a:cubicBezTo>
                      <a:pt x="30" y="0"/>
                      <a:pt x="28" y="0"/>
                      <a:pt x="27" y="0"/>
                    </a:cubicBezTo>
                  </a:path>
                </a:pathLst>
              </a:custGeom>
              <a:grpFill/>
              <a:ln>
                <a:solidFill>
                  <a:schemeClr val="bg1"/>
                </a:solidFill>
              </a:ln>
              <a:extLst/>
            </p:spPr>
            <p:txBody>
              <a:bodyPr/>
              <a:lstStyle/>
              <a:p>
                <a:pPr fontAlgn="auto">
                  <a:spcBef>
                    <a:spcPts val="0"/>
                  </a:spcBef>
                  <a:spcAft>
                    <a:spcPts val="0"/>
                  </a:spcAft>
                  <a:defRPr/>
                </a:pPr>
                <a:endParaRPr lang="en-US">
                  <a:latin typeface="+mn-lt"/>
                </a:endParaRPr>
              </a:p>
            </p:txBody>
          </p:sp>
          <p:sp>
            <p:nvSpPr>
              <p:cNvPr id="66" name="Freeform 65"/>
              <p:cNvSpPr>
                <a:spLocks noEditPoints="1"/>
              </p:cNvSpPr>
              <p:nvPr/>
            </p:nvSpPr>
            <p:spPr bwMode="auto">
              <a:xfrm>
                <a:off x="515937" y="5476876"/>
                <a:ext cx="249238" cy="349250"/>
              </a:xfrm>
              <a:custGeom>
                <a:avLst/>
                <a:gdLst>
                  <a:gd name="T0" fmla="*/ 85 w 187"/>
                  <a:gd name="T1" fmla="*/ 252 h 263"/>
                  <a:gd name="T2" fmla="*/ 85 w 187"/>
                  <a:gd name="T3" fmla="*/ 238 h 263"/>
                  <a:gd name="T4" fmla="*/ 94 w 187"/>
                  <a:gd name="T5" fmla="*/ 231 h 263"/>
                  <a:gd name="T6" fmla="*/ 102 w 187"/>
                  <a:gd name="T7" fmla="*/ 238 h 263"/>
                  <a:gd name="T8" fmla="*/ 102 w 187"/>
                  <a:gd name="T9" fmla="*/ 252 h 263"/>
                  <a:gd name="T10" fmla="*/ 85 w 187"/>
                  <a:gd name="T11" fmla="*/ 252 h 263"/>
                  <a:gd name="T12" fmla="*/ 168 w 187"/>
                  <a:gd name="T13" fmla="*/ 0 h 263"/>
                  <a:gd name="T14" fmla="*/ 19 w 187"/>
                  <a:gd name="T15" fmla="*/ 0 h 263"/>
                  <a:gd name="T16" fmla="*/ 0 w 187"/>
                  <a:gd name="T17" fmla="*/ 19 h 263"/>
                  <a:gd name="T18" fmla="*/ 0 w 187"/>
                  <a:gd name="T19" fmla="*/ 243 h 263"/>
                  <a:gd name="T20" fmla="*/ 19 w 187"/>
                  <a:gd name="T21" fmla="*/ 263 h 263"/>
                  <a:gd name="T22" fmla="*/ 145 w 187"/>
                  <a:gd name="T23" fmla="*/ 263 h 263"/>
                  <a:gd name="T24" fmla="*/ 140 w 187"/>
                  <a:gd name="T25" fmla="*/ 250 h 263"/>
                  <a:gd name="T26" fmla="*/ 132 w 187"/>
                  <a:gd name="T27" fmla="*/ 248 h 263"/>
                  <a:gd name="T28" fmla="*/ 102 w 187"/>
                  <a:gd name="T29" fmla="*/ 230 h 263"/>
                  <a:gd name="T30" fmla="*/ 101 w 187"/>
                  <a:gd name="T31" fmla="*/ 225 h 263"/>
                  <a:gd name="T32" fmla="*/ 14 w 187"/>
                  <a:gd name="T33" fmla="*/ 225 h 263"/>
                  <a:gd name="T34" fmla="*/ 14 w 187"/>
                  <a:gd name="T35" fmla="*/ 19 h 263"/>
                  <a:gd name="T36" fmla="*/ 19 w 187"/>
                  <a:gd name="T37" fmla="*/ 14 h 263"/>
                  <a:gd name="T38" fmla="*/ 168 w 187"/>
                  <a:gd name="T39" fmla="*/ 14 h 263"/>
                  <a:gd name="T40" fmla="*/ 173 w 187"/>
                  <a:gd name="T41" fmla="*/ 19 h 263"/>
                  <a:gd name="T42" fmla="*/ 173 w 187"/>
                  <a:gd name="T43" fmla="*/ 152 h 263"/>
                  <a:gd name="T44" fmla="*/ 187 w 187"/>
                  <a:gd name="T45" fmla="*/ 149 h 263"/>
                  <a:gd name="T46" fmla="*/ 187 w 187"/>
                  <a:gd name="T47" fmla="*/ 19 h 263"/>
                  <a:gd name="T48" fmla="*/ 168 w 187"/>
                  <a:gd name="T4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7" h="263">
                    <a:moveTo>
                      <a:pt x="85" y="252"/>
                    </a:moveTo>
                    <a:cubicBezTo>
                      <a:pt x="85" y="238"/>
                      <a:pt x="85" y="238"/>
                      <a:pt x="85" y="238"/>
                    </a:cubicBezTo>
                    <a:cubicBezTo>
                      <a:pt x="94" y="231"/>
                      <a:pt x="94" y="231"/>
                      <a:pt x="94" y="231"/>
                    </a:cubicBezTo>
                    <a:cubicBezTo>
                      <a:pt x="102" y="238"/>
                      <a:pt x="102" y="238"/>
                      <a:pt x="102" y="238"/>
                    </a:cubicBezTo>
                    <a:cubicBezTo>
                      <a:pt x="102" y="252"/>
                      <a:pt x="102" y="252"/>
                      <a:pt x="102" y="252"/>
                    </a:cubicBezTo>
                    <a:cubicBezTo>
                      <a:pt x="85" y="252"/>
                      <a:pt x="85" y="252"/>
                      <a:pt x="85" y="252"/>
                    </a:cubicBezTo>
                    <a:moveTo>
                      <a:pt x="168" y="0"/>
                    </a:moveTo>
                    <a:cubicBezTo>
                      <a:pt x="19" y="0"/>
                      <a:pt x="19" y="0"/>
                      <a:pt x="19" y="0"/>
                    </a:cubicBezTo>
                    <a:cubicBezTo>
                      <a:pt x="9" y="0"/>
                      <a:pt x="0" y="8"/>
                      <a:pt x="0" y="19"/>
                    </a:cubicBezTo>
                    <a:cubicBezTo>
                      <a:pt x="0" y="243"/>
                      <a:pt x="0" y="243"/>
                      <a:pt x="0" y="243"/>
                    </a:cubicBezTo>
                    <a:cubicBezTo>
                      <a:pt x="0" y="254"/>
                      <a:pt x="9" y="263"/>
                      <a:pt x="19" y="263"/>
                    </a:cubicBezTo>
                    <a:cubicBezTo>
                      <a:pt x="145" y="263"/>
                      <a:pt x="145" y="263"/>
                      <a:pt x="145" y="263"/>
                    </a:cubicBezTo>
                    <a:cubicBezTo>
                      <a:pt x="140" y="250"/>
                      <a:pt x="140" y="250"/>
                      <a:pt x="140" y="250"/>
                    </a:cubicBezTo>
                    <a:cubicBezTo>
                      <a:pt x="138" y="249"/>
                      <a:pt x="135" y="249"/>
                      <a:pt x="132" y="248"/>
                    </a:cubicBezTo>
                    <a:cubicBezTo>
                      <a:pt x="121" y="248"/>
                      <a:pt x="107" y="243"/>
                      <a:pt x="102" y="230"/>
                    </a:cubicBezTo>
                    <a:cubicBezTo>
                      <a:pt x="102" y="228"/>
                      <a:pt x="102" y="227"/>
                      <a:pt x="101" y="225"/>
                    </a:cubicBezTo>
                    <a:cubicBezTo>
                      <a:pt x="14" y="225"/>
                      <a:pt x="14" y="225"/>
                      <a:pt x="14" y="225"/>
                    </a:cubicBezTo>
                    <a:cubicBezTo>
                      <a:pt x="14" y="19"/>
                      <a:pt x="14" y="19"/>
                      <a:pt x="14" y="19"/>
                    </a:cubicBezTo>
                    <a:cubicBezTo>
                      <a:pt x="14" y="16"/>
                      <a:pt x="16" y="14"/>
                      <a:pt x="19" y="14"/>
                    </a:cubicBezTo>
                    <a:cubicBezTo>
                      <a:pt x="168" y="14"/>
                      <a:pt x="168" y="14"/>
                      <a:pt x="168" y="14"/>
                    </a:cubicBezTo>
                    <a:cubicBezTo>
                      <a:pt x="171" y="14"/>
                      <a:pt x="173" y="16"/>
                      <a:pt x="173" y="19"/>
                    </a:cubicBezTo>
                    <a:cubicBezTo>
                      <a:pt x="173" y="152"/>
                      <a:pt x="173" y="152"/>
                      <a:pt x="173" y="152"/>
                    </a:cubicBezTo>
                    <a:cubicBezTo>
                      <a:pt x="187" y="149"/>
                      <a:pt x="187" y="149"/>
                      <a:pt x="187" y="149"/>
                    </a:cubicBezTo>
                    <a:cubicBezTo>
                      <a:pt x="187" y="19"/>
                      <a:pt x="187" y="19"/>
                      <a:pt x="187" y="19"/>
                    </a:cubicBezTo>
                    <a:cubicBezTo>
                      <a:pt x="187" y="8"/>
                      <a:pt x="179" y="0"/>
                      <a:pt x="168" y="0"/>
                    </a:cubicBezTo>
                  </a:path>
                </a:pathLst>
              </a:custGeom>
              <a:grpFill/>
              <a:ln>
                <a:solidFill>
                  <a:schemeClr val="bg1"/>
                </a:solidFill>
              </a:ln>
              <a:extLst/>
            </p:spPr>
            <p:txBody>
              <a:bodyPr/>
              <a:lstStyle/>
              <a:p>
                <a:pPr fontAlgn="auto">
                  <a:spcBef>
                    <a:spcPts val="0"/>
                  </a:spcBef>
                  <a:spcAft>
                    <a:spcPts val="0"/>
                  </a:spcAft>
                  <a:defRPr/>
                </a:pPr>
                <a:endParaRPr lang="en-US">
                  <a:latin typeface="+mn-lt"/>
                </a:endParaRPr>
              </a:p>
            </p:txBody>
          </p:sp>
          <p:sp>
            <p:nvSpPr>
              <p:cNvPr id="67" name="Freeform 66"/>
              <p:cNvSpPr>
                <a:spLocks/>
              </p:cNvSpPr>
              <p:nvPr/>
            </p:nvSpPr>
            <p:spPr bwMode="auto">
              <a:xfrm>
                <a:off x="550863" y="5583238"/>
                <a:ext cx="182563" cy="122238"/>
              </a:xfrm>
              <a:custGeom>
                <a:avLst/>
                <a:gdLst>
                  <a:gd name="T0" fmla="*/ 112 w 115"/>
                  <a:gd name="T1" fmla="*/ 0 h 77"/>
                  <a:gd name="T2" fmla="*/ 66 w 115"/>
                  <a:gd name="T3" fmla="*/ 18 h 77"/>
                  <a:gd name="T4" fmla="*/ 43 w 115"/>
                  <a:gd name="T5" fmla="*/ 46 h 77"/>
                  <a:gd name="T6" fmla="*/ 28 w 115"/>
                  <a:gd name="T7" fmla="*/ 26 h 77"/>
                  <a:gd name="T8" fmla="*/ 16 w 115"/>
                  <a:gd name="T9" fmla="*/ 64 h 77"/>
                  <a:gd name="T10" fmla="*/ 3 w 115"/>
                  <a:gd name="T11" fmla="*/ 59 h 77"/>
                  <a:gd name="T12" fmla="*/ 0 w 115"/>
                  <a:gd name="T13" fmla="*/ 68 h 77"/>
                  <a:gd name="T14" fmla="*/ 22 w 115"/>
                  <a:gd name="T15" fmla="*/ 77 h 77"/>
                  <a:gd name="T16" fmla="*/ 31 w 115"/>
                  <a:gd name="T17" fmla="*/ 45 h 77"/>
                  <a:gd name="T18" fmla="*/ 43 w 115"/>
                  <a:gd name="T19" fmla="*/ 60 h 77"/>
                  <a:gd name="T20" fmla="*/ 71 w 115"/>
                  <a:gd name="T21" fmla="*/ 26 h 77"/>
                  <a:gd name="T22" fmla="*/ 115 w 115"/>
                  <a:gd name="T23" fmla="*/ 8 h 77"/>
                  <a:gd name="T24" fmla="*/ 112 w 115"/>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77">
                    <a:moveTo>
                      <a:pt x="112" y="0"/>
                    </a:moveTo>
                    <a:lnTo>
                      <a:pt x="66" y="18"/>
                    </a:lnTo>
                    <a:lnTo>
                      <a:pt x="43" y="46"/>
                    </a:lnTo>
                    <a:lnTo>
                      <a:pt x="28" y="26"/>
                    </a:lnTo>
                    <a:lnTo>
                      <a:pt x="16" y="64"/>
                    </a:lnTo>
                    <a:lnTo>
                      <a:pt x="3" y="59"/>
                    </a:lnTo>
                    <a:lnTo>
                      <a:pt x="0" y="68"/>
                    </a:lnTo>
                    <a:lnTo>
                      <a:pt x="22" y="77"/>
                    </a:lnTo>
                    <a:lnTo>
                      <a:pt x="31" y="45"/>
                    </a:lnTo>
                    <a:lnTo>
                      <a:pt x="43" y="60"/>
                    </a:lnTo>
                    <a:lnTo>
                      <a:pt x="71" y="26"/>
                    </a:lnTo>
                    <a:lnTo>
                      <a:pt x="115" y="8"/>
                    </a:lnTo>
                    <a:lnTo>
                      <a:pt x="112" y="0"/>
                    </a:lnTo>
                    <a:close/>
                  </a:path>
                </a:pathLst>
              </a:custGeom>
              <a:grpFill/>
              <a:ln>
                <a:solidFill>
                  <a:schemeClr val="bg1"/>
                </a:solidFill>
              </a:ln>
              <a:extLst/>
            </p:spPr>
            <p:txBody>
              <a:bodyPr/>
              <a:lstStyle/>
              <a:p>
                <a:pPr fontAlgn="auto">
                  <a:spcBef>
                    <a:spcPts val="0"/>
                  </a:spcBef>
                  <a:spcAft>
                    <a:spcPts val="0"/>
                  </a:spcAft>
                  <a:defRPr/>
                </a:pPr>
                <a:endParaRPr lang="en-US">
                  <a:latin typeface="+mn-lt"/>
                </a:endParaRPr>
              </a:p>
            </p:txBody>
          </p:sp>
          <p:sp>
            <p:nvSpPr>
              <p:cNvPr id="68" name="Freeform 67"/>
              <p:cNvSpPr>
                <a:spLocks/>
              </p:cNvSpPr>
              <p:nvPr/>
            </p:nvSpPr>
            <p:spPr bwMode="auto">
              <a:xfrm>
                <a:off x="550863" y="5583238"/>
                <a:ext cx="182563" cy="122238"/>
              </a:xfrm>
              <a:custGeom>
                <a:avLst/>
                <a:gdLst>
                  <a:gd name="T0" fmla="*/ 112 w 115"/>
                  <a:gd name="T1" fmla="*/ 0 h 77"/>
                  <a:gd name="T2" fmla="*/ 66 w 115"/>
                  <a:gd name="T3" fmla="*/ 18 h 77"/>
                  <a:gd name="T4" fmla="*/ 43 w 115"/>
                  <a:gd name="T5" fmla="*/ 46 h 77"/>
                  <a:gd name="T6" fmla="*/ 28 w 115"/>
                  <a:gd name="T7" fmla="*/ 26 h 77"/>
                  <a:gd name="T8" fmla="*/ 16 w 115"/>
                  <a:gd name="T9" fmla="*/ 64 h 77"/>
                  <a:gd name="T10" fmla="*/ 3 w 115"/>
                  <a:gd name="T11" fmla="*/ 59 h 77"/>
                  <a:gd name="T12" fmla="*/ 0 w 115"/>
                  <a:gd name="T13" fmla="*/ 68 h 77"/>
                  <a:gd name="T14" fmla="*/ 22 w 115"/>
                  <a:gd name="T15" fmla="*/ 77 h 77"/>
                  <a:gd name="T16" fmla="*/ 31 w 115"/>
                  <a:gd name="T17" fmla="*/ 45 h 77"/>
                  <a:gd name="T18" fmla="*/ 43 w 115"/>
                  <a:gd name="T19" fmla="*/ 60 h 77"/>
                  <a:gd name="T20" fmla="*/ 71 w 115"/>
                  <a:gd name="T21" fmla="*/ 26 h 77"/>
                  <a:gd name="T22" fmla="*/ 115 w 115"/>
                  <a:gd name="T23" fmla="*/ 8 h 77"/>
                  <a:gd name="T24" fmla="*/ 112 w 115"/>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77">
                    <a:moveTo>
                      <a:pt x="112" y="0"/>
                    </a:moveTo>
                    <a:lnTo>
                      <a:pt x="66" y="18"/>
                    </a:lnTo>
                    <a:lnTo>
                      <a:pt x="43" y="46"/>
                    </a:lnTo>
                    <a:lnTo>
                      <a:pt x="28" y="26"/>
                    </a:lnTo>
                    <a:lnTo>
                      <a:pt x="16" y="64"/>
                    </a:lnTo>
                    <a:lnTo>
                      <a:pt x="3" y="59"/>
                    </a:lnTo>
                    <a:lnTo>
                      <a:pt x="0" y="68"/>
                    </a:lnTo>
                    <a:lnTo>
                      <a:pt x="22" y="77"/>
                    </a:lnTo>
                    <a:lnTo>
                      <a:pt x="31" y="45"/>
                    </a:lnTo>
                    <a:lnTo>
                      <a:pt x="43" y="60"/>
                    </a:lnTo>
                    <a:lnTo>
                      <a:pt x="71" y="26"/>
                    </a:lnTo>
                    <a:lnTo>
                      <a:pt x="115" y="8"/>
                    </a:lnTo>
                    <a:lnTo>
                      <a:pt x="112" y="0"/>
                    </a:lnTo>
                  </a:path>
                </a:pathLst>
              </a:custGeom>
              <a:grpFill/>
              <a:ln>
                <a:solidFill>
                  <a:schemeClr val="bg1"/>
                </a:solidFill>
              </a:ln>
              <a:extLst/>
            </p:spPr>
            <p:txBody>
              <a:bodyPr/>
              <a:lstStyle/>
              <a:p>
                <a:pPr fontAlgn="auto">
                  <a:spcBef>
                    <a:spcPts val="0"/>
                  </a:spcBef>
                  <a:spcAft>
                    <a:spcPts val="0"/>
                  </a:spcAft>
                  <a:defRPr/>
                </a:pPr>
                <a:endParaRPr lang="en-US">
                  <a:latin typeface="+mn-lt"/>
                </a:endParaRPr>
              </a:p>
            </p:txBody>
          </p:sp>
          <p:sp>
            <p:nvSpPr>
              <p:cNvPr id="69" name="Freeform 68"/>
              <p:cNvSpPr>
                <a:spLocks noEditPoints="1"/>
              </p:cNvSpPr>
              <p:nvPr/>
            </p:nvSpPr>
            <p:spPr bwMode="auto">
              <a:xfrm>
                <a:off x="600075" y="5527676"/>
                <a:ext cx="73025" cy="74613"/>
              </a:xfrm>
              <a:custGeom>
                <a:avLst/>
                <a:gdLst>
                  <a:gd name="T0" fmla="*/ 26 w 55"/>
                  <a:gd name="T1" fmla="*/ 42 h 56"/>
                  <a:gd name="T2" fmla="*/ 32 w 55"/>
                  <a:gd name="T3" fmla="*/ 37 h 56"/>
                  <a:gd name="T4" fmla="*/ 25 w 55"/>
                  <a:gd name="T5" fmla="*/ 31 h 56"/>
                  <a:gd name="T6" fmla="*/ 15 w 55"/>
                  <a:gd name="T7" fmla="*/ 20 h 56"/>
                  <a:gd name="T8" fmla="*/ 25 w 55"/>
                  <a:gd name="T9" fmla="*/ 10 h 56"/>
                  <a:gd name="T10" fmla="*/ 25 w 55"/>
                  <a:gd name="T11" fmla="*/ 4 h 56"/>
                  <a:gd name="T12" fmla="*/ 30 w 55"/>
                  <a:gd name="T13" fmla="*/ 4 h 56"/>
                  <a:gd name="T14" fmla="*/ 30 w 55"/>
                  <a:gd name="T15" fmla="*/ 10 h 56"/>
                  <a:gd name="T16" fmla="*/ 38 w 55"/>
                  <a:gd name="T17" fmla="*/ 12 h 56"/>
                  <a:gd name="T18" fmla="*/ 36 w 55"/>
                  <a:gd name="T19" fmla="*/ 17 h 56"/>
                  <a:gd name="T20" fmla="*/ 28 w 55"/>
                  <a:gd name="T21" fmla="*/ 15 h 56"/>
                  <a:gd name="T22" fmla="*/ 22 w 55"/>
                  <a:gd name="T23" fmla="*/ 19 h 56"/>
                  <a:gd name="T24" fmla="*/ 30 w 55"/>
                  <a:gd name="T25" fmla="*/ 25 h 56"/>
                  <a:gd name="T26" fmla="*/ 39 w 55"/>
                  <a:gd name="T27" fmla="*/ 36 h 56"/>
                  <a:gd name="T28" fmla="*/ 29 w 55"/>
                  <a:gd name="T29" fmla="*/ 47 h 56"/>
                  <a:gd name="T30" fmla="*/ 29 w 55"/>
                  <a:gd name="T31" fmla="*/ 53 h 56"/>
                  <a:gd name="T32" fmla="*/ 24 w 55"/>
                  <a:gd name="T33" fmla="*/ 53 h 56"/>
                  <a:gd name="T34" fmla="*/ 24 w 55"/>
                  <a:gd name="T35" fmla="*/ 47 h 56"/>
                  <a:gd name="T36" fmla="*/ 15 w 55"/>
                  <a:gd name="T37" fmla="*/ 45 h 56"/>
                  <a:gd name="T38" fmla="*/ 16 w 55"/>
                  <a:gd name="T39" fmla="*/ 39 h 56"/>
                  <a:gd name="T40" fmla="*/ 26 w 55"/>
                  <a:gd name="T41" fmla="*/ 42 h 56"/>
                  <a:gd name="T42" fmla="*/ 28 w 55"/>
                  <a:gd name="T43" fmla="*/ 0 h 56"/>
                  <a:gd name="T44" fmla="*/ 0 w 55"/>
                  <a:gd name="T45" fmla="*/ 28 h 56"/>
                  <a:gd name="T46" fmla="*/ 28 w 55"/>
                  <a:gd name="T47" fmla="*/ 56 h 56"/>
                  <a:gd name="T48" fmla="*/ 55 w 55"/>
                  <a:gd name="T49" fmla="*/ 28 h 56"/>
                  <a:gd name="T50" fmla="*/ 28 w 55"/>
                  <a:gd name="T5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56">
                    <a:moveTo>
                      <a:pt x="26" y="42"/>
                    </a:moveTo>
                    <a:cubicBezTo>
                      <a:pt x="29" y="42"/>
                      <a:pt x="32" y="40"/>
                      <a:pt x="32" y="37"/>
                    </a:cubicBezTo>
                    <a:cubicBezTo>
                      <a:pt x="32" y="34"/>
                      <a:pt x="30" y="32"/>
                      <a:pt x="25" y="31"/>
                    </a:cubicBezTo>
                    <a:cubicBezTo>
                      <a:pt x="19" y="29"/>
                      <a:pt x="15" y="26"/>
                      <a:pt x="15" y="20"/>
                    </a:cubicBezTo>
                    <a:cubicBezTo>
                      <a:pt x="15" y="15"/>
                      <a:pt x="19" y="11"/>
                      <a:pt x="25" y="10"/>
                    </a:cubicBezTo>
                    <a:cubicBezTo>
                      <a:pt x="25" y="4"/>
                      <a:pt x="25" y="4"/>
                      <a:pt x="25" y="4"/>
                    </a:cubicBezTo>
                    <a:cubicBezTo>
                      <a:pt x="30" y="4"/>
                      <a:pt x="30" y="4"/>
                      <a:pt x="30" y="4"/>
                    </a:cubicBezTo>
                    <a:cubicBezTo>
                      <a:pt x="30" y="10"/>
                      <a:pt x="30" y="10"/>
                      <a:pt x="30" y="10"/>
                    </a:cubicBezTo>
                    <a:cubicBezTo>
                      <a:pt x="33" y="10"/>
                      <a:pt x="36" y="11"/>
                      <a:pt x="38" y="12"/>
                    </a:cubicBezTo>
                    <a:cubicBezTo>
                      <a:pt x="36" y="17"/>
                      <a:pt x="36" y="17"/>
                      <a:pt x="36" y="17"/>
                    </a:cubicBezTo>
                    <a:cubicBezTo>
                      <a:pt x="35" y="16"/>
                      <a:pt x="32" y="15"/>
                      <a:pt x="28" y="15"/>
                    </a:cubicBezTo>
                    <a:cubicBezTo>
                      <a:pt x="24" y="15"/>
                      <a:pt x="22" y="17"/>
                      <a:pt x="22" y="19"/>
                    </a:cubicBezTo>
                    <a:cubicBezTo>
                      <a:pt x="22" y="22"/>
                      <a:pt x="25" y="23"/>
                      <a:pt x="30" y="25"/>
                    </a:cubicBezTo>
                    <a:cubicBezTo>
                      <a:pt x="36" y="28"/>
                      <a:pt x="39" y="31"/>
                      <a:pt x="39" y="36"/>
                    </a:cubicBezTo>
                    <a:cubicBezTo>
                      <a:pt x="39" y="41"/>
                      <a:pt x="36" y="46"/>
                      <a:pt x="29" y="47"/>
                    </a:cubicBezTo>
                    <a:cubicBezTo>
                      <a:pt x="29" y="53"/>
                      <a:pt x="29" y="53"/>
                      <a:pt x="29" y="53"/>
                    </a:cubicBezTo>
                    <a:cubicBezTo>
                      <a:pt x="24" y="53"/>
                      <a:pt x="24" y="53"/>
                      <a:pt x="24" y="53"/>
                    </a:cubicBezTo>
                    <a:cubicBezTo>
                      <a:pt x="24" y="47"/>
                      <a:pt x="24" y="47"/>
                      <a:pt x="24" y="47"/>
                    </a:cubicBezTo>
                    <a:cubicBezTo>
                      <a:pt x="21" y="47"/>
                      <a:pt x="17" y="46"/>
                      <a:pt x="15" y="45"/>
                    </a:cubicBezTo>
                    <a:cubicBezTo>
                      <a:pt x="16" y="39"/>
                      <a:pt x="16" y="39"/>
                      <a:pt x="16" y="39"/>
                    </a:cubicBezTo>
                    <a:cubicBezTo>
                      <a:pt x="19" y="40"/>
                      <a:pt x="22" y="42"/>
                      <a:pt x="26" y="42"/>
                    </a:cubicBezTo>
                    <a:moveTo>
                      <a:pt x="28" y="0"/>
                    </a:moveTo>
                    <a:cubicBezTo>
                      <a:pt x="12" y="0"/>
                      <a:pt x="0" y="12"/>
                      <a:pt x="0" y="28"/>
                    </a:cubicBezTo>
                    <a:cubicBezTo>
                      <a:pt x="0" y="43"/>
                      <a:pt x="12" y="56"/>
                      <a:pt x="28" y="56"/>
                    </a:cubicBezTo>
                    <a:cubicBezTo>
                      <a:pt x="43" y="56"/>
                      <a:pt x="55" y="43"/>
                      <a:pt x="55" y="28"/>
                    </a:cubicBezTo>
                    <a:cubicBezTo>
                      <a:pt x="55" y="12"/>
                      <a:pt x="43" y="0"/>
                      <a:pt x="28" y="0"/>
                    </a:cubicBezTo>
                  </a:path>
                </a:pathLst>
              </a:custGeom>
              <a:grpFill/>
              <a:ln>
                <a:solidFill>
                  <a:schemeClr val="bg1"/>
                </a:solidFill>
              </a:ln>
              <a:extLst/>
            </p:spPr>
            <p:txBody>
              <a:bodyPr/>
              <a:lstStyle/>
              <a:p>
                <a:pPr fontAlgn="auto">
                  <a:spcBef>
                    <a:spcPts val="0"/>
                  </a:spcBef>
                  <a:spcAft>
                    <a:spcPts val="0"/>
                  </a:spcAft>
                  <a:defRPr/>
                </a:pPr>
                <a:endParaRPr lang="en-US">
                  <a:latin typeface="+mn-lt"/>
                </a:endParaRPr>
              </a:p>
            </p:txBody>
          </p:sp>
        </p:grpSp>
      </p:grpSp>
      <p:grpSp>
        <p:nvGrpSpPr>
          <p:cNvPr id="78" name="Group 77"/>
          <p:cNvGrpSpPr/>
          <p:nvPr/>
        </p:nvGrpSpPr>
        <p:grpSpPr>
          <a:xfrm>
            <a:off x="677551" y="5088221"/>
            <a:ext cx="720000" cy="720000"/>
            <a:chOff x="6881813" y="1009650"/>
            <a:chExt cx="720000" cy="720000"/>
          </a:xfrm>
        </p:grpSpPr>
        <p:grpSp>
          <p:nvGrpSpPr>
            <p:cNvPr id="77" name="Group 76"/>
            <p:cNvGrpSpPr/>
            <p:nvPr/>
          </p:nvGrpSpPr>
          <p:grpSpPr>
            <a:xfrm>
              <a:off x="6881813" y="1009650"/>
              <a:ext cx="720000" cy="720000"/>
              <a:chOff x="6881813" y="1009650"/>
              <a:chExt cx="927100" cy="928688"/>
            </a:xfrm>
          </p:grpSpPr>
          <p:sp>
            <p:nvSpPr>
              <p:cNvPr id="70" name="Freeform 69"/>
              <p:cNvSpPr>
                <a:spLocks/>
              </p:cNvSpPr>
              <p:nvPr/>
            </p:nvSpPr>
            <p:spPr bwMode="auto">
              <a:xfrm>
                <a:off x="6881813" y="1009650"/>
                <a:ext cx="927100" cy="928688"/>
              </a:xfrm>
              <a:custGeom>
                <a:avLst/>
                <a:gdLst>
                  <a:gd name="T0" fmla="*/ 2589 w 5400"/>
                  <a:gd name="T1" fmla="*/ 5400 h 5400"/>
                  <a:gd name="T2" fmla="*/ 2346 w 5400"/>
                  <a:gd name="T3" fmla="*/ 5380 h 5400"/>
                  <a:gd name="T4" fmla="*/ 2287 w 5400"/>
                  <a:gd name="T5" fmla="*/ 5110 h 5400"/>
                  <a:gd name="T6" fmla="*/ 1810 w 5400"/>
                  <a:gd name="T7" fmla="*/ 4730 h 5400"/>
                  <a:gd name="T8" fmla="*/ 1634 w 5400"/>
                  <a:gd name="T9" fmla="*/ 4885 h 5400"/>
                  <a:gd name="T10" fmla="*/ 1366 w 5400"/>
                  <a:gd name="T11" fmla="*/ 5077 h 5400"/>
                  <a:gd name="T12" fmla="*/ 1010 w 5400"/>
                  <a:gd name="T13" fmla="*/ 4824 h 5400"/>
                  <a:gd name="T14" fmla="*/ 846 w 5400"/>
                  <a:gd name="T15" fmla="*/ 4628 h 5400"/>
                  <a:gd name="T16" fmla="*/ 1039 w 5400"/>
                  <a:gd name="T17" fmla="*/ 4187 h 5400"/>
                  <a:gd name="T18" fmla="*/ 754 w 5400"/>
                  <a:gd name="T19" fmla="*/ 3843 h 5400"/>
                  <a:gd name="T20" fmla="*/ 406 w 5400"/>
                  <a:gd name="T21" fmla="*/ 3880 h 5400"/>
                  <a:gd name="T22" fmla="*/ 193 w 5400"/>
                  <a:gd name="T23" fmla="*/ 3815 h 5400"/>
                  <a:gd name="T24" fmla="*/ 0 w 5400"/>
                  <a:gd name="T25" fmla="*/ 3235 h 5400"/>
                  <a:gd name="T26" fmla="*/ 122 w 5400"/>
                  <a:gd name="T27" fmla="*/ 3169 h 5400"/>
                  <a:gd name="T28" fmla="*/ 478 w 5400"/>
                  <a:gd name="T29" fmla="*/ 2830 h 5400"/>
                  <a:gd name="T30" fmla="*/ 478 w 5400"/>
                  <a:gd name="T31" fmla="*/ 2570 h 5400"/>
                  <a:gd name="T32" fmla="*/ 122 w 5400"/>
                  <a:gd name="T33" fmla="*/ 2231 h 5400"/>
                  <a:gd name="T34" fmla="*/ 0 w 5400"/>
                  <a:gd name="T35" fmla="*/ 2166 h 5400"/>
                  <a:gd name="T36" fmla="*/ 193 w 5400"/>
                  <a:gd name="T37" fmla="*/ 1585 h 5400"/>
                  <a:gd name="T38" fmla="*/ 406 w 5400"/>
                  <a:gd name="T39" fmla="*/ 1520 h 5400"/>
                  <a:gd name="T40" fmla="*/ 754 w 5400"/>
                  <a:gd name="T41" fmla="*/ 1557 h 5400"/>
                  <a:gd name="T42" fmla="*/ 1039 w 5400"/>
                  <a:gd name="T43" fmla="*/ 1214 h 5400"/>
                  <a:gd name="T44" fmla="*/ 846 w 5400"/>
                  <a:gd name="T45" fmla="*/ 772 h 5400"/>
                  <a:gd name="T46" fmla="*/ 1010 w 5400"/>
                  <a:gd name="T47" fmla="*/ 576 h 5400"/>
                  <a:gd name="T48" fmla="*/ 1366 w 5400"/>
                  <a:gd name="T49" fmla="*/ 323 h 5400"/>
                  <a:gd name="T50" fmla="*/ 1634 w 5400"/>
                  <a:gd name="T51" fmla="*/ 515 h 5400"/>
                  <a:gd name="T52" fmla="*/ 1810 w 5400"/>
                  <a:gd name="T53" fmla="*/ 670 h 5400"/>
                  <a:gd name="T54" fmla="*/ 2287 w 5400"/>
                  <a:gd name="T55" fmla="*/ 290 h 5400"/>
                  <a:gd name="T56" fmla="*/ 2346 w 5400"/>
                  <a:gd name="T57" fmla="*/ 21 h 5400"/>
                  <a:gd name="T58" fmla="*/ 2589 w 5400"/>
                  <a:gd name="T59" fmla="*/ 0 h 5400"/>
                  <a:gd name="T60" fmla="*/ 2702 w 5400"/>
                  <a:gd name="T61" fmla="*/ 0 h 5400"/>
                  <a:gd name="T62" fmla="*/ 2887 w 5400"/>
                  <a:gd name="T63" fmla="*/ 0 h 5400"/>
                  <a:gd name="T64" fmla="*/ 3063 w 5400"/>
                  <a:gd name="T65" fmla="*/ 49 h 5400"/>
                  <a:gd name="T66" fmla="*/ 3146 w 5400"/>
                  <a:gd name="T67" fmla="*/ 441 h 5400"/>
                  <a:gd name="T68" fmla="*/ 3611 w 5400"/>
                  <a:gd name="T69" fmla="*/ 650 h 5400"/>
                  <a:gd name="T70" fmla="*/ 3867 w 5400"/>
                  <a:gd name="T71" fmla="*/ 425 h 5400"/>
                  <a:gd name="T72" fmla="*/ 4076 w 5400"/>
                  <a:gd name="T73" fmla="*/ 356 h 5400"/>
                  <a:gd name="T74" fmla="*/ 4583 w 5400"/>
                  <a:gd name="T75" fmla="*/ 711 h 5400"/>
                  <a:gd name="T76" fmla="*/ 4529 w 5400"/>
                  <a:gd name="T77" fmla="*/ 834 h 5400"/>
                  <a:gd name="T78" fmla="*/ 4499 w 5400"/>
                  <a:gd name="T79" fmla="*/ 1381 h 5400"/>
                  <a:gd name="T80" fmla="*/ 4688 w 5400"/>
                  <a:gd name="T81" fmla="*/ 1553 h 5400"/>
                  <a:gd name="T82" fmla="*/ 5178 w 5400"/>
                  <a:gd name="T83" fmla="*/ 1500 h 5400"/>
                  <a:gd name="T84" fmla="*/ 5233 w 5400"/>
                  <a:gd name="T85" fmla="*/ 1663 h 5400"/>
                  <a:gd name="T86" fmla="*/ 5392 w 5400"/>
                  <a:gd name="T87" fmla="*/ 2170 h 5400"/>
                  <a:gd name="T88" fmla="*/ 5195 w 5400"/>
                  <a:gd name="T89" fmla="*/ 2280 h 5400"/>
                  <a:gd name="T90" fmla="*/ 4927 w 5400"/>
                  <a:gd name="T91" fmla="*/ 2699 h 5400"/>
                  <a:gd name="T92" fmla="*/ 4914 w 5400"/>
                  <a:gd name="T93" fmla="*/ 2961 h 5400"/>
                  <a:gd name="T94" fmla="*/ 5337 w 5400"/>
                  <a:gd name="T95" fmla="*/ 3202 h 5400"/>
                  <a:gd name="T96" fmla="*/ 5325 w 5400"/>
                  <a:gd name="T97" fmla="*/ 3455 h 5400"/>
                  <a:gd name="T98" fmla="*/ 5191 w 5400"/>
                  <a:gd name="T99" fmla="*/ 3864 h 5400"/>
                  <a:gd name="T100" fmla="*/ 4856 w 5400"/>
                  <a:gd name="T101" fmla="*/ 3864 h 5400"/>
                  <a:gd name="T102" fmla="*/ 4625 w 5400"/>
                  <a:gd name="T103" fmla="*/ 3843 h 5400"/>
                  <a:gd name="T104" fmla="*/ 4432 w 5400"/>
                  <a:gd name="T105" fmla="*/ 4354 h 5400"/>
                  <a:gd name="T106" fmla="*/ 4571 w 5400"/>
                  <a:gd name="T107" fmla="*/ 4665 h 5400"/>
                  <a:gd name="T108" fmla="*/ 4248 w 5400"/>
                  <a:gd name="T109" fmla="*/ 4926 h 5400"/>
                  <a:gd name="T110" fmla="*/ 4014 w 5400"/>
                  <a:gd name="T111" fmla="*/ 5090 h 5400"/>
                  <a:gd name="T112" fmla="*/ 3691 w 5400"/>
                  <a:gd name="T113" fmla="*/ 4820 h 5400"/>
                  <a:gd name="T114" fmla="*/ 3486 w 5400"/>
                  <a:gd name="T115" fmla="*/ 4771 h 5400"/>
                  <a:gd name="T116" fmla="*/ 3088 w 5400"/>
                  <a:gd name="T117" fmla="*/ 5224 h 5400"/>
                  <a:gd name="T118" fmla="*/ 3050 w 5400"/>
                  <a:gd name="T119" fmla="*/ 5396 h 5400"/>
                  <a:gd name="T120" fmla="*/ 2761 w 5400"/>
                  <a:gd name="T121" fmla="*/ 5400 h 5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00" h="5400">
                    <a:moveTo>
                      <a:pt x="2698" y="5400"/>
                    </a:moveTo>
                    <a:lnTo>
                      <a:pt x="2698" y="5400"/>
                    </a:lnTo>
                    <a:lnTo>
                      <a:pt x="2698" y="5400"/>
                    </a:lnTo>
                    <a:lnTo>
                      <a:pt x="2685" y="5400"/>
                    </a:lnTo>
                    <a:lnTo>
                      <a:pt x="2660" y="5400"/>
                    </a:lnTo>
                    <a:lnTo>
                      <a:pt x="2639" y="5400"/>
                    </a:lnTo>
                    <a:lnTo>
                      <a:pt x="2618" y="5400"/>
                    </a:lnTo>
                    <a:lnTo>
                      <a:pt x="2589" y="5400"/>
                    </a:lnTo>
                    <a:lnTo>
                      <a:pt x="2555" y="5400"/>
                    </a:lnTo>
                    <a:lnTo>
                      <a:pt x="2514" y="5400"/>
                    </a:lnTo>
                    <a:lnTo>
                      <a:pt x="2467" y="5400"/>
                    </a:lnTo>
                    <a:lnTo>
                      <a:pt x="2413" y="5400"/>
                    </a:lnTo>
                    <a:lnTo>
                      <a:pt x="2350" y="5400"/>
                    </a:lnTo>
                    <a:lnTo>
                      <a:pt x="2350" y="5396"/>
                    </a:lnTo>
                    <a:lnTo>
                      <a:pt x="2346" y="5388"/>
                    </a:lnTo>
                    <a:lnTo>
                      <a:pt x="2346" y="5380"/>
                    </a:lnTo>
                    <a:lnTo>
                      <a:pt x="2342" y="5372"/>
                    </a:lnTo>
                    <a:lnTo>
                      <a:pt x="2338" y="5351"/>
                    </a:lnTo>
                    <a:lnTo>
                      <a:pt x="2333" y="5331"/>
                    </a:lnTo>
                    <a:lnTo>
                      <a:pt x="2329" y="5302"/>
                    </a:lnTo>
                    <a:lnTo>
                      <a:pt x="2321" y="5265"/>
                    </a:lnTo>
                    <a:lnTo>
                      <a:pt x="2312" y="5224"/>
                    </a:lnTo>
                    <a:lnTo>
                      <a:pt x="2300" y="5171"/>
                    </a:lnTo>
                    <a:lnTo>
                      <a:pt x="2287" y="5110"/>
                    </a:lnTo>
                    <a:lnTo>
                      <a:pt x="2271" y="5041"/>
                    </a:lnTo>
                    <a:lnTo>
                      <a:pt x="2254" y="4959"/>
                    </a:lnTo>
                    <a:lnTo>
                      <a:pt x="2233" y="4861"/>
                    </a:lnTo>
                    <a:lnTo>
                      <a:pt x="2124" y="4840"/>
                    </a:lnTo>
                    <a:lnTo>
                      <a:pt x="2019" y="4808"/>
                    </a:lnTo>
                    <a:lnTo>
                      <a:pt x="1915" y="4771"/>
                    </a:lnTo>
                    <a:lnTo>
                      <a:pt x="1810" y="4730"/>
                    </a:lnTo>
                    <a:lnTo>
                      <a:pt x="1810" y="4730"/>
                    </a:lnTo>
                    <a:lnTo>
                      <a:pt x="1801" y="4738"/>
                    </a:lnTo>
                    <a:lnTo>
                      <a:pt x="1789" y="4750"/>
                    </a:lnTo>
                    <a:lnTo>
                      <a:pt x="1776" y="4763"/>
                    </a:lnTo>
                    <a:lnTo>
                      <a:pt x="1755" y="4775"/>
                    </a:lnTo>
                    <a:lnTo>
                      <a:pt x="1734" y="4795"/>
                    </a:lnTo>
                    <a:lnTo>
                      <a:pt x="1709" y="4820"/>
                    </a:lnTo>
                    <a:lnTo>
                      <a:pt x="1676" y="4849"/>
                    </a:lnTo>
                    <a:lnTo>
                      <a:pt x="1634" y="4885"/>
                    </a:lnTo>
                    <a:lnTo>
                      <a:pt x="1588" y="4926"/>
                    </a:lnTo>
                    <a:lnTo>
                      <a:pt x="1533" y="4975"/>
                    </a:lnTo>
                    <a:lnTo>
                      <a:pt x="1466" y="5032"/>
                    </a:lnTo>
                    <a:lnTo>
                      <a:pt x="1395" y="5098"/>
                    </a:lnTo>
                    <a:lnTo>
                      <a:pt x="1395" y="5098"/>
                    </a:lnTo>
                    <a:lnTo>
                      <a:pt x="1387" y="5090"/>
                    </a:lnTo>
                    <a:lnTo>
                      <a:pt x="1378" y="5085"/>
                    </a:lnTo>
                    <a:lnTo>
                      <a:pt x="1366" y="5077"/>
                    </a:lnTo>
                    <a:lnTo>
                      <a:pt x="1345" y="5065"/>
                    </a:lnTo>
                    <a:lnTo>
                      <a:pt x="1324" y="5045"/>
                    </a:lnTo>
                    <a:lnTo>
                      <a:pt x="1290" y="5024"/>
                    </a:lnTo>
                    <a:lnTo>
                      <a:pt x="1253" y="5000"/>
                    </a:lnTo>
                    <a:lnTo>
                      <a:pt x="1207" y="4963"/>
                    </a:lnTo>
                    <a:lnTo>
                      <a:pt x="1152" y="4926"/>
                    </a:lnTo>
                    <a:lnTo>
                      <a:pt x="1085" y="4877"/>
                    </a:lnTo>
                    <a:lnTo>
                      <a:pt x="1010" y="4824"/>
                    </a:lnTo>
                    <a:lnTo>
                      <a:pt x="918" y="4763"/>
                    </a:lnTo>
                    <a:lnTo>
                      <a:pt x="817" y="4689"/>
                    </a:lnTo>
                    <a:lnTo>
                      <a:pt x="817" y="4689"/>
                    </a:lnTo>
                    <a:lnTo>
                      <a:pt x="821" y="4681"/>
                    </a:lnTo>
                    <a:lnTo>
                      <a:pt x="825" y="4673"/>
                    </a:lnTo>
                    <a:lnTo>
                      <a:pt x="830" y="4665"/>
                    </a:lnTo>
                    <a:lnTo>
                      <a:pt x="834" y="4648"/>
                    </a:lnTo>
                    <a:lnTo>
                      <a:pt x="846" y="4628"/>
                    </a:lnTo>
                    <a:lnTo>
                      <a:pt x="855" y="4599"/>
                    </a:lnTo>
                    <a:lnTo>
                      <a:pt x="871" y="4567"/>
                    </a:lnTo>
                    <a:lnTo>
                      <a:pt x="888" y="4526"/>
                    </a:lnTo>
                    <a:lnTo>
                      <a:pt x="909" y="4477"/>
                    </a:lnTo>
                    <a:lnTo>
                      <a:pt x="938" y="4420"/>
                    </a:lnTo>
                    <a:lnTo>
                      <a:pt x="968" y="4354"/>
                    </a:lnTo>
                    <a:lnTo>
                      <a:pt x="1001" y="4276"/>
                    </a:lnTo>
                    <a:lnTo>
                      <a:pt x="1039" y="4187"/>
                    </a:lnTo>
                    <a:lnTo>
                      <a:pt x="968" y="4105"/>
                    </a:lnTo>
                    <a:lnTo>
                      <a:pt x="901" y="4019"/>
                    </a:lnTo>
                    <a:lnTo>
                      <a:pt x="838" y="3933"/>
                    </a:lnTo>
                    <a:lnTo>
                      <a:pt x="783" y="3843"/>
                    </a:lnTo>
                    <a:lnTo>
                      <a:pt x="783" y="3843"/>
                    </a:lnTo>
                    <a:lnTo>
                      <a:pt x="775" y="3843"/>
                    </a:lnTo>
                    <a:lnTo>
                      <a:pt x="767" y="3843"/>
                    </a:lnTo>
                    <a:lnTo>
                      <a:pt x="754" y="3843"/>
                    </a:lnTo>
                    <a:lnTo>
                      <a:pt x="737" y="3847"/>
                    </a:lnTo>
                    <a:lnTo>
                      <a:pt x="712" y="3847"/>
                    </a:lnTo>
                    <a:lnTo>
                      <a:pt x="683" y="3852"/>
                    </a:lnTo>
                    <a:lnTo>
                      <a:pt x="645" y="3856"/>
                    </a:lnTo>
                    <a:lnTo>
                      <a:pt x="599" y="3860"/>
                    </a:lnTo>
                    <a:lnTo>
                      <a:pt x="545" y="3864"/>
                    </a:lnTo>
                    <a:lnTo>
                      <a:pt x="482" y="3872"/>
                    </a:lnTo>
                    <a:lnTo>
                      <a:pt x="406" y="3880"/>
                    </a:lnTo>
                    <a:lnTo>
                      <a:pt x="318" y="3888"/>
                    </a:lnTo>
                    <a:lnTo>
                      <a:pt x="222" y="3901"/>
                    </a:lnTo>
                    <a:lnTo>
                      <a:pt x="222" y="3897"/>
                    </a:lnTo>
                    <a:lnTo>
                      <a:pt x="218" y="3888"/>
                    </a:lnTo>
                    <a:lnTo>
                      <a:pt x="214" y="3880"/>
                    </a:lnTo>
                    <a:lnTo>
                      <a:pt x="210" y="3864"/>
                    </a:lnTo>
                    <a:lnTo>
                      <a:pt x="201" y="3843"/>
                    </a:lnTo>
                    <a:lnTo>
                      <a:pt x="193" y="3815"/>
                    </a:lnTo>
                    <a:lnTo>
                      <a:pt x="184" y="3782"/>
                    </a:lnTo>
                    <a:lnTo>
                      <a:pt x="168" y="3737"/>
                    </a:lnTo>
                    <a:lnTo>
                      <a:pt x="151" y="3684"/>
                    </a:lnTo>
                    <a:lnTo>
                      <a:pt x="130" y="3619"/>
                    </a:lnTo>
                    <a:lnTo>
                      <a:pt x="105" y="3545"/>
                    </a:lnTo>
                    <a:lnTo>
                      <a:pt x="76" y="3455"/>
                    </a:lnTo>
                    <a:lnTo>
                      <a:pt x="42" y="3353"/>
                    </a:lnTo>
                    <a:lnTo>
                      <a:pt x="0" y="3235"/>
                    </a:lnTo>
                    <a:lnTo>
                      <a:pt x="4" y="3235"/>
                    </a:lnTo>
                    <a:lnTo>
                      <a:pt x="8" y="3230"/>
                    </a:lnTo>
                    <a:lnTo>
                      <a:pt x="17" y="3226"/>
                    </a:lnTo>
                    <a:lnTo>
                      <a:pt x="29" y="3222"/>
                    </a:lnTo>
                    <a:lnTo>
                      <a:pt x="42" y="3214"/>
                    </a:lnTo>
                    <a:lnTo>
                      <a:pt x="63" y="3202"/>
                    </a:lnTo>
                    <a:lnTo>
                      <a:pt x="88" y="3186"/>
                    </a:lnTo>
                    <a:lnTo>
                      <a:pt x="122" y="3169"/>
                    </a:lnTo>
                    <a:lnTo>
                      <a:pt x="159" y="3145"/>
                    </a:lnTo>
                    <a:lnTo>
                      <a:pt x="205" y="3120"/>
                    </a:lnTo>
                    <a:lnTo>
                      <a:pt x="264" y="3087"/>
                    </a:lnTo>
                    <a:lnTo>
                      <a:pt x="327" y="3051"/>
                    </a:lnTo>
                    <a:lnTo>
                      <a:pt x="402" y="3010"/>
                    </a:lnTo>
                    <a:lnTo>
                      <a:pt x="486" y="2961"/>
                    </a:lnTo>
                    <a:lnTo>
                      <a:pt x="482" y="2895"/>
                    </a:lnTo>
                    <a:lnTo>
                      <a:pt x="478" y="2830"/>
                    </a:lnTo>
                    <a:lnTo>
                      <a:pt x="474" y="2701"/>
                    </a:lnTo>
                    <a:lnTo>
                      <a:pt x="473" y="2701"/>
                    </a:lnTo>
                    <a:lnTo>
                      <a:pt x="473" y="2701"/>
                    </a:lnTo>
                    <a:lnTo>
                      <a:pt x="474" y="2700"/>
                    </a:lnTo>
                    <a:lnTo>
                      <a:pt x="473" y="2699"/>
                    </a:lnTo>
                    <a:lnTo>
                      <a:pt x="473" y="2699"/>
                    </a:lnTo>
                    <a:lnTo>
                      <a:pt x="474" y="2699"/>
                    </a:lnTo>
                    <a:lnTo>
                      <a:pt x="478" y="2570"/>
                    </a:lnTo>
                    <a:lnTo>
                      <a:pt x="482" y="2505"/>
                    </a:lnTo>
                    <a:lnTo>
                      <a:pt x="486" y="2439"/>
                    </a:lnTo>
                    <a:lnTo>
                      <a:pt x="402" y="2390"/>
                    </a:lnTo>
                    <a:lnTo>
                      <a:pt x="327" y="2350"/>
                    </a:lnTo>
                    <a:lnTo>
                      <a:pt x="264" y="2313"/>
                    </a:lnTo>
                    <a:lnTo>
                      <a:pt x="205" y="2280"/>
                    </a:lnTo>
                    <a:lnTo>
                      <a:pt x="159" y="2256"/>
                    </a:lnTo>
                    <a:lnTo>
                      <a:pt x="122" y="2231"/>
                    </a:lnTo>
                    <a:lnTo>
                      <a:pt x="88" y="2215"/>
                    </a:lnTo>
                    <a:lnTo>
                      <a:pt x="63" y="2198"/>
                    </a:lnTo>
                    <a:lnTo>
                      <a:pt x="42" y="2186"/>
                    </a:lnTo>
                    <a:lnTo>
                      <a:pt x="29" y="2178"/>
                    </a:lnTo>
                    <a:lnTo>
                      <a:pt x="17" y="2174"/>
                    </a:lnTo>
                    <a:lnTo>
                      <a:pt x="8" y="2170"/>
                    </a:lnTo>
                    <a:lnTo>
                      <a:pt x="4" y="2166"/>
                    </a:lnTo>
                    <a:lnTo>
                      <a:pt x="0" y="2166"/>
                    </a:lnTo>
                    <a:lnTo>
                      <a:pt x="42" y="2047"/>
                    </a:lnTo>
                    <a:lnTo>
                      <a:pt x="76" y="1945"/>
                    </a:lnTo>
                    <a:lnTo>
                      <a:pt x="105" y="1855"/>
                    </a:lnTo>
                    <a:lnTo>
                      <a:pt x="130" y="1782"/>
                    </a:lnTo>
                    <a:lnTo>
                      <a:pt x="151" y="1716"/>
                    </a:lnTo>
                    <a:lnTo>
                      <a:pt x="168" y="1663"/>
                    </a:lnTo>
                    <a:lnTo>
                      <a:pt x="184" y="1618"/>
                    </a:lnTo>
                    <a:lnTo>
                      <a:pt x="193" y="1585"/>
                    </a:lnTo>
                    <a:lnTo>
                      <a:pt x="201" y="1557"/>
                    </a:lnTo>
                    <a:lnTo>
                      <a:pt x="210" y="1536"/>
                    </a:lnTo>
                    <a:lnTo>
                      <a:pt x="214" y="1520"/>
                    </a:lnTo>
                    <a:lnTo>
                      <a:pt x="218" y="1512"/>
                    </a:lnTo>
                    <a:lnTo>
                      <a:pt x="222" y="1504"/>
                    </a:lnTo>
                    <a:lnTo>
                      <a:pt x="222" y="1500"/>
                    </a:lnTo>
                    <a:lnTo>
                      <a:pt x="318" y="1512"/>
                    </a:lnTo>
                    <a:lnTo>
                      <a:pt x="406" y="1520"/>
                    </a:lnTo>
                    <a:lnTo>
                      <a:pt x="482" y="1528"/>
                    </a:lnTo>
                    <a:lnTo>
                      <a:pt x="545" y="1536"/>
                    </a:lnTo>
                    <a:lnTo>
                      <a:pt x="599" y="1540"/>
                    </a:lnTo>
                    <a:lnTo>
                      <a:pt x="645" y="1545"/>
                    </a:lnTo>
                    <a:lnTo>
                      <a:pt x="683" y="1549"/>
                    </a:lnTo>
                    <a:lnTo>
                      <a:pt x="712" y="1553"/>
                    </a:lnTo>
                    <a:lnTo>
                      <a:pt x="737" y="1553"/>
                    </a:lnTo>
                    <a:lnTo>
                      <a:pt x="754" y="1557"/>
                    </a:lnTo>
                    <a:lnTo>
                      <a:pt x="767" y="1557"/>
                    </a:lnTo>
                    <a:lnTo>
                      <a:pt x="775" y="1557"/>
                    </a:lnTo>
                    <a:lnTo>
                      <a:pt x="783" y="1557"/>
                    </a:lnTo>
                    <a:lnTo>
                      <a:pt x="783" y="1557"/>
                    </a:lnTo>
                    <a:lnTo>
                      <a:pt x="838" y="1467"/>
                    </a:lnTo>
                    <a:lnTo>
                      <a:pt x="901" y="1381"/>
                    </a:lnTo>
                    <a:lnTo>
                      <a:pt x="968" y="1295"/>
                    </a:lnTo>
                    <a:lnTo>
                      <a:pt x="1039" y="1214"/>
                    </a:lnTo>
                    <a:lnTo>
                      <a:pt x="1001" y="1124"/>
                    </a:lnTo>
                    <a:lnTo>
                      <a:pt x="968" y="1046"/>
                    </a:lnTo>
                    <a:lnTo>
                      <a:pt x="938" y="981"/>
                    </a:lnTo>
                    <a:lnTo>
                      <a:pt x="909" y="924"/>
                    </a:lnTo>
                    <a:lnTo>
                      <a:pt x="888" y="874"/>
                    </a:lnTo>
                    <a:lnTo>
                      <a:pt x="871" y="834"/>
                    </a:lnTo>
                    <a:lnTo>
                      <a:pt x="855" y="801"/>
                    </a:lnTo>
                    <a:lnTo>
                      <a:pt x="846" y="772"/>
                    </a:lnTo>
                    <a:lnTo>
                      <a:pt x="834" y="752"/>
                    </a:lnTo>
                    <a:lnTo>
                      <a:pt x="830" y="736"/>
                    </a:lnTo>
                    <a:lnTo>
                      <a:pt x="825" y="727"/>
                    </a:lnTo>
                    <a:lnTo>
                      <a:pt x="821" y="719"/>
                    </a:lnTo>
                    <a:lnTo>
                      <a:pt x="817" y="711"/>
                    </a:lnTo>
                    <a:lnTo>
                      <a:pt x="817" y="711"/>
                    </a:lnTo>
                    <a:lnTo>
                      <a:pt x="918" y="638"/>
                    </a:lnTo>
                    <a:lnTo>
                      <a:pt x="1010" y="576"/>
                    </a:lnTo>
                    <a:lnTo>
                      <a:pt x="1085" y="523"/>
                    </a:lnTo>
                    <a:lnTo>
                      <a:pt x="1152" y="474"/>
                    </a:lnTo>
                    <a:lnTo>
                      <a:pt x="1207" y="437"/>
                    </a:lnTo>
                    <a:lnTo>
                      <a:pt x="1253" y="401"/>
                    </a:lnTo>
                    <a:lnTo>
                      <a:pt x="1290" y="376"/>
                    </a:lnTo>
                    <a:lnTo>
                      <a:pt x="1324" y="356"/>
                    </a:lnTo>
                    <a:lnTo>
                      <a:pt x="1345" y="335"/>
                    </a:lnTo>
                    <a:lnTo>
                      <a:pt x="1366" y="323"/>
                    </a:lnTo>
                    <a:lnTo>
                      <a:pt x="1378" y="315"/>
                    </a:lnTo>
                    <a:lnTo>
                      <a:pt x="1387" y="311"/>
                    </a:lnTo>
                    <a:lnTo>
                      <a:pt x="1395" y="302"/>
                    </a:lnTo>
                    <a:lnTo>
                      <a:pt x="1395" y="302"/>
                    </a:lnTo>
                    <a:lnTo>
                      <a:pt x="1466" y="368"/>
                    </a:lnTo>
                    <a:lnTo>
                      <a:pt x="1533" y="425"/>
                    </a:lnTo>
                    <a:lnTo>
                      <a:pt x="1588" y="474"/>
                    </a:lnTo>
                    <a:lnTo>
                      <a:pt x="1634" y="515"/>
                    </a:lnTo>
                    <a:lnTo>
                      <a:pt x="1676" y="552"/>
                    </a:lnTo>
                    <a:lnTo>
                      <a:pt x="1709" y="580"/>
                    </a:lnTo>
                    <a:lnTo>
                      <a:pt x="1734" y="605"/>
                    </a:lnTo>
                    <a:lnTo>
                      <a:pt x="1755" y="625"/>
                    </a:lnTo>
                    <a:lnTo>
                      <a:pt x="1776" y="638"/>
                    </a:lnTo>
                    <a:lnTo>
                      <a:pt x="1789" y="650"/>
                    </a:lnTo>
                    <a:lnTo>
                      <a:pt x="1801" y="662"/>
                    </a:lnTo>
                    <a:lnTo>
                      <a:pt x="1810" y="670"/>
                    </a:lnTo>
                    <a:lnTo>
                      <a:pt x="1810" y="670"/>
                    </a:lnTo>
                    <a:lnTo>
                      <a:pt x="1915" y="629"/>
                    </a:lnTo>
                    <a:lnTo>
                      <a:pt x="2019" y="593"/>
                    </a:lnTo>
                    <a:lnTo>
                      <a:pt x="2124" y="560"/>
                    </a:lnTo>
                    <a:lnTo>
                      <a:pt x="2233" y="539"/>
                    </a:lnTo>
                    <a:lnTo>
                      <a:pt x="2254" y="441"/>
                    </a:lnTo>
                    <a:lnTo>
                      <a:pt x="2271" y="360"/>
                    </a:lnTo>
                    <a:lnTo>
                      <a:pt x="2287" y="290"/>
                    </a:lnTo>
                    <a:lnTo>
                      <a:pt x="2300" y="229"/>
                    </a:lnTo>
                    <a:lnTo>
                      <a:pt x="2312" y="176"/>
                    </a:lnTo>
                    <a:lnTo>
                      <a:pt x="2321" y="135"/>
                    </a:lnTo>
                    <a:lnTo>
                      <a:pt x="2329" y="98"/>
                    </a:lnTo>
                    <a:lnTo>
                      <a:pt x="2333" y="70"/>
                    </a:lnTo>
                    <a:lnTo>
                      <a:pt x="2338" y="49"/>
                    </a:lnTo>
                    <a:lnTo>
                      <a:pt x="2342" y="29"/>
                    </a:lnTo>
                    <a:lnTo>
                      <a:pt x="2346" y="21"/>
                    </a:lnTo>
                    <a:lnTo>
                      <a:pt x="2346" y="12"/>
                    </a:lnTo>
                    <a:lnTo>
                      <a:pt x="2350" y="4"/>
                    </a:lnTo>
                    <a:lnTo>
                      <a:pt x="2350" y="0"/>
                    </a:lnTo>
                    <a:lnTo>
                      <a:pt x="2413" y="0"/>
                    </a:lnTo>
                    <a:lnTo>
                      <a:pt x="2467" y="0"/>
                    </a:lnTo>
                    <a:lnTo>
                      <a:pt x="2514" y="0"/>
                    </a:lnTo>
                    <a:lnTo>
                      <a:pt x="2555" y="0"/>
                    </a:lnTo>
                    <a:lnTo>
                      <a:pt x="2589" y="0"/>
                    </a:lnTo>
                    <a:lnTo>
                      <a:pt x="2618" y="0"/>
                    </a:lnTo>
                    <a:lnTo>
                      <a:pt x="2639" y="0"/>
                    </a:lnTo>
                    <a:lnTo>
                      <a:pt x="2660" y="0"/>
                    </a:lnTo>
                    <a:lnTo>
                      <a:pt x="2685" y="0"/>
                    </a:lnTo>
                    <a:lnTo>
                      <a:pt x="2698" y="0"/>
                    </a:lnTo>
                    <a:lnTo>
                      <a:pt x="2698" y="0"/>
                    </a:lnTo>
                    <a:lnTo>
                      <a:pt x="2698" y="0"/>
                    </a:lnTo>
                    <a:lnTo>
                      <a:pt x="2702" y="0"/>
                    </a:lnTo>
                    <a:lnTo>
                      <a:pt x="2702" y="0"/>
                    </a:lnTo>
                    <a:lnTo>
                      <a:pt x="2715" y="0"/>
                    </a:lnTo>
                    <a:lnTo>
                      <a:pt x="2740" y="0"/>
                    </a:lnTo>
                    <a:lnTo>
                      <a:pt x="2761" y="0"/>
                    </a:lnTo>
                    <a:lnTo>
                      <a:pt x="2782" y="0"/>
                    </a:lnTo>
                    <a:lnTo>
                      <a:pt x="2811" y="0"/>
                    </a:lnTo>
                    <a:lnTo>
                      <a:pt x="2845" y="0"/>
                    </a:lnTo>
                    <a:lnTo>
                      <a:pt x="2887" y="0"/>
                    </a:lnTo>
                    <a:lnTo>
                      <a:pt x="2933" y="0"/>
                    </a:lnTo>
                    <a:lnTo>
                      <a:pt x="2987" y="0"/>
                    </a:lnTo>
                    <a:lnTo>
                      <a:pt x="3050" y="0"/>
                    </a:lnTo>
                    <a:lnTo>
                      <a:pt x="3050" y="4"/>
                    </a:lnTo>
                    <a:lnTo>
                      <a:pt x="3054" y="12"/>
                    </a:lnTo>
                    <a:lnTo>
                      <a:pt x="3054" y="21"/>
                    </a:lnTo>
                    <a:lnTo>
                      <a:pt x="3058" y="29"/>
                    </a:lnTo>
                    <a:lnTo>
                      <a:pt x="3063" y="49"/>
                    </a:lnTo>
                    <a:lnTo>
                      <a:pt x="3067" y="70"/>
                    </a:lnTo>
                    <a:lnTo>
                      <a:pt x="3071" y="98"/>
                    </a:lnTo>
                    <a:lnTo>
                      <a:pt x="3079" y="135"/>
                    </a:lnTo>
                    <a:lnTo>
                      <a:pt x="3088" y="176"/>
                    </a:lnTo>
                    <a:lnTo>
                      <a:pt x="3100" y="229"/>
                    </a:lnTo>
                    <a:lnTo>
                      <a:pt x="3113" y="290"/>
                    </a:lnTo>
                    <a:lnTo>
                      <a:pt x="3130" y="360"/>
                    </a:lnTo>
                    <a:lnTo>
                      <a:pt x="3146" y="441"/>
                    </a:lnTo>
                    <a:lnTo>
                      <a:pt x="3167" y="539"/>
                    </a:lnTo>
                    <a:lnTo>
                      <a:pt x="3276" y="560"/>
                    </a:lnTo>
                    <a:lnTo>
                      <a:pt x="3381" y="593"/>
                    </a:lnTo>
                    <a:lnTo>
                      <a:pt x="3486" y="629"/>
                    </a:lnTo>
                    <a:lnTo>
                      <a:pt x="3590" y="670"/>
                    </a:lnTo>
                    <a:lnTo>
                      <a:pt x="3590" y="670"/>
                    </a:lnTo>
                    <a:lnTo>
                      <a:pt x="3599" y="662"/>
                    </a:lnTo>
                    <a:lnTo>
                      <a:pt x="3611" y="650"/>
                    </a:lnTo>
                    <a:lnTo>
                      <a:pt x="3624" y="638"/>
                    </a:lnTo>
                    <a:lnTo>
                      <a:pt x="3645" y="625"/>
                    </a:lnTo>
                    <a:lnTo>
                      <a:pt x="3666" y="605"/>
                    </a:lnTo>
                    <a:lnTo>
                      <a:pt x="3691" y="580"/>
                    </a:lnTo>
                    <a:lnTo>
                      <a:pt x="3724" y="552"/>
                    </a:lnTo>
                    <a:lnTo>
                      <a:pt x="3766" y="515"/>
                    </a:lnTo>
                    <a:lnTo>
                      <a:pt x="3812" y="474"/>
                    </a:lnTo>
                    <a:lnTo>
                      <a:pt x="3867" y="425"/>
                    </a:lnTo>
                    <a:lnTo>
                      <a:pt x="3934" y="368"/>
                    </a:lnTo>
                    <a:lnTo>
                      <a:pt x="4005" y="302"/>
                    </a:lnTo>
                    <a:lnTo>
                      <a:pt x="4005" y="302"/>
                    </a:lnTo>
                    <a:lnTo>
                      <a:pt x="4014" y="311"/>
                    </a:lnTo>
                    <a:lnTo>
                      <a:pt x="4022" y="315"/>
                    </a:lnTo>
                    <a:lnTo>
                      <a:pt x="4034" y="323"/>
                    </a:lnTo>
                    <a:lnTo>
                      <a:pt x="4055" y="335"/>
                    </a:lnTo>
                    <a:lnTo>
                      <a:pt x="4076" y="356"/>
                    </a:lnTo>
                    <a:lnTo>
                      <a:pt x="4110" y="376"/>
                    </a:lnTo>
                    <a:lnTo>
                      <a:pt x="4148" y="401"/>
                    </a:lnTo>
                    <a:lnTo>
                      <a:pt x="4194" y="437"/>
                    </a:lnTo>
                    <a:lnTo>
                      <a:pt x="4248" y="474"/>
                    </a:lnTo>
                    <a:lnTo>
                      <a:pt x="4315" y="523"/>
                    </a:lnTo>
                    <a:lnTo>
                      <a:pt x="4391" y="576"/>
                    </a:lnTo>
                    <a:lnTo>
                      <a:pt x="4483" y="638"/>
                    </a:lnTo>
                    <a:lnTo>
                      <a:pt x="4583" y="711"/>
                    </a:lnTo>
                    <a:lnTo>
                      <a:pt x="4583" y="711"/>
                    </a:lnTo>
                    <a:lnTo>
                      <a:pt x="4579" y="719"/>
                    </a:lnTo>
                    <a:lnTo>
                      <a:pt x="4575" y="727"/>
                    </a:lnTo>
                    <a:lnTo>
                      <a:pt x="4571" y="736"/>
                    </a:lnTo>
                    <a:lnTo>
                      <a:pt x="4566" y="752"/>
                    </a:lnTo>
                    <a:lnTo>
                      <a:pt x="4554" y="772"/>
                    </a:lnTo>
                    <a:lnTo>
                      <a:pt x="4546" y="801"/>
                    </a:lnTo>
                    <a:lnTo>
                      <a:pt x="4529" y="834"/>
                    </a:lnTo>
                    <a:lnTo>
                      <a:pt x="4512" y="874"/>
                    </a:lnTo>
                    <a:lnTo>
                      <a:pt x="4491" y="924"/>
                    </a:lnTo>
                    <a:lnTo>
                      <a:pt x="4462" y="981"/>
                    </a:lnTo>
                    <a:lnTo>
                      <a:pt x="4432" y="1046"/>
                    </a:lnTo>
                    <a:lnTo>
                      <a:pt x="4399" y="1124"/>
                    </a:lnTo>
                    <a:lnTo>
                      <a:pt x="4361" y="1214"/>
                    </a:lnTo>
                    <a:lnTo>
                      <a:pt x="4432" y="1295"/>
                    </a:lnTo>
                    <a:lnTo>
                      <a:pt x="4499" y="1381"/>
                    </a:lnTo>
                    <a:lnTo>
                      <a:pt x="4562" y="1467"/>
                    </a:lnTo>
                    <a:lnTo>
                      <a:pt x="4617" y="1557"/>
                    </a:lnTo>
                    <a:lnTo>
                      <a:pt x="4617" y="1557"/>
                    </a:lnTo>
                    <a:lnTo>
                      <a:pt x="4625" y="1557"/>
                    </a:lnTo>
                    <a:lnTo>
                      <a:pt x="4634" y="1557"/>
                    </a:lnTo>
                    <a:lnTo>
                      <a:pt x="4646" y="1557"/>
                    </a:lnTo>
                    <a:lnTo>
                      <a:pt x="4663" y="1553"/>
                    </a:lnTo>
                    <a:lnTo>
                      <a:pt x="4688" y="1553"/>
                    </a:lnTo>
                    <a:lnTo>
                      <a:pt x="4717" y="1549"/>
                    </a:lnTo>
                    <a:lnTo>
                      <a:pt x="4755" y="1545"/>
                    </a:lnTo>
                    <a:lnTo>
                      <a:pt x="4801" y="1540"/>
                    </a:lnTo>
                    <a:lnTo>
                      <a:pt x="4856" y="1536"/>
                    </a:lnTo>
                    <a:lnTo>
                      <a:pt x="4918" y="1528"/>
                    </a:lnTo>
                    <a:lnTo>
                      <a:pt x="4994" y="1520"/>
                    </a:lnTo>
                    <a:lnTo>
                      <a:pt x="5082" y="1512"/>
                    </a:lnTo>
                    <a:lnTo>
                      <a:pt x="5178" y="1500"/>
                    </a:lnTo>
                    <a:lnTo>
                      <a:pt x="5178" y="1504"/>
                    </a:lnTo>
                    <a:lnTo>
                      <a:pt x="5182" y="1512"/>
                    </a:lnTo>
                    <a:lnTo>
                      <a:pt x="5186" y="1520"/>
                    </a:lnTo>
                    <a:lnTo>
                      <a:pt x="5191" y="1536"/>
                    </a:lnTo>
                    <a:lnTo>
                      <a:pt x="5199" y="1557"/>
                    </a:lnTo>
                    <a:lnTo>
                      <a:pt x="5207" y="1585"/>
                    </a:lnTo>
                    <a:lnTo>
                      <a:pt x="5216" y="1618"/>
                    </a:lnTo>
                    <a:lnTo>
                      <a:pt x="5233" y="1663"/>
                    </a:lnTo>
                    <a:lnTo>
                      <a:pt x="5249" y="1716"/>
                    </a:lnTo>
                    <a:lnTo>
                      <a:pt x="5270" y="1782"/>
                    </a:lnTo>
                    <a:lnTo>
                      <a:pt x="5295" y="1855"/>
                    </a:lnTo>
                    <a:lnTo>
                      <a:pt x="5325" y="1945"/>
                    </a:lnTo>
                    <a:lnTo>
                      <a:pt x="5358" y="2047"/>
                    </a:lnTo>
                    <a:lnTo>
                      <a:pt x="5400" y="2166"/>
                    </a:lnTo>
                    <a:lnTo>
                      <a:pt x="5396" y="2166"/>
                    </a:lnTo>
                    <a:lnTo>
                      <a:pt x="5392" y="2170"/>
                    </a:lnTo>
                    <a:lnTo>
                      <a:pt x="5383" y="2174"/>
                    </a:lnTo>
                    <a:lnTo>
                      <a:pt x="5371" y="2178"/>
                    </a:lnTo>
                    <a:lnTo>
                      <a:pt x="5358" y="2186"/>
                    </a:lnTo>
                    <a:lnTo>
                      <a:pt x="5337" y="2198"/>
                    </a:lnTo>
                    <a:lnTo>
                      <a:pt x="5312" y="2215"/>
                    </a:lnTo>
                    <a:lnTo>
                      <a:pt x="5279" y="2231"/>
                    </a:lnTo>
                    <a:lnTo>
                      <a:pt x="5241" y="2256"/>
                    </a:lnTo>
                    <a:lnTo>
                      <a:pt x="5195" y="2280"/>
                    </a:lnTo>
                    <a:lnTo>
                      <a:pt x="5136" y="2313"/>
                    </a:lnTo>
                    <a:lnTo>
                      <a:pt x="5073" y="2350"/>
                    </a:lnTo>
                    <a:lnTo>
                      <a:pt x="4998" y="2390"/>
                    </a:lnTo>
                    <a:lnTo>
                      <a:pt x="4914" y="2439"/>
                    </a:lnTo>
                    <a:lnTo>
                      <a:pt x="4918" y="2505"/>
                    </a:lnTo>
                    <a:lnTo>
                      <a:pt x="4923" y="2570"/>
                    </a:lnTo>
                    <a:lnTo>
                      <a:pt x="4927" y="2699"/>
                    </a:lnTo>
                    <a:lnTo>
                      <a:pt x="4927" y="2699"/>
                    </a:lnTo>
                    <a:lnTo>
                      <a:pt x="4927" y="2699"/>
                    </a:lnTo>
                    <a:lnTo>
                      <a:pt x="4927" y="2700"/>
                    </a:lnTo>
                    <a:lnTo>
                      <a:pt x="4927" y="2701"/>
                    </a:lnTo>
                    <a:lnTo>
                      <a:pt x="4927" y="2701"/>
                    </a:lnTo>
                    <a:lnTo>
                      <a:pt x="4927" y="2701"/>
                    </a:lnTo>
                    <a:lnTo>
                      <a:pt x="4923" y="2830"/>
                    </a:lnTo>
                    <a:lnTo>
                      <a:pt x="4918" y="2895"/>
                    </a:lnTo>
                    <a:lnTo>
                      <a:pt x="4914" y="2961"/>
                    </a:lnTo>
                    <a:lnTo>
                      <a:pt x="4998" y="3010"/>
                    </a:lnTo>
                    <a:lnTo>
                      <a:pt x="5073" y="3051"/>
                    </a:lnTo>
                    <a:lnTo>
                      <a:pt x="5136" y="3087"/>
                    </a:lnTo>
                    <a:lnTo>
                      <a:pt x="5195" y="3120"/>
                    </a:lnTo>
                    <a:lnTo>
                      <a:pt x="5241" y="3145"/>
                    </a:lnTo>
                    <a:lnTo>
                      <a:pt x="5279" y="3169"/>
                    </a:lnTo>
                    <a:lnTo>
                      <a:pt x="5312" y="3186"/>
                    </a:lnTo>
                    <a:lnTo>
                      <a:pt x="5337" y="3202"/>
                    </a:lnTo>
                    <a:lnTo>
                      <a:pt x="5358" y="3214"/>
                    </a:lnTo>
                    <a:lnTo>
                      <a:pt x="5371" y="3222"/>
                    </a:lnTo>
                    <a:lnTo>
                      <a:pt x="5383" y="3226"/>
                    </a:lnTo>
                    <a:lnTo>
                      <a:pt x="5392" y="3230"/>
                    </a:lnTo>
                    <a:lnTo>
                      <a:pt x="5396" y="3235"/>
                    </a:lnTo>
                    <a:lnTo>
                      <a:pt x="5400" y="3235"/>
                    </a:lnTo>
                    <a:lnTo>
                      <a:pt x="5358" y="3353"/>
                    </a:lnTo>
                    <a:lnTo>
                      <a:pt x="5325" y="3455"/>
                    </a:lnTo>
                    <a:lnTo>
                      <a:pt x="5295" y="3545"/>
                    </a:lnTo>
                    <a:lnTo>
                      <a:pt x="5270" y="3619"/>
                    </a:lnTo>
                    <a:lnTo>
                      <a:pt x="5249" y="3684"/>
                    </a:lnTo>
                    <a:lnTo>
                      <a:pt x="5233" y="3737"/>
                    </a:lnTo>
                    <a:lnTo>
                      <a:pt x="5216" y="3782"/>
                    </a:lnTo>
                    <a:lnTo>
                      <a:pt x="5207" y="3815"/>
                    </a:lnTo>
                    <a:lnTo>
                      <a:pt x="5199" y="3843"/>
                    </a:lnTo>
                    <a:lnTo>
                      <a:pt x="5191" y="3864"/>
                    </a:lnTo>
                    <a:lnTo>
                      <a:pt x="5186" y="3880"/>
                    </a:lnTo>
                    <a:lnTo>
                      <a:pt x="5182" y="3888"/>
                    </a:lnTo>
                    <a:lnTo>
                      <a:pt x="5178" y="3897"/>
                    </a:lnTo>
                    <a:lnTo>
                      <a:pt x="5178" y="3901"/>
                    </a:lnTo>
                    <a:lnTo>
                      <a:pt x="5082" y="3888"/>
                    </a:lnTo>
                    <a:lnTo>
                      <a:pt x="4994" y="3880"/>
                    </a:lnTo>
                    <a:lnTo>
                      <a:pt x="4918" y="3872"/>
                    </a:lnTo>
                    <a:lnTo>
                      <a:pt x="4856" y="3864"/>
                    </a:lnTo>
                    <a:lnTo>
                      <a:pt x="4801" y="3860"/>
                    </a:lnTo>
                    <a:lnTo>
                      <a:pt x="4755" y="3856"/>
                    </a:lnTo>
                    <a:lnTo>
                      <a:pt x="4717" y="3852"/>
                    </a:lnTo>
                    <a:lnTo>
                      <a:pt x="4688" y="3847"/>
                    </a:lnTo>
                    <a:lnTo>
                      <a:pt x="4663" y="3847"/>
                    </a:lnTo>
                    <a:lnTo>
                      <a:pt x="4646" y="3843"/>
                    </a:lnTo>
                    <a:lnTo>
                      <a:pt x="4634" y="3843"/>
                    </a:lnTo>
                    <a:lnTo>
                      <a:pt x="4625" y="3843"/>
                    </a:lnTo>
                    <a:lnTo>
                      <a:pt x="4617" y="3843"/>
                    </a:lnTo>
                    <a:lnTo>
                      <a:pt x="4617" y="3843"/>
                    </a:lnTo>
                    <a:lnTo>
                      <a:pt x="4562" y="3933"/>
                    </a:lnTo>
                    <a:lnTo>
                      <a:pt x="4499" y="4019"/>
                    </a:lnTo>
                    <a:lnTo>
                      <a:pt x="4432" y="4105"/>
                    </a:lnTo>
                    <a:lnTo>
                      <a:pt x="4361" y="4187"/>
                    </a:lnTo>
                    <a:lnTo>
                      <a:pt x="4399" y="4276"/>
                    </a:lnTo>
                    <a:lnTo>
                      <a:pt x="4432" y="4354"/>
                    </a:lnTo>
                    <a:lnTo>
                      <a:pt x="4462" y="4420"/>
                    </a:lnTo>
                    <a:lnTo>
                      <a:pt x="4491" y="4477"/>
                    </a:lnTo>
                    <a:lnTo>
                      <a:pt x="4512" y="4526"/>
                    </a:lnTo>
                    <a:lnTo>
                      <a:pt x="4529" y="4567"/>
                    </a:lnTo>
                    <a:lnTo>
                      <a:pt x="4546" y="4599"/>
                    </a:lnTo>
                    <a:lnTo>
                      <a:pt x="4554" y="4628"/>
                    </a:lnTo>
                    <a:lnTo>
                      <a:pt x="4566" y="4648"/>
                    </a:lnTo>
                    <a:lnTo>
                      <a:pt x="4571" y="4665"/>
                    </a:lnTo>
                    <a:lnTo>
                      <a:pt x="4575" y="4673"/>
                    </a:lnTo>
                    <a:lnTo>
                      <a:pt x="4579" y="4681"/>
                    </a:lnTo>
                    <a:lnTo>
                      <a:pt x="4583" y="4689"/>
                    </a:lnTo>
                    <a:lnTo>
                      <a:pt x="4583" y="4689"/>
                    </a:lnTo>
                    <a:lnTo>
                      <a:pt x="4483" y="4763"/>
                    </a:lnTo>
                    <a:lnTo>
                      <a:pt x="4391" y="4824"/>
                    </a:lnTo>
                    <a:lnTo>
                      <a:pt x="4315" y="4877"/>
                    </a:lnTo>
                    <a:lnTo>
                      <a:pt x="4248" y="4926"/>
                    </a:lnTo>
                    <a:lnTo>
                      <a:pt x="4194" y="4963"/>
                    </a:lnTo>
                    <a:lnTo>
                      <a:pt x="4148" y="5000"/>
                    </a:lnTo>
                    <a:lnTo>
                      <a:pt x="4110" y="5024"/>
                    </a:lnTo>
                    <a:lnTo>
                      <a:pt x="4076" y="5045"/>
                    </a:lnTo>
                    <a:lnTo>
                      <a:pt x="4055" y="5065"/>
                    </a:lnTo>
                    <a:lnTo>
                      <a:pt x="4034" y="5077"/>
                    </a:lnTo>
                    <a:lnTo>
                      <a:pt x="4022" y="5085"/>
                    </a:lnTo>
                    <a:lnTo>
                      <a:pt x="4014" y="5090"/>
                    </a:lnTo>
                    <a:lnTo>
                      <a:pt x="4005" y="5098"/>
                    </a:lnTo>
                    <a:lnTo>
                      <a:pt x="4005" y="5098"/>
                    </a:lnTo>
                    <a:lnTo>
                      <a:pt x="3934" y="5032"/>
                    </a:lnTo>
                    <a:lnTo>
                      <a:pt x="3867" y="4975"/>
                    </a:lnTo>
                    <a:lnTo>
                      <a:pt x="3812" y="4926"/>
                    </a:lnTo>
                    <a:lnTo>
                      <a:pt x="3766" y="4885"/>
                    </a:lnTo>
                    <a:lnTo>
                      <a:pt x="3724" y="4849"/>
                    </a:lnTo>
                    <a:lnTo>
                      <a:pt x="3691" y="4820"/>
                    </a:lnTo>
                    <a:lnTo>
                      <a:pt x="3666" y="4795"/>
                    </a:lnTo>
                    <a:lnTo>
                      <a:pt x="3645" y="4775"/>
                    </a:lnTo>
                    <a:lnTo>
                      <a:pt x="3624" y="4763"/>
                    </a:lnTo>
                    <a:lnTo>
                      <a:pt x="3611" y="4750"/>
                    </a:lnTo>
                    <a:lnTo>
                      <a:pt x="3599" y="4738"/>
                    </a:lnTo>
                    <a:lnTo>
                      <a:pt x="3590" y="4730"/>
                    </a:lnTo>
                    <a:lnTo>
                      <a:pt x="3590" y="4730"/>
                    </a:lnTo>
                    <a:lnTo>
                      <a:pt x="3486" y="4771"/>
                    </a:lnTo>
                    <a:lnTo>
                      <a:pt x="3381" y="4808"/>
                    </a:lnTo>
                    <a:lnTo>
                      <a:pt x="3276" y="4840"/>
                    </a:lnTo>
                    <a:lnTo>
                      <a:pt x="3167" y="4861"/>
                    </a:lnTo>
                    <a:lnTo>
                      <a:pt x="3146" y="4959"/>
                    </a:lnTo>
                    <a:lnTo>
                      <a:pt x="3130" y="5041"/>
                    </a:lnTo>
                    <a:lnTo>
                      <a:pt x="3113" y="5110"/>
                    </a:lnTo>
                    <a:lnTo>
                      <a:pt x="3100" y="5171"/>
                    </a:lnTo>
                    <a:lnTo>
                      <a:pt x="3088" y="5224"/>
                    </a:lnTo>
                    <a:lnTo>
                      <a:pt x="3079" y="5265"/>
                    </a:lnTo>
                    <a:lnTo>
                      <a:pt x="3071" y="5302"/>
                    </a:lnTo>
                    <a:lnTo>
                      <a:pt x="3067" y="5331"/>
                    </a:lnTo>
                    <a:lnTo>
                      <a:pt x="3063" y="5351"/>
                    </a:lnTo>
                    <a:lnTo>
                      <a:pt x="3058" y="5372"/>
                    </a:lnTo>
                    <a:lnTo>
                      <a:pt x="3054" y="5380"/>
                    </a:lnTo>
                    <a:lnTo>
                      <a:pt x="3054" y="5388"/>
                    </a:lnTo>
                    <a:lnTo>
                      <a:pt x="3050" y="5396"/>
                    </a:lnTo>
                    <a:lnTo>
                      <a:pt x="3050" y="5400"/>
                    </a:lnTo>
                    <a:lnTo>
                      <a:pt x="2987" y="5400"/>
                    </a:lnTo>
                    <a:lnTo>
                      <a:pt x="2933" y="5400"/>
                    </a:lnTo>
                    <a:lnTo>
                      <a:pt x="2887" y="5400"/>
                    </a:lnTo>
                    <a:lnTo>
                      <a:pt x="2845" y="5400"/>
                    </a:lnTo>
                    <a:lnTo>
                      <a:pt x="2811" y="5400"/>
                    </a:lnTo>
                    <a:lnTo>
                      <a:pt x="2782" y="5400"/>
                    </a:lnTo>
                    <a:lnTo>
                      <a:pt x="2761" y="5400"/>
                    </a:lnTo>
                    <a:lnTo>
                      <a:pt x="2740" y="5400"/>
                    </a:lnTo>
                    <a:lnTo>
                      <a:pt x="2715" y="5400"/>
                    </a:lnTo>
                    <a:lnTo>
                      <a:pt x="2702" y="5400"/>
                    </a:lnTo>
                    <a:lnTo>
                      <a:pt x="2702" y="5400"/>
                    </a:lnTo>
                    <a:lnTo>
                      <a:pt x="2698" y="5400"/>
                    </a:lnTo>
                    <a:close/>
                  </a:path>
                </a:pathLst>
              </a:custGeom>
              <a:solidFill>
                <a:schemeClr val="accent1">
                  <a:lumMod val="75000"/>
                </a:schemeClr>
              </a:solidFill>
              <a:ln>
                <a:noFill/>
              </a:ln>
            </p:spPr>
            <p:txBody>
              <a:bodyPr/>
              <a:lstStyle/>
              <a:p>
                <a:pPr fontAlgn="auto">
                  <a:spcBef>
                    <a:spcPts val="0"/>
                  </a:spcBef>
                  <a:spcAft>
                    <a:spcPts val="0"/>
                  </a:spcAft>
                  <a:defRPr/>
                </a:pPr>
                <a:endParaRPr lang="en-US">
                  <a:latin typeface="+mn-lt"/>
                </a:endParaRPr>
              </a:p>
            </p:txBody>
          </p:sp>
          <p:sp>
            <p:nvSpPr>
              <p:cNvPr id="71" name="Freeform 70"/>
              <p:cNvSpPr>
                <a:spLocks/>
              </p:cNvSpPr>
              <p:nvPr/>
            </p:nvSpPr>
            <p:spPr bwMode="auto">
              <a:xfrm>
                <a:off x="7015163" y="1130300"/>
                <a:ext cx="668337" cy="669925"/>
              </a:xfrm>
              <a:custGeom>
                <a:avLst/>
                <a:gdLst>
                  <a:gd name="T0" fmla="*/ 2589 w 5400"/>
                  <a:gd name="T1" fmla="*/ 5400 h 5400"/>
                  <a:gd name="T2" fmla="*/ 2346 w 5400"/>
                  <a:gd name="T3" fmla="*/ 5380 h 5400"/>
                  <a:gd name="T4" fmla="*/ 2287 w 5400"/>
                  <a:gd name="T5" fmla="*/ 5110 h 5400"/>
                  <a:gd name="T6" fmla="*/ 1810 w 5400"/>
                  <a:gd name="T7" fmla="*/ 4730 h 5400"/>
                  <a:gd name="T8" fmla="*/ 1634 w 5400"/>
                  <a:gd name="T9" fmla="*/ 4885 h 5400"/>
                  <a:gd name="T10" fmla="*/ 1366 w 5400"/>
                  <a:gd name="T11" fmla="*/ 5077 h 5400"/>
                  <a:gd name="T12" fmla="*/ 1010 w 5400"/>
                  <a:gd name="T13" fmla="*/ 4824 h 5400"/>
                  <a:gd name="T14" fmla="*/ 846 w 5400"/>
                  <a:gd name="T15" fmla="*/ 4628 h 5400"/>
                  <a:gd name="T16" fmla="*/ 1039 w 5400"/>
                  <a:gd name="T17" fmla="*/ 4187 h 5400"/>
                  <a:gd name="T18" fmla="*/ 754 w 5400"/>
                  <a:gd name="T19" fmla="*/ 3843 h 5400"/>
                  <a:gd name="T20" fmla="*/ 406 w 5400"/>
                  <a:gd name="T21" fmla="*/ 3880 h 5400"/>
                  <a:gd name="T22" fmla="*/ 193 w 5400"/>
                  <a:gd name="T23" fmla="*/ 3815 h 5400"/>
                  <a:gd name="T24" fmla="*/ 0 w 5400"/>
                  <a:gd name="T25" fmla="*/ 3235 h 5400"/>
                  <a:gd name="T26" fmla="*/ 122 w 5400"/>
                  <a:gd name="T27" fmla="*/ 3169 h 5400"/>
                  <a:gd name="T28" fmla="*/ 478 w 5400"/>
                  <a:gd name="T29" fmla="*/ 2830 h 5400"/>
                  <a:gd name="T30" fmla="*/ 478 w 5400"/>
                  <a:gd name="T31" fmla="*/ 2570 h 5400"/>
                  <a:gd name="T32" fmla="*/ 122 w 5400"/>
                  <a:gd name="T33" fmla="*/ 2231 h 5400"/>
                  <a:gd name="T34" fmla="*/ 0 w 5400"/>
                  <a:gd name="T35" fmla="*/ 2166 h 5400"/>
                  <a:gd name="T36" fmla="*/ 193 w 5400"/>
                  <a:gd name="T37" fmla="*/ 1585 h 5400"/>
                  <a:gd name="T38" fmla="*/ 406 w 5400"/>
                  <a:gd name="T39" fmla="*/ 1520 h 5400"/>
                  <a:gd name="T40" fmla="*/ 754 w 5400"/>
                  <a:gd name="T41" fmla="*/ 1557 h 5400"/>
                  <a:gd name="T42" fmla="*/ 1039 w 5400"/>
                  <a:gd name="T43" fmla="*/ 1214 h 5400"/>
                  <a:gd name="T44" fmla="*/ 846 w 5400"/>
                  <a:gd name="T45" fmla="*/ 772 h 5400"/>
                  <a:gd name="T46" fmla="*/ 1010 w 5400"/>
                  <a:gd name="T47" fmla="*/ 576 h 5400"/>
                  <a:gd name="T48" fmla="*/ 1366 w 5400"/>
                  <a:gd name="T49" fmla="*/ 323 h 5400"/>
                  <a:gd name="T50" fmla="*/ 1634 w 5400"/>
                  <a:gd name="T51" fmla="*/ 515 h 5400"/>
                  <a:gd name="T52" fmla="*/ 1810 w 5400"/>
                  <a:gd name="T53" fmla="*/ 670 h 5400"/>
                  <a:gd name="T54" fmla="*/ 2287 w 5400"/>
                  <a:gd name="T55" fmla="*/ 290 h 5400"/>
                  <a:gd name="T56" fmla="*/ 2346 w 5400"/>
                  <a:gd name="T57" fmla="*/ 21 h 5400"/>
                  <a:gd name="T58" fmla="*/ 2589 w 5400"/>
                  <a:gd name="T59" fmla="*/ 0 h 5400"/>
                  <a:gd name="T60" fmla="*/ 2702 w 5400"/>
                  <a:gd name="T61" fmla="*/ 0 h 5400"/>
                  <a:gd name="T62" fmla="*/ 2887 w 5400"/>
                  <a:gd name="T63" fmla="*/ 0 h 5400"/>
                  <a:gd name="T64" fmla="*/ 3063 w 5400"/>
                  <a:gd name="T65" fmla="*/ 49 h 5400"/>
                  <a:gd name="T66" fmla="*/ 3146 w 5400"/>
                  <a:gd name="T67" fmla="*/ 441 h 5400"/>
                  <a:gd name="T68" fmla="*/ 3611 w 5400"/>
                  <a:gd name="T69" fmla="*/ 650 h 5400"/>
                  <a:gd name="T70" fmla="*/ 3867 w 5400"/>
                  <a:gd name="T71" fmla="*/ 425 h 5400"/>
                  <a:gd name="T72" fmla="*/ 4076 w 5400"/>
                  <a:gd name="T73" fmla="*/ 356 h 5400"/>
                  <a:gd name="T74" fmla="*/ 4583 w 5400"/>
                  <a:gd name="T75" fmla="*/ 711 h 5400"/>
                  <a:gd name="T76" fmla="*/ 4529 w 5400"/>
                  <a:gd name="T77" fmla="*/ 834 h 5400"/>
                  <a:gd name="T78" fmla="*/ 4499 w 5400"/>
                  <a:gd name="T79" fmla="*/ 1381 h 5400"/>
                  <a:gd name="T80" fmla="*/ 4688 w 5400"/>
                  <a:gd name="T81" fmla="*/ 1553 h 5400"/>
                  <a:gd name="T82" fmla="*/ 5178 w 5400"/>
                  <a:gd name="T83" fmla="*/ 1500 h 5400"/>
                  <a:gd name="T84" fmla="*/ 5233 w 5400"/>
                  <a:gd name="T85" fmla="*/ 1663 h 5400"/>
                  <a:gd name="T86" fmla="*/ 5392 w 5400"/>
                  <a:gd name="T87" fmla="*/ 2170 h 5400"/>
                  <a:gd name="T88" fmla="*/ 5195 w 5400"/>
                  <a:gd name="T89" fmla="*/ 2280 h 5400"/>
                  <a:gd name="T90" fmla="*/ 4927 w 5400"/>
                  <a:gd name="T91" fmla="*/ 2699 h 5400"/>
                  <a:gd name="T92" fmla="*/ 4914 w 5400"/>
                  <a:gd name="T93" fmla="*/ 2961 h 5400"/>
                  <a:gd name="T94" fmla="*/ 5337 w 5400"/>
                  <a:gd name="T95" fmla="*/ 3202 h 5400"/>
                  <a:gd name="T96" fmla="*/ 5325 w 5400"/>
                  <a:gd name="T97" fmla="*/ 3455 h 5400"/>
                  <a:gd name="T98" fmla="*/ 5191 w 5400"/>
                  <a:gd name="T99" fmla="*/ 3864 h 5400"/>
                  <a:gd name="T100" fmla="*/ 4856 w 5400"/>
                  <a:gd name="T101" fmla="*/ 3864 h 5400"/>
                  <a:gd name="T102" fmla="*/ 4625 w 5400"/>
                  <a:gd name="T103" fmla="*/ 3843 h 5400"/>
                  <a:gd name="T104" fmla="*/ 4432 w 5400"/>
                  <a:gd name="T105" fmla="*/ 4354 h 5400"/>
                  <a:gd name="T106" fmla="*/ 4571 w 5400"/>
                  <a:gd name="T107" fmla="*/ 4665 h 5400"/>
                  <a:gd name="T108" fmla="*/ 4248 w 5400"/>
                  <a:gd name="T109" fmla="*/ 4926 h 5400"/>
                  <a:gd name="T110" fmla="*/ 4014 w 5400"/>
                  <a:gd name="T111" fmla="*/ 5090 h 5400"/>
                  <a:gd name="T112" fmla="*/ 3691 w 5400"/>
                  <a:gd name="T113" fmla="*/ 4820 h 5400"/>
                  <a:gd name="T114" fmla="*/ 3486 w 5400"/>
                  <a:gd name="T115" fmla="*/ 4771 h 5400"/>
                  <a:gd name="T116" fmla="*/ 3088 w 5400"/>
                  <a:gd name="T117" fmla="*/ 5224 h 5400"/>
                  <a:gd name="T118" fmla="*/ 3050 w 5400"/>
                  <a:gd name="T119" fmla="*/ 5396 h 5400"/>
                  <a:gd name="T120" fmla="*/ 2761 w 5400"/>
                  <a:gd name="T121" fmla="*/ 5400 h 5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00" h="5400">
                    <a:moveTo>
                      <a:pt x="2698" y="5400"/>
                    </a:moveTo>
                    <a:lnTo>
                      <a:pt x="2698" y="5400"/>
                    </a:lnTo>
                    <a:lnTo>
                      <a:pt x="2698" y="5400"/>
                    </a:lnTo>
                    <a:lnTo>
                      <a:pt x="2685" y="5400"/>
                    </a:lnTo>
                    <a:lnTo>
                      <a:pt x="2660" y="5400"/>
                    </a:lnTo>
                    <a:lnTo>
                      <a:pt x="2639" y="5400"/>
                    </a:lnTo>
                    <a:lnTo>
                      <a:pt x="2618" y="5400"/>
                    </a:lnTo>
                    <a:lnTo>
                      <a:pt x="2589" y="5400"/>
                    </a:lnTo>
                    <a:lnTo>
                      <a:pt x="2555" y="5400"/>
                    </a:lnTo>
                    <a:lnTo>
                      <a:pt x="2514" y="5400"/>
                    </a:lnTo>
                    <a:lnTo>
                      <a:pt x="2467" y="5400"/>
                    </a:lnTo>
                    <a:lnTo>
                      <a:pt x="2413" y="5400"/>
                    </a:lnTo>
                    <a:lnTo>
                      <a:pt x="2350" y="5400"/>
                    </a:lnTo>
                    <a:lnTo>
                      <a:pt x="2350" y="5396"/>
                    </a:lnTo>
                    <a:lnTo>
                      <a:pt x="2346" y="5388"/>
                    </a:lnTo>
                    <a:lnTo>
                      <a:pt x="2346" y="5380"/>
                    </a:lnTo>
                    <a:lnTo>
                      <a:pt x="2342" y="5372"/>
                    </a:lnTo>
                    <a:lnTo>
                      <a:pt x="2338" y="5351"/>
                    </a:lnTo>
                    <a:lnTo>
                      <a:pt x="2333" y="5331"/>
                    </a:lnTo>
                    <a:lnTo>
                      <a:pt x="2329" y="5302"/>
                    </a:lnTo>
                    <a:lnTo>
                      <a:pt x="2321" y="5265"/>
                    </a:lnTo>
                    <a:lnTo>
                      <a:pt x="2312" y="5224"/>
                    </a:lnTo>
                    <a:lnTo>
                      <a:pt x="2300" y="5171"/>
                    </a:lnTo>
                    <a:lnTo>
                      <a:pt x="2287" y="5110"/>
                    </a:lnTo>
                    <a:lnTo>
                      <a:pt x="2271" y="5041"/>
                    </a:lnTo>
                    <a:lnTo>
                      <a:pt x="2254" y="4959"/>
                    </a:lnTo>
                    <a:lnTo>
                      <a:pt x="2233" y="4861"/>
                    </a:lnTo>
                    <a:lnTo>
                      <a:pt x="2124" y="4840"/>
                    </a:lnTo>
                    <a:lnTo>
                      <a:pt x="2019" y="4808"/>
                    </a:lnTo>
                    <a:lnTo>
                      <a:pt x="1915" y="4771"/>
                    </a:lnTo>
                    <a:lnTo>
                      <a:pt x="1810" y="4730"/>
                    </a:lnTo>
                    <a:lnTo>
                      <a:pt x="1810" y="4730"/>
                    </a:lnTo>
                    <a:lnTo>
                      <a:pt x="1801" y="4738"/>
                    </a:lnTo>
                    <a:lnTo>
                      <a:pt x="1789" y="4750"/>
                    </a:lnTo>
                    <a:lnTo>
                      <a:pt x="1776" y="4763"/>
                    </a:lnTo>
                    <a:lnTo>
                      <a:pt x="1755" y="4775"/>
                    </a:lnTo>
                    <a:lnTo>
                      <a:pt x="1734" y="4795"/>
                    </a:lnTo>
                    <a:lnTo>
                      <a:pt x="1709" y="4820"/>
                    </a:lnTo>
                    <a:lnTo>
                      <a:pt x="1676" y="4849"/>
                    </a:lnTo>
                    <a:lnTo>
                      <a:pt x="1634" y="4885"/>
                    </a:lnTo>
                    <a:lnTo>
                      <a:pt x="1588" y="4926"/>
                    </a:lnTo>
                    <a:lnTo>
                      <a:pt x="1533" y="4975"/>
                    </a:lnTo>
                    <a:lnTo>
                      <a:pt x="1466" y="5032"/>
                    </a:lnTo>
                    <a:lnTo>
                      <a:pt x="1395" y="5098"/>
                    </a:lnTo>
                    <a:lnTo>
                      <a:pt x="1395" y="5098"/>
                    </a:lnTo>
                    <a:lnTo>
                      <a:pt x="1387" y="5090"/>
                    </a:lnTo>
                    <a:lnTo>
                      <a:pt x="1378" y="5085"/>
                    </a:lnTo>
                    <a:lnTo>
                      <a:pt x="1366" y="5077"/>
                    </a:lnTo>
                    <a:lnTo>
                      <a:pt x="1345" y="5065"/>
                    </a:lnTo>
                    <a:lnTo>
                      <a:pt x="1324" y="5045"/>
                    </a:lnTo>
                    <a:lnTo>
                      <a:pt x="1290" y="5024"/>
                    </a:lnTo>
                    <a:lnTo>
                      <a:pt x="1253" y="5000"/>
                    </a:lnTo>
                    <a:lnTo>
                      <a:pt x="1207" y="4963"/>
                    </a:lnTo>
                    <a:lnTo>
                      <a:pt x="1152" y="4926"/>
                    </a:lnTo>
                    <a:lnTo>
                      <a:pt x="1085" y="4877"/>
                    </a:lnTo>
                    <a:lnTo>
                      <a:pt x="1010" y="4824"/>
                    </a:lnTo>
                    <a:lnTo>
                      <a:pt x="918" y="4763"/>
                    </a:lnTo>
                    <a:lnTo>
                      <a:pt x="817" y="4689"/>
                    </a:lnTo>
                    <a:lnTo>
                      <a:pt x="817" y="4689"/>
                    </a:lnTo>
                    <a:lnTo>
                      <a:pt x="821" y="4681"/>
                    </a:lnTo>
                    <a:lnTo>
                      <a:pt x="825" y="4673"/>
                    </a:lnTo>
                    <a:lnTo>
                      <a:pt x="830" y="4665"/>
                    </a:lnTo>
                    <a:lnTo>
                      <a:pt x="834" y="4648"/>
                    </a:lnTo>
                    <a:lnTo>
                      <a:pt x="846" y="4628"/>
                    </a:lnTo>
                    <a:lnTo>
                      <a:pt x="855" y="4599"/>
                    </a:lnTo>
                    <a:lnTo>
                      <a:pt x="871" y="4567"/>
                    </a:lnTo>
                    <a:lnTo>
                      <a:pt x="888" y="4526"/>
                    </a:lnTo>
                    <a:lnTo>
                      <a:pt x="909" y="4477"/>
                    </a:lnTo>
                    <a:lnTo>
                      <a:pt x="938" y="4420"/>
                    </a:lnTo>
                    <a:lnTo>
                      <a:pt x="968" y="4354"/>
                    </a:lnTo>
                    <a:lnTo>
                      <a:pt x="1001" y="4276"/>
                    </a:lnTo>
                    <a:lnTo>
                      <a:pt x="1039" y="4187"/>
                    </a:lnTo>
                    <a:lnTo>
                      <a:pt x="968" y="4105"/>
                    </a:lnTo>
                    <a:lnTo>
                      <a:pt x="901" y="4019"/>
                    </a:lnTo>
                    <a:lnTo>
                      <a:pt x="838" y="3933"/>
                    </a:lnTo>
                    <a:lnTo>
                      <a:pt x="783" y="3843"/>
                    </a:lnTo>
                    <a:lnTo>
                      <a:pt x="783" y="3843"/>
                    </a:lnTo>
                    <a:lnTo>
                      <a:pt x="775" y="3843"/>
                    </a:lnTo>
                    <a:lnTo>
                      <a:pt x="767" y="3843"/>
                    </a:lnTo>
                    <a:lnTo>
                      <a:pt x="754" y="3843"/>
                    </a:lnTo>
                    <a:lnTo>
                      <a:pt x="737" y="3847"/>
                    </a:lnTo>
                    <a:lnTo>
                      <a:pt x="712" y="3847"/>
                    </a:lnTo>
                    <a:lnTo>
                      <a:pt x="683" y="3852"/>
                    </a:lnTo>
                    <a:lnTo>
                      <a:pt x="645" y="3856"/>
                    </a:lnTo>
                    <a:lnTo>
                      <a:pt x="599" y="3860"/>
                    </a:lnTo>
                    <a:lnTo>
                      <a:pt x="545" y="3864"/>
                    </a:lnTo>
                    <a:lnTo>
                      <a:pt x="482" y="3872"/>
                    </a:lnTo>
                    <a:lnTo>
                      <a:pt x="406" y="3880"/>
                    </a:lnTo>
                    <a:lnTo>
                      <a:pt x="318" y="3888"/>
                    </a:lnTo>
                    <a:lnTo>
                      <a:pt x="222" y="3901"/>
                    </a:lnTo>
                    <a:lnTo>
                      <a:pt x="222" y="3897"/>
                    </a:lnTo>
                    <a:lnTo>
                      <a:pt x="218" y="3888"/>
                    </a:lnTo>
                    <a:lnTo>
                      <a:pt x="214" y="3880"/>
                    </a:lnTo>
                    <a:lnTo>
                      <a:pt x="210" y="3864"/>
                    </a:lnTo>
                    <a:lnTo>
                      <a:pt x="201" y="3843"/>
                    </a:lnTo>
                    <a:lnTo>
                      <a:pt x="193" y="3815"/>
                    </a:lnTo>
                    <a:lnTo>
                      <a:pt x="184" y="3782"/>
                    </a:lnTo>
                    <a:lnTo>
                      <a:pt x="168" y="3737"/>
                    </a:lnTo>
                    <a:lnTo>
                      <a:pt x="151" y="3684"/>
                    </a:lnTo>
                    <a:lnTo>
                      <a:pt x="130" y="3619"/>
                    </a:lnTo>
                    <a:lnTo>
                      <a:pt x="105" y="3545"/>
                    </a:lnTo>
                    <a:lnTo>
                      <a:pt x="76" y="3455"/>
                    </a:lnTo>
                    <a:lnTo>
                      <a:pt x="42" y="3353"/>
                    </a:lnTo>
                    <a:lnTo>
                      <a:pt x="0" y="3235"/>
                    </a:lnTo>
                    <a:lnTo>
                      <a:pt x="4" y="3235"/>
                    </a:lnTo>
                    <a:lnTo>
                      <a:pt x="8" y="3230"/>
                    </a:lnTo>
                    <a:lnTo>
                      <a:pt x="17" y="3226"/>
                    </a:lnTo>
                    <a:lnTo>
                      <a:pt x="29" y="3222"/>
                    </a:lnTo>
                    <a:lnTo>
                      <a:pt x="42" y="3214"/>
                    </a:lnTo>
                    <a:lnTo>
                      <a:pt x="63" y="3202"/>
                    </a:lnTo>
                    <a:lnTo>
                      <a:pt x="88" y="3186"/>
                    </a:lnTo>
                    <a:lnTo>
                      <a:pt x="122" y="3169"/>
                    </a:lnTo>
                    <a:lnTo>
                      <a:pt x="159" y="3145"/>
                    </a:lnTo>
                    <a:lnTo>
                      <a:pt x="205" y="3120"/>
                    </a:lnTo>
                    <a:lnTo>
                      <a:pt x="264" y="3087"/>
                    </a:lnTo>
                    <a:lnTo>
                      <a:pt x="327" y="3051"/>
                    </a:lnTo>
                    <a:lnTo>
                      <a:pt x="402" y="3010"/>
                    </a:lnTo>
                    <a:lnTo>
                      <a:pt x="486" y="2961"/>
                    </a:lnTo>
                    <a:lnTo>
                      <a:pt x="482" y="2895"/>
                    </a:lnTo>
                    <a:lnTo>
                      <a:pt x="478" y="2830"/>
                    </a:lnTo>
                    <a:lnTo>
                      <a:pt x="474" y="2701"/>
                    </a:lnTo>
                    <a:lnTo>
                      <a:pt x="473" y="2701"/>
                    </a:lnTo>
                    <a:lnTo>
                      <a:pt x="473" y="2701"/>
                    </a:lnTo>
                    <a:lnTo>
                      <a:pt x="474" y="2700"/>
                    </a:lnTo>
                    <a:lnTo>
                      <a:pt x="473" y="2699"/>
                    </a:lnTo>
                    <a:lnTo>
                      <a:pt x="473" y="2699"/>
                    </a:lnTo>
                    <a:lnTo>
                      <a:pt x="474" y="2699"/>
                    </a:lnTo>
                    <a:lnTo>
                      <a:pt x="478" y="2570"/>
                    </a:lnTo>
                    <a:lnTo>
                      <a:pt x="482" y="2505"/>
                    </a:lnTo>
                    <a:lnTo>
                      <a:pt x="486" y="2439"/>
                    </a:lnTo>
                    <a:lnTo>
                      <a:pt x="402" y="2390"/>
                    </a:lnTo>
                    <a:lnTo>
                      <a:pt x="327" y="2350"/>
                    </a:lnTo>
                    <a:lnTo>
                      <a:pt x="264" y="2313"/>
                    </a:lnTo>
                    <a:lnTo>
                      <a:pt x="205" y="2280"/>
                    </a:lnTo>
                    <a:lnTo>
                      <a:pt x="159" y="2256"/>
                    </a:lnTo>
                    <a:lnTo>
                      <a:pt x="122" y="2231"/>
                    </a:lnTo>
                    <a:lnTo>
                      <a:pt x="88" y="2215"/>
                    </a:lnTo>
                    <a:lnTo>
                      <a:pt x="63" y="2198"/>
                    </a:lnTo>
                    <a:lnTo>
                      <a:pt x="42" y="2186"/>
                    </a:lnTo>
                    <a:lnTo>
                      <a:pt x="29" y="2178"/>
                    </a:lnTo>
                    <a:lnTo>
                      <a:pt x="17" y="2174"/>
                    </a:lnTo>
                    <a:lnTo>
                      <a:pt x="8" y="2170"/>
                    </a:lnTo>
                    <a:lnTo>
                      <a:pt x="4" y="2166"/>
                    </a:lnTo>
                    <a:lnTo>
                      <a:pt x="0" y="2166"/>
                    </a:lnTo>
                    <a:lnTo>
                      <a:pt x="42" y="2047"/>
                    </a:lnTo>
                    <a:lnTo>
                      <a:pt x="76" y="1945"/>
                    </a:lnTo>
                    <a:lnTo>
                      <a:pt x="105" y="1855"/>
                    </a:lnTo>
                    <a:lnTo>
                      <a:pt x="130" y="1782"/>
                    </a:lnTo>
                    <a:lnTo>
                      <a:pt x="151" y="1716"/>
                    </a:lnTo>
                    <a:lnTo>
                      <a:pt x="168" y="1663"/>
                    </a:lnTo>
                    <a:lnTo>
                      <a:pt x="184" y="1618"/>
                    </a:lnTo>
                    <a:lnTo>
                      <a:pt x="193" y="1585"/>
                    </a:lnTo>
                    <a:lnTo>
                      <a:pt x="201" y="1557"/>
                    </a:lnTo>
                    <a:lnTo>
                      <a:pt x="210" y="1536"/>
                    </a:lnTo>
                    <a:lnTo>
                      <a:pt x="214" y="1520"/>
                    </a:lnTo>
                    <a:lnTo>
                      <a:pt x="218" y="1512"/>
                    </a:lnTo>
                    <a:lnTo>
                      <a:pt x="222" y="1504"/>
                    </a:lnTo>
                    <a:lnTo>
                      <a:pt x="222" y="1500"/>
                    </a:lnTo>
                    <a:lnTo>
                      <a:pt x="318" y="1512"/>
                    </a:lnTo>
                    <a:lnTo>
                      <a:pt x="406" y="1520"/>
                    </a:lnTo>
                    <a:lnTo>
                      <a:pt x="482" y="1528"/>
                    </a:lnTo>
                    <a:lnTo>
                      <a:pt x="545" y="1536"/>
                    </a:lnTo>
                    <a:lnTo>
                      <a:pt x="599" y="1540"/>
                    </a:lnTo>
                    <a:lnTo>
                      <a:pt x="645" y="1545"/>
                    </a:lnTo>
                    <a:lnTo>
                      <a:pt x="683" y="1549"/>
                    </a:lnTo>
                    <a:lnTo>
                      <a:pt x="712" y="1553"/>
                    </a:lnTo>
                    <a:lnTo>
                      <a:pt x="737" y="1553"/>
                    </a:lnTo>
                    <a:lnTo>
                      <a:pt x="754" y="1557"/>
                    </a:lnTo>
                    <a:lnTo>
                      <a:pt x="767" y="1557"/>
                    </a:lnTo>
                    <a:lnTo>
                      <a:pt x="775" y="1557"/>
                    </a:lnTo>
                    <a:lnTo>
                      <a:pt x="783" y="1557"/>
                    </a:lnTo>
                    <a:lnTo>
                      <a:pt x="783" y="1557"/>
                    </a:lnTo>
                    <a:lnTo>
                      <a:pt x="838" y="1467"/>
                    </a:lnTo>
                    <a:lnTo>
                      <a:pt x="901" y="1381"/>
                    </a:lnTo>
                    <a:lnTo>
                      <a:pt x="968" y="1295"/>
                    </a:lnTo>
                    <a:lnTo>
                      <a:pt x="1039" y="1214"/>
                    </a:lnTo>
                    <a:lnTo>
                      <a:pt x="1001" y="1124"/>
                    </a:lnTo>
                    <a:lnTo>
                      <a:pt x="968" y="1046"/>
                    </a:lnTo>
                    <a:lnTo>
                      <a:pt x="938" y="981"/>
                    </a:lnTo>
                    <a:lnTo>
                      <a:pt x="909" y="924"/>
                    </a:lnTo>
                    <a:lnTo>
                      <a:pt x="888" y="874"/>
                    </a:lnTo>
                    <a:lnTo>
                      <a:pt x="871" y="834"/>
                    </a:lnTo>
                    <a:lnTo>
                      <a:pt x="855" y="801"/>
                    </a:lnTo>
                    <a:lnTo>
                      <a:pt x="846" y="772"/>
                    </a:lnTo>
                    <a:lnTo>
                      <a:pt x="834" y="752"/>
                    </a:lnTo>
                    <a:lnTo>
                      <a:pt x="830" y="736"/>
                    </a:lnTo>
                    <a:lnTo>
                      <a:pt x="825" y="727"/>
                    </a:lnTo>
                    <a:lnTo>
                      <a:pt x="821" y="719"/>
                    </a:lnTo>
                    <a:lnTo>
                      <a:pt x="817" y="711"/>
                    </a:lnTo>
                    <a:lnTo>
                      <a:pt x="817" y="711"/>
                    </a:lnTo>
                    <a:lnTo>
                      <a:pt x="918" y="638"/>
                    </a:lnTo>
                    <a:lnTo>
                      <a:pt x="1010" y="576"/>
                    </a:lnTo>
                    <a:lnTo>
                      <a:pt x="1085" y="523"/>
                    </a:lnTo>
                    <a:lnTo>
                      <a:pt x="1152" y="474"/>
                    </a:lnTo>
                    <a:lnTo>
                      <a:pt x="1207" y="437"/>
                    </a:lnTo>
                    <a:lnTo>
                      <a:pt x="1253" y="401"/>
                    </a:lnTo>
                    <a:lnTo>
                      <a:pt x="1290" y="376"/>
                    </a:lnTo>
                    <a:lnTo>
                      <a:pt x="1324" y="356"/>
                    </a:lnTo>
                    <a:lnTo>
                      <a:pt x="1345" y="335"/>
                    </a:lnTo>
                    <a:lnTo>
                      <a:pt x="1366" y="323"/>
                    </a:lnTo>
                    <a:lnTo>
                      <a:pt x="1378" y="315"/>
                    </a:lnTo>
                    <a:lnTo>
                      <a:pt x="1387" y="311"/>
                    </a:lnTo>
                    <a:lnTo>
                      <a:pt x="1395" y="302"/>
                    </a:lnTo>
                    <a:lnTo>
                      <a:pt x="1395" y="302"/>
                    </a:lnTo>
                    <a:lnTo>
                      <a:pt x="1466" y="368"/>
                    </a:lnTo>
                    <a:lnTo>
                      <a:pt x="1533" y="425"/>
                    </a:lnTo>
                    <a:lnTo>
                      <a:pt x="1588" y="474"/>
                    </a:lnTo>
                    <a:lnTo>
                      <a:pt x="1634" y="515"/>
                    </a:lnTo>
                    <a:lnTo>
                      <a:pt x="1676" y="552"/>
                    </a:lnTo>
                    <a:lnTo>
                      <a:pt x="1709" y="580"/>
                    </a:lnTo>
                    <a:lnTo>
                      <a:pt x="1734" y="605"/>
                    </a:lnTo>
                    <a:lnTo>
                      <a:pt x="1755" y="625"/>
                    </a:lnTo>
                    <a:lnTo>
                      <a:pt x="1776" y="638"/>
                    </a:lnTo>
                    <a:lnTo>
                      <a:pt x="1789" y="650"/>
                    </a:lnTo>
                    <a:lnTo>
                      <a:pt x="1801" y="662"/>
                    </a:lnTo>
                    <a:lnTo>
                      <a:pt x="1810" y="670"/>
                    </a:lnTo>
                    <a:lnTo>
                      <a:pt x="1810" y="670"/>
                    </a:lnTo>
                    <a:lnTo>
                      <a:pt x="1915" y="629"/>
                    </a:lnTo>
                    <a:lnTo>
                      <a:pt x="2019" y="593"/>
                    </a:lnTo>
                    <a:lnTo>
                      <a:pt x="2124" y="560"/>
                    </a:lnTo>
                    <a:lnTo>
                      <a:pt x="2233" y="539"/>
                    </a:lnTo>
                    <a:lnTo>
                      <a:pt x="2254" y="441"/>
                    </a:lnTo>
                    <a:lnTo>
                      <a:pt x="2271" y="360"/>
                    </a:lnTo>
                    <a:lnTo>
                      <a:pt x="2287" y="290"/>
                    </a:lnTo>
                    <a:lnTo>
                      <a:pt x="2300" y="229"/>
                    </a:lnTo>
                    <a:lnTo>
                      <a:pt x="2312" y="176"/>
                    </a:lnTo>
                    <a:lnTo>
                      <a:pt x="2321" y="135"/>
                    </a:lnTo>
                    <a:lnTo>
                      <a:pt x="2329" y="98"/>
                    </a:lnTo>
                    <a:lnTo>
                      <a:pt x="2333" y="70"/>
                    </a:lnTo>
                    <a:lnTo>
                      <a:pt x="2338" y="49"/>
                    </a:lnTo>
                    <a:lnTo>
                      <a:pt x="2342" y="29"/>
                    </a:lnTo>
                    <a:lnTo>
                      <a:pt x="2346" y="21"/>
                    </a:lnTo>
                    <a:lnTo>
                      <a:pt x="2346" y="12"/>
                    </a:lnTo>
                    <a:lnTo>
                      <a:pt x="2350" y="4"/>
                    </a:lnTo>
                    <a:lnTo>
                      <a:pt x="2350" y="0"/>
                    </a:lnTo>
                    <a:lnTo>
                      <a:pt x="2413" y="0"/>
                    </a:lnTo>
                    <a:lnTo>
                      <a:pt x="2467" y="0"/>
                    </a:lnTo>
                    <a:lnTo>
                      <a:pt x="2514" y="0"/>
                    </a:lnTo>
                    <a:lnTo>
                      <a:pt x="2555" y="0"/>
                    </a:lnTo>
                    <a:lnTo>
                      <a:pt x="2589" y="0"/>
                    </a:lnTo>
                    <a:lnTo>
                      <a:pt x="2618" y="0"/>
                    </a:lnTo>
                    <a:lnTo>
                      <a:pt x="2639" y="0"/>
                    </a:lnTo>
                    <a:lnTo>
                      <a:pt x="2660" y="0"/>
                    </a:lnTo>
                    <a:lnTo>
                      <a:pt x="2685" y="0"/>
                    </a:lnTo>
                    <a:lnTo>
                      <a:pt x="2698" y="0"/>
                    </a:lnTo>
                    <a:lnTo>
                      <a:pt x="2698" y="0"/>
                    </a:lnTo>
                    <a:lnTo>
                      <a:pt x="2698" y="0"/>
                    </a:lnTo>
                    <a:lnTo>
                      <a:pt x="2702" y="0"/>
                    </a:lnTo>
                    <a:lnTo>
                      <a:pt x="2702" y="0"/>
                    </a:lnTo>
                    <a:lnTo>
                      <a:pt x="2715" y="0"/>
                    </a:lnTo>
                    <a:lnTo>
                      <a:pt x="2740" y="0"/>
                    </a:lnTo>
                    <a:lnTo>
                      <a:pt x="2761" y="0"/>
                    </a:lnTo>
                    <a:lnTo>
                      <a:pt x="2782" y="0"/>
                    </a:lnTo>
                    <a:lnTo>
                      <a:pt x="2811" y="0"/>
                    </a:lnTo>
                    <a:lnTo>
                      <a:pt x="2845" y="0"/>
                    </a:lnTo>
                    <a:lnTo>
                      <a:pt x="2887" y="0"/>
                    </a:lnTo>
                    <a:lnTo>
                      <a:pt x="2933" y="0"/>
                    </a:lnTo>
                    <a:lnTo>
                      <a:pt x="2987" y="0"/>
                    </a:lnTo>
                    <a:lnTo>
                      <a:pt x="3050" y="0"/>
                    </a:lnTo>
                    <a:lnTo>
                      <a:pt x="3050" y="4"/>
                    </a:lnTo>
                    <a:lnTo>
                      <a:pt x="3054" y="12"/>
                    </a:lnTo>
                    <a:lnTo>
                      <a:pt x="3054" y="21"/>
                    </a:lnTo>
                    <a:lnTo>
                      <a:pt x="3058" y="29"/>
                    </a:lnTo>
                    <a:lnTo>
                      <a:pt x="3063" y="49"/>
                    </a:lnTo>
                    <a:lnTo>
                      <a:pt x="3067" y="70"/>
                    </a:lnTo>
                    <a:lnTo>
                      <a:pt x="3071" y="98"/>
                    </a:lnTo>
                    <a:lnTo>
                      <a:pt x="3079" y="135"/>
                    </a:lnTo>
                    <a:lnTo>
                      <a:pt x="3088" y="176"/>
                    </a:lnTo>
                    <a:lnTo>
                      <a:pt x="3100" y="229"/>
                    </a:lnTo>
                    <a:lnTo>
                      <a:pt x="3113" y="290"/>
                    </a:lnTo>
                    <a:lnTo>
                      <a:pt x="3130" y="360"/>
                    </a:lnTo>
                    <a:lnTo>
                      <a:pt x="3146" y="441"/>
                    </a:lnTo>
                    <a:lnTo>
                      <a:pt x="3167" y="539"/>
                    </a:lnTo>
                    <a:lnTo>
                      <a:pt x="3276" y="560"/>
                    </a:lnTo>
                    <a:lnTo>
                      <a:pt x="3381" y="593"/>
                    </a:lnTo>
                    <a:lnTo>
                      <a:pt x="3486" y="629"/>
                    </a:lnTo>
                    <a:lnTo>
                      <a:pt x="3590" y="670"/>
                    </a:lnTo>
                    <a:lnTo>
                      <a:pt x="3590" y="670"/>
                    </a:lnTo>
                    <a:lnTo>
                      <a:pt x="3599" y="662"/>
                    </a:lnTo>
                    <a:lnTo>
                      <a:pt x="3611" y="650"/>
                    </a:lnTo>
                    <a:lnTo>
                      <a:pt x="3624" y="638"/>
                    </a:lnTo>
                    <a:lnTo>
                      <a:pt x="3645" y="625"/>
                    </a:lnTo>
                    <a:lnTo>
                      <a:pt x="3666" y="605"/>
                    </a:lnTo>
                    <a:lnTo>
                      <a:pt x="3691" y="580"/>
                    </a:lnTo>
                    <a:lnTo>
                      <a:pt x="3724" y="552"/>
                    </a:lnTo>
                    <a:lnTo>
                      <a:pt x="3766" y="515"/>
                    </a:lnTo>
                    <a:lnTo>
                      <a:pt x="3812" y="474"/>
                    </a:lnTo>
                    <a:lnTo>
                      <a:pt x="3867" y="425"/>
                    </a:lnTo>
                    <a:lnTo>
                      <a:pt x="3934" y="368"/>
                    </a:lnTo>
                    <a:lnTo>
                      <a:pt x="4005" y="302"/>
                    </a:lnTo>
                    <a:lnTo>
                      <a:pt x="4005" y="302"/>
                    </a:lnTo>
                    <a:lnTo>
                      <a:pt x="4014" y="311"/>
                    </a:lnTo>
                    <a:lnTo>
                      <a:pt x="4022" y="315"/>
                    </a:lnTo>
                    <a:lnTo>
                      <a:pt x="4034" y="323"/>
                    </a:lnTo>
                    <a:lnTo>
                      <a:pt x="4055" y="335"/>
                    </a:lnTo>
                    <a:lnTo>
                      <a:pt x="4076" y="356"/>
                    </a:lnTo>
                    <a:lnTo>
                      <a:pt x="4110" y="376"/>
                    </a:lnTo>
                    <a:lnTo>
                      <a:pt x="4148" y="401"/>
                    </a:lnTo>
                    <a:lnTo>
                      <a:pt x="4194" y="437"/>
                    </a:lnTo>
                    <a:lnTo>
                      <a:pt x="4248" y="474"/>
                    </a:lnTo>
                    <a:lnTo>
                      <a:pt x="4315" y="523"/>
                    </a:lnTo>
                    <a:lnTo>
                      <a:pt x="4391" y="576"/>
                    </a:lnTo>
                    <a:lnTo>
                      <a:pt x="4483" y="638"/>
                    </a:lnTo>
                    <a:lnTo>
                      <a:pt x="4583" y="711"/>
                    </a:lnTo>
                    <a:lnTo>
                      <a:pt x="4583" y="711"/>
                    </a:lnTo>
                    <a:lnTo>
                      <a:pt x="4579" y="719"/>
                    </a:lnTo>
                    <a:lnTo>
                      <a:pt x="4575" y="727"/>
                    </a:lnTo>
                    <a:lnTo>
                      <a:pt x="4571" y="736"/>
                    </a:lnTo>
                    <a:lnTo>
                      <a:pt x="4566" y="752"/>
                    </a:lnTo>
                    <a:lnTo>
                      <a:pt x="4554" y="772"/>
                    </a:lnTo>
                    <a:lnTo>
                      <a:pt x="4546" y="801"/>
                    </a:lnTo>
                    <a:lnTo>
                      <a:pt x="4529" y="834"/>
                    </a:lnTo>
                    <a:lnTo>
                      <a:pt x="4512" y="874"/>
                    </a:lnTo>
                    <a:lnTo>
                      <a:pt x="4491" y="924"/>
                    </a:lnTo>
                    <a:lnTo>
                      <a:pt x="4462" y="981"/>
                    </a:lnTo>
                    <a:lnTo>
                      <a:pt x="4432" y="1046"/>
                    </a:lnTo>
                    <a:lnTo>
                      <a:pt x="4399" y="1124"/>
                    </a:lnTo>
                    <a:lnTo>
                      <a:pt x="4361" y="1214"/>
                    </a:lnTo>
                    <a:lnTo>
                      <a:pt x="4432" y="1295"/>
                    </a:lnTo>
                    <a:lnTo>
                      <a:pt x="4499" y="1381"/>
                    </a:lnTo>
                    <a:lnTo>
                      <a:pt x="4562" y="1467"/>
                    </a:lnTo>
                    <a:lnTo>
                      <a:pt x="4617" y="1557"/>
                    </a:lnTo>
                    <a:lnTo>
                      <a:pt x="4617" y="1557"/>
                    </a:lnTo>
                    <a:lnTo>
                      <a:pt x="4625" y="1557"/>
                    </a:lnTo>
                    <a:lnTo>
                      <a:pt x="4634" y="1557"/>
                    </a:lnTo>
                    <a:lnTo>
                      <a:pt x="4646" y="1557"/>
                    </a:lnTo>
                    <a:lnTo>
                      <a:pt x="4663" y="1553"/>
                    </a:lnTo>
                    <a:lnTo>
                      <a:pt x="4688" y="1553"/>
                    </a:lnTo>
                    <a:lnTo>
                      <a:pt x="4717" y="1549"/>
                    </a:lnTo>
                    <a:lnTo>
                      <a:pt x="4755" y="1545"/>
                    </a:lnTo>
                    <a:lnTo>
                      <a:pt x="4801" y="1540"/>
                    </a:lnTo>
                    <a:lnTo>
                      <a:pt x="4856" y="1536"/>
                    </a:lnTo>
                    <a:lnTo>
                      <a:pt x="4918" y="1528"/>
                    </a:lnTo>
                    <a:lnTo>
                      <a:pt x="4994" y="1520"/>
                    </a:lnTo>
                    <a:lnTo>
                      <a:pt x="5082" y="1512"/>
                    </a:lnTo>
                    <a:lnTo>
                      <a:pt x="5178" y="1500"/>
                    </a:lnTo>
                    <a:lnTo>
                      <a:pt x="5178" y="1504"/>
                    </a:lnTo>
                    <a:lnTo>
                      <a:pt x="5182" y="1512"/>
                    </a:lnTo>
                    <a:lnTo>
                      <a:pt x="5186" y="1520"/>
                    </a:lnTo>
                    <a:lnTo>
                      <a:pt x="5191" y="1536"/>
                    </a:lnTo>
                    <a:lnTo>
                      <a:pt x="5199" y="1557"/>
                    </a:lnTo>
                    <a:lnTo>
                      <a:pt x="5207" y="1585"/>
                    </a:lnTo>
                    <a:lnTo>
                      <a:pt x="5216" y="1618"/>
                    </a:lnTo>
                    <a:lnTo>
                      <a:pt x="5233" y="1663"/>
                    </a:lnTo>
                    <a:lnTo>
                      <a:pt x="5249" y="1716"/>
                    </a:lnTo>
                    <a:lnTo>
                      <a:pt x="5270" y="1782"/>
                    </a:lnTo>
                    <a:lnTo>
                      <a:pt x="5295" y="1855"/>
                    </a:lnTo>
                    <a:lnTo>
                      <a:pt x="5325" y="1945"/>
                    </a:lnTo>
                    <a:lnTo>
                      <a:pt x="5358" y="2047"/>
                    </a:lnTo>
                    <a:lnTo>
                      <a:pt x="5400" y="2166"/>
                    </a:lnTo>
                    <a:lnTo>
                      <a:pt x="5396" y="2166"/>
                    </a:lnTo>
                    <a:lnTo>
                      <a:pt x="5392" y="2170"/>
                    </a:lnTo>
                    <a:lnTo>
                      <a:pt x="5383" y="2174"/>
                    </a:lnTo>
                    <a:lnTo>
                      <a:pt x="5371" y="2178"/>
                    </a:lnTo>
                    <a:lnTo>
                      <a:pt x="5358" y="2186"/>
                    </a:lnTo>
                    <a:lnTo>
                      <a:pt x="5337" y="2198"/>
                    </a:lnTo>
                    <a:lnTo>
                      <a:pt x="5312" y="2215"/>
                    </a:lnTo>
                    <a:lnTo>
                      <a:pt x="5279" y="2231"/>
                    </a:lnTo>
                    <a:lnTo>
                      <a:pt x="5241" y="2256"/>
                    </a:lnTo>
                    <a:lnTo>
                      <a:pt x="5195" y="2280"/>
                    </a:lnTo>
                    <a:lnTo>
                      <a:pt x="5136" y="2313"/>
                    </a:lnTo>
                    <a:lnTo>
                      <a:pt x="5073" y="2350"/>
                    </a:lnTo>
                    <a:lnTo>
                      <a:pt x="4998" y="2390"/>
                    </a:lnTo>
                    <a:lnTo>
                      <a:pt x="4914" y="2439"/>
                    </a:lnTo>
                    <a:lnTo>
                      <a:pt x="4918" y="2505"/>
                    </a:lnTo>
                    <a:lnTo>
                      <a:pt x="4923" y="2570"/>
                    </a:lnTo>
                    <a:lnTo>
                      <a:pt x="4927" y="2699"/>
                    </a:lnTo>
                    <a:lnTo>
                      <a:pt x="4927" y="2699"/>
                    </a:lnTo>
                    <a:lnTo>
                      <a:pt x="4927" y="2699"/>
                    </a:lnTo>
                    <a:lnTo>
                      <a:pt x="4927" y="2700"/>
                    </a:lnTo>
                    <a:lnTo>
                      <a:pt x="4927" y="2701"/>
                    </a:lnTo>
                    <a:lnTo>
                      <a:pt x="4927" y="2701"/>
                    </a:lnTo>
                    <a:lnTo>
                      <a:pt x="4927" y="2701"/>
                    </a:lnTo>
                    <a:lnTo>
                      <a:pt x="4923" y="2830"/>
                    </a:lnTo>
                    <a:lnTo>
                      <a:pt x="4918" y="2895"/>
                    </a:lnTo>
                    <a:lnTo>
                      <a:pt x="4914" y="2961"/>
                    </a:lnTo>
                    <a:lnTo>
                      <a:pt x="4998" y="3010"/>
                    </a:lnTo>
                    <a:lnTo>
                      <a:pt x="5073" y="3051"/>
                    </a:lnTo>
                    <a:lnTo>
                      <a:pt x="5136" y="3087"/>
                    </a:lnTo>
                    <a:lnTo>
                      <a:pt x="5195" y="3120"/>
                    </a:lnTo>
                    <a:lnTo>
                      <a:pt x="5241" y="3145"/>
                    </a:lnTo>
                    <a:lnTo>
                      <a:pt x="5279" y="3169"/>
                    </a:lnTo>
                    <a:lnTo>
                      <a:pt x="5312" y="3186"/>
                    </a:lnTo>
                    <a:lnTo>
                      <a:pt x="5337" y="3202"/>
                    </a:lnTo>
                    <a:lnTo>
                      <a:pt x="5358" y="3214"/>
                    </a:lnTo>
                    <a:lnTo>
                      <a:pt x="5371" y="3222"/>
                    </a:lnTo>
                    <a:lnTo>
                      <a:pt x="5383" y="3226"/>
                    </a:lnTo>
                    <a:lnTo>
                      <a:pt x="5392" y="3230"/>
                    </a:lnTo>
                    <a:lnTo>
                      <a:pt x="5396" y="3235"/>
                    </a:lnTo>
                    <a:lnTo>
                      <a:pt x="5400" y="3235"/>
                    </a:lnTo>
                    <a:lnTo>
                      <a:pt x="5358" y="3353"/>
                    </a:lnTo>
                    <a:lnTo>
                      <a:pt x="5325" y="3455"/>
                    </a:lnTo>
                    <a:lnTo>
                      <a:pt x="5295" y="3545"/>
                    </a:lnTo>
                    <a:lnTo>
                      <a:pt x="5270" y="3619"/>
                    </a:lnTo>
                    <a:lnTo>
                      <a:pt x="5249" y="3684"/>
                    </a:lnTo>
                    <a:lnTo>
                      <a:pt x="5233" y="3737"/>
                    </a:lnTo>
                    <a:lnTo>
                      <a:pt x="5216" y="3782"/>
                    </a:lnTo>
                    <a:lnTo>
                      <a:pt x="5207" y="3815"/>
                    </a:lnTo>
                    <a:lnTo>
                      <a:pt x="5199" y="3843"/>
                    </a:lnTo>
                    <a:lnTo>
                      <a:pt x="5191" y="3864"/>
                    </a:lnTo>
                    <a:lnTo>
                      <a:pt x="5186" y="3880"/>
                    </a:lnTo>
                    <a:lnTo>
                      <a:pt x="5182" y="3888"/>
                    </a:lnTo>
                    <a:lnTo>
                      <a:pt x="5178" y="3897"/>
                    </a:lnTo>
                    <a:lnTo>
                      <a:pt x="5178" y="3901"/>
                    </a:lnTo>
                    <a:lnTo>
                      <a:pt x="5082" y="3888"/>
                    </a:lnTo>
                    <a:lnTo>
                      <a:pt x="4994" y="3880"/>
                    </a:lnTo>
                    <a:lnTo>
                      <a:pt x="4918" y="3872"/>
                    </a:lnTo>
                    <a:lnTo>
                      <a:pt x="4856" y="3864"/>
                    </a:lnTo>
                    <a:lnTo>
                      <a:pt x="4801" y="3860"/>
                    </a:lnTo>
                    <a:lnTo>
                      <a:pt x="4755" y="3856"/>
                    </a:lnTo>
                    <a:lnTo>
                      <a:pt x="4717" y="3852"/>
                    </a:lnTo>
                    <a:lnTo>
                      <a:pt x="4688" y="3847"/>
                    </a:lnTo>
                    <a:lnTo>
                      <a:pt x="4663" y="3847"/>
                    </a:lnTo>
                    <a:lnTo>
                      <a:pt x="4646" y="3843"/>
                    </a:lnTo>
                    <a:lnTo>
                      <a:pt x="4634" y="3843"/>
                    </a:lnTo>
                    <a:lnTo>
                      <a:pt x="4625" y="3843"/>
                    </a:lnTo>
                    <a:lnTo>
                      <a:pt x="4617" y="3843"/>
                    </a:lnTo>
                    <a:lnTo>
                      <a:pt x="4617" y="3843"/>
                    </a:lnTo>
                    <a:lnTo>
                      <a:pt x="4562" y="3933"/>
                    </a:lnTo>
                    <a:lnTo>
                      <a:pt x="4499" y="4019"/>
                    </a:lnTo>
                    <a:lnTo>
                      <a:pt x="4432" y="4105"/>
                    </a:lnTo>
                    <a:lnTo>
                      <a:pt x="4361" y="4187"/>
                    </a:lnTo>
                    <a:lnTo>
                      <a:pt x="4399" y="4276"/>
                    </a:lnTo>
                    <a:lnTo>
                      <a:pt x="4432" y="4354"/>
                    </a:lnTo>
                    <a:lnTo>
                      <a:pt x="4462" y="4420"/>
                    </a:lnTo>
                    <a:lnTo>
                      <a:pt x="4491" y="4477"/>
                    </a:lnTo>
                    <a:lnTo>
                      <a:pt x="4512" y="4526"/>
                    </a:lnTo>
                    <a:lnTo>
                      <a:pt x="4529" y="4567"/>
                    </a:lnTo>
                    <a:lnTo>
                      <a:pt x="4546" y="4599"/>
                    </a:lnTo>
                    <a:lnTo>
                      <a:pt x="4554" y="4628"/>
                    </a:lnTo>
                    <a:lnTo>
                      <a:pt x="4566" y="4648"/>
                    </a:lnTo>
                    <a:lnTo>
                      <a:pt x="4571" y="4665"/>
                    </a:lnTo>
                    <a:lnTo>
                      <a:pt x="4575" y="4673"/>
                    </a:lnTo>
                    <a:lnTo>
                      <a:pt x="4579" y="4681"/>
                    </a:lnTo>
                    <a:lnTo>
                      <a:pt x="4583" y="4689"/>
                    </a:lnTo>
                    <a:lnTo>
                      <a:pt x="4583" y="4689"/>
                    </a:lnTo>
                    <a:lnTo>
                      <a:pt x="4483" y="4763"/>
                    </a:lnTo>
                    <a:lnTo>
                      <a:pt x="4391" y="4824"/>
                    </a:lnTo>
                    <a:lnTo>
                      <a:pt x="4315" y="4877"/>
                    </a:lnTo>
                    <a:lnTo>
                      <a:pt x="4248" y="4926"/>
                    </a:lnTo>
                    <a:lnTo>
                      <a:pt x="4194" y="4963"/>
                    </a:lnTo>
                    <a:lnTo>
                      <a:pt x="4148" y="5000"/>
                    </a:lnTo>
                    <a:lnTo>
                      <a:pt x="4110" y="5024"/>
                    </a:lnTo>
                    <a:lnTo>
                      <a:pt x="4076" y="5045"/>
                    </a:lnTo>
                    <a:lnTo>
                      <a:pt x="4055" y="5065"/>
                    </a:lnTo>
                    <a:lnTo>
                      <a:pt x="4034" y="5077"/>
                    </a:lnTo>
                    <a:lnTo>
                      <a:pt x="4022" y="5085"/>
                    </a:lnTo>
                    <a:lnTo>
                      <a:pt x="4014" y="5090"/>
                    </a:lnTo>
                    <a:lnTo>
                      <a:pt x="4005" y="5098"/>
                    </a:lnTo>
                    <a:lnTo>
                      <a:pt x="4005" y="5098"/>
                    </a:lnTo>
                    <a:lnTo>
                      <a:pt x="3934" y="5032"/>
                    </a:lnTo>
                    <a:lnTo>
                      <a:pt x="3867" y="4975"/>
                    </a:lnTo>
                    <a:lnTo>
                      <a:pt x="3812" y="4926"/>
                    </a:lnTo>
                    <a:lnTo>
                      <a:pt x="3766" y="4885"/>
                    </a:lnTo>
                    <a:lnTo>
                      <a:pt x="3724" y="4849"/>
                    </a:lnTo>
                    <a:lnTo>
                      <a:pt x="3691" y="4820"/>
                    </a:lnTo>
                    <a:lnTo>
                      <a:pt x="3666" y="4795"/>
                    </a:lnTo>
                    <a:lnTo>
                      <a:pt x="3645" y="4775"/>
                    </a:lnTo>
                    <a:lnTo>
                      <a:pt x="3624" y="4763"/>
                    </a:lnTo>
                    <a:lnTo>
                      <a:pt x="3611" y="4750"/>
                    </a:lnTo>
                    <a:lnTo>
                      <a:pt x="3599" y="4738"/>
                    </a:lnTo>
                    <a:lnTo>
                      <a:pt x="3590" y="4730"/>
                    </a:lnTo>
                    <a:lnTo>
                      <a:pt x="3590" y="4730"/>
                    </a:lnTo>
                    <a:lnTo>
                      <a:pt x="3486" y="4771"/>
                    </a:lnTo>
                    <a:lnTo>
                      <a:pt x="3381" y="4808"/>
                    </a:lnTo>
                    <a:lnTo>
                      <a:pt x="3276" y="4840"/>
                    </a:lnTo>
                    <a:lnTo>
                      <a:pt x="3167" y="4861"/>
                    </a:lnTo>
                    <a:lnTo>
                      <a:pt x="3146" y="4959"/>
                    </a:lnTo>
                    <a:lnTo>
                      <a:pt x="3130" y="5041"/>
                    </a:lnTo>
                    <a:lnTo>
                      <a:pt x="3113" y="5110"/>
                    </a:lnTo>
                    <a:lnTo>
                      <a:pt x="3100" y="5171"/>
                    </a:lnTo>
                    <a:lnTo>
                      <a:pt x="3088" y="5224"/>
                    </a:lnTo>
                    <a:lnTo>
                      <a:pt x="3079" y="5265"/>
                    </a:lnTo>
                    <a:lnTo>
                      <a:pt x="3071" y="5302"/>
                    </a:lnTo>
                    <a:lnTo>
                      <a:pt x="3067" y="5331"/>
                    </a:lnTo>
                    <a:lnTo>
                      <a:pt x="3063" y="5351"/>
                    </a:lnTo>
                    <a:lnTo>
                      <a:pt x="3058" y="5372"/>
                    </a:lnTo>
                    <a:lnTo>
                      <a:pt x="3054" y="5380"/>
                    </a:lnTo>
                    <a:lnTo>
                      <a:pt x="3054" y="5388"/>
                    </a:lnTo>
                    <a:lnTo>
                      <a:pt x="3050" y="5396"/>
                    </a:lnTo>
                    <a:lnTo>
                      <a:pt x="3050" y="5400"/>
                    </a:lnTo>
                    <a:lnTo>
                      <a:pt x="2987" y="5400"/>
                    </a:lnTo>
                    <a:lnTo>
                      <a:pt x="2933" y="5400"/>
                    </a:lnTo>
                    <a:lnTo>
                      <a:pt x="2887" y="5400"/>
                    </a:lnTo>
                    <a:lnTo>
                      <a:pt x="2845" y="5400"/>
                    </a:lnTo>
                    <a:lnTo>
                      <a:pt x="2811" y="5400"/>
                    </a:lnTo>
                    <a:lnTo>
                      <a:pt x="2782" y="5400"/>
                    </a:lnTo>
                    <a:lnTo>
                      <a:pt x="2761" y="5400"/>
                    </a:lnTo>
                    <a:lnTo>
                      <a:pt x="2740" y="5400"/>
                    </a:lnTo>
                    <a:lnTo>
                      <a:pt x="2715" y="5400"/>
                    </a:lnTo>
                    <a:lnTo>
                      <a:pt x="2702" y="5400"/>
                    </a:lnTo>
                    <a:lnTo>
                      <a:pt x="2702" y="5400"/>
                    </a:lnTo>
                    <a:lnTo>
                      <a:pt x="2698" y="5400"/>
                    </a:lnTo>
                    <a:close/>
                  </a:path>
                </a:pathLst>
              </a:custGeom>
              <a:solidFill>
                <a:schemeClr val="accent1">
                  <a:lumMod val="40000"/>
                  <a:lumOff val="60000"/>
                </a:schemeClr>
              </a:solidFill>
              <a:ln>
                <a:noFill/>
              </a:ln>
            </p:spPr>
            <p:txBody>
              <a:bodyPr/>
              <a:lstStyle/>
              <a:p>
                <a:pPr fontAlgn="auto">
                  <a:spcBef>
                    <a:spcPts val="0"/>
                  </a:spcBef>
                  <a:spcAft>
                    <a:spcPts val="0"/>
                  </a:spcAft>
                  <a:defRPr/>
                </a:pPr>
                <a:endParaRPr lang="en-US">
                  <a:latin typeface="+mn-lt"/>
                </a:endParaRPr>
              </a:p>
            </p:txBody>
          </p:sp>
        </p:grpSp>
        <p:grpSp>
          <p:nvGrpSpPr>
            <p:cNvPr id="72" name="Group 71"/>
            <p:cNvGrpSpPr/>
            <p:nvPr/>
          </p:nvGrpSpPr>
          <p:grpSpPr>
            <a:xfrm>
              <a:off x="7108738" y="1175744"/>
              <a:ext cx="266150" cy="353673"/>
              <a:chOff x="550862" y="3143250"/>
              <a:chExt cx="588963" cy="782643"/>
            </a:xfrm>
            <a:solidFill>
              <a:schemeClr val="bg1"/>
            </a:solidFill>
          </p:grpSpPr>
          <p:sp>
            <p:nvSpPr>
              <p:cNvPr id="73" name="Freeform 15"/>
              <p:cNvSpPr>
                <a:spLocks/>
              </p:cNvSpPr>
              <p:nvPr/>
            </p:nvSpPr>
            <p:spPr bwMode="auto">
              <a:xfrm>
                <a:off x="684213" y="3143250"/>
                <a:ext cx="260350" cy="227013"/>
              </a:xfrm>
              <a:custGeom>
                <a:avLst/>
                <a:gdLst>
                  <a:gd name="T0" fmla="*/ 121 w 242"/>
                  <a:gd name="T1" fmla="*/ 0 h 210"/>
                  <a:gd name="T2" fmla="*/ 211 w 242"/>
                  <a:gd name="T3" fmla="*/ 39 h 210"/>
                  <a:gd name="T4" fmla="*/ 223 w 242"/>
                  <a:gd name="T5" fmla="*/ 149 h 210"/>
                  <a:gd name="T6" fmla="*/ 204 w 242"/>
                  <a:gd name="T7" fmla="*/ 207 h 210"/>
                  <a:gd name="T8" fmla="*/ 195 w 242"/>
                  <a:gd name="T9" fmla="*/ 149 h 210"/>
                  <a:gd name="T10" fmla="*/ 175 w 242"/>
                  <a:gd name="T11" fmla="*/ 83 h 210"/>
                  <a:gd name="T12" fmla="*/ 119 w 242"/>
                  <a:gd name="T13" fmla="*/ 74 h 210"/>
                  <a:gd name="T14" fmla="*/ 50 w 242"/>
                  <a:gd name="T15" fmla="*/ 87 h 210"/>
                  <a:gd name="T16" fmla="*/ 37 w 242"/>
                  <a:gd name="T17" fmla="*/ 152 h 210"/>
                  <a:gd name="T18" fmla="*/ 32 w 242"/>
                  <a:gd name="T19" fmla="*/ 197 h 210"/>
                  <a:gd name="T20" fmla="*/ 21 w 242"/>
                  <a:gd name="T21" fmla="*/ 120 h 210"/>
                  <a:gd name="T22" fmla="*/ 121 w 242"/>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2" h="210">
                    <a:moveTo>
                      <a:pt x="121" y="0"/>
                    </a:moveTo>
                    <a:cubicBezTo>
                      <a:pt x="121" y="0"/>
                      <a:pt x="179" y="5"/>
                      <a:pt x="211" y="39"/>
                    </a:cubicBezTo>
                    <a:cubicBezTo>
                      <a:pt x="242" y="74"/>
                      <a:pt x="230" y="119"/>
                      <a:pt x="223" y="149"/>
                    </a:cubicBezTo>
                    <a:cubicBezTo>
                      <a:pt x="223" y="149"/>
                      <a:pt x="204" y="204"/>
                      <a:pt x="204" y="207"/>
                    </a:cubicBezTo>
                    <a:cubicBezTo>
                      <a:pt x="204" y="210"/>
                      <a:pt x="201" y="163"/>
                      <a:pt x="195" y="149"/>
                    </a:cubicBezTo>
                    <a:cubicBezTo>
                      <a:pt x="188" y="136"/>
                      <a:pt x="198" y="97"/>
                      <a:pt x="175" y="83"/>
                    </a:cubicBezTo>
                    <a:cubicBezTo>
                      <a:pt x="152" y="68"/>
                      <a:pt x="119" y="74"/>
                      <a:pt x="119" y="74"/>
                    </a:cubicBezTo>
                    <a:cubicBezTo>
                      <a:pt x="119" y="74"/>
                      <a:pt x="72" y="61"/>
                      <a:pt x="50" y="87"/>
                    </a:cubicBezTo>
                    <a:cubicBezTo>
                      <a:pt x="28" y="112"/>
                      <a:pt x="40" y="132"/>
                      <a:pt x="37" y="152"/>
                    </a:cubicBezTo>
                    <a:cubicBezTo>
                      <a:pt x="34" y="171"/>
                      <a:pt x="32" y="197"/>
                      <a:pt x="32" y="197"/>
                    </a:cubicBezTo>
                    <a:cubicBezTo>
                      <a:pt x="32" y="197"/>
                      <a:pt x="23" y="141"/>
                      <a:pt x="21" y="120"/>
                    </a:cubicBezTo>
                    <a:cubicBezTo>
                      <a:pt x="20" y="99"/>
                      <a:pt x="0" y="22"/>
                      <a:pt x="121" y="0"/>
                    </a:cubicBezTo>
                  </a:path>
                </a:pathLst>
              </a:custGeom>
              <a:grpFill/>
              <a:ln>
                <a:noFill/>
              </a:ln>
            </p:spPr>
            <p:txBody>
              <a:bodyPr/>
              <a:lstStyle/>
              <a:p>
                <a:pPr fontAlgn="auto">
                  <a:spcBef>
                    <a:spcPts val="0"/>
                  </a:spcBef>
                  <a:spcAft>
                    <a:spcPts val="0"/>
                  </a:spcAft>
                  <a:defRPr/>
                </a:pPr>
                <a:endParaRPr lang="en-US">
                  <a:latin typeface="+mn-lt"/>
                </a:endParaRPr>
              </a:p>
            </p:txBody>
          </p:sp>
          <p:sp>
            <p:nvSpPr>
              <p:cNvPr id="74" name="Freeform 16"/>
              <p:cNvSpPr>
                <a:spLocks/>
              </p:cNvSpPr>
              <p:nvPr/>
            </p:nvSpPr>
            <p:spPr bwMode="auto">
              <a:xfrm>
                <a:off x="550862" y="3429004"/>
                <a:ext cx="588963" cy="496889"/>
              </a:xfrm>
              <a:custGeom>
                <a:avLst/>
                <a:gdLst>
                  <a:gd name="T0" fmla="*/ 188 w 546"/>
                  <a:gd name="T1" fmla="*/ 13 h 459"/>
                  <a:gd name="T2" fmla="*/ 196 w 546"/>
                  <a:gd name="T3" fmla="*/ 50 h 459"/>
                  <a:gd name="T4" fmla="*/ 247 w 546"/>
                  <a:gd name="T5" fmla="*/ 90 h 459"/>
                  <a:gd name="T6" fmla="*/ 319 w 546"/>
                  <a:gd name="T7" fmla="*/ 17 h 459"/>
                  <a:gd name="T8" fmla="*/ 318 w 546"/>
                  <a:gd name="T9" fmla="*/ 0 h 459"/>
                  <a:gd name="T10" fmla="*/ 343 w 546"/>
                  <a:gd name="T11" fmla="*/ 24 h 459"/>
                  <a:gd name="T12" fmla="*/ 345 w 546"/>
                  <a:gd name="T13" fmla="*/ 36 h 459"/>
                  <a:gd name="T14" fmla="*/ 463 w 546"/>
                  <a:gd name="T15" fmla="*/ 70 h 459"/>
                  <a:gd name="T16" fmla="*/ 531 w 546"/>
                  <a:gd name="T17" fmla="*/ 244 h 459"/>
                  <a:gd name="T18" fmla="*/ 519 w 546"/>
                  <a:gd name="T19" fmla="*/ 416 h 459"/>
                  <a:gd name="T20" fmla="*/ 446 w 546"/>
                  <a:gd name="T21" fmla="*/ 440 h 459"/>
                  <a:gd name="T22" fmla="*/ 403 w 546"/>
                  <a:gd name="T23" fmla="*/ 436 h 459"/>
                  <a:gd name="T24" fmla="*/ 401 w 546"/>
                  <a:gd name="T25" fmla="*/ 383 h 459"/>
                  <a:gd name="T26" fmla="*/ 391 w 546"/>
                  <a:gd name="T27" fmla="*/ 312 h 459"/>
                  <a:gd name="T28" fmla="*/ 413 w 546"/>
                  <a:gd name="T29" fmla="*/ 307 h 459"/>
                  <a:gd name="T30" fmla="*/ 385 w 546"/>
                  <a:gd name="T31" fmla="*/ 280 h 459"/>
                  <a:gd name="T32" fmla="*/ 333 w 546"/>
                  <a:gd name="T33" fmla="*/ 307 h 459"/>
                  <a:gd name="T34" fmla="*/ 258 w 546"/>
                  <a:gd name="T35" fmla="*/ 293 h 459"/>
                  <a:gd name="T36" fmla="*/ 255 w 546"/>
                  <a:gd name="T37" fmla="*/ 145 h 459"/>
                  <a:gd name="T38" fmla="*/ 251 w 546"/>
                  <a:gd name="T39" fmla="*/ 130 h 459"/>
                  <a:gd name="T40" fmla="*/ 261 w 546"/>
                  <a:gd name="T41" fmla="*/ 110 h 459"/>
                  <a:gd name="T42" fmla="*/ 289 w 546"/>
                  <a:gd name="T43" fmla="*/ 90 h 459"/>
                  <a:gd name="T44" fmla="*/ 280 w 546"/>
                  <a:gd name="T45" fmla="*/ 80 h 459"/>
                  <a:gd name="T46" fmla="*/ 253 w 546"/>
                  <a:gd name="T47" fmla="*/ 100 h 459"/>
                  <a:gd name="T48" fmla="*/ 242 w 546"/>
                  <a:gd name="T49" fmla="*/ 100 h 459"/>
                  <a:gd name="T50" fmla="*/ 217 w 546"/>
                  <a:gd name="T51" fmla="*/ 85 h 459"/>
                  <a:gd name="T52" fmla="*/ 206 w 546"/>
                  <a:gd name="T53" fmla="*/ 98 h 459"/>
                  <a:gd name="T54" fmla="*/ 231 w 546"/>
                  <a:gd name="T55" fmla="*/ 113 h 459"/>
                  <a:gd name="T56" fmla="*/ 227 w 546"/>
                  <a:gd name="T57" fmla="*/ 125 h 459"/>
                  <a:gd name="T58" fmla="*/ 216 w 546"/>
                  <a:gd name="T59" fmla="*/ 146 h 459"/>
                  <a:gd name="T60" fmla="*/ 204 w 546"/>
                  <a:gd name="T61" fmla="*/ 280 h 459"/>
                  <a:gd name="T62" fmla="*/ 146 w 546"/>
                  <a:gd name="T63" fmla="*/ 281 h 459"/>
                  <a:gd name="T64" fmla="*/ 111 w 546"/>
                  <a:gd name="T65" fmla="*/ 330 h 459"/>
                  <a:gd name="T66" fmla="*/ 126 w 546"/>
                  <a:gd name="T67" fmla="*/ 340 h 459"/>
                  <a:gd name="T68" fmla="*/ 121 w 546"/>
                  <a:gd name="T69" fmla="*/ 451 h 459"/>
                  <a:gd name="T70" fmla="*/ 66 w 546"/>
                  <a:gd name="T71" fmla="*/ 455 h 459"/>
                  <a:gd name="T72" fmla="*/ 5 w 546"/>
                  <a:gd name="T73" fmla="*/ 383 h 459"/>
                  <a:gd name="T74" fmla="*/ 8 w 546"/>
                  <a:gd name="T75" fmla="*/ 223 h 459"/>
                  <a:gd name="T76" fmla="*/ 57 w 546"/>
                  <a:gd name="T77" fmla="*/ 95 h 459"/>
                  <a:gd name="T78" fmla="*/ 154 w 546"/>
                  <a:gd name="T79" fmla="*/ 57 h 459"/>
                  <a:gd name="T80" fmla="*/ 188 w 546"/>
                  <a:gd name="T81" fmla="*/ 1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6" h="459">
                    <a:moveTo>
                      <a:pt x="188" y="13"/>
                    </a:moveTo>
                    <a:cubicBezTo>
                      <a:pt x="188" y="13"/>
                      <a:pt x="184" y="34"/>
                      <a:pt x="196" y="50"/>
                    </a:cubicBezTo>
                    <a:cubicBezTo>
                      <a:pt x="208" y="67"/>
                      <a:pt x="238" y="93"/>
                      <a:pt x="247" y="90"/>
                    </a:cubicBezTo>
                    <a:cubicBezTo>
                      <a:pt x="257" y="87"/>
                      <a:pt x="315" y="32"/>
                      <a:pt x="319" y="17"/>
                    </a:cubicBezTo>
                    <a:cubicBezTo>
                      <a:pt x="323" y="3"/>
                      <a:pt x="318" y="0"/>
                      <a:pt x="318" y="0"/>
                    </a:cubicBezTo>
                    <a:cubicBezTo>
                      <a:pt x="318" y="0"/>
                      <a:pt x="341" y="19"/>
                      <a:pt x="343" y="24"/>
                    </a:cubicBezTo>
                    <a:cubicBezTo>
                      <a:pt x="344" y="30"/>
                      <a:pt x="345" y="36"/>
                      <a:pt x="345" y="36"/>
                    </a:cubicBezTo>
                    <a:cubicBezTo>
                      <a:pt x="345" y="36"/>
                      <a:pt x="428" y="43"/>
                      <a:pt x="463" y="70"/>
                    </a:cubicBezTo>
                    <a:cubicBezTo>
                      <a:pt x="498" y="97"/>
                      <a:pt x="521" y="181"/>
                      <a:pt x="531" y="244"/>
                    </a:cubicBezTo>
                    <a:cubicBezTo>
                      <a:pt x="541" y="307"/>
                      <a:pt x="546" y="391"/>
                      <a:pt x="519" y="416"/>
                    </a:cubicBezTo>
                    <a:cubicBezTo>
                      <a:pt x="492" y="441"/>
                      <a:pt x="446" y="440"/>
                      <a:pt x="446" y="440"/>
                    </a:cubicBezTo>
                    <a:cubicBezTo>
                      <a:pt x="446" y="440"/>
                      <a:pt x="406" y="446"/>
                      <a:pt x="403" y="436"/>
                    </a:cubicBezTo>
                    <a:cubicBezTo>
                      <a:pt x="399" y="425"/>
                      <a:pt x="410" y="406"/>
                      <a:pt x="401" y="383"/>
                    </a:cubicBezTo>
                    <a:cubicBezTo>
                      <a:pt x="392" y="360"/>
                      <a:pt x="383" y="326"/>
                      <a:pt x="391" y="312"/>
                    </a:cubicBezTo>
                    <a:cubicBezTo>
                      <a:pt x="413" y="307"/>
                      <a:pt x="413" y="307"/>
                      <a:pt x="413" y="307"/>
                    </a:cubicBezTo>
                    <a:cubicBezTo>
                      <a:pt x="413" y="307"/>
                      <a:pt x="406" y="279"/>
                      <a:pt x="385" y="280"/>
                    </a:cubicBezTo>
                    <a:cubicBezTo>
                      <a:pt x="364" y="281"/>
                      <a:pt x="359" y="307"/>
                      <a:pt x="333" y="307"/>
                    </a:cubicBezTo>
                    <a:cubicBezTo>
                      <a:pt x="308" y="307"/>
                      <a:pt x="258" y="293"/>
                      <a:pt x="258" y="293"/>
                    </a:cubicBezTo>
                    <a:cubicBezTo>
                      <a:pt x="255" y="145"/>
                      <a:pt x="255" y="145"/>
                      <a:pt x="255" y="145"/>
                    </a:cubicBezTo>
                    <a:cubicBezTo>
                      <a:pt x="251" y="130"/>
                      <a:pt x="251" y="130"/>
                      <a:pt x="251" y="130"/>
                    </a:cubicBezTo>
                    <a:cubicBezTo>
                      <a:pt x="261" y="110"/>
                      <a:pt x="261" y="110"/>
                      <a:pt x="261" y="110"/>
                    </a:cubicBezTo>
                    <a:cubicBezTo>
                      <a:pt x="289" y="90"/>
                      <a:pt x="289" y="90"/>
                      <a:pt x="289" y="90"/>
                    </a:cubicBezTo>
                    <a:cubicBezTo>
                      <a:pt x="280" y="80"/>
                      <a:pt x="280" y="80"/>
                      <a:pt x="280" y="80"/>
                    </a:cubicBezTo>
                    <a:cubicBezTo>
                      <a:pt x="253" y="100"/>
                      <a:pt x="253" y="100"/>
                      <a:pt x="253" y="100"/>
                    </a:cubicBezTo>
                    <a:cubicBezTo>
                      <a:pt x="242" y="100"/>
                      <a:pt x="242" y="100"/>
                      <a:pt x="242" y="100"/>
                    </a:cubicBezTo>
                    <a:cubicBezTo>
                      <a:pt x="217" y="85"/>
                      <a:pt x="217" y="85"/>
                      <a:pt x="217" y="85"/>
                    </a:cubicBezTo>
                    <a:cubicBezTo>
                      <a:pt x="206" y="98"/>
                      <a:pt x="206" y="98"/>
                      <a:pt x="206" y="98"/>
                    </a:cubicBezTo>
                    <a:cubicBezTo>
                      <a:pt x="231" y="113"/>
                      <a:pt x="231" y="113"/>
                      <a:pt x="231" y="113"/>
                    </a:cubicBezTo>
                    <a:cubicBezTo>
                      <a:pt x="227" y="125"/>
                      <a:pt x="227" y="125"/>
                      <a:pt x="227" y="125"/>
                    </a:cubicBezTo>
                    <a:cubicBezTo>
                      <a:pt x="216" y="146"/>
                      <a:pt x="216" y="146"/>
                      <a:pt x="216" y="146"/>
                    </a:cubicBezTo>
                    <a:cubicBezTo>
                      <a:pt x="204" y="280"/>
                      <a:pt x="204" y="280"/>
                      <a:pt x="204" y="280"/>
                    </a:cubicBezTo>
                    <a:cubicBezTo>
                      <a:pt x="204" y="280"/>
                      <a:pt x="169" y="273"/>
                      <a:pt x="146" y="281"/>
                    </a:cubicBezTo>
                    <a:cubicBezTo>
                      <a:pt x="123" y="290"/>
                      <a:pt x="109" y="315"/>
                      <a:pt x="111" y="330"/>
                    </a:cubicBezTo>
                    <a:cubicBezTo>
                      <a:pt x="111" y="330"/>
                      <a:pt x="109" y="342"/>
                      <a:pt x="126" y="340"/>
                    </a:cubicBezTo>
                    <a:cubicBezTo>
                      <a:pt x="126" y="340"/>
                      <a:pt x="121" y="448"/>
                      <a:pt x="121" y="451"/>
                    </a:cubicBezTo>
                    <a:cubicBezTo>
                      <a:pt x="121" y="453"/>
                      <a:pt x="93" y="459"/>
                      <a:pt x="66" y="455"/>
                    </a:cubicBezTo>
                    <a:cubicBezTo>
                      <a:pt x="39" y="450"/>
                      <a:pt x="11" y="415"/>
                      <a:pt x="5" y="383"/>
                    </a:cubicBezTo>
                    <a:cubicBezTo>
                      <a:pt x="0" y="352"/>
                      <a:pt x="3" y="260"/>
                      <a:pt x="8" y="223"/>
                    </a:cubicBezTo>
                    <a:cubicBezTo>
                      <a:pt x="13" y="186"/>
                      <a:pt x="21" y="109"/>
                      <a:pt x="57" y="95"/>
                    </a:cubicBezTo>
                    <a:cubicBezTo>
                      <a:pt x="92" y="82"/>
                      <a:pt x="141" y="70"/>
                      <a:pt x="154" y="57"/>
                    </a:cubicBezTo>
                    <a:cubicBezTo>
                      <a:pt x="167" y="44"/>
                      <a:pt x="183" y="14"/>
                      <a:pt x="188" y="13"/>
                    </a:cubicBezTo>
                  </a:path>
                </a:pathLst>
              </a:custGeom>
              <a:grpFill/>
              <a:ln>
                <a:noFill/>
              </a:ln>
            </p:spPr>
            <p:txBody>
              <a:bodyPr/>
              <a:lstStyle/>
              <a:p>
                <a:pPr fontAlgn="auto">
                  <a:spcBef>
                    <a:spcPts val="0"/>
                  </a:spcBef>
                  <a:spcAft>
                    <a:spcPts val="0"/>
                  </a:spcAft>
                  <a:defRPr/>
                </a:pPr>
                <a:endParaRPr lang="en-US" dirty="0">
                  <a:latin typeface="+mn-lt"/>
                </a:endParaRPr>
              </a:p>
            </p:txBody>
          </p:sp>
          <p:sp>
            <p:nvSpPr>
              <p:cNvPr id="75" name="Freeform 17"/>
              <p:cNvSpPr>
                <a:spLocks/>
              </p:cNvSpPr>
              <p:nvPr/>
            </p:nvSpPr>
            <p:spPr bwMode="auto">
              <a:xfrm>
                <a:off x="684213" y="3787775"/>
                <a:ext cx="355600" cy="117475"/>
              </a:xfrm>
              <a:custGeom>
                <a:avLst/>
                <a:gdLst>
                  <a:gd name="T0" fmla="*/ 285 w 329"/>
                  <a:gd name="T1" fmla="*/ 98 h 108"/>
                  <a:gd name="T2" fmla="*/ 187 w 329"/>
                  <a:gd name="T3" fmla="*/ 61 h 108"/>
                  <a:gd name="T4" fmla="*/ 101 w 329"/>
                  <a:gd name="T5" fmla="*/ 21 h 108"/>
                  <a:gd name="T6" fmla="*/ 0 w 329"/>
                  <a:gd name="T7" fmla="*/ 9 h 108"/>
                  <a:gd name="T8" fmla="*/ 0 w 329"/>
                  <a:gd name="T9" fmla="*/ 12 h 108"/>
                  <a:gd name="T10" fmla="*/ 101 w 329"/>
                  <a:gd name="T11" fmla="*/ 28 h 108"/>
                  <a:gd name="T12" fmla="*/ 285 w 329"/>
                  <a:gd name="T13" fmla="*/ 104 h 108"/>
                  <a:gd name="T14" fmla="*/ 285 w 329"/>
                  <a:gd name="T15" fmla="*/ 98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108">
                    <a:moveTo>
                      <a:pt x="285" y="98"/>
                    </a:moveTo>
                    <a:cubicBezTo>
                      <a:pt x="285" y="98"/>
                      <a:pt x="225" y="81"/>
                      <a:pt x="187" y="61"/>
                    </a:cubicBezTo>
                    <a:cubicBezTo>
                      <a:pt x="148" y="41"/>
                      <a:pt x="107" y="21"/>
                      <a:pt x="101" y="21"/>
                    </a:cubicBezTo>
                    <a:cubicBezTo>
                      <a:pt x="95" y="20"/>
                      <a:pt x="30" y="0"/>
                      <a:pt x="0" y="9"/>
                    </a:cubicBezTo>
                    <a:cubicBezTo>
                      <a:pt x="0" y="12"/>
                      <a:pt x="0" y="12"/>
                      <a:pt x="0" y="12"/>
                    </a:cubicBezTo>
                    <a:cubicBezTo>
                      <a:pt x="0" y="12"/>
                      <a:pt x="52" y="6"/>
                      <a:pt x="101" y="28"/>
                    </a:cubicBezTo>
                    <a:cubicBezTo>
                      <a:pt x="149" y="50"/>
                      <a:pt x="241" y="108"/>
                      <a:pt x="285" y="104"/>
                    </a:cubicBezTo>
                    <a:cubicBezTo>
                      <a:pt x="329" y="101"/>
                      <a:pt x="285" y="98"/>
                      <a:pt x="285" y="98"/>
                    </a:cubicBezTo>
                  </a:path>
                </a:pathLst>
              </a:custGeom>
              <a:grpFill/>
              <a:ln>
                <a:noFill/>
              </a:ln>
            </p:spPr>
            <p:txBody>
              <a:bodyPr/>
              <a:lstStyle/>
              <a:p>
                <a:pPr fontAlgn="auto">
                  <a:spcBef>
                    <a:spcPts val="0"/>
                  </a:spcBef>
                  <a:spcAft>
                    <a:spcPts val="0"/>
                  </a:spcAft>
                  <a:defRPr/>
                </a:pPr>
                <a:endParaRPr lang="en-US">
                  <a:latin typeface="+mn-lt"/>
                </a:endParaRPr>
              </a:p>
            </p:txBody>
          </p:sp>
          <p:sp>
            <p:nvSpPr>
              <p:cNvPr id="76" name="Freeform 18"/>
              <p:cNvSpPr>
                <a:spLocks/>
              </p:cNvSpPr>
              <p:nvPr/>
            </p:nvSpPr>
            <p:spPr bwMode="auto">
              <a:xfrm>
                <a:off x="668338" y="3865563"/>
                <a:ext cx="236538" cy="53975"/>
              </a:xfrm>
              <a:custGeom>
                <a:avLst/>
                <a:gdLst>
                  <a:gd name="T0" fmla="*/ 7 w 219"/>
                  <a:gd name="T1" fmla="*/ 39 h 49"/>
                  <a:gd name="T2" fmla="*/ 133 w 219"/>
                  <a:gd name="T3" fmla="*/ 27 h 49"/>
                  <a:gd name="T4" fmla="*/ 209 w 219"/>
                  <a:gd name="T5" fmla="*/ 0 h 49"/>
                  <a:gd name="T6" fmla="*/ 219 w 219"/>
                  <a:gd name="T7" fmla="*/ 4 h 49"/>
                  <a:gd name="T8" fmla="*/ 128 w 219"/>
                  <a:gd name="T9" fmla="*/ 35 h 49"/>
                  <a:gd name="T10" fmla="*/ 0 w 219"/>
                  <a:gd name="T11" fmla="*/ 49 h 49"/>
                  <a:gd name="T12" fmla="*/ 7 w 219"/>
                  <a:gd name="T13" fmla="*/ 39 h 49"/>
                </a:gdLst>
                <a:ahLst/>
                <a:cxnLst>
                  <a:cxn ang="0">
                    <a:pos x="T0" y="T1"/>
                  </a:cxn>
                  <a:cxn ang="0">
                    <a:pos x="T2" y="T3"/>
                  </a:cxn>
                  <a:cxn ang="0">
                    <a:pos x="T4" y="T5"/>
                  </a:cxn>
                  <a:cxn ang="0">
                    <a:pos x="T6" y="T7"/>
                  </a:cxn>
                  <a:cxn ang="0">
                    <a:pos x="T8" y="T9"/>
                  </a:cxn>
                  <a:cxn ang="0">
                    <a:pos x="T10" y="T11"/>
                  </a:cxn>
                  <a:cxn ang="0">
                    <a:pos x="T12" y="T13"/>
                  </a:cxn>
                </a:cxnLst>
                <a:rect l="0" t="0" r="r" b="b"/>
                <a:pathLst>
                  <a:path w="219" h="49">
                    <a:moveTo>
                      <a:pt x="7" y="39"/>
                    </a:moveTo>
                    <a:cubicBezTo>
                      <a:pt x="7" y="39"/>
                      <a:pt x="75" y="41"/>
                      <a:pt x="133" y="27"/>
                    </a:cubicBezTo>
                    <a:cubicBezTo>
                      <a:pt x="190" y="13"/>
                      <a:pt x="209" y="0"/>
                      <a:pt x="209" y="0"/>
                    </a:cubicBezTo>
                    <a:cubicBezTo>
                      <a:pt x="219" y="4"/>
                      <a:pt x="219" y="4"/>
                      <a:pt x="219" y="4"/>
                    </a:cubicBezTo>
                    <a:cubicBezTo>
                      <a:pt x="219" y="4"/>
                      <a:pt x="176" y="27"/>
                      <a:pt x="128" y="35"/>
                    </a:cubicBezTo>
                    <a:cubicBezTo>
                      <a:pt x="80" y="44"/>
                      <a:pt x="0" y="49"/>
                      <a:pt x="0" y="49"/>
                    </a:cubicBezTo>
                    <a:lnTo>
                      <a:pt x="7" y="39"/>
                    </a:lnTo>
                    <a:close/>
                  </a:path>
                </a:pathLst>
              </a:custGeom>
              <a:grpFill/>
              <a:ln>
                <a:noFill/>
              </a:ln>
            </p:spPr>
            <p:txBody>
              <a:bodyPr/>
              <a:lstStyle/>
              <a:p>
                <a:pPr fontAlgn="auto">
                  <a:spcBef>
                    <a:spcPts val="0"/>
                  </a:spcBef>
                  <a:spcAft>
                    <a:spcPts val="0"/>
                  </a:spcAft>
                  <a:defRPr/>
                </a:pPr>
                <a:endParaRPr lang="en-US">
                  <a:latin typeface="+mn-lt"/>
                </a:endParaRPr>
              </a:p>
            </p:txBody>
          </p:sp>
        </p:grpSp>
      </p:grpSp>
      <p:grpSp>
        <p:nvGrpSpPr>
          <p:cNvPr id="103" name="Group 102"/>
          <p:cNvGrpSpPr/>
          <p:nvPr/>
        </p:nvGrpSpPr>
        <p:grpSpPr>
          <a:xfrm>
            <a:off x="1578885" y="5021501"/>
            <a:ext cx="345791" cy="370547"/>
            <a:chOff x="469900" y="4068762"/>
            <a:chExt cx="361950" cy="444500"/>
          </a:xfrm>
          <a:solidFill>
            <a:schemeClr val="bg1"/>
          </a:solidFill>
        </p:grpSpPr>
        <p:sp>
          <p:nvSpPr>
            <p:cNvPr id="104" name="Freeform 110"/>
            <p:cNvSpPr>
              <a:spLocks noEditPoints="1"/>
            </p:cNvSpPr>
            <p:nvPr/>
          </p:nvSpPr>
          <p:spPr bwMode="auto">
            <a:xfrm>
              <a:off x="678974" y="4254824"/>
              <a:ext cx="152876" cy="156838"/>
            </a:xfrm>
            <a:custGeom>
              <a:avLst/>
              <a:gdLst/>
              <a:ahLst/>
              <a:cxnLst>
                <a:cxn ang="0">
                  <a:pos x="378" y="227"/>
                </a:cxn>
                <a:cxn ang="0">
                  <a:pos x="380" y="163"/>
                </a:cxn>
                <a:cxn ang="0">
                  <a:pos x="375" y="154"/>
                </a:cxn>
                <a:cxn ang="0">
                  <a:pos x="321" y="152"/>
                </a:cxn>
                <a:cxn ang="0">
                  <a:pos x="313" y="144"/>
                </a:cxn>
                <a:cxn ang="0">
                  <a:pos x="311" y="127"/>
                </a:cxn>
                <a:cxn ang="0">
                  <a:pos x="348" y="87"/>
                </a:cxn>
                <a:cxn ang="0">
                  <a:pos x="346" y="77"/>
                </a:cxn>
                <a:cxn ang="0">
                  <a:pos x="298" y="33"/>
                </a:cxn>
                <a:cxn ang="0">
                  <a:pos x="259" y="69"/>
                </a:cxn>
                <a:cxn ang="0">
                  <a:pos x="248" y="73"/>
                </a:cxn>
                <a:cxn ang="0">
                  <a:pos x="236" y="66"/>
                </a:cxn>
                <a:cxn ang="0">
                  <a:pos x="229" y="10"/>
                </a:cxn>
                <a:cxn ang="0">
                  <a:pos x="223" y="0"/>
                </a:cxn>
                <a:cxn ang="0">
                  <a:pos x="160" y="0"/>
                </a:cxn>
                <a:cxn ang="0">
                  <a:pos x="152" y="10"/>
                </a:cxn>
                <a:cxn ang="0">
                  <a:pos x="150" y="64"/>
                </a:cxn>
                <a:cxn ang="0">
                  <a:pos x="140" y="71"/>
                </a:cxn>
                <a:cxn ang="0">
                  <a:pos x="123" y="69"/>
                </a:cxn>
                <a:cxn ang="0">
                  <a:pos x="83" y="33"/>
                </a:cxn>
                <a:cxn ang="0">
                  <a:pos x="37" y="77"/>
                </a:cxn>
                <a:cxn ang="0">
                  <a:pos x="35" y="87"/>
                </a:cxn>
                <a:cxn ang="0">
                  <a:pos x="71" y="127"/>
                </a:cxn>
                <a:cxn ang="0">
                  <a:pos x="73" y="139"/>
                </a:cxn>
                <a:cxn ang="0">
                  <a:pos x="62" y="152"/>
                </a:cxn>
                <a:cxn ang="0">
                  <a:pos x="6" y="154"/>
                </a:cxn>
                <a:cxn ang="0">
                  <a:pos x="0" y="163"/>
                </a:cxn>
                <a:cxn ang="0">
                  <a:pos x="2" y="227"/>
                </a:cxn>
                <a:cxn ang="0">
                  <a:pos x="58" y="231"/>
                </a:cxn>
                <a:cxn ang="0">
                  <a:pos x="68" y="234"/>
                </a:cxn>
                <a:cxn ang="0">
                  <a:pos x="71" y="248"/>
                </a:cxn>
                <a:cxn ang="0">
                  <a:pos x="37" y="292"/>
                </a:cxn>
                <a:cxn ang="0">
                  <a:pos x="35" y="302"/>
                </a:cxn>
                <a:cxn ang="0">
                  <a:pos x="81" y="348"/>
                </a:cxn>
                <a:cxn ang="0">
                  <a:pos x="91" y="346"/>
                </a:cxn>
                <a:cxn ang="0">
                  <a:pos x="131" y="309"/>
                </a:cxn>
                <a:cxn ang="0">
                  <a:pos x="142" y="311"/>
                </a:cxn>
                <a:cxn ang="0">
                  <a:pos x="152" y="325"/>
                </a:cxn>
                <a:cxn ang="0">
                  <a:pos x="156" y="378"/>
                </a:cxn>
                <a:cxn ang="0">
                  <a:pos x="219" y="380"/>
                </a:cxn>
                <a:cxn ang="0">
                  <a:pos x="229" y="374"/>
                </a:cxn>
                <a:cxn ang="0">
                  <a:pos x="231" y="321"/>
                </a:cxn>
                <a:cxn ang="0">
                  <a:pos x="236" y="313"/>
                </a:cxn>
                <a:cxn ang="0">
                  <a:pos x="254" y="311"/>
                </a:cxn>
                <a:cxn ang="0">
                  <a:pos x="294" y="348"/>
                </a:cxn>
                <a:cxn ang="0">
                  <a:pos x="306" y="346"/>
                </a:cxn>
                <a:cxn ang="0">
                  <a:pos x="350" y="298"/>
                </a:cxn>
                <a:cxn ang="0">
                  <a:pos x="313" y="259"/>
                </a:cxn>
                <a:cxn ang="0">
                  <a:pos x="309" y="248"/>
                </a:cxn>
                <a:cxn ang="0">
                  <a:pos x="317" y="236"/>
                </a:cxn>
                <a:cxn ang="0">
                  <a:pos x="371" y="231"/>
                </a:cxn>
                <a:cxn ang="0">
                  <a:pos x="169" y="242"/>
                </a:cxn>
                <a:cxn ang="0">
                  <a:pos x="146" y="221"/>
                </a:cxn>
                <a:cxn ang="0">
                  <a:pos x="137" y="190"/>
                </a:cxn>
                <a:cxn ang="0">
                  <a:pos x="146" y="160"/>
                </a:cxn>
                <a:cxn ang="0">
                  <a:pos x="169" y="140"/>
                </a:cxn>
                <a:cxn ang="0">
                  <a:pos x="202" y="137"/>
                </a:cxn>
                <a:cxn ang="0">
                  <a:pos x="231" y="152"/>
                </a:cxn>
                <a:cxn ang="0">
                  <a:pos x="246" y="181"/>
                </a:cxn>
                <a:cxn ang="0">
                  <a:pos x="242" y="211"/>
                </a:cxn>
                <a:cxn ang="0">
                  <a:pos x="223" y="236"/>
                </a:cxn>
                <a:cxn ang="0">
                  <a:pos x="192" y="246"/>
                </a:cxn>
              </a:cxnLst>
              <a:rect l="0" t="0" r="r" b="b"/>
              <a:pathLst>
                <a:path w="380" h="380">
                  <a:moveTo>
                    <a:pt x="371" y="231"/>
                  </a:moveTo>
                  <a:lnTo>
                    <a:pt x="375" y="229"/>
                  </a:lnTo>
                  <a:lnTo>
                    <a:pt x="378" y="227"/>
                  </a:lnTo>
                  <a:lnTo>
                    <a:pt x="380" y="223"/>
                  </a:lnTo>
                  <a:lnTo>
                    <a:pt x="380" y="219"/>
                  </a:lnTo>
                  <a:lnTo>
                    <a:pt x="380" y="163"/>
                  </a:lnTo>
                  <a:lnTo>
                    <a:pt x="380" y="160"/>
                  </a:lnTo>
                  <a:lnTo>
                    <a:pt x="378" y="156"/>
                  </a:lnTo>
                  <a:lnTo>
                    <a:pt x="375" y="154"/>
                  </a:lnTo>
                  <a:lnTo>
                    <a:pt x="371" y="154"/>
                  </a:lnTo>
                  <a:lnTo>
                    <a:pt x="325" y="154"/>
                  </a:lnTo>
                  <a:lnTo>
                    <a:pt x="321" y="152"/>
                  </a:lnTo>
                  <a:lnTo>
                    <a:pt x="317" y="150"/>
                  </a:lnTo>
                  <a:lnTo>
                    <a:pt x="315" y="148"/>
                  </a:lnTo>
                  <a:lnTo>
                    <a:pt x="313" y="144"/>
                  </a:lnTo>
                  <a:lnTo>
                    <a:pt x="311" y="140"/>
                  </a:lnTo>
                  <a:lnTo>
                    <a:pt x="311" y="135"/>
                  </a:lnTo>
                  <a:lnTo>
                    <a:pt x="311" y="127"/>
                  </a:lnTo>
                  <a:lnTo>
                    <a:pt x="313" y="123"/>
                  </a:lnTo>
                  <a:lnTo>
                    <a:pt x="346" y="91"/>
                  </a:lnTo>
                  <a:lnTo>
                    <a:pt x="348" y="87"/>
                  </a:lnTo>
                  <a:lnTo>
                    <a:pt x="350" y="83"/>
                  </a:lnTo>
                  <a:lnTo>
                    <a:pt x="348" y="79"/>
                  </a:lnTo>
                  <a:lnTo>
                    <a:pt x="346" y="77"/>
                  </a:lnTo>
                  <a:lnTo>
                    <a:pt x="306" y="37"/>
                  </a:lnTo>
                  <a:lnTo>
                    <a:pt x="302" y="33"/>
                  </a:lnTo>
                  <a:lnTo>
                    <a:pt x="298" y="33"/>
                  </a:lnTo>
                  <a:lnTo>
                    <a:pt x="294" y="33"/>
                  </a:lnTo>
                  <a:lnTo>
                    <a:pt x="292" y="37"/>
                  </a:lnTo>
                  <a:lnTo>
                    <a:pt x="259" y="69"/>
                  </a:lnTo>
                  <a:lnTo>
                    <a:pt x="256" y="71"/>
                  </a:lnTo>
                  <a:lnTo>
                    <a:pt x="252" y="73"/>
                  </a:lnTo>
                  <a:lnTo>
                    <a:pt x="248" y="73"/>
                  </a:lnTo>
                  <a:lnTo>
                    <a:pt x="244" y="71"/>
                  </a:lnTo>
                  <a:lnTo>
                    <a:pt x="240" y="69"/>
                  </a:lnTo>
                  <a:lnTo>
                    <a:pt x="236" y="66"/>
                  </a:lnTo>
                  <a:lnTo>
                    <a:pt x="231" y="62"/>
                  </a:lnTo>
                  <a:lnTo>
                    <a:pt x="229" y="56"/>
                  </a:lnTo>
                  <a:lnTo>
                    <a:pt x="229" y="10"/>
                  </a:lnTo>
                  <a:lnTo>
                    <a:pt x="229" y="6"/>
                  </a:lnTo>
                  <a:lnTo>
                    <a:pt x="227" y="4"/>
                  </a:lnTo>
                  <a:lnTo>
                    <a:pt x="223" y="0"/>
                  </a:lnTo>
                  <a:lnTo>
                    <a:pt x="219" y="0"/>
                  </a:lnTo>
                  <a:lnTo>
                    <a:pt x="162" y="0"/>
                  </a:lnTo>
                  <a:lnTo>
                    <a:pt x="160" y="0"/>
                  </a:lnTo>
                  <a:lnTo>
                    <a:pt x="156" y="4"/>
                  </a:lnTo>
                  <a:lnTo>
                    <a:pt x="154" y="6"/>
                  </a:lnTo>
                  <a:lnTo>
                    <a:pt x="152" y="10"/>
                  </a:lnTo>
                  <a:lnTo>
                    <a:pt x="152" y="56"/>
                  </a:lnTo>
                  <a:lnTo>
                    <a:pt x="152" y="62"/>
                  </a:lnTo>
                  <a:lnTo>
                    <a:pt x="150" y="64"/>
                  </a:lnTo>
                  <a:lnTo>
                    <a:pt x="148" y="68"/>
                  </a:lnTo>
                  <a:lnTo>
                    <a:pt x="144" y="69"/>
                  </a:lnTo>
                  <a:lnTo>
                    <a:pt x="140" y="71"/>
                  </a:lnTo>
                  <a:lnTo>
                    <a:pt x="135" y="71"/>
                  </a:lnTo>
                  <a:lnTo>
                    <a:pt x="129" y="71"/>
                  </a:lnTo>
                  <a:lnTo>
                    <a:pt x="123" y="69"/>
                  </a:lnTo>
                  <a:lnTo>
                    <a:pt x="91" y="37"/>
                  </a:lnTo>
                  <a:lnTo>
                    <a:pt x="87" y="33"/>
                  </a:lnTo>
                  <a:lnTo>
                    <a:pt x="83" y="33"/>
                  </a:lnTo>
                  <a:lnTo>
                    <a:pt x="81" y="33"/>
                  </a:lnTo>
                  <a:lnTo>
                    <a:pt x="77" y="37"/>
                  </a:lnTo>
                  <a:lnTo>
                    <a:pt x="37" y="77"/>
                  </a:lnTo>
                  <a:lnTo>
                    <a:pt x="35" y="79"/>
                  </a:lnTo>
                  <a:lnTo>
                    <a:pt x="33" y="83"/>
                  </a:lnTo>
                  <a:lnTo>
                    <a:pt x="35" y="87"/>
                  </a:lnTo>
                  <a:lnTo>
                    <a:pt x="37" y="91"/>
                  </a:lnTo>
                  <a:lnTo>
                    <a:pt x="70" y="123"/>
                  </a:lnTo>
                  <a:lnTo>
                    <a:pt x="71" y="127"/>
                  </a:lnTo>
                  <a:lnTo>
                    <a:pt x="73" y="131"/>
                  </a:lnTo>
                  <a:lnTo>
                    <a:pt x="73" y="135"/>
                  </a:lnTo>
                  <a:lnTo>
                    <a:pt x="73" y="139"/>
                  </a:lnTo>
                  <a:lnTo>
                    <a:pt x="70" y="142"/>
                  </a:lnTo>
                  <a:lnTo>
                    <a:pt x="66" y="146"/>
                  </a:lnTo>
                  <a:lnTo>
                    <a:pt x="62" y="152"/>
                  </a:lnTo>
                  <a:lnTo>
                    <a:pt x="58" y="154"/>
                  </a:lnTo>
                  <a:lnTo>
                    <a:pt x="10" y="154"/>
                  </a:lnTo>
                  <a:lnTo>
                    <a:pt x="6" y="154"/>
                  </a:lnTo>
                  <a:lnTo>
                    <a:pt x="2" y="156"/>
                  </a:lnTo>
                  <a:lnTo>
                    <a:pt x="0" y="160"/>
                  </a:lnTo>
                  <a:lnTo>
                    <a:pt x="0" y="163"/>
                  </a:lnTo>
                  <a:lnTo>
                    <a:pt x="0" y="219"/>
                  </a:lnTo>
                  <a:lnTo>
                    <a:pt x="0" y="223"/>
                  </a:lnTo>
                  <a:lnTo>
                    <a:pt x="2" y="227"/>
                  </a:lnTo>
                  <a:lnTo>
                    <a:pt x="6" y="229"/>
                  </a:lnTo>
                  <a:lnTo>
                    <a:pt x="10" y="231"/>
                  </a:lnTo>
                  <a:lnTo>
                    <a:pt x="58" y="231"/>
                  </a:lnTo>
                  <a:lnTo>
                    <a:pt x="62" y="231"/>
                  </a:lnTo>
                  <a:lnTo>
                    <a:pt x="66" y="233"/>
                  </a:lnTo>
                  <a:lnTo>
                    <a:pt x="68" y="234"/>
                  </a:lnTo>
                  <a:lnTo>
                    <a:pt x="70" y="236"/>
                  </a:lnTo>
                  <a:lnTo>
                    <a:pt x="71" y="242"/>
                  </a:lnTo>
                  <a:lnTo>
                    <a:pt x="71" y="248"/>
                  </a:lnTo>
                  <a:lnTo>
                    <a:pt x="71" y="254"/>
                  </a:lnTo>
                  <a:lnTo>
                    <a:pt x="70" y="257"/>
                  </a:lnTo>
                  <a:lnTo>
                    <a:pt x="37" y="292"/>
                  </a:lnTo>
                  <a:lnTo>
                    <a:pt x="35" y="294"/>
                  </a:lnTo>
                  <a:lnTo>
                    <a:pt x="33" y="298"/>
                  </a:lnTo>
                  <a:lnTo>
                    <a:pt x="35" y="302"/>
                  </a:lnTo>
                  <a:lnTo>
                    <a:pt x="37" y="305"/>
                  </a:lnTo>
                  <a:lnTo>
                    <a:pt x="77" y="346"/>
                  </a:lnTo>
                  <a:lnTo>
                    <a:pt x="81" y="348"/>
                  </a:lnTo>
                  <a:lnTo>
                    <a:pt x="83" y="348"/>
                  </a:lnTo>
                  <a:lnTo>
                    <a:pt x="87" y="348"/>
                  </a:lnTo>
                  <a:lnTo>
                    <a:pt x="91" y="346"/>
                  </a:lnTo>
                  <a:lnTo>
                    <a:pt x="123" y="313"/>
                  </a:lnTo>
                  <a:lnTo>
                    <a:pt x="127" y="311"/>
                  </a:lnTo>
                  <a:lnTo>
                    <a:pt x="131" y="309"/>
                  </a:lnTo>
                  <a:lnTo>
                    <a:pt x="135" y="309"/>
                  </a:lnTo>
                  <a:lnTo>
                    <a:pt x="139" y="309"/>
                  </a:lnTo>
                  <a:lnTo>
                    <a:pt x="142" y="311"/>
                  </a:lnTo>
                  <a:lnTo>
                    <a:pt x="146" y="315"/>
                  </a:lnTo>
                  <a:lnTo>
                    <a:pt x="150" y="321"/>
                  </a:lnTo>
                  <a:lnTo>
                    <a:pt x="152" y="325"/>
                  </a:lnTo>
                  <a:lnTo>
                    <a:pt x="152" y="371"/>
                  </a:lnTo>
                  <a:lnTo>
                    <a:pt x="154" y="374"/>
                  </a:lnTo>
                  <a:lnTo>
                    <a:pt x="156" y="378"/>
                  </a:lnTo>
                  <a:lnTo>
                    <a:pt x="160" y="380"/>
                  </a:lnTo>
                  <a:lnTo>
                    <a:pt x="162" y="380"/>
                  </a:lnTo>
                  <a:lnTo>
                    <a:pt x="219" y="380"/>
                  </a:lnTo>
                  <a:lnTo>
                    <a:pt x="223" y="380"/>
                  </a:lnTo>
                  <a:lnTo>
                    <a:pt x="227" y="378"/>
                  </a:lnTo>
                  <a:lnTo>
                    <a:pt x="229" y="374"/>
                  </a:lnTo>
                  <a:lnTo>
                    <a:pt x="229" y="371"/>
                  </a:lnTo>
                  <a:lnTo>
                    <a:pt x="229" y="325"/>
                  </a:lnTo>
                  <a:lnTo>
                    <a:pt x="231" y="321"/>
                  </a:lnTo>
                  <a:lnTo>
                    <a:pt x="233" y="317"/>
                  </a:lnTo>
                  <a:lnTo>
                    <a:pt x="235" y="315"/>
                  </a:lnTo>
                  <a:lnTo>
                    <a:pt x="236" y="313"/>
                  </a:lnTo>
                  <a:lnTo>
                    <a:pt x="242" y="311"/>
                  </a:lnTo>
                  <a:lnTo>
                    <a:pt x="248" y="311"/>
                  </a:lnTo>
                  <a:lnTo>
                    <a:pt x="254" y="311"/>
                  </a:lnTo>
                  <a:lnTo>
                    <a:pt x="259" y="313"/>
                  </a:lnTo>
                  <a:lnTo>
                    <a:pt x="292" y="346"/>
                  </a:lnTo>
                  <a:lnTo>
                    <a:pt x="294" y="348"/>
                  </a:lnTo>
                  <a:lnTo>
                    <a:pt x="298" y="348"/>
                  </a:lnTo>
                  <a:lnTo>
                    <a:pt x="302" y="348"/>
                  </a:lnTo>
                  <a:lnTo>
                    <a:pt x="306" y="346"/>
                  </a:lnTo>
                  <a:lnTo>
                    <a:pt x="346" y="305"/>
                  </a:lnTo>
                  <a:lnTo>
                    <a:pt x="348" y="302"/>
                  </a:lnTo>
                  <a:lnTo>
                    <a:pt x="350" y="298"/>
                  </a:lnTo>
                  <a:lnTo>
                    <a:pt x="348" y="294"/>
                  </a:lnTo>
                  <a:lnTo>
                    <a:pt x="346" y="292"/>
                  </a:lnTo>
                  <a:lnTo>
                    <a:pt x="313" y="259"/>
                  </a:lnTo>
                  <a:lnTo>
                    <a:pt x="311" y="256"/>
                  </a:lnTo>
                  <a:lnTo>
                    <a:pt x="309" y="252"/>
                  </a:lnTo>
                  <a:lnTo>
                    <a:pt x="309" y="248"/>
                  </a:lnTo>
                  <a:lnTo>
                    <a:pt x="309" y="244"/>
                  </a:lnTo>
                  <a:lnTo>
                    <a:pt x="313" y="240"/>
                  </a:lnTo>
                  <a:lnTo>
                    <a:pt x="317" y="236"/>
                  </a:lnTo>
                  <a:lnTo>
                    <a:pt x="321" y="231"/>
                  </a:lnTo>
                  <a:lnTo>
                    <a:pt x="325" y="231"/>
                  </a:lnTo>
                  <a:lnTo>
                    <a:pt x="371" y="231"/>
                  </a:lnTo>
                  <a:close/>
                  <a:moveTo>
                    <a:pt x="192" y="246"/>
                  </a:moveTo>
                  <a:lnTo>
                    <a:pt x="181" y="244"/>
                  </a:lnTo>
                  <a:lnTo>
                    <a:pt x="169" y="242"/>
                  </a:lnTo>
                  <a:lnTo>
                    <a:pt x="160" y="236"/>
                  </a:lnTo>
                  <a:lnTo>
                    <a:pt x="152" y="231"/>
                  </a:lnTo>
                  <a:lnTo>
                    <a:pt x="146" y="221"/>
                  </a:lnTo>
                  <a:lnTo>
                    <a:pt x="140" y="211"/>
                  </a:lnTo>
                  <a:lnTo>
                    <a:pt x="137" y="202"/>
                  </a:lnTo>
                  <a:lnTo>
                    <a:pt x="137" y="190"/>
                  </a:lnTo>
                  <a:lnTo>
                    <a:pt x="137" y="181"/>
                  </a:lnTo>
                  <a:lnTo>
                    <a:pt x="140" y="169"/>
                  </a:lnTo>
                  <a:lnTo>
                    <a:pt x="146" y="160"/>
                  </a:lnTo>
                  <a:lnTo>
                    <a:pt x="152" y="152"/>
                  </a:lnTo>
                  <a:lnTo>
                    <a:pt x="160" y="144"/>
                  </a:lnTo>
                  <a:lnTo>
                    <a:pt x="169" y="140"/>
                  </a:lnTo>
                  <a:lnTo>
                    <a:pt x="181" y="137"/>
                  </a:lnTo>
                  <a:lnTo>
                    <a:pt x="192" y="137"/>
                  </a:lnTo>
                  <a:lnTo>
                    <a:pt x="202" y="137"/>
                  </a:lnTo>
                  <a:lnTo>
                    <a:pt x="213" y="140"/>
                  </a:lnTo>
                  <a:lnTo>
                    <a:pt x="223" y="144"/>
                  </a:lnTo>
                  <a:lnTo>
                    <a:pt x="231" y="152"/>
                  </a:lnTo>
                  <a:lnTo>
                    <a:pt x="236" y="160"/>
                  </a:lnTo>
                  <a:lnTo>
                    <a:pt x="242" y="169"/>
                  </a:lnTo>
                  <a:lnTo>
                    <a:pt x="246" y="181"/>
                  </a:lnTo>
                  <a:lnTo>
                    <a:pt x="246" y="190"/>
                  </a:lnTo>
                  <a:lnTo>
                    <a:pt x="246" y="202"/>
                  </a:lnTo>
                  <a:lnTo>
                    <a:pt x="242" y="211"/>
                  </a:lnTo>
                  <a:lnTo>
                    <a:pt x="236" y="221"/>
                  </a:lnTo>
                  <a:lnTo>
                    <a:pt x="231" y="231"/>
                  </a:lnTo>
                  <a:lnTo>
                    <a:pt x="223" y="236"/>
                  </a:lnTo>
                  <a:lnTo>
                    <a:pt x="213" y="242"/>
                  </a:lnTo>
                  <a:lnTo>
                    <a:pt x="202" y="244"/>
                  </a:lnTo>
                  <a:lnTo>
                    <a:pt x="192" y="246"/>
                  </a:lnTo>
                  <a:close/>
                </a:path>
              </a:pathLst>
            </a:custGeom>
            <a:grpFill/>
            <a:ln w="9525">
              <a:noFill/>
              <a:round/>
              <a:headEnd/>
              <a:tailEnd/>
            </a:ln>
          </p:spPr>
          <p:txBody>
            <a:bodyPr/>
            <a:lstStyle/>
            <a:p>
              <a:pPr>
                <a:defRPr/>
              </a:pPr>
              <a:endParaRPr lang="en-US">
                <a:solidFill>
                  <a:srgbClr val="000000"/>
                </a:solidFill>
              </a:endParaRPr>
            </a:p>
          </p:txBody>
        </p:sp>
        <p:grpSp>
          <p:nvGrpSpPr>
            <p:cNvPr id="105" name="Group 104"/>
            <p:cNvGrpSpPr/>
            <p:nvPr/>
          </p:nvGrpSpPr>
          <p:grpSpPr>
            <a:xfrm>
              <a:off x="469900" y="4068762"/>
              <a:ext cx="222250" cy="444500"/>
              <a:chOff x="2984501" y="1868487"/>
              <a:chExt cx="325438" cy="742950"/>
            </a:xfrm>
            <a:grpFill/>
          </p:grpSpPr>
          <p:sp>
            <p:nvSpPr>
              <p:cNvPr id="106" name="Freeform 37"/>
              <p:cNvSpPr>
                <a:spLocks/>
              </p:cNvSpPr>
              <p:nvPr/>
            </p:nvSpPr>
            <p:spPr bwMode="auto">
              <a:xfrm>
                <a:off x="3089276" y="2232025"/>
                <a:ext cx="49213" cy="149225"/>
              </a:xfrm>
              <a:custGeom>
                <a:avLst/>
                <a:gdLst>
                  <a:gd name="T0" fmla="*/ 0 w 31"/>
                  <a:gd name="T1" fmla="*/ 17 h 94"/>
                  <a:gd name="T2" fmla="*/ 0 w 31"/>
                  <a:gd name="T3" fmla="*/ 77 h 94"/>
                  <a:gd name="T4" fmla="*/ 0 w 31"/>
                  <a:gd name="T5" fmla="*/ 84 h 94"/>
                  <a:gd name="T6" fmla="*/ 3 w 31"/>
                  <a:gd name="T7" fmla="*/ 89 h 94"/>
                  <a:gd name="T8" fmla="*/ 8 w 31"/>
                  <a:gd name="T9" fmla="*/ 92 h 94"/>
                  <a:gd name="T10" fmla="*/ 15 w 31"/>
                  <a:gd name="T11" fmla="*/ 94 h 94"/>
                  <a:gd name="T12" fmla="*/ 22 w 31"/>
                  <a:gd name="T13" fmla="*/ 92 h 94"/>
                  <a:gd name="T14" fmla="*/ 27 w 31"/>
                  <a:gd name="T15" fmla="*/ 89 h 94"/>
                  <a:gd name="T16" fmla="*/ 31 w 31"/>
                  <a:gd name="T17" fmla="*/ 84 h 94"/>
                  <a:gd name="T18" fmla="*/ 31 w 31"/>
                  <a:gd name="T19" fmla="*/ 77 h 94"/>
                  <a:gd name="T20" fmla="*/ 31 w 31"/>
                  <a:gd name="T21" fmla="*/ 17 h 94"/>
                  <a:gd name="T22" fmla="*/ 31 w 31"/>
                  <a:gd name="T23" fmla="*/ 10 h 94"/>
                  <a:gd name="T24" fmla="*/ 27 w 31"/>
                  <a:gd name="T25" fmla="*/ 5 h 94"/>
                  <a:gd name="T26" fmla="*/ 22 w 31"/>
                  <a:gd name="T27" fmla="*/ 1 h 94"/>
                  <a:gd name="T28" fmla="*/ 15 w 31"/>
                  <a:gd name="T29" fmla="*/ 0 h 94"/>
                  <a:gd name="T30" fmla="*/ 8 w 31"/>
                  <a:gd name="T31" fmla="*/ 1 h 94"/>
                  <a:gd name="T32" fmla="*/ 3 w 31"/>
                  <a:gd name="T33" fmla="*/ 5 h 94"/>
                  <a:gd name="T34" fmla="*/ 0 w 31"/>
                  <a:gd name="T35" fmla="*/ 10 h 94"/>
                  <a:gd name="T36" fmla="*/ 0 w 31"/>
                  <a:gd name="T37" fmla="*/ 1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94">
                    <a:moveTo>
                      <a:pt x="0" y="17"/>
                    </a:moveTo>
                    <a:lnTo>
                      <a:pt x="0" y="77"/>
                    </a:lnTo>
                    <a:lnTo>
                      <a:pt x="0" y="84"/>
                    </a:lnTo>
                    <a:lnTo>
                      <a:pt x="3" y="89"/>
                    </a:lnTo>
                    <a:lnTo>
                      <a:pt x="8" y="92"/>
                    </a:lnTo>
                    <a:lnTo>
                      <a:pt x="15" y="94"/>
                    </a:lnTo>
                    <a:lnTo>
                      <a:pt x="22" y="92"/>
                    </a:lnTo>
                    <a:lnTo>
                      <a:pt x="27" y="89"/>
                    </a:lnTo>
                    <a:lnTo>
                      <a:pt x="31" y="84"/>
                    </a:lnTo>
                    <a:lnTo>
                      <a:pt x="31" y="77"/>
                    </a:lnTo>
                    <a:lnTo>
                      <a:pt x="31" y="17"/>
                    </a:lnTo>
                    <a:lnTo>
                      <a:pt x="31" y="10"/>
                    </a:lnTo>
                    <a:lnTo>
                      <a:pt x="27" y="5"/>
                    </a:lnTo>
                    <a:lnTo>
                      <a:pt x="22" y="1"/>
                    </a:lnTo>
                    <a:lnTo>
                      <a:pt x="15" y="0"/>
                    </a:lnTo>
                    <a:lnTo>
                      <a:pt x="8" y="1"/>
                    </a:lnTo>
                    <a:lnTo>
                      <a:pt x="3" y="5"/>
                    </a:lnTo>
                    <a:lnTo>
                      <a:pt x="0" y="10"/>
                    </a:lnTo>
                    <a:lnTo>
                      <a:pt x="0" y="17"/>
                    </a:lnTo>
                    <a:close/>
                  </a:path>
                </a:pathLst>
              </a:custGeom>
              <a:grpFill/>
              <a:ln>
                <a:noFill/>
              </a:ln>
              <a:extLst/>
            </p:spPr>
            <p:txBody>
              <a:bodyPr/>
              <a:lstStyle/>
              <a:p>
                <a:pPr>
                  <a:defRPr/>
                </a:pPr>
                <a:endParaRPr lang="en-US">
                  <a:solidFill>
                    <a:srgbClr val="000000"/>
                  </a:solidFill>
                </a:endParaRPr>
              </a:p>
            </p:txBody>
          </p:sp>
          <p:sp>
            <p:nvSpPr>
              <p:cNvPr id="107" name="Freeform 38"/>
              <p:cNvSpPr>
                <a:spLocks/>
              </p:cNvSpPr>
              <p:nvPr/>
            </p:nvSpPr>
            <p:spPr bwMode="auto">
              <a:xfrm>
                <a:off x="3149601" y="2247900"/>
                <a:ext cx="49213" cy="149225"/>
              </a:xfrm>
              <a:custGeom>
                <a:avLst/>
                <a:gdLst>
                  <a:gd name="T0" fmla="*/ 0 w 31"/>
                  <a:gd name="T1" fmla="*/ 17 h 94"/>
                  <a:gd name="T2" fmla="*/ 0 w 31"/>
                  <a:gd name="T3" fmla="*/ 77 h 94"/>
                  <a:gd name="T4" fmla="*/ 0 w 31"/>
                  <a:gd name="T5" fmla="*/ 84 h 94"/>
                  <a:gd name="T6" fmla="*/ 3 w 31"/>
                  <a:gd name="T7" fmla="*/ 89 h 94"/>
                  <a:gd name="T8" fmla="*/ 8 w 31"/>
                  <a:gd name="T9" fmla="*/ 93 h 94"/>
                  <a:gd name="T10" fmla="*/ 15 w 31"/>
                  <a:gd name="T11" fmla="*/ 94 h 94"/>
                  <a:gd name="T12" fmla="*/ 22 w 31"/>
                  <a:gd name="T13" fmla="*/ 93 h 94"/>
                  <a:gd name="T14" fmla="*/ 27 w 31"/>
                  <a:gd name="T15" fmla="*/ 89 h 94"/>
                  <a:gd name="T16" fmla="*/ 31 w 31"/>
                  <a:gd name="T17" fmla="*/ 84 h 94"/>
                  <a:gd name="T18" fmla="*/ 31 w 31"/>
                  <a:gd name="T19" fmla="*/ 77 h 94"/>
                  <a:gd name="T20" fmla="*/ 31 w 31"/>
                  <a:gd name="T21" fmla="*/ 17 h 94"/>
                  <a:gd name="T22" fmla="*/ 31 w 31"/>
                  <a:gd name="T23" fmla="*/ 10 h 94"/>
                  <a:gd name="T24" fmla="*/ 27 w 31"/>
                  <a:gd name="T25" fmla="*/ 5 h 94"/>
                  <a:gd name="T26" fmla="*/ 22 w 31"/>
                  <a:gd name="T27" fmla="*/ 2 h 94"/>
                  <a:gd name="T28" fmla="*/ 15 w 31"/>
                  <a:gd name="T29" fmla="*/ 0 h 94"/>
                  <a:gd name="T30" fmla="*/ 8 w 31"/>
                  <a:gd name="T31" fmla="*/ 2 h 94"/>
                  <a:gd name="T32" fmla="*/ 3 w 31"/>
                  <a:gd name="T33" fmla="*/ 5 h 94"/>
                  <a:gd name="T34" fmla="*/ 0 w 31"/>
                  <a:gd name="T35" fmla="*/ 10 h 94"/>
                  <a:gd name="T36" fmla="*/ 0 w 31"/>
                  <a:gd name="T37" fmla="*/ 1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94">
                    <a:moveTo>
                      <a:pt x="0" y="17"/>
                    </a:moveTo>
                    <a:lnTo>
                      <a:pt x="0" y="77"/>
                    </a:lnTo>
                    <a:lnTo>
                      <a:pt x="0" y="84"/>
                    </a:lnTo>
                    <a:lnTo>
                      <a:pt x="3" y="89"/>
                    </a:lnTo>
                    <a:lnTo>
                      <a:pt x="8" y="93"/>
                    </a:lnTo>
                    <a:lnTo>
                      <a:pt x="15" y="94"/>
                    </a:lnTo>
                    <a:lnTo>
                      <a:pt x="22" y="93"/>
                    </a:lnTo>
                    <a:lnTo>
                      <a:pt x="27" y="89"/>
                    </a:lnTo>
                    <a:lnTo>
                      <a:pt x="31" y="84"/>
                    </a:lnTo>
                    <a:lnTo>
                      <a:pt x="31" y="77"/>
                    </a:lnTo>
                    <a:lnTo>
                      <a:pt x="31" y="17"/>
                    </a:lnTo>
                    <a:lnTo>
                      <a:pt x="31" y="10"/>
                    </a:lnTo>
                    <a:lnTo>
                      <a:pt x="27" y="5"/>
                    </a:lnTo>
                    <a:lnTo>
                      <a:pt x="22" y="2"/>
                    </a:lnTo>
                    <a:lnTo>
                      <a:pt x="15" y="0"/>
                    </a:lnTo>
                    <a:lnTo>
                      <a:pt x="8" y="2"/>
                    </a:lnTo>
                    <a:lnTo>
                      <a:pt x="3" y="5"/>
                    </a:lnTo>
                    <a:lnTo>
                      <a:pt x="0" y="10"/>
                    </a:lnTo>
                    <a:lnTo>
                      <a:pt x="0" y="17"/>
                    </a:lnTo>
                    <a:close/>
                  </a:path>
                </a:pathLst>
              </a:custGeom>
              <a:grpFill/>
              <a:ln>
                <a:noFill/>
              </a:ln>
              <a:extLst/>
            </p:spPr>
            <p:txBody>
              <a:bodyPr/>
              <a:lstStyle/>
              <a:p>
                <a:pPr>
                  <a:defRPr/>
                </a:pPr>
                <a:endParaRPr lang="en-US">
                  <a:solidFill>
                    <a:srgbClr val="000000"/>
                  </a:solidFill>
                </a:endParaRPr>
              </a:p>
            </p:txBody>
          </p:sp>
          <p:sp>
            <p:nvSpPr>
              <p:cNvPr id="108" name="Freeform 39"/>
              <p:cNvSpPr>
                <a:spLocks/>
              </p:cNvSpPr>
              <p:nvPr/>
            </p:nvSpPr>
            <p:spPr bwMode="auto">
              <a:xfrm>
                <a:off x="3206751" y="2266950"/>
                <a:ext cx="50800" cy="147637"/>
              </a:xfrm>
              <a:custGeom>
                <a:avLst/>
                <a:gdLst>
                  <a:gd name="T0" fmla="*/ 17 w 32"/>
                  <a:gd name="T1" fmla="*/ 0 h 93"/>
                  <a:gd name="T2" fmla="*/ 10 w 32"/>
                  <a:gd name="T3" fmla="*/ 0 h 93"/>
                  <a:gd name="T4" fmla="*/ 5 w 32"/>
                  <a:gd name="T5" fmla="*/ 3 h 93"/>
                  <a:gd name="T6" fmla="*/ 1 w 32"/>
                  <a:gd name="T7" fmla="*/ 9 h 93"/>
                  <a:gd name="T8" fmla="*/ 0 w 32"/>
                  <a:gd name="T9" fmla="*/ 15 h 93"/>
                  <a:gd name="T10" fmla="*/ 0 w 32"/>
                  <a:gd name="T11" fmla="*/ 77 h 93"/>
                  <a:gd name="T12" fmla="*/ 1 w 32"/>
                  <a:gd name="T13" fmla="*/ 82 h 93"/>
                  <a:gd name="T14" fmla="*/ 5 w 32"/>
                  <a:gd name="T15" fmla="*/ 88 h 93"/>
                  <a:gd name="T16" fmla="*/ 10 w 32"/>
                  <a:gd name="T17" fmla="*/ 91 h 93"/>
                  <a:gd name="T18" fmla="*/ 17 w 32"/>
                  <a:gd name="T19" fmla="*/ 93 h 93"/>
                  <a:gd name="T20" fmla="*/ 22 w 32"/>
                  <a:gd name="T21" fmla="*/ 91 h 93"/>
                  <a:gd name="T22" fmla="*/ 27 w 32"/>
                  <a:gd name="T23" fmla="*/ 88 h 93"/>
                  <a:gd name="T24" fmla="*/ 31 w 32"/>
                  <a:gd name="T25" fmla="*/ 82 h 93"/>
                  <a:gd name="T26" fmla="*/ 32 w 32"/>
                  <a:gd name="T27" fmla="*/ 77 h 93"/>
                  <a:gd name="T28" fmla="*/ 32 w 32"/>
                  <a:gd name="T29" fmla="*/ 15 h 93"/>
                  <a:gd name="T30" fmla="*/ 31 w 32"/>
                  <a:gd name="T31" fmla="*/ 9 h 93"/>
                  <a:gd name="T32" fmla="*/ 27 w 32"/>
                  <a:gd name="T33" fmla="*/ 3 h 93"/>
                  <a:gd name="T34" fmla="*/ 22 w 32"/>
                  <a:gd name="T35" fmla="*/ 0 h 93"/>
                  <a:gd name="T36" fmla="*/ 17 w 32"/>
                  <a:gd name="T3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93">
                    <a:moveTo>
                      <a:pt x="17" y="0"/>
                    </a:moveTo>
                    <a:lnTo>
                      <a:pt x="10" y="0"/>
                    </a:lnTo>
                    <a:lnTo>
                      <a:pt x="5" y="3"/>
                    </a:lnTo>
                    <a:lnTo>
                      <a:pt x="1" y="9"/>
                    </a:lnTo>
                    <a:lnTo>
                      <a:pt x="0" y="15"/>
                    </a:lnTo>
                    <a:lnTo>
                      <a:pt x="0" y="77"/>
                    </a:lnTo>
                    <a:lnTo>
                      <a:pt x="1" y="82"/>
                    </a:lnTo>
                    <a:lnTo>
                      <a:pt x="5" y="88"/>
                    </a:lnTo>
                    <a:lnTo>
                      <a:pt x="10" y="91"/>
                    </a:lnTo>
                    <a:lnTo>
                      <a:pt x="17" y="93"/>
                    </a:lnTo>
                    <a:lnTo>
                      <a:pt x="22" y="91"/>
                    </a:lnTo>
                    <a:lnTo>
                      <a:pt x="27" y="88"/>
                    </a:lnTo>
                    <a:lnTo>
                      <a:pt x="31" y="82"/>
                    </a:lnTo>
                    <a:lnTo>
                      <a:pt x="32" y="77"/>
                    </a:lnTo>
                    <a:lnTo>
                      <a:pt x="32" y="15"/>
                    </a:lnTo>
                    <a:lnTo>
                      <a:pt x="31" y="9"/>
                    </a:lnTo>
                    <a:lnTo>
                      <a:pt x="27" y="3"/>
                    </a:lnTo>
                    <a:lnTo>
                      <a:pt x="22" y="0"/>
                    </a:lnTo>
                    <a:lnTo>
                      <a:pt x="17" y="0"/>
                    </a:lnTo>
                    <a:close/>
                  </a:path>
                </a:pathLst>
              </a:custGeom>
              <a:grpFill/>
              <a:ln>
                <a:noFill/>
              </a:ln>
              <a:extLst/>
            </p:spPr>
            <p:txBody>
              <a:bodyPr/>
              <a:lstStyle/>
              <a:p>
                <a:pPr>
                  <a:defRPr/>
                </a:pPr>
                <a:endParaRPr lang="en-US">
                  <a:solidFill>
                    <a:srgbClr val="000000"/>
                  </a:solidFill>
                </a:endParaRPr>
              </a:p>
            </p:txBody>
          </p:sp>
          <p:sp>
            <p:nvSpPr>
              <p:cNvPr id="109" name="Freeform 40"/>
              <p:cNvSpPr>
                <a:spLocks/>
              </p:cNvSpPr>
              <p:nvPr/>
            </p:nvSpPr>
            <p:spPr bwMode="auto">
              <a:xfrm>
                <a:off x="2984501" y="2255837"/>
                <a:ext cx="292100" cy="355600"/>
              </a:xfrm>
              <a:custGeom>
                <a:avLst/>
                <a:gdLst>
                  <a:gd name="T0" fmla="*/ 178 w 184"/>
                  <a:gd name="T1" fmla="*/ 84 h 224"/>
                  <a:gd name="T2" fmla="*/ 172 w 184"/>
                  <a:gd name="T3" fmla="*/ 100 h 224"/>
                  <a:gd name="T4" fmla="*/ 157 w 184"/>
                  <a:gd name="T5" fmla="*/ 105 h 224"/>
                  <a:gd name="T6" fmla="*/ 143 w 184"/>
                  <a:gd name="T7" fmla="*/ 100 h 224"/>
                  <a:gd name="T8" fmla="*/ 135 w 184"/>
                  <a:gd name="T9" fmla="*/ 86 h 224"/>
                  <a:gd name="T10" fmla="*/ 128 w 184"/>
                  <a:gd name="T11" fmla="*/ 93 h 224"/>
                  <a:gd name="T12" fmla="*/ 119 w 184"/>
                  <a:gd name="T13" fmla="*/ 95 h 224"/>
                  <a:gd name="T14" fmla="*/ 105 w 184"/>
                  <a:gd name="T15" fmla="*/ 89 h 224"/>
                  <a:gd name="T16" fmla="*/ 98 w 184"/>
                  <a:gd name="T17" fmla="*/ 76 h 224"/>
                  <a:gd name="T18" fmla="*/ 90 w 184"/>
                  <a:gd name="T19" fmla="*/ 81 h 224"/>
                  <a:gd name="T20" fmla="*/ 81 w 184"/>
                  <a:gd name="T21" fmla="*/ 84 h 224"/>
                  <a:gd name="T22" fmla="*/ 66 w 184"/>
                  <a:gd name="T23" fmla="*/ 77 h 224"/>
                  <a:gd name="T24" fmla="*/ 61 w 184"/>
                  <a:gd name="T25" fmla="*/ 62 h 224"/>
                  <a:gd name="T26" fmla="*/ 57 w 184"/>
                  <a:gd name="T27" fmla="*/ 59 h 224"/>
                  <a:gd name="T28" fmla="*/ 54 w 184"/>
                  <a:gd name="T29" fmla="*/ 74 h 224"/>
                  <a:gd name="T30" fmla="*/ 59 w 184"/>
                  <a:gd name="T31" fmla="*/ 88 h 224"/>
                  <a:gd name="T32" fmla="*/ 71 w 184"/>
                  <a:gd name="T33" fmla="*/ 102 h 224"/>
                  <a:gd name="T34" fmla="*/ 92 w 184"/>
                  <a:gd name="T35" fmla="*/ 115 h 224"/>
                  <a:gd name="T36" fmla="*/ 102 w 184"/>
                  <a:gd name="T37" fmla="*/ 126 h 224"/>
                  <a:gd name="T38" fmla="*/ 76 w 184"/>
                  <a:gd name="T39" fmla="*/ 112 h 224"/>
                  <a:gd name="T40" fmla="*/ 59 w 184"/>
                  <a:gd name="T41" fmla="*/ 98 h 224"/>
                  <a:gd name="T42" fmla="*/ 50 w 184"/>
                  <a:gd name="T43" fmla="*/ 84 h 224"/>
                  <a:gd name="T44" fmla="*/ 49 w 184"/>
                  <a:gd name="T45" fmla="*/ 69 h 224"/>
                  <a:gd name="T46" fmla="*/ 52 w 184"/>
                  <a:gd name="T47" fmla="*/ 53 h 224"/>
                  <a:gd name="T48" fmla="*/ 59 w 184"/>
                  <a:gd name="T49" fmla="*/ 41 h 224"/>
                  <a:gd name="T50" fmla="*/ 61 w 184"/>
                  <a:gd name="T51" fmla="*/ 14 h 224"/>
                  <a:gd name="T52" fmla="*/ 55 w 184"/>
                  <a:gd name="T53" fmla="*/ 2 h 224"/>
                  <a:gd name="T54" fmla="*/ 50 w 184"/>
                  <a:gd name="T55" fmla="*/ 0 h 224"/>
                  <a:gd name="T56" fmla="*/ 43 w 184"/>
                  <a:gd name="T57" fmla="*/ 3 h 224"/>
                  <a:gd name="T58" fmla="*/ 38 w 184"/>
                  <a:gd name="T59" fmla="*/ 9 h 224"/>
                  <a:gd name="T60" fmla="*/ 16 w 184"/>
                  <a:gd name="T61" fmla="*/ 29 h 224"/>
                  <a:gd name="T62" fmla="*/ 12 w 184"/>
                  <a:gd name="T63" fmla="*/ 34 h 224"/>
                  <a:gd name="T64" fmla="*/ 7 w 184"/>
                  <a:gd name="T65" fmla="*/ 41 h 224"/>
                  <a:gd name="T66" fmla="*/ 0 w 184"/>
                  <a:gd name="T67" fmla="*/ 64 h 224"/>
                  <a:gd name="T68" fmla="*/ 2 w 184"/>
                  <a:gd name="T69" fmla="*/ 89 h 224"/>
                  <a:gd name="T70" fmla="*/ 7 w 184"/>
                  <a:gd name="T71" fmla="*/ 124 h 224"/>
                  <a:gd name="T72" fmla="*/ 30 w 184"/>
                  <a:gd name="T73" fmla="*/ 163 h 224"/>
                  <a:gd name="T74" fmla="*/ 38 w 184"/>
                  <a:gd name="T75" fmla="*/ 177 h 224"/>
                  <a:gd name="T76" fmla="*/ 52 w 184"/>
                  <a:gd name="T77" fmla="*/ 220 h 224"/>
                  <a:gd name="T78" fmla="*/ 85 w 184"/>
                  <a:gd name="T79" fmla="*/ 224 h 224"/>
                  <a:gd name="T80" fmla="*/ 129 w 184"/>
                  <a:gd name="T81" fmla="*/ 220 h 224"/>
                  <a:gd name="T82" fmla="*/ 147 w 184"/>
                  <a:gd name="T83" fmla="*/ 203 h 224"/>
                  <a:gd name="T84" fmla="*/ 164 w 184"/>
                  <a:gd name="T85" fmla="*/ 167 h 224"/>
                  <a:gd name="T86" fmla="*/ 183 w 184"/>
                  <a:gd name="T87" fmla="*/ 133 h 224"/>
                  <a:gd name="T88" fmla="*/ 184 w 184"/>
                  <a:gd name="T89" fmla="*/ 108 h 224"/>
                  <a:gd name="T90" fmla="*/ 183 w 184"/>
                  <a:gd name="T91" fmla="*/ 72 h 224"/>
                  <a:gd name="T92" fmla="*/ 181 w 184"/>
                  <a:gd name="T93" fmla="*/ 6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4" h="224">
                    <a:moveTo>
                      <a:pt x="178" y="62"/>
                    </a:moveTo>
                    <a:lnTo>
                      <a:pt x="178" y="84"/>
                    </a:lnTo>
                    <a:lnTo>
                      <a:pt x="176" y="93"/>
                    </a:lnTo>
                    <a:lnTo>
                      <a:pt x="172" y="100"/>
                    </a:lnTo>
                    <a:lnTo>
                      <a:pt x="166" y="103"/>
                    </a:lnTo>
                    <a:lnTo>
                      <a:pt x="157" y="105"/>
                    </a:lnTo>
                    <a:lnTo>
                      <a:pt x="148" y="103"/>
                    </a:lnTo>
                    <a:lnTo>
                      <a:pt x="143" y="100"/>
                    </a:lnTo>
                    <a:lnTo>
                      <a:pt x="138" y="95"/>
                    </a:lnTo>
                    <a:lnTo>
                      <a:pt x="135" y="86"/>
                    </a:lnTo>
                    <a:lnTo>
                      <a:pt x="133" y="89"/>
                    </a:lnTo>
                    <a:lnTo>
                      <a:pt x="128" y="93"/>
                    </a:lnTo>
                    <a:lnTo>
                      <a:pt x="124" y="95"/>
                    </a:lnTo>
                    <a:lnTo>
                      <a:pt x="119" y="95"/>
                    </a:lnTo>
                    <a:lnTo>
                      <a:pt x="110" y="93"/>
                    </a:lnTo>
                    <a:lnTo>
                      <a:pt x="105" y="89"/>
                    </a:lnTo>
                    <a:lnTo>
                      <a:pt x="100" y="83"/>
                    </a:lnTo>
                    <a:lnTo>
                      <a:pt x="98" y="76"/>
                    </a:lnTo>
                    <a:lnTo>
                      <a:pt x="95" y="79"/>
                    </a:lnTo>
                    <a:lnTo>
                      <a:pt x="90" y="81"/>
                    </a:lnTo>
                    <a:lnTo>
                      <a:pt x="86" y="83"/>
                    </a:lnTo>
                    <a:lnTo>
                      <a:pt x="81" y="84"/>
                    </a:lnTo>
                    <a:lnTo>
                      <a:pt x="73" y="83"/>
                    </a:lnTo>
                    <a:lnTo>
                      <a:pt x="66" y="77"/>
                    </a:lnTo>
                    <a:lnTo>
                      <a:pt x="62" y="71"/>
                    </a:lnTo>
                    <a:lnTo>
                      <a:pt x="61" y="62"/>
                    </a:lnTo>
                    <a:lnTo>
                      <a:pt x="61" y="52"/>
                    </a:lnTo>
                    <a:lnTo>
                      <a:pt x="57" y="59"/>
                    </a:lnTo>
                    <a:lnTo>
                      <a:pt x="54" y="65"/>
                    </a:lnTo>
                    <a:lnTo>
                      <a:pt x="54" y="74"/>
                    </a:lnTo>
                    <a:lnTo>
                      <a:pt x="55" y="83"/>
                    </a:lnTo>
                    <a:lnTo>
                      <a:pt x="59" y="88"/>
                    </a:lnTo>
                    <a:lnTo>
                      <a:pt x="64" y="95"/>
                    </a:lnTo>
                    <a:lnTo>
                      <a:pt x="71" y="102"/>
                    </a:lnTo>
                    <a:lnTo>
                      <a:pt x="80" y="108"/>
                    </a:lnTo>
                    <a:lnTo>
                      <a:pt x="92" y="115"/>
                    </a:lnTo>
                    <a:lnTo>
                      <a:pt x="104" y="120"/>
                    </a:lnTo>
                    <a:lnTo>
                      <a:pt x="102" y="126"/>
                    </a:lnTo>
                    <a:lnTo>
                      <a:pt x="90" y="120"/>
                    </a:lnTo>
                    <a:lnTo>
                      <a:pt x="76" y="112"/>
                    </a:lnTo>
                    <a:lnTo>
                      <a:pt x="67" y="105"/>
                    </a:lnTo>
                    <a:lnTo>
                      <a:pt x="59" y="98"/>
                    </a:lnTo>
                    <a:lnTo>
                      <a:pt x="54" y="91"/>
                    </a:lnTo>
                    <a:lnTo>
                      <a:pt x="50" y="84"/>
                    </a:lnTo>
                    <a:lnTo>
                      <a:pt x="49" y="76"/>
                    </a:lnTo>
                    <a:lnTo>
                      <a:pt x="49" y="69"/>
                    </a:lnTo>
                    <a:lnTo>
                      <a:pt x="50" y="60"/>
                    </a:lnTo>
                    <a:lnTo>
                      <a:pt x="52" y="53"/>
                    </a:lnTo>
                    <a:lnTo>
                      <a:pt x="55" y="48"/>
                    </a:lnTo>
                    <a:lnTo>
                      <a:pt x="59" y="41"/>
                    </a:lnTo>
                    <a:lnTo>
                      <a:pt x="61" y="29"/>
                    </a:lnTo>
                    <a:lnTo>
                      <a:pt x="61" y="14"/>
                    </a:lnTo>
                    <a:lnTo>
                      <a:pt x="59" y="7"/>
                    </a:lnTo>
                    <a:lnTo>
                      <a:pt x="55" y="2"/>
                    </a:lnTo>
                    <a:lnTo>
                      <a:pt x="52" y="2"/>
                    </a:lnTo>
                    <a:lnTo>
                      <a:pt x="50" y="0"/>
                    </a:lnTo>
                    <a:lnTo>
                      <a:pt x="47" y="2"/>
                    </a:lnTo>
                    <a:lnTo>
                      <a:pt x="43" y="3"/>
                    </a:lnTo>
                    <a:lnTo>
                      <a:pt x="40" y="5"/>
                    </a:lnTo>
                    <a:lnTo>
                      <a:pt x="38" y="9"/>
                    </a:lnTo>
                    <a:lnTo>
                      <a:pt x="26" y="19"/>
                    </a:lnTo>
                    <a:lnTo>
                      <a:pt x="16" y="29"/>
                    </a:lnTo>
                    <a:lnTo>
                      <a:pt x="14" y="33"/>
                    </a:lnTo>
                    <a:lnTo>
                      <a:pt x="12" y="34"/>
                    </a:lnTo>
                    <a:lnTo>
                      <a:pt x="9" y="38"/>
                    </a:lnTo>
                    <a:lnTo>
                      <a:pt x="7" y="41"/>
                    </a:lnTo>
                    <a:lnTo>
                      <a:pt x="4" y="52"/>
                    </a:lnTo>
                    <a:lnTo>
                      <a:pt x="0" y="64"/>
                    </a:lnTo>
                    <a:lnTo>
                      <a:pt x="0" y="76"/>
                    </a:lnTo>
                    <a:lnTo>
                      <a:pt x="2" y="89"/>
                    </a:lnTo>
                    <a:lnTo>
                      <a:pt x="6" y="114"/>
                    </a:lnTo>
                    <a:lnTo>
                      <a:pt x="7" y="124"/>
                    </a:lnTo>
                    <a:lnTo>
                      <a:pt x="16" y="141"/>
                    </a:lnTo>
                    <a:lnTo>
                      <a:pt x="30" y="163"/>
                    </a:lnTo>
                    <a:lnTo>
                      <a:pt x="36" y="174"/>
                    </a:lnTo>
                    <a:lnTo>
                      <a:pt x="38" y="177"/>
                    </a:lnTo>
                    <a:lnTo>
                      <a:pt x="38" y="215"/>
                    </a:lnTo>
                    <a:lnTo>
                      <a:pt x="52" y="220"/>
                    </a:lnTo>
                    <a:lnTo>
                      <a:pt x="67" y="224"/>
                    </a:lnTo>
                    <a:lnTo>
                      <a:pt x="85" y="224"/>
                    </a:lnTo>
                    <a:lnTo>
                      <a:pt x="102" y="224"/>
                    </a:lnTo>
                    <a:lnTo>
                      <a:pt x="129" y="220"/>
                    </a:lnTo>
                    <a:lnTo>
                      <a:pt x="145" y="215"/>
                    </a:lnTo>
                    <a:lnTo>
                      <a:pt x="147" y="203"/>
                    </a:lnTo>
                    <a:lnTo>
                      <a:pt x="150" y="189"/>
                    </a:lnTo>
                    <a:lnTo>
                      <a:pt x="164" y="167"/>
                    </a:lnTo>
                    <a:lnTo>
                      <a:pt x="181" y="139"/>
                    </a:lnTo>
                    <a:lnTo>
                      <a:pt x="183" y="133"/>
                    </a:lnTo>
                    <a:lnTo>
                      <a:pt x="184" y="120"/>
                    </a:lnTo>
                    <a:lnTo>
                      <a:pt x="184" y="108"/>
                    </a:lnTo>
                    <a:lnTo>
                      <a:pt x="184" y="95"/>
                    </a:lnTo>
                    <a:lnTo>
                      <a:pt x="183" y="72"/>
                    </a:lnTo>
                    <a:lnTo>
                      <a:pt x="181" y="62"/>
                    </a:lnTo>
                    <a:lnTo>
                      <a:pt x="181" y="62"/>
                    </a:lnTo>
                    <a:lnTo>
                      <a:pt x="178" y="62"/>
                    </a:lnTo>
                    <a:close/>
                  </a:path>
                </a:pathLst>
              </a:custGeom>
              <a:grpFill/>
              <a:ln>
                <a:noFill/>
              </a:ln>
              <a:extLst/>
            </p:spPr>
            <p:txBody>
              <a:bodyPr/>
              <a:lstStyle/>
              <a:p>
                <a:pPr>
                  <a:defRPr/>
                </a:pPr>
                <a:endParaRPr lang="en-US">
                  <a:solidFill>
                    <a:srgbClr val="000000"/>
                  </a:solidFill>
                </a:endParaRPr>
              </a:p>
            </p:txBody>
          </p:sp>
          <p:sp>
            <p:nvSpPr>
              <p:cNvPr id="110" name="Freeform 41"/>
              <p:cNvSpPr>
                <a:spLocks/>
              </p:cNvSpPr>
              <p:nvPr/>
            </p:nvSpPr>
            <p:spPr bwMode="auto">
              <a:xfrm>
                <a:off x="3013076" y="2085975"/>
                <a:ext cx="49213" cy="204787"/>
              </a:xfrm>
              <a:custGeom>
                <a:avLst/>
                <a:gdLst>
                  <a:gd name="T0" fmla="*/ 31 w 31"/>
                  <a:gd name="T1" fmla="*/ 102 h 129"/>
                  <a:gd name="T2" fmla="*/ 31 w 31"/>
                  <a:gd name="T3" fmla="*/ 16 h 129"/>
                  <a:gd name="T4" fmla="*/ 31 w 31"/>
                  <a:gd name="T5" fmla="*/ 11 h 129"/>
                  <a:gd name="T6" fmla="*/ 27 w 31"/>
                  <a:gd name="T7" fmla="*/ 6 h 129"/>
                  <a:gd name="T8" fmla="*/ 22 w 31"/>
                  <a:gd name="T9" fmla="*/ 2 h 129"/>
                  <a:gd name="T10" fmla="*/ 15 w 31"/>
                  <a:gd name="T11" fmla="*/ 0 h 129"/>
                  <a:gd name="T12" fmla="*/ 8 w 31"/>
                  <a:gd name="T13" fmla="*/ 2 h 129"/>
                  <a:gd name="T14" fmla="*/ 3 w 31"/>
                  <a:gd name="T15" fmla="*/ 6 h 129"/>
                  <a:gd name="T16" fmla="*/ 0 w 31"/>
                  <a:gd name="T17" fmla="*/ 11 h 129"/>
                  <a:gd name="T18" fmla="*/ 0 w 31"/>
                  <a:gd name="T19" fmla="*/ 16 h 129"/>
                  <a:gd name="T20" fmla="*/ 0 w 31"/>
                  <a:gd name="T21" fmla="*/ 129 h 129"/>
                  <a:gd name="T22" fmla="*/ 8 w 31"/>
                  <a:gd name="T23" fmla="*/ 117 h 129"/>
                  <a:gd name="T24" fmla="*/ 18 w 31"/>
                  <a:gd name="T25" fmla="*/ 109 h 129"/>
                  <a:gd name="T26" fmla="*/ 27 w 31"/>
                  <a:gd name="T27" fmla="*/ 104 h 129"/>
                  <a:gd name="T28" fmla="*/ 31 w 31"/>
                  <a:gd name="T29" fmla="*/ 10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129">
                    <a:moveTo>
                      <a:pt x="31" y="102"/>
                    </a:moveTo>
                    <a:lnTo>
                      <a:pt x="31" y="16"/>
                    </a:lnTo>
                    <a:lnTo>
                      <a:pt x="31" y="11"/>
                    </a:lnTo>
                    <a:lnTo>
                      <a:pt x="27" y="6"/>
                    </a:lnTo>
                    <a:lnTo>
                      <a:pt x="22" y="2"/>
                    </a:lnTo>
                    <a:lnTo>
                      <a:pt x="15" y="0"/>
                    </a:lnTo>
                    <a:lnTo>
                      <a:pt x="8" y="2"/>
                    </a:lnTo>
                    <a:lnTo>
                      <a:pt x="3" y="6"/>
                    </a:lnTo>
                    <a:lnTo>
                      <a:pt x="0" y="11"/>
                    </a:lnTo>
                    <a:lnTo>
                      <a:pt x="0" y="16"/>
                    </a:lnTo>
                    <a:lnTo>
                      <a:pt x="0" y="129"/>
                    </a:lnTo>
                    <a:lnTo>
                      <a:pt x="8" y="117"/>
                    </a:lnTo>
                    <a:lnTo>
                      <a:pt x="18" y="109"/>
                    </a:lnTo>
                    <a:lnTo>
                      <a:pt x="27" y="104"/>
                    </a:lnTo>
                    <a:lnTo>
                      <a:pt x="31" y="102"/>
                    </a:lnTo>
                    <a:close/>
                  </a:path>
                </a:pathLst>
              </a:custGeom>
              <a:grpFill/>
              <a:ln>
                <a:noFill/>
              </a:ln>
              <a:extLst/>
            </p:spPr>
            <p:txBody>
              <a:bodyPr/>
              <a:lstStyle/>
              <a:p>
                <a:pPr>
                  <a:defRPr/>
                </a:pPr>
                <a:endParaRPr lang="en-US">
                  <a:solidFill>
                    <a:srgbClr val="000000"/>
                  </a:solidFill>
                </a:endParaRPr>
              </a:p>
            </p:txBody>
          </p:sp>
          <p:sp>
            <p:nvSpPr>
              <p:cNvPr id="111" name="Freeform 42"/>
              <p:cNvSpPr>
                <a:spLocks noEditPoints="1"/>
              </p:cNvSpPr>
              <p:nvPr/>
            </p:nvSpPr>
            <p:spPr bwMode="auto">
              <a:xfrm>
                <a:off x="3070226" y="1930400"/>
                <a:ext cx="182563" cy="257175"/>
              </a:xfrm>
              <a:custGeom>
                <a:avLst/>
                <a:gdLst>
                  <a:gd name="T0" fmla="*/ 27 w 115"/>
                  <a:gd name="T1" fmla="*/ 129 h 162"/>
                  <a:gd name="T2" fmla="*/ 32 w 115"/>
                  <a:gd name="T3" fmla="*/ 136 h 162"/>
                  <a:gd name="T4" fmla="*/ 38 w 115"/>
                  <a:gd name="T5" fmla="*/ 152 h 162"/>
                  <a:gd name="T6" fmla="*/ 43 w 115"/>
                  <a:gd name="T7" fmla="*/ 162 h 162"/>
                  <a:gd name="T8" fmla="*/ 70 w 115"/>
                  <a:gd name="T9" fmla="*/ 152 h 162"/>
                  <a:gd name="T10" fmla="*/ 75 w 115"/>
                  <a:gd name="T11" fmla="*/ 136 h 162"/>
                  <a:gd name="T12" fmla="*/ 86 w 115"/>
                  <a:gd name="T13" fmla="*/ 134 h 162"/>
                  <a:gd name="T14" fmla="*/ 86 w 115"/>
                  <a:gd name="T15" fmla="*/ 107 h 162"/>
                  <a:gd name="T16" fmla="*/ 98 w 115"/>
                  <a:gd name="T17" fmla="*/ 97 h 162"/>
                  <a:gd name="T18" fmla="*/ 106 w 115"/>
                  <a:gd name="T19" fmla="*/ 86 h 162"/>
                  <a:gd name="T20" fmla="*/ 113 w 115"/>
                  <a:gd name="T21" fmla="*/ 73 h 162"/>
                  <a:gd name="T22" fmla="*/ 115 w 115"/>
                  <a:gd name="T23" fmla="*/ 57 h 162"/>
                  <a:gd name="T24" fmla="*/ 113 w 115"/>
                  <a:gd name="T25" fmla="*/ 42 h 162"/>
                  <a:gd name="T26" fmla="*/ 106 w 115"/>
                  <a:gd name="T27" fmla="*/ 28 h 162"/>
                  <a:gd name="T28" fmla="*/ 98 w 115"/>
                  <a:gd name="T29" fmla="*/ 17 h 162"/>
                  <a:gd name="T30" fmla="*/ 86 w 115"/>
                  <a:gd name="T31" fmla="*/ 9 h 162"/>
                  <a:gd name="T32" fmla="*/ 74 w 115"/>
                  <a:gd name="T33" fmla="*/ 2 h 162"/>
                  <a:gd name="T34" fmla="*/ 60 w 115"/>
                  <a:gd name="T35" fmla="*/ 0 h 162"/>
                  <a:gd name="T36" fmla="*/ 44 w 115"/>
                  <a:gd name="T37" fmla="*/ 0 h 162"/>
                  <a:gd name="T38" fmla="*/ 31 w 115"/>
                  <a:gd name="T39" fmla="*/ 5 h 162"/>
                  <a:gd name="T40" fmla="*/ 19 w 115"/>
                  <a:gd name="T41" fmla="*/ 14 h 162"/>
                  <a:gd name="T42" fmla="*/ 8 w 115"/>
                  <a:gd name="T43" fmla="*/ 26 h 162"/>
                  <a:gd name="T44" fmla="*/ 1 w 115"/>
                  <a:gd name="T45" fmla="*/ 38 h 162"/>
                  <a:gd name="T46" fmla="*/ 0 w 115"/>
                  <a:gd name="T47" fmla="*/ 52 h 162"/>
                  <a:gd name="T48" fmla="*/ 0 w 115"/>
                  <a:gd name="T49" fmla="*/ 69 h 162"/>
                  <a:gd name="T50" fmla="*/ 5 w 115"/>
                  <a:gd name="T51" fmla="*/ 83 h 162"/>
                  <a:gd name="T52" fmla="*/ 15 w 115"/>
                  <a:gd name="T53" fmla="*/ 97 h 162"/>
                  <a:gd name="T54" fmla="*/ 27 w 115"/>
                  <a:gd name="T55" fmla="*/ 107 h 162"/>
                  <a:gd name="T56" fmla="*/ 38 w 115"/>
                  <a:gd name="T57" fmla="*/ 124 h 162"/>
                  <a:gd name="T58" fmla="*/ 48 w 115"/>
                  <a:gd name="T59" fmla="*/ 114 h 162"/>
                  <a:gd name="T60" fmla="*/ 67 w 115"/>
                  <a:gd name="T61" fmla="*/ 114 h 162"/>
                  <a:gd name="T62" fmla="*/ 75 w 115"/>
                  <a:gd name="T63" fmla="*/ 124 h 162"/>
                  <a:gd name="T64" fmla="*/ 81 w 115"/>
                  <a:gd name="T65" fmla="*/ 98 h 162"/>
                  <a:gd name="T66" fmla="*/ 81 w 115"/>
                  <a:gd name="T67" fmla="*/ 97 h 162"/>
                  <a:gd name="T68" fmla="*/ 82 w 115"/>
                  <a:gd name="T69" fmla="*/ 97 h 162"/>
                  <a:gd name="T70" fmla="*/ 84 w 115"/>
                  <a:gd name="T71" fmla="*/ 95 h 162"/>
                  <a:gd name="T72" fmla="*/ 82 w 115"/>
                  <a:gd name="T73" fmla="*/ 97 h 162"/>
                  <a:gd name="T74" fmla="*/ 44 w 115"/>
                  <a:gd name="T75" fmla="*/ 12 h 162"/>
                  <a:gd name="T76" fmla="*/ 62 w 115"/>
                  <a:gd name="T77" fmla="*/ 11 h 162"/>
                  <a:gd name="T78" fmla="*/ 79 w 115"/>
                  <a:gd name="T79" fmla="*/ 16 h 162"/>
                  <a:gd name="T80" fmla="*/ 93 w 115"/>
                  <a:gd name="T81" fmla="*/ 28 h 162"/>
                  <a:gd name="T82" fmla="*/ 101 w 115"/>
                  <a:gd name="T83" fmla="*/ 43 h 162"/>
                  <a:gd name="T84" fmla="*/ 103 w 115"/>
                  <a:gd name="T85" fmla="*/ 62 h 162"/>
                  <a:gd name="T86" fmla="*/ 98 w 115"/>
                  <a:gd name="T87" fmla="*/ 79 h 162"/>
                  <a:gd name="T88" fmla="*/ 86 w 115"/>
                  <a:gd name="T89" fmla="*/ 93 h 162"/>
                  <a:gd name="T90" fmla="*/ 79 w 115"/>
                  <a:gd name="T91" fmla="*/ 98 h 162"/>
                  <a:gd name="T92" fmla="*/ 79 w 115"/>
                  <a:gd name="T93" fmla="*/ 98 h 162"/>
                  <a:gd name="T94" fmla="*/ 79 w 115"/>
                  <a:gd name="T95" fmla="*/ 98 h 162"/>
                  <a:gd name="T96" fmla="*/ 72 w 115"/>
                  <a:gd name="T97" fmla="*/ 102 h 162"/>
                  <a:gd name="T98" fmla="*/ 65 w 115"/>
                  <a:gd name="T99" fmla="*/ 95 h 162"/>
                  <a:gd name="T100" fmla="*/ 56 w 115"/>
                  <a:gd name="T101" fmla="*/ 95 h 162"/>
                  <a:gd name="T102" fmla="*/ 50 w 115"/>
                  <a:gd name="T103" fmla="*/ 95 h 162"/>
                  <a:gd name="T104" fmla="*/ 39 w 115"/>
                  <a:gd name="T105" fmla="*/ 100 h 162"/>
                  <a:gd name="T106" fmla="*/ 20 w 115"/>
                  <a:gd name="T107" fmla="*/ 86 h 162"/>
                  <a:gd name="T108" fmla="*/ 12 w 115"/>
                  <a:gd name="T109" fmla="*/ 69 h 162"/>
                  <a:gd name="T110" fmla="*/ 10 w 115"/>
                  <a:gd name="T111" fmla="*/ 52 h 162"/>
                  <a:gd name="T112" fmla="*/ 17 w 115"/>
                  <a:gd name="T113" fmla="*/ 35 h 162"/>
                  <a:gd name="T114" fmla="*/ 27 w 115"/>
                  <a:gd name="T115" fmla="*/ 2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 h="162">
                    <a:moveTo>
                      <a:pt x="27" y="107"/>
                    </a:moveTo>
                    <a:lnTo>
                      <a:pt x="27" y="129"/>
                    </a:lnTo>
                    <a:lnTo>
                      <a:pt x="29" y="134"/>
                    </a:lnTo>
                    <a:lnTo>
                      <a:pt x="32" y="136"/>
                    </a:lnTo>
                    <a:lnTo>
                      <a:pt x="38" y="136"/>
                    </a:lnTo>
                    <a:lnTo>
                      <a:pt x="38" y="152"/>
                    </a:lnTo>
                    <a:lnTo>
                      <a:pt x="43" y="152"/>
                    </a:lnTo>
                    <a:lnTo>
                      <a:pt x="43" y="162"/>
                    </a:lnTo>
                    <a:lnTo>
                      <a:pt x="70" y="162"/>
                    </a:lnTo>
                    <a:lnTo>
                      <a:pt x="70" y="152"/>
                    </a:lnTo>
                    <a:lnTo>
                      <a:pt x="75" y="152"/>
                    </a:lnTo>
                    <a:lnTo>
                      <a:pt x="75" y="136"/>
                    </a:lnTo>
                    <a:lnTo>
                      <a:pt x="81" y="136"/>
                    </a:lnTo>
                    <a:lnTo>
                      <a:pt x="86" y="134"/>
                    </a:lnTo>
                    <a:lnTo>
                      <a:pt x="86" y="129"/>
                    </a:lnTo>
                    <a:lnTo>
                      <a:pt x="86" y="107"/>
                    </a:lnTo>
                    <a:lnTo>
                      <a:pt x="93" y="102"/>
                    </a:lnTo>
                    <a:lnTo>
                      <a:pt x="98" y="97"/>
                    </a:lnTo>
                    <a:lnTo>
                      <a:pt x="103" y="91"/>
                    </a:lnTo>
                    <a:lnTo>
                      <a:pt x="106" y="86"/>
                    </a:lnTo>
                    <a:lnTo>
                      <a:pt x="110" y="79"/>
                    </a:lnTo>
                    <a:lnTo>
                      <a:pt x="113" y="73"/>
                    </a:lnTo>
                    <a:lnTo>
                      <a:pt x="115" y="64"/>
                    </a:lnTo>
                    <a:lnTo>
                      <a:pt x="115" y="57"/>
                    </a:lnTo>
                    <a:lnTo>
                      <a:pt x="115" y="48"/>
                    </a:lnTo>
                    <a:lnTo>
                      <a:pt x="113" y="42"/>
                    </a:lnTo>
                    <a:lnTo>
                      <a:pt x="110" y="35"/>
                    </a:lnTo>
                    <a:lnTo>
                      <a:pt x="106" y="28"/>
                    </a:lnTo>
                    <a:lnTo>
                      <a:pt x="103" y="23"/>
                    </a:lnTo>
                    <a:lnTo>
                      <a:pt x="98" y="17"/>
                    </a:lnTo>
                    <a:lnTo>
                      <a:pt x="93" y="12"/>
                    </a:lnTo>
                    <a:lnTo>
                      <a:pt x="86" y="9"/>
                    </a:lnTo>
                    <a:lnTo>
                      <a:pt x="81" y="5"/>
                    </a:lnTo>
                    <a:lnTo>
                      <a:pt x="74" y="2"/>
                    </a:lnTo>
                    <a:lnTo>
                      <a:pt x="67" y="0"/>
                    </a:lnTo>
                    <a:lnTo>
                      <a:pt x="60" y="0"/>
                    </a:lnTo>
                    <a:lnTo>
                      <a:pt x="51" y="0"/>
                    </a:lnTo>
                    <a:lnTo>
                      <a:pt x="44" y="0"/>
                    </a:lnTo>
                    <a:lnTo>
                      <a:pt x="38" y="4"/>
                    </a:lnTo>
                    <a:lnTo>
                      <a:pt x="31" y="5"/>
                    </a:lnTo>
                    <a:lnTo>
                      <a:pt x="24" y="11"/>
                    </a:lnTo>
                    <a:lnTo>
                      <a:pt x="19" y="14"/>
                    </a:lnTo>
                    <a:lnTo>
                      <a:pt x="13" y="19"/>
                    </a:lnTo>
                    <a:lnTo>
                      <a:pt x="8" y="26"/>
                    </a:lnTo>
                    <a:lnTo>
                      <a:pt x="5" y="31"/>
                    </a:lnTo>
                    <a:lnTo>
                      <a:pt x="1" y="38"/>
                    </a:lnTo>
                    <a:lnTo>
                      <a:pt x="0" y="45"/>
                    </a:lnTo>
                    <a:lnTo>
                      <a:pt x="0" y="52"/>
                    </a:lnTo>
                    <a:lnTo>
                      <a:pt x="0" y="60"/>
                    </a:lnTo>
                    <a:lnTo>
                      <a:pt x="0" y="69"/>
                    </a:lnTo>
                    <a:lnTo>
                      <a:pt x="3" y="76"/>
                    </a:lnTo>
                    <a:lnTo>
                      <a:pt x="5" y="83"/>
                    </a:lnTo>
                    <a:lnTo>
                      <a:pt x="10" y="90"/>
                    </a:lnTo>
                    <a:lnTo>
                      <a:pt x="15" y="97"/>
                    </a:lnTo>
                    <a:lnTo>
                      <a:pt x="20" y="102"/>
                    </a:lnTo>
                    <a:lnTo>
                      <a:pt x="27" y="107"/>
                    </a:lnTo>
                    <a:close/>
                    <a:moveTo>
                      <a:pt x="75" y="124"/>
                    </a:moveTo>
                    <a:lnTo>
                      <a:pt x="38" y="124"/>
                    </a:lnTo>
                    <a:lnTo>
                      <a:pt x="38" y="112"/>
                    </a:lnTo>
                    <a:lnTo>
                      <a:pt x="48" y="114"/>
                    </a:lnTo>
                    <a:lnTo>
                      <a:pt x="56" y="114"/>
                    </a:lnTo>
                    <a:lnTo>
                      <a:pt x="67" y="114"/>
                    </a:lnTo>
                    <a:lnTo>
                      <a:pt x="75" y="112"/>
                    </a:lnTo>
                    <a:lnTo>
                      <a:pt x="75" y="124"/>
                    </a:lnTo>
                    <a:close/>
                    <a:moveTo>
                      <a:pt x="79" y="98"/>
                    </a:moveTo>
                    <a:lnTo>
                      <a:pt x="81" y="98"/>
                    </a:lnTo>
                    <a:lnTo>
                      <a:pt x="82" y="97"/>
                    </a:lnTo>
                    <a:lnTo>
                      <a:pt x="81" y="97"/>
                    </a:lnTo>
                    <a:lnTo>
                      <a:pt x="79" y="98"/>
                    </a:lnTo>
                    <a:close/>
                    <a:moveTo>
                      <a:pt x="82" y="97"/>
                    </a:moveTo>
                    <a:lnTo>
                      <a:pt x="84" y="95"/>
                    </a:lnTo>
                    <a:lnTo>
                      <a:pt x="84" y="95"/>
                    </a:lnTo>
                    <a:lnTo>
                      <a:pt x="84" y="95"/>
                    </a:lnTo>
                    <a:lnTo>
                      <a:pt x="82" y="97"/>
                    </a:lnTo>
                    <a:close/>
                    <a:moveTo>
                      <a:pt x="36" y="16"/>
                    </a:moveTo>
                    <a:lnTo>
                      <a:pt x="44" y="12"/>
                    </a:lnTo>
                    <a:lnTo>
                      <a:pt x="53" y="11"/>
                    </a:lnTo>
                    <a:lnTo>
                      <a:pt x="62" y="11"/>
                    </a:lnTo>
                    <a:lnTo>
                      <a:pt x="70" y="12"/>
                    </a:lnTo>
                    <a:lnTo>
                      <a:pt x="79" y="16"/>
                    </a:lnTo>
                    <a:lnTo>
                      <a:pt x="86" y="21"/>
                    </a:lnTo>
                    <a:lnTo>
                      <a:pt x="93" y="28"/>
                    </a:lnTo>
                    <a:lnTo>
                      <a:pt x="98" y="35"/>
                    </a:lnTo>
                    <a:lnTo>
                      <a:pt x="101" y="43"/>
                    </a:lnTo>
                    <a:lnTo>
                      <a:pt x="103" y="52"/>
                    </a:lnTo>
                    <a:lnTo>
                      <a:pt x="103" y="62"/>
                    </a:lnTo>
                    <a:lnTo>
                      <a:pt x="101" y="71"/>
                    </a:lnTo>
                    <a:lnTo>
                      <a:pt x="98" y="79"/>
                    </a:lnTo>
                    <a:lnTo>
                      <a:pt x="93" y="86"/>
                    </a:lnTo>
                    <a:lnTo>
                      <a:pt x="86" y="93"/>
                    </a:lnTo>
                    <a:lnTo>
                      <a:pt x="79" y="98"/>
                    </a:lnTo>
                    <a:lnTo>
                      <a:pt x="79" y="98"/>
                    </a:lnTo>
                    <a:lnTo>
                      <a:pt x="79" y="98"/>
                    </a:lnTo>
                    <a:lnTo>
                      <a:pt x="79" y="98"/>
                    </a:lnTo>
                    <a:lnTo>
                      <a:pt x="79" y="98"/>
                    </a:lnTo>
                    <a:lnTo>
                      <a:pt x="79" y="98"/>
                    </a:lnTo>
                    <a:lnTo>
                      <a:pt x="79" y="98"/>
                    </a:lnTo>
                    <a:lnTo>
                      <a:pt x="72" y="102"/>
                    </a:lnTo>
                    <a:lnTo>
                      <a:pt x="65" y="104"/>
                    </a:lnTo>
                    <a:lnTo>
                      <a:pt x="65" y="95"/>
                    </a:lnTo>
                    <a:lnTo>
                      <a:pt x="62" y="95"/>
                    </a:lnTo>
                    <a:lnTo>
                      <a:pt x="56" y="95"/>
                    </a:lnTo>
                    <a:lnTo>
                      <a:pt x="51" y="95"/>
                    </a:lnTo>
                    <a:lnTo>
                      <a:pt x="50" y="95"/>
                    </a:lnTo>
                    <a:lnTo>
                      <a:pt x="50" y="104"/>
                    </a:lnTo>
                    <a:lnTo>
                      <a:pt x="39" y="100"/>
                    </a:lnTo>
                    <a:lnTo>
                      <a:pt x="29" y="95"/>
                    </a:lnTo>
                    <a:lnTo>
                      <a:pt x="20" y="86"/>
                    </a:lnTo>
                    <a:lnTo>
                      <a:pt x="15" y="78"/>
                    </a:lnTo>
                    <a:lnTo>
                      <a:pt x="12" y="69"/>
                    </a:lnTo>
                    <a:lnTo>
                      <a:pt x="10" y="60"/>
                    </a:lnTo>
                    <a:lnTo>
                      <a:pt x="10" y="52"/>
                    </a:lnTo>
                    <a:lnTo>
                      <a:pt x="12" y="42"/>
                    </a:lnTo>
                    <a:lnTo>
                      <a:pt x="17" y="35"/>
                    </a:lnTo>
                    <a:lnTo>
                      <a:pt x="22" y="26"/>
                    </a:lnTo>
                    <a:lnTo>
                      <a:pt x="27" y="21"/>
                    </a:lnTo>
                    <a:lnTo>
                      <a:pt x="36" y="16"/>
                    </a:lnTo>
                    <a:close/>
                  </a:path>
                </a:pathLst>
              </a:custGeom>
              <a:grpFill/>
              <a:ln>
                <a:noFill/>
              </a:ln>
              <a:extLst/>
            </p:spPr>
            <p:txBody>
              <a:bodyPr/>
              <a:lstStyle/>
              <a:p>
                <a:pPr>
                  <a:defRPr/>
                </a:pPr>
                <a:endParaRPr lang="en-US">
                  <a:solidFill>
                    <a:srgbClr val="000000"/>
                  </a:solidFill>
                </a:endParaRPr>
              </a:p>
            </p:txBody>
          </p:sp>
          <p:sp>
            <p:nvSpPr>
              <p:cNvPr id="112" name="Freeform 43"/>
              <p:cNvSpPr>
                <a:spLocks/>
              </p:cNvSpPr>
              <p:nvPr/>
            </p:nvSpPr>
            <p:spPr bwMode="auto">
              <a:xfrm>
                <a:off x="3195638" y="208597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p:spPr>
            <p:txBody>
              <a:bodyPr/>
              <a:lstStyle/>
              <a:p>
                <a:pPr>
                  <a:defRPr/>
                </a:pPr>
                <a:endParaRPr lang="en-US">
                  <a:solidFill>
                    <a:srgbClr val="000000"/>
                  </a:solidFill>
                </a:endParaRPr>
              </a:p>
            </p:txBody>
          </p:sp>
          <p:sp>
            <p:nvSpPr>
              <p:cNvPr id="113" name="Freeform 44"/>
              <p:cNvSpPr>
                <a:spLocks/>
              </p:cNvSpPr>
              <p:nvPr/>
            </p:nvSpPr>
            <p:spPr bwMode="auto">
              <a:xfrm>
                <a:off x="3157538" y="1868487"/>
                <a:ext cx="15875" cy="42862"/>
              </a:xfrm>
              <a:custGeom>
                <a:avLst/>
                <a:gdLst>
                  <a:gd name="T0" fmla="*/ 10 w 10"/>
                  <a:gd name="T1" fmla="*/ 27 h 27"/>
                  <a:gd name="T2" fmla="*/ 10 w 10"/>
                  <a:gd name="T3" fmla="*/ 5 h 27"/>
                  <a:gd name="T4" fmla="*/ 8 w 10"/>
                  <a:gd name="T5" fmla="*/ 1 h 27"/>
                  <a:gd name="T6" fmla="*/ 5 w 10"/>
                  <a:gd name="T7" fmla="*/ 0 h 27"/>
                  <a:gd name="T8" fmla="*/ 1 w 10"/>
                  <a:gd name="T9" fmla="*/ 1 h 27"/>
                  <a:gd name="T10" fmla="*/ 0 w 10"/>
                  <a:gd name="T11" fmla="*/ 5 h 27"/>
                  <a:gd name="T12" fmla="*/ 0 w 10"/>
                  <a:gd name="T13" fmla="*/ 27 h 27"/>
                  <a:gd name="T14" fmla="*/ 0 w 10"/>
                  <a:gd name="T15" fmla="*/ 27 h 27"/>
                  <a:gd name="T16" fmla="*/ 1 w 10"/>
                  <a:gd name="T17" fmla="*/ 27 h 27"/>
                  <a:gd name="T18" fmla="*/ 5 w 10"/>
                  <a:gd name="T19" fmla="*/ 27 h 27"/>
                  <a:gd name="T20" fmla="*/ 10 w 10"/>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7">
                    <a:moveTo>
                      <a:pt x="10" y="27"/>
                    </a:moveTo>
                    <a:lnTo>
                      <a:pt x="10" y="5"/>
                    </a:lnTo>
                    <a:lnTo>
                      <a:pt x="8" y="1"/>
                    </a:lnTo>
                    <a:lnTo>
                      <a:pt x="5" y="0"/>
                    </a:lnTo>
                    <a:lnTo>
                      <a:pt x="1" y="1"/>
                    </a:lnTo>
                    <a:lnTo>
                      <a:pt x="0" y="5"/>
                    </a:lnTo>
                    <a:lnTo>
                      <a:pt x="0" y="27"/>
                    </a:lnTo>
                    <a:lnTo>
                      <a:pt x="0" y="27"/>
                    </a:lnTo>
                    <a:lnTo>
                      <a:pt x="1" y="27"/>
                    </a:lnTo>
                    <a:lnTo>
                      <a:pt x="5" y="27"/>
                    </a:lnTo>
                    <a:lnTo>
                      <a:pt x="10" y="27"/>
                    </a:lnTo>
                    <a:close/>
                  </a:path>
                </a:pathLst>
              </a:custGeom>
              <a:grpFill/>
              <a:ln>
                <a:noFill/>
              </a:ln>
              <a:extLst/>
            </p:spPr>
            <p:txBody>
              <a:bodyPr/>
              <a:lstStyle/>
              <a:p>
                <a:pPr>
                  <a:defRPr/>
                </a:pPr>
                <a:endParaRPr lang="en-US">
                  <a:solidFill>
                    <a:srgbClr val="000000"/>
                  </a:solidFill>
                </a:endParaRPr>
              </a:p>
            </p:txBody>
          </p:sp>
          <p:sp>
            <p:nvSpPr>
              <p:cNvPr id="114" name="Freeform 45"/>
              <p:cNvSpPr>
                <a:spLocks/>
              </p:cNvSpPr>
              <p:nvPr/>
            </p:nvSpPr>
            <p:spPr bwMode="auto">
              <a:xfrm>
                <a:off x="3055938" y="1906587"/>
                <a:ext cx="41275" cy="38100"/>
              </a:xfrm>
              <a:custGeom>
                <a:avLst/>
                <a:gdLst>
                  <a:gd name="T0" fmla="*/ 17 w 26"/>
                  <a:gd name="T1" fmla="*/ 24 h 24"/>
                  <a:gd name="T2" fmla="*/ 21 w 26"/>
                  <a:gd name="T3" fmla="*/ 20 h 24"/>
                  <a:gd name="T4" fmla="*/ 26 w 26"/>
                  <a:gd name="T5" fmla="*/ 17 h 24"/>
                  <a:gd name="T6" fmla="*/ 9 w 26"/>
                  <a:gd name="T7" fmla="*/ 2 h 24"/>
                  <a:gd name="T8" fmla="*/ 5 w 26"/>
                  <a:gd name="T9" fmla="*/ 0 h 24"/>
                  <a:gd name="T10" fmla="*/ 2 w 26"/>
                  <a:gd name="T11" fmla="*/ 2 h 24"/>
                  <a:gd name="T12" fmla="*/ 0 w 26"/>
                  <a:gd name="T13" fmla="*/ 5 h 24"/>
                  <a:gd name="T14" fmla="*/ 2 w 26"/>
                  <a:gd name="T15" fmla="*/ 8 h 24"/>
                  <a:gd name="T16" fmla="*/ 17 w 2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4">
                    <a:moveTo>
                      <a:pt x="17" y="24"/>
                    </a:moveTo>
                    <a:lnTo>
                      <a:pt x="21" y="20"/>
                    </a:lnTo>
                    <a:lnTo>
                      <a:pt x="26" y="17"/>
                    </a:lnTo>
                    <a:lnTo>
                      <a:pt x="9" y="2"/>
                    </a:lnTo>
                    <a:lnTo>
                      <a:pt x="5" y="0"/>
                    </a:lnTo>
                    <a:lnTo>
                      <a:pt x="2" y="2"/>
                    </a:lnTo>
                    <a:lnTo>
                      <a:pt x="0" y="5"/>
                    </a:lnTo>
                    <a:lnTo>
                      <a:pt x="2" y="8"/>
                    </a:lnTo>
                    <a:lnTo>
                      <a:pt x="17" y="24"/>
                    </a:lnTo>
                    <a:close/>
                  </a:path>
                </a:pathLst>
              </a:custGeom>
              <a:grpFill/>
              <a:ln>
                <a:noFill/>
              </a:ln>
              <a:extLst/>
            </p:spPr>
            <p:txBody>
              <a:bodyPr/>
              <a:lstStyle/>
              <a:p>
                <a:pPr>
                  <a:defRPr/>
                </a:pPr>
                <a:endParaRPr lang="en-US">
                  <a:solidFill>
                    <a:srgbClr val="000000"/>
                  </a:solidFill>
                </a:endParaRPr>
              </a:p>
            </p:txBody>
          </p:sp>
          <p:sp>
            <p:nvSpPr>
              <p:cNvPr id="115" name="Freeform 46"/>
              <p:cNvSpPr>
                <a:spLocks/>
              </p:cNvSpPr>
              <p:nvPr/>
            </p:nvSpPr>
            <p:spPr bwMode="auto">
              <a:xfrm>
                <a:off x="3230563" y="1909762"/>
                <a:ext cx="38100" cy="38100"/>
              </a:xfrm>
              <a:custGeom>
                <a:avLst/>
                <a:gdLst>
                  <a:gd name="T0" fmla="*/ 7 w 24"/>
                  <a:gd name="T1" fmla="*/ 24 h 24"/>
                  <a:gd name="T2" fmla="*/ 23 w 24"/>
                  <a:gd name="T3" fmla="*/ 10 h 24"/>
                  <a:gd name="T4" fmla="*/ 24 w 24"/>
                  <a:gd name="T5" fmla="*/ 5 h 24"/>
                  <a:gd name="T6" fmla="*/ 23 w 24"/>
                  <a:gd name="T7" fmla="*/ 1 h 24"/>
                  <a:gd name="T8" fmla="*/ 19 w 24"/>
                  <a:gd name="T9" fmla="*/ 0 h 24"/>
                  <a:gd name="T10" fmla="*/ 16 w 24"/>
                  <a:gd name="T11" fmla="*/ 1 h 24"/>
                  <a:gd name="T12" fmla="*/ 0 w 24"/>
                  <a:gd name="T13" fmla="*/ 17 h 24"/>
                  <a:gd name="T14" fmla="*/ 4 w 24"/>
                  <a:gd name="T15" fmla="*/ 20 h 24"/>
                  <a:gd name="T16" fmla="*/ 7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7" y="24"/>
                    </a:moveTo>
                    <a:lnTo>
                      <a:pt x="23" y="10"/>
                    </a:lnTo>
                    <a:lnTo>
                      <a:pt x="24" y="5"/>
                    </a:lnTo>
                    <a:lnTo>
                      <a:pt x="23" y="1"/>
                    </a:lnTo>
                    <a:lnTo>
                      <a:pt x="19" y="0"/>
                    </a:lnTo>
                    <a:lnTo>
                      <a:pt x="16" y="1"/>
                    </a:lnTo>
                    <a:lnTo>
                      <a:pt x="0" y="17"/>
                    </a:lnTo>
                    <a:lnTo>
                      <a:pt x="4" y="20"/>
                    </a:lnTo>
                    <a:lnTo>
                      <a:pt x="7" y="24"/>
                    </a:lnTo>
                    <a:close/>
                  </a:path>
                </a:pathLst>
              </a:custGeom>
              <a:grpFill/>
              <a:ln>
                <a:noFill/>
              </a:ln>
              <a:extLst/>
            </p:spPr>
            <p:txBody>
              <a:bodyPr/>
              <a:lstStyle/>
              <a:p>
                <a:pPr>
                  <a:defRPr/>
                </a:pPr>
                <a:endParaRPr lang="en-US">
                  <a:solidFill>
                    <a:srgbClr val="000000"/>
                  </a:solidFill>
                </a:endParaRPr>
              </a:p>
            </p:txBody>
          </p:sp>
          <p:sp>
            <p:nvSpPr>
              <p:cNvPr id="116" name="Freeform 47"/>
              <p:cNvSpPr>
                <a:spLocks/>
              </p:cNvSpPr>
              <p:nvPr/>
            </p:nvSpPr>
            <p:spPr bwMode="auto">
              <a:xfrm>
                <a:off x="3013076" y="2009775"/>
                <a:ext cx="39688" cy="15875"/>
              </a:xfrm>
              <a:custGeom>
                <a:avLst/>
                <a:gdLst>
                  <a:gd name="T0" fmla="*/ 5 w 25"/>
                  <a:gd name="T1" fmla="*/ 10 h 10"/>
                  <a:gd name="T2" fmla="*/ 24 w 25"/>
                  <a:gd name="T3" fmla="*/ 10 h 10"/>
                  <a:gd name="T4" fmla="*/ 24 w 25"/>
                  <a:gd name="T5" fmla="*/ 5 h 10"/>
                  <a:gd name="T6" fmla="*/ 24 w 25"/>
                  <a:gd name="T7" fmla="*/ 2 h 10"/>
                  <a:gd name="T8" fmla="*/ 25 w 25"/>
                  <a:gd name="T9" fmla="*/ 0 h 10"/>
                  <a:gd name="T10" fmla="*/ 25 w 25"/>
                  <a:gd name="T11" fmla="*/ 0 h 10"/>
                  <a:gd name="T12" fmla="*/ 5 w 25"/>
                  <a:gd name="T13" fmla="*/ 0 h 10"/>
                  <a:gd name="T14" fmla="*/ 0 w 25"/>
                  <a:gd name="T15" fmla="*/ 0 h 10"/>
                  <a:gd name="T16" fmla="*/ 0 w 25"/>
                  <a:gd name="T17" fmla="*/ 5 h 10"/>
                  <a:gd name="T18" fmla="*/ 0 w 25"/>
                  <a:gd name="T19" fmla="*/ 9 h 10"/>
                  <a:gd name="T20" fmla="*/ 5 w 25"/>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0">
                    <a:moveTo>
                      <a:pt x="5" y="10"/>
                    </a:moveTo>
                    <a:lnTo>
                      <a:pt x="24" y="10"/>
                    </a:lnTo>
                    <a:lnTo>
                      <a:pt x="24" y="5"/>
                    </a:lnTo>
                    <a:lnTo>
                      <a:pt x="24" y="2"/>
                    </a:lnTo>
                    <a:lnTo>
                      <a:pt x="25" y="0"/>
                    </a:lnTo>
                    <a:lnTo>
                      <a:pt x="25" y="0"/>
                    </a:lnTo>
                    <a:lnTo>
                      <a:pt x="5" y="0"/>
                    </a:lnTo>
                    <a:lnTo>
                      <a:pt x="0" y="0"/>
                    </a:lnTo>
                    <a:lnTo>
                      <a:pt x="0" y="5"/>
                    </a:lnTo>
                    <a:lnTo>
                      <a:pt x="0" y="9"/>
                    </a:lnTo>
                    <a:lnTo>
                      <a:pt x="5" y="10"/>
                    </a:lnTo>
                    <a:close/>
                  </a:path>
                </a:pathLst>
              </a:custGeom>
              <a:grpFill/>
              <a:ln>
                <a:noFill/>
              </a:ln>
              <a:extLst/>
            </p:spPr>
            <p:txBody>
              <a:bodyPr/>
              <a:lstStyle/>
              <a:p>
                <a:pPr>
                  <a:defRPr/>
                </a:pPr>
                <a:endParaRPr lang="en-US">
                  <a:solidFill>
                    <a:srgbClr val="000000"/>
                  </a:solidFill>
                </a:endParaRPr>
              </a:p>
            </p:txBody>
          </p:sp>
          <p:sp>
            <p:nvSpPr>
              <p:cNvPr id="117" name="Freeform 48"/>
              <p:cNvSpPr>
                <a:spLocks/>
              </p:cNvSpPr>
              <p:nvPr/>
            </p:nvSpPr>
            <p:spPr bwMode="auto">
              <a:xfrm>
                <a:off x="3236913" y="2085975"/>
                <a:ext cx="34925" cy="36512"/>
              </a:xfrm>
              <a:custGeom>
                <a:avLst/>
                <a:gdLst>
                  <a:gd name="T0" fmla="*/ 20 w 22"/>
                  <a:gd name="T1" fmla="*/ 21 h 23"/>
                  <a:gd name="T2" fmla="*/ 22 w 22"/>
                  <a:gd name="T3" fmla="*/ 18 h 23"/>
                  <a:gd name="T4" fmla="*/ 20 w 22"/>
                  <a:gd name="T5" fmla="*/ 14 h 23"/>
                  <a:gd name="T6" fmla="*/ 7 w 22"/>
                  <a:gd name="T7" fmla="*/ 0 h 23"/>
                  <a:gd name="T8" fmla="*/ 3 w 22"/>
                  <a:gd name="T9" fmla="*/ 4 h 23"/>
                  <a:gd name="T10" fmla="*/ 0 w 22"/>
                  <a:gd name="T11" fmla="*/ 7 h 23"/>
                  <a:gd name="T12" fmla="*/ 13 w 22"/>
                  <a:gd name="T13" fmla="*/ 21 h 23"/>
                  <a:gd name="T14" fmla="*/ 17 w 22"/>
                  <a:gd name="T15" fmla="*/ 23 h 23"/>
                  <a:gd name="T16" fmla="*/ 20 w 22"/>
                  <a:gd name="T17"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20" y="21"/>
                    </a:moveTo>
                    <a:lnTo>
                      <a:pt x="22" y="18"/>
                    </a:lnTo>
                    <a:lnTo>
                      <a:pt x="20" y="14"/>
                    </a:lnTo>
                    <a:lnTo>
                      <a:pt x="7" y="0"/>
                    </a:lnTo>
                    <a:lnTo>
                      <a:pt x="3" y="4"/>
                    </a:lnTo>
                    <a:lnTo>
                      <a:pt x="0" y="7"/>
                    </a:lnTo>
                    <a:lnTo>
                      <a:pt x="13" y="21"/>
                    </a:lnTo>
                    <a:lnTo>
                      <a:pt x="17" y="23"/>
                    </a:lnTo>
                    <a:lnTo>
                      <a:pt x="20" y="21"/>
                    </a:lnTo>
                    <a:close/>
                  </a:path>
                </a:pathLst>
              </a:custGeom>
              <a:grpFill/>
              <a:ln>
                <a:noFill/>
              </a:ln>
              <a:extLst/>
            </p:spPr>
            <p:txBody>
              <a:bodyPr/>
              <a:lstStyle/>
              <a:p>
                <a:pPr>
                  <a:defRPr/>
                </a:pPr>
                <a:endParaRPr lang="en-US">
                  <a:solidFill>
                    <a:srgbClr val="000000"/>
                  </a:solidFill>
                </a:endParaRPr>
              </a:p>
            </p:txBody>
          </p:sp>
          <p:sp>
            <p:nvSpPr>
              <p:cNvPr id="118" name="Freeform 49"/>
              <p:cNvSpPr>
                <a:spLocks/>
              </p:cNvSpPr>
              <p:nvPr/>
            </p:nvSpPr>
            <p:spPr bwMode="auto">
              <a:xfrm>
                <a:off x="3267076" y="2009775"/>
                <a:ext cx="42863" cy="15875"/>
              </a:xfrm>
              <a:custGeom>
                <a:avLst/>
                <a:gdLst>
                  <a:gd name="T0" fmla="*/ 22 w 27"/>
                  <a:gd name="T1" fmla="*/ 0 h 10"/>
                  <a:gd name="T2" fmla="*/ 0 w 27"/>
                  <a:gd name="T3" fmla="*/ 0 h 10"/>
                  <a:gd name="T4" fmla="*/ 0 w 27"/>
                  <a:gd name="T5" fmla="*/ 10 h 10"/>
                  <a:gd name="T6" fmla="*/ 1 w 27"/>
                  <a:gd name="T7" fmla="*/ 10 h 10"/>
                  <a:gd name="T8" fmla="*/ 22 w 27"/>
                  <a:gd name="T9" fmla="*/ 10 h 10"/>
                  <a:gd name="T10" fmla="*/ 25 w 27"/>
                  <a:gd name="T11" fmla="*/ 9 h 10"/>
                  <a:gd name="T12" fmla="*/ 27 w 27"/>
                  <a:gd name="T13" fmla="*/ 5 h 10"/>
                  <a:gd name="T14" fmla="*/ 25 w 27"/>
                  <a:gd name="T15" fmla="*/ 0 h 10"/>
                  <a:gd name="T16" fmla="*/ 22 w 27"/>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0">
                    <a:moveTo>
                      <a:pt x="22" y="0"/>
                    </a:moveTo>
                    <a:lnTo>
                      <a:pt x="0" y="0"/>
                    </a:lnTo>
                    <a:lnTo>
                      <a:pt x="0" y="10"/>
                    </a:lnTo>
                    <a:lnTo>
                      <a:pt x="1" y="10"/>
                    </a:lnTo>
                    <a:lnTo>
                      <a:pt x="22" y="10"/>
                    </a:lnTo>
                    <a:lnTo>
                      <a:pt x="25" y="9"/>
                    </a:lnTo>
                    <a:lnTo>
                      <a:pt x="27" y="5"/>
                    </a:lnTo>
                    <a:lnTo>
                      <a:pt x="25" y="0"/>
                    </a:lnTo>
                    <a:lnTo>
                      <a:pt x="22" y="0"/>
                    </a:lnTo>
                    <a:close/>
                  </a:path>
                </a:pathLst>
              </a:custGeom>
              <a:grpFill/>
              <a:ln>
                <a:noFill/>
              </a:ln>
              <a:extLst/>
            </p:spPr>
            <p:txBody>
              <a:bodyPr/>
              <a:lstStyle/>
              <a:p>
                <a:pPr>
                  <a:defRPr/>
                </a:pPr>
                <a:endParaRPr lang="en-US">
                  <a:solidFill>
                    <a:srgbClr val="000000"/>
                  </a:solidFill>
                </a:endParaRPr>
              </a:p>
            </p:txBody>
          </p:sp>
          <p:sp>
            <p:nvSpPr>
              <p:cNvPr id="119" name="Freeform 50"/>
              <p:cNvSpPr>
                <a:spLocks/>
              </p:cNvSpPr>
              <p:nvPr/>
            </p:nvSpPr>
            <p:spPr bwMode="auto">
              <a:xfrm>
                <a:off x="3149601" y="1966912"/>
                <a:ext cx="23813" cy="111125"/>
              </a:xfrm>
              <a:custGeom>
                <a:avLst/>
                <a:gdLst>
                  <a:gd name="T0" fmla="*/ 6 w 15"/>
                  <a:gd name="T1" fmla="*/ 70 h 70"/>
                  <a:gd name="T2" fmla="*/ 10 w 15"/>
                  <a:gd name="T3" fmla="*/ 68 h 70"/>
                  <a:gd name="T4" fmla="*/ 12 w 15"/>
                  <a:gd name="T5" fmla="*/ 68 h 70"/>
                  <a:gd name="T6" fmla="*/ 15 w 15"/>
                  <a:gd name="T7" fmla="*/ 67 h 70"/>
                  <a:gd name="T8" fmla="*/ 15 w 15"/>
                  <a:gd name="T9" fmla="*/ 63 h 70"/>
                  <a:gd name="T10" fmla="*/ 15 w 15"/>
                  <a:gd name="T11" fmla="*/ 5 h 70"/>
                  <a:gd name="T12" fmla="*/ 15 w 15"/>
                  <a:gd name="T13" fmla="*/ 3 h 70"/>
                  <a:gd name="T14" fmla="*/ 12 w 15"/>
                  <a:gd name="T15" fmla="*/ 1 h 70"/>
                  <a:gd name="T16" fmla="*/ 10 w 15"/>
                  <a:gd name="T17" fmla="*/ 0 h 70"/>
                  <a:gd name="T18" fmla="*/ 6 w 15"/>
                  <a:gd name="T19" fmla="*/ 0 h 70"/>
                  <a:gd name="T20" fmla="*/ 5 w 15"/>
                  <a:gd name="T21" fmla="*/ 0 h 70"/>
                  <a:gd name="T22" fmla="*/ 1 w 15"/>
                  <a:gd name="T23" fmla="*/ 1 h 70"/>
                  <a:gd name="T24" fmla="*/ 0 w 15"/>
                  <a:gd name="T25" fmla="*/ 3 h 70"/>
                  <a:gd name="T26" fmla="*/ 0 w 15"/>
                  <a:gd name="T27" fmla="*/ 5 h 70"/>
                  <a:gd name="T28" fmla="*/ 0 w 15"/>
                  <a:gd name="T29" fmla="*/ 63 h 70"/>
                  <a:gd name="T30" fmla="*/ 0 w 15"/>
                  <a:gd name="T31" fmla="*/ 67 h 70"/>
                  <a:gd name="T32" fmla="*/ 1 w 15"/>
                  <a:gd name="T33" fmla="*/ 68 h 70"/>
                  <a:gd name="T34" fmla="*/ 5 w 15"/>
                  <a:gd name="T35" fmla="*/ 68 h 70"/>
                  <a:gd name="T36" fmla="*/ 6 w 15"/>
                  <a:gd name="T3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70">
                    <a:moveTo>
                      <a:pt x="6" y="70"/>
                    </a:moveTo>
                    <a:lnTo>
                      <a:pt x="10" y="68"/>
                    </a:lnTo>
                    <a:lnTo>
                      <a:pt x="12" y="68"/>
                    </a:lnTo>
                    <a:lnTo>
                      <a:pt x="15" y="67"/>
                    </a:lnTo>
                    <a:lnTo>
                      <a:pt x="15" y="63"/>
                    </a:lnTo>
                    <a:lnTo>
                      <a:pt x="15" y="5"/>
                    </a:lnTo>
                    <a:lnTo>
                      <a:pt x="15" y="3"/>
                    </a:lnTo>
                    <a:lnTo>
                      <a:pt x="12" y="1"/>
                    </a:lnTo>
                    <a:lnTo>
                      <a:pt x="10" y="0"/>
                    </a:lnTo>
                    <a:lnTo>
                      <a:pt x="6" y="0"/>
                    </a:lnTo>
                    <a:lnTo>
                      <a:pt x="5" y="0"/>
                    </a:lnTo>
                    <a:lnTo>
                      <a:pt x="1" y="1"/>
                    </a:lnTo>
                    <a:lnTo>
                      <a:pt x="0" y="3"/>
                    </a:lnTo>
                    <a:lnTo>
                      <a:pt x="0" y="5"/>
                    </a:lnTo>
                    <a:lnTo>
                      <a:pt x="0" y="63"/>
                    </a:lnTo>
                    <a:lnTo>
                      <a:pt x="0" y="67"/>
                    </a:lnTo>
                    <a:lnTo>
                      <a:pt x="1" y="68"/>
                    </a:lnTo>
                    <a:lnTo>
                      <a:pt x="5" y="68"/>
                    </a:lnTo>
                    <a:lnTo>
                      <a:pt x="6" y="70"/>
                    </a:lnTo>
                    <a:close/>
                  </a:path>
                </a:pathLst>
              </a:custGeom>
              <a:grpFill/>
              <a:ln>
                <a:noFill/>
              </a:ln>
              <a:extLst/>
            </p:spPr>
            <p:txBody>
              <a:bodyPr/>
              <a:lstStyle/>
              <a:p>
                <a:pPr>
                  <a:defRPr/>
                </a:pPr>
                <a:endParaRPr lang="en-US">
                  <a:solidFill>
                    <a:srgbClr val="000000"/>
                  </a:solidFill>
                </a:endParaRPr>
              </a:p>
            </p:txBody>
          </p:sp>
        </p:grpSp>
      </p:grpSp>
      <p:sp>
        <p:nvSpPr>
          <p:cNvPr id="63" name="TextBox 62">
            <a:extLst>
              <a:ext uri="{FF2B5EF4-FFF2-40B4-BE49-F238E27FC236}">
                <a16:creationId xmlns:a16="http://schemas.microsoft.com/office/drawing/2014/main" id="{42EF7278-27F5-4829-9E6E-5F33CB7F65E4}"/>
              </a:ext>
            </a:extLst>
          </p:cNvPr>
          <p:cNvSpPr txBox="1"/>
          <p:nvPr/>
        </p:nvSpPr>
        <p:spPr>
          <a:xfrm>
            <a:off x="1557793" y="944031"/>
            <a:ext cx="9831473" cy="1200329"/>
          </a:xfrm>
          <a:prstGeom prst="rect">
            <a:avLst/>
          </a:prstGeom>
          <a:noFill/>
        </p:spPr>
        <p:txBody>
          <a:bodyPr wrap="square" rtlCol="0">
            <a:spAutoFit/>
          </a:bodyPr>
          <a:lstStyle/>
          <a:p>
            <a:r>
              <a:rPr lang="en-US" sz="3200" b="1" dirty="0"/>
              <a:t>Problem</a:t>
            </a:r>
          </a:p>
          <a:p>
            <a:r>
              <a:rPr lang="en-US" sz="2000" dirty="0"/>
              <a:t>Is there an increase in the total traffic in the area where Picocells were deployed that can be attributed to addition of the Picocells?</a:t>
            </a:r>
            <a:endParaRPr lang="en-CA" sz="2000" dirty="0"/>
          </a:p>
        </p:txBody>
      </p:sp>
      <p:sp>
        <p:nvSpPr>
          <p:cNvPr id="125" name="TextBox 124">
            <a:extLst>
              <a:ext uri="{FF2B5EF4-FFF2-40B4-BE49-F238E27FC236}">
                <a16:creationId xmlns:a16="http://schemas.microsoft.com/office/drawing/2014/main" id="{DD1B035E-81A6-4566-BC54-39A6D662C043}"/>
              </a:ext>
            </a:extLst>
          </p:cNvPr>
          <p:cNvSpPr txBox="1"/>
          <p:nvPr/>
        </p:nvSpPr>
        <p:spPr>
          <a:xfrm>
            <a:off x="1544734" y="2731791"/>
            <a:ext cx="9831473" cy="1508105"/>
          </a:xfrm>
          <a:prstGeom prst="rect">
            <a:avLst/>
          </a:prstGeom>
          <a:noFill/>
        </p:spPr>
        <p:txBody>
          <a:bodyPr wrap="square" rtlCol="0">
            <a:spAutoFit/>
          </a:bodyPr>
          <a:lstStyle/>
          <a:p>
            <a:r>
              <a:rPr lang="en-US" sz="3200" b="1" dirty="0"/>
              <a:t>Methodology</a:t>
            </a:r>
          </a:p>
          <a:p>
            <a:r>
              <a:rPr lang="en-US" sz="2000" dirty="0"/>
              <a:t>Dynamic Time Warping and Causal Impact are used to assess the impact of the Picocells on the area. These methods use a control group that is unaffected by the Picocells to predict the test group (in this case the area impacted by Picocells). </a:t>
            </a:r>
            <a:endParaRPr lang="en-CA" sz="2000" dirty="0"/>
          </a:p>
        </p:txBody>
      </p:sp>
      <p:sp>
        <p:nvSpPr>
          <p:cNvPr id="137" name="TextBox 136">
            <a:extLst>
              <a:ext uri="{FF2B5EF4-FFF2-40B4-BE49-F238E27FC236}">
                <a16:creationId xmlns:a16="http://schemas.microsoft.com/office/drawing/2014/main" id="{EE08AC94-9F4F-4272-91AA-5319543C0209}"/>
              </a:ext>
            </a:extLst>
          </p:cNvPr>
          <p:cNvSpPr txBox="1"/>
          <p:nvPr/>
        </p:nvSpPr>
        <p:spPr>
          <a:xfrm>
            <a:off x="1557792" y="4732172"/>
            <a:ext cx="9831473" cy="1508105"/>
          </a:xfrm>
          <a:prstGeom prst="rect">
            <a:avLst/>
          </a:prstGeom>
          <a:noFill/>
        </p:spPr>
        <p:txBody>
          <a:bodyPr wrap="square" rtlCol="0">
            <a:spAutoFit/>
          </a:bodyPr>
          <a:lstStyle/>
          <a:p>
            <a:r>
              <a:rPr lang="en-US" sz="3200" b="1" dirty="0"/>
              <a:t>Results</a:t>
            </a:r>
          </a:p>
          <a:p>
            <a:r>
              <a:rPr lang="en-US" sz="2000" dirty="0"/>
              <a:t>There appears to be a 2% and 5% positive impact to downloads and uploads that can be attributed to Picocells, but to improve the confidence of this impact measure we should continue to collect Picocell data</a:t>
            </a:r>
            <a:endParaRPr lang="en-CA" sz="2000" dirty="0"/>
          </a:p>
        </p:txBody>
      </p:sp>
    </p:spTree>
    <p:extLst>
      <p:ext uri="{BB962C8B-B14F-4D97-AF65-F5344CB8AC3E}">
        <p14:creationId xmlns:p14="http://schemas.microsoft.com/office/powerpoint/2010/main" val="114709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479395-9373-4CCE-B5C4-C1AF972F7A11}"/>
              </a:ext>
            </a:extLst>
          </p:cNvPr>
          <p:cNvSpPr>
            <a:spLocks noGrp="1"/>
          </p:cNvSpPr>
          <p:nvPr>
            <p:ph type="sldNum" sz="quarter" idx="4"/>
          </p:nvPr>
        </p:nvSpPr>
        <p:spPr/>
        <p:txBody>
          <a:bodyPr/>
          <a:lstStyle/>
          <a:p>
            <a:pPr defTabSz="913969"/>
            <a:fld id="{8D31FBCA-748F-458C-8A2E-54A1AD891614}" type="slidenum">
              <a:rPr lang="en-US" smtClean="0">
                <a:solidFill>
                  <a:prstClr val="white"/>
                </a:solidFill>
              </a:rPr>
              <a:pPr defTabSz="913969"/>
              <a:t>3</a:t>
            </a:fld>
            <a:endParaRPr lang="en-US" dirty="0">
              <a:solidFill>
                <a:prstClr val="white"/>
              </a:solidFill>
            </a:endParaRPr>
          </a:p>
        </p:txBody>
      </p:sp>
      <p:sp>
        <p:nvSpPr>
          <p:cNvPr id="3" name="Text Placeholder 2">
            <a:extLst>
              <a:ext uri="{FF2B5EF4-FFF2-40B4-BE49-F238E27FC236}">
                <a16:creationId xmlns:a16="http://schemas.microsoft.com/office/drawing/2014/main" id="{7E9ED07E-128F-4E8A-9C98-2F6E74209997}"/>
              </a:ext>
            </a:extLst>
          </p:cNvPr>
          <p:cNvSpPr>
            <a:spLocks noGrp="1"/>
          </p:cNvSpPr>
          <p:nvPr>
            <p:ph type="body" sz="quarter" idx="10"/>
          </p:nvPr>
        </p:nvSpPr>
        <p:spPr>
          <a:xfrm>
            <a:off x="0" y="0"/>
            <a:ext cx="12192000" cy="641131"/>
          </a:xfrm>
        </p:spPr>
        <p:txBody>
          <a:bodyPr/>
          <a:lstStyle/>
          <a:p>
            <a:r>
              <a:rPr lang="en-US" dirty="0"/>
              <a:t>Techniques Considered</a:t>
            </a:r>
          </a:p>
        </p:txBody>
      </p:sp>
      <p:sp>
        <p:nvSpPr>
          <p:cNvPr id="4" name="TextBox 3">
            <a:extLst>
              <a:ext uri="{FF2B5EF4-FFF2-40B4-BE49-F238E27FC236}">
                <a16:creationId xmlns:a16="http://schemas.microsoft.com/office/drawing/2014/main" id="{BC3DD318-CA99-4E6A-BA92-F1CE10067455}"/>
              </a:ext>
            </a:extLst>
          </p:cNvPr>
          <p:cNvSpPr txBox="1"/>
          <p:nvPr/>
        </p:nvSpPr>
        <p:spPr>
          <a:xfrm>
            <a:off x="991415" y="2570229"/>
            <a:ext cx="4997888" cy="646331"/>
          </a:xfrm>
          <a:prstGeom prst="rect">
            <a:avLst/>
          </a:prstGeom>
          <a:noFill/>
        </p:spPr>
        <p:txBody>
          <a:bodyPr wrap="square" rtlCol="0">
            <a:spAutoFit/>
          </a:bodyPr>
          <a:lstStyle/>
          <a:p>
            <a:r>
              <a:rPr lang="en-US" b="1" dirty="0">
                <a:solidFill>
                  <a:schemeClr val="bg1">
                    <a:lumMod val="50000"/>
                  </a:schemeClr>
                </a:solidFill>
              </a:rPr>
              <a:t>Segmented regression </a:t>
            </a:r>
            <a:r>
              <a:rPr lang="en-US" dirty="0">
                <a:solidFill>
                  <a:schemeClr val="bg1">
                    <a:lumMod val="50000"/>
                  </a:schemeClr>
                </a:solidFill>
              </a:rPr>
              <a:t>model that compares slopes and intercepts of pre and post intervention periods.</a:t>
            </a:r>
          </a:p>
        </p:txBody>
      </p:sp>
      <p:sp>
        <p:nvSpPr>
          <p:cNvPr id="21" name="TextBox 20">
            <a:extLst>
              <a:ext uri="{FF2B5EF4-FFF2-40B4-BE49-F238E27FC236}">
                <a16:creationId xmlns:a16="http://schemas.microsoft.com/office/drawing/2014/main" id="{74B49F57-BB64-447F-B50D-63E4FBA72CFC}"/>
              </a:ext>
            </a:extLst>
          </p:cNvPr>
          <p:cNvSpPr txBox="1"/>
          <p:nvPr/>
        </p:nvSpPr>
        <p:spPr>
          <a:xfrm>
            <a:off x="894903" y="1890991"/>
            <a:ext cx="5104567" cy="461665"/>
          </a:xfrm>
          <a:prstGeom prst="rect">
            <a:avLst/>
          </a:prstGeom>
          <a:noFill/>
        </p:spPr>
        <p:txBody>
          <a:bodyPr wrap="square" rtlCol="0">
            <a:spAutoFit/>
          </a:bodyPr>
          <a:lstStyle/>
          <a:p>
            <a:pPr algn="ctr"/>
            <a:r>
              <a:rPr lang="en-CA" sz="2400" b="1" dirty="0">
                <a:solidFill>
                  <a:schemeClr val="accent1">
                    <a:lumMod val="75000"/>
                  </a:schemeClr>
                </a:solidFill>
              </a:rPr>
              <a:t>Techniques</a:t>
            </a:r>
          </a:p>
        </p:txBody>
      </p:sp>
      <p:sp>
        <p:nvSpPr>
          <p:cNvPr id="23" name="TextBox 22">
            <a:extLst>
              <a:ext uri="{FF2B5EF4-FFF2-40B4-BE49-F238E27FC236}">
                <a16:creationId xmlns:a16="http://schemas.microsoft.com/office/drawing/2014/main" id="{1129A99B-5E13-4602-B32A-9BAF8B342AEF}"/>
              </a:ext>
            </a:extLst>
          </p:cNvPr>
          <p:cNvSpPr txBox="1"/>
          <p:nvPr/>
        </p:nvSpPr>
        <p:spPr>
          <a:xfrm>
            <a:off x="6146827" y="1890990"/>
            <a:ext cx="4866613" cy="461665"/>
          </a:xfrm>
          <a:prstGeom prst="rect">
            <a:avLst/>
          </a:prstGeom>
          <a:noFill/>
        </p:spPr>
        <p:txBody>
          <a:bodyPr wrap="square" rtlCol="0">
            <a:spAutoFit/>
          </a:bodyPr>
          <a:lstStyle/>
          <a:p>
            <a:pPr algn="ctr"/>
            <a:r>
              <a:rPr lang="en-CA" sz="2400" b="1" dirty="0">
                <a:solidFill>
                  <a:schemeClr val="accent1">
                    <a:lumMod val="75000"/>
                  </a:schemeClr>
                </a:solidFill>
              </a:rPr>
              <a:t>Evaluation</a:t>
            </a:r>
          </a:p>
        </p:txBody>
      </p:sp>
      <p:cxnSp>
        <p:nvCxnSpPr>
          <p:cNvPr id="25" name="Straight Connector 24">
            <a:extLst>
              <a:ext uri="{FF2B5EF4-FFF2-40B4-BE49-F238E27FC236}">
                <a16:creationId xmlns:a16="http://schemas.microsoft.com/office/drawing/2014/main" id="{D1F81F68-4CFF-4E9C-BA52-A1D5580349A4}"/>
              </a:ext>
            </a:extLst>
          </p:cNvPr>
          <p:cNvCxnSpPr>
            <a:cxnSpLocks/>
          </p:cNvCxnSpPr>
          <p:nvPr/>
        </p:nvCxnSpPr>
        <p:spPr>
          <a:xfrm>
            <a:off x="914400" y="2387600"/>
            <a:ext cx="1029208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44054F7-BDFE-4635-81ED-927FAE5E18B9}"/>
              </a:ext>
            </a:extLst>
          </p:cNvPr>
          <p:cNvSpPr txBox="1"/>
          <p:nvPr/>
        </p:nvSpPr>
        <p:spPr>
          <a:xfrm>
            <a:off x="745696" y="869417"/>
            <a:ext cx="10629487" cy="707886"/>
          </a:xfrm>
          <a:prstGeom prst="rect">
            <a:avLst/>
          </a:prstGeom>
          <a:noFill/>
        </p:spPr>
        <p:txBody>
          <a:bodyPr wrap="square" rtlCol="0">
            <a:spAutoFit/>
          </a:bodyPr>
          <a:lstStyle/>
          <a:p>
            <a:pPr algn="ctr"/>
            <a:r>
              <a:rPr lang="en-US" sz="2000" dirty="0"/>
              <a:t>To evaluate the picocell impact we treat this problem as an </a:t>
            </a:r>
            <a:r>
              <a:rPr lang="en-US" sz="2000" b="1" dirty="0"/>
              <a:t>interrupted time series analysis</a:t>
            </a:r>
            <a:r>
              <a:rPr lang="en-US" sz="2000" dirty="0"/>
              <a:t>, where the picocell installation is the “intervention”. These techniques were considered:</a:t>
            </a:r>
          </a:p>
        </p:txBody>
      </p:sp>
      <p:cxnSp>
        <p:nvCxnSpPr>
          <p:cNvPr id="2048" name="Straight Connector 2047">
            <a:extLst>
              <a:ext uri="{FF2B5EF4-FFF2-40B4-BE49-F238E27FC236}">
                <a16:creationId xmlns:a16="http://schemas.microsoft.com/office/drawing/2014/main" id="{CDBDF815-DBBC-4855-8DEC-EBF459753836}"/>
              </a:ext>
            </a:extLst>
          </p:cNvPr>
          <p:cNvCxnSpPr>
            <a:cxnSpLocks/>
          </p:cNvCxnSpPr>
          <p:nvPr/>
        </p:nvCxnSpPr>
        <p:spPr>
          <a:xfrm>
            <a:off x="6096000" y="1860510"/>
            <a:ext cx="50827" cy="4027919"/>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F6FB6C8-79B1-4321-BDD7-5532CEEDBF1A}"/>
              </a:ext>
            </a:extLst>
          </p:cNvPr>
          <p:cNvSpPr txBox="1"/>
          <p:nvPr/>
        </p:nvSpPr>
        <p:spPr>
          <a:xfrm>
            <a:off x="991415" y="3509361"/>
            <a:ext cx="4997888" cy="923330"/>
          </a:xfrm>
          <a:prstGeom prst="rect">
            <a:avLst/>
          </a:prstGeom>
          <a:noFill/>
        </p:spPr>
        <p:txBody>
          <a:bodyPr wrap="square" rtlCol="0">
            <a:spAutoFit/>
          </a:bodyPr>
          <a:lstStyle/>
          <a:p>
            <a:r>
              <a:rPr lang="en-US" dirty="0">
                <a:solidFill>
                  <a:schemeClr val="bg1">
                    <a:lumMod val="50000"/>
                  </a:schemeClr>
                </a:solidFill>
              </a:rPr>
              <a:t>Fit </a:t>
            </a:r>
            <a:r>
              <a:rPr lang="en-US" b="1" dirty="0">
                <a:solidFill>
                  <a:schemeClr val="bg1">
                    <a:lumMod val="50000"/>
                  </a:schemeClr>
                </a:solidFill>
              </a:rPr>
              <a:t>ARIMA</a:t>
            </a:r>
            <a:r>
              <a:rPr lang="en-US" dirty="0">
                <a:solidFill>
                  <a:schemeClr val="bg1">
                    <a:lumMod val="50000"/>
                  </a:schemeClr>
                </a:solidFill>
              </a:rPr>
              <a:t> model to pre-intervention data and forecast the post-intervention period. Compare prediction to post-intervention actuals.</a:t>
            </a:r>
          </a:p>
        </p:txBody>
      </p:sp>
      <p:sp>
        <p:nvSpPr>
          <p:cNvPr id="41" name="TextBox 40">
            <a:extLst>
              <a:ext uri="{FF2B5EF4-FFF2-40B4-BE49-F238E27FC236}">
                <a16:creationId xmlns:a16="http://schemas.microsoft.com/office/drawing/2014/main" id="{5799290C-5081-44F3-8C8F-1C336AC7157B}"/>
              </a:ext>
            </a:extLst>
          </p:cNvPr>
          <p:cNvSpPr txBox="1"/>
          <p:nvPr/>
        </p:nvSpPr>
        <p:spPr>
          <a:xfrm>
            <a:off x="6269553" y="2570229"/>
            <a:ext cx="4997888" cy="646331"/>
          </a:xfrm>
          <a:prstGeom prst="rect">
            <a:avLst/>
          </a:prstGeom>
          <a:noFill/>
        </p:spPr>
        <p:txBody>
          <a:bodyPr wrap="square" rtlCol="0">
            <a:spAutoFit/>
          </a:bodyPr>
          <a:lstStyle/>
          <a:p>
            <a:r>
              <a:rPr lang="en-US" dirty="0">
                <a:solidFill>
                  <a:schemeClr val="bg1">
                    <a:lumMod val="50000"/>
                  </a:schemeClr>
                </a:solidFill>
              </a:rPr>
              <a:t>Used in policy analysis where there are little time effects. Does not account for trend or seasonality.</a:t>
            </a:r>
          </a:p>
        </p:txBody>
      </p:sp>
      <p:sp>
        <p:nvSpPr>
          <p:cNvPr id="43" name="TextBox 42">
            <a:extLst>
              <a:ext uri="{FF2B5EF4-FFF2-40B4-BE49-F238E27FC236}">
                <a16:creationId xmlns:a16="http://schemas.microsoft.com/office/drawing/2014/main" id="{B99F7EE0-9376-45C3-B72C-768198DEA056}"/>
              </a:ext>
            </a:extLst>
          </p:cNvPr>
          <p:cNvSpPr txBox="1"/>
          <p:nvPr/>
        </p:nvSpPr>
        <p:spPr>
          <a:xfrm>
            <a:off x="6269553" y="4688100"/>
            <a:ext cx="4997888" cy="1200329"/>
          </a:xfrm>
          <a:prstGeom prst="rect">
            <a:avLst/>
          </a:prstGeom>
          <a:noFill/>
        </p:spPr>
        <p:txBody>
          <a:bodyPr wrap="square" rtlCol="0">
            <a:spAutoFit/>
          </a:bodyPr>
          <a:lstStyle/>
          <a:p>
            <a:r>
              <a:rPr lang="en-US" dirty="0">
                <a:solidFill>
                  <a:schemeClr val="bg1">
                    <a:lumMod val="50000"/>
                  </a:schemeClr>
                </a:solidFill>
              </a:rPr>
              <a:t>Assesses impact based on actual </a:t>
            </a:r>
            <a:r>
              <a:rPr lang="en-US" dirty="0" err="1">
                <a:solidFill>
                  <a:schemeClr val="bg1">
                    <a:lumMod val="50000"/>
                  </a:schemeClr>
                </a:solidFill>
              </a:rPr>
              <a:t>behaviour</a:t>
            </a:r>
            <a:r>
              <a:rPr lang="en-US" dirty="0">
                <a:solidFill>
                  <a:schemeClr val="bg1">
                    <a:lumMod val="50000"/>
                  </a:schemeClr>
                </a:solidFill>
              </a:rPr>
              <a:t> of a control series. Can visually inspect the underlying components of the model including unobserved trend and seasonality.</a:t>
            </a:r>
          </a:p>
        </p:txBody>
      </p:sp>
      <p:cxnSp>
        <p:nvCxnSpPr>
          <p:cNvPr id="46" name="Straight Connector 45">
            <a:extLst>
              <a:ext uri="{FF2B5EF4-FFF2-40B4-BE49-F238E27FC236}">
                <a16:creationId xmlns:a16="http://schemas.microsoft.com/office/drawing/2014/main" id="{403F1F77-0D7B-4A5B-98DD-21F917A9BB0F}"/>
              </a:ext>
            </a:extLst>
          </p:cNvPr>
          <p:cNvCxnSpPr>
            <a:cxnSpLocks/>
          </p:cNvCxnSpPr>
          <p:nvPr/>
        </p:nvCxnSpPr>
        <p:spPr>
          <a:xfrm>
            <a:off x="924560" y="3362960"/>
            <a:ext cx="10292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D2945F5-0BB4-46BF-83DA-0E94D91523F6}"/>
              </a:ext>
            </a:extLst>
          </p:cNvPr>
          <p:cNvCxnSpPr>
            <a:cxnSpLocks/>
          </p:cNvCxnSpPr>
          <p:nvPr/>
        </p:nvCxnSpPr>
        <p:spPr>
          <a:xfrm>
            <a:off x="934720" y="4572000"/>
            <a:ext cx="1029208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FF8991E-0B5B-48FE-A0D5-F87340AB7934}"/>
              </a:ext>
            </a:extLst>
          </p:cNvPr>
          <p:cNvSpPr txBox="1"/>
          <p:nvPr/>
        </p:nvSpPr>
        <p:spPr>
          <a:xfrm>
            <a:off x="985521" y="4711310"/>
            <a:ext cx="4997888" cy="923330"/>
          </a:xfrm>
          <a:prstGeom prst="rect">
            <a:avLst/>
          </a:prstGeom>
          <a:noFill/>
        </p:spPr>
        <p:txBody>
          <a:bodyPr wrap="square" rtlCol="0">
            <a:spAutoFit/>
          </a:bodyPr>
          <a:lstStyle/>
          <a:p>
            <a:r>
              <a:rPr lang="en-US" b="1" dirty="0">
                <a:solidFill>
                  <a:schemeClr val="bg1">
                    <a:lumMod val="50000"/>
                  </a:schemeClr>
                </a:solidFill>
              </a:rPr>
              <a:t>Causal Impact</a:t>
            </a:r>
            <a:r>
              <a:rPr lang="en-US" b="1" baseline="30000" dirty="0">
                <a:solidFill>
                  <a:schemeClr val="bg1">
                    <a:lumMod val="50000"/>
                  </a:schemeClr>
                </a:solidFill>
              </a:rPr>
              <a:t>1</a:t>
            </a:r>
            <a:r>
              <a:rPr lang="en-US" b="1" dirty="0">
                <a:solidFill>
                  <a:schemeClr val="bg1">
                    <a:lumMod val="50000"/>
                  </a:schemeClr>
                </a:solidFill>
              </a:rPr>
              <a:t> </a:t>
            </a:r>
            <a:r>
              <a:rPr lang="en-US" dirty="0">
                <a:solidFill>
                  <a:schemeClr val="bg1">
                    <a:lumMod val="50000"/>
                  </a:schemeClr>
                </a:solidFill>
              </a:rPr>
              <a:t>analysis that constructs a Bayesian structural time series model using other macro site data to predict the Picocell data.</a:t>
            </a:r>
          </a:p>
        </p:txBody>
      </p:sp>
      <p:sp>
        <p:nvSpPr>
          <p:cNvPr id="50" name="TextBox 49">
            <a:extLst>
              <a:ext uri="{FF2B5EF4-FFF2-40B4-BE49-F238E27FC236}">
                <a16:creationId xmlns:a16="http://schemas.microsoft.com/office/drawing/2014/main" id="{FA1D1B43-30E8-467A-AFAD-4C5A9F0C17F5}"/>
              </a:ext>
            </a:extLst>
          </p:cNvPr>
          <p:cNvSpPr txBox="1"/>
          <p:nvPr/>
        </p:nvSpPr>
        <p:spPr>
          <a:xfrm>
            <a:off x="6259393" y="3514441"/>
            <a:ext cx="4997888" cy="923330"/>
          </a:xfrm>
          <a:prstGeom prst="rect">
            <a:avLst/>
          </a:prstGeom>
          <a:noFill/>
        </p:spPr>
        <p:txBody>
          <a:bodyPr wrap="square" rtlCol="0">
            <a:spAutoFit/>
          </a:bodyPr>
          <a:lstStyle/>
          <a:p>
            <a:r>
              <a:rPr lang="en-US" dirty="0">
                <a:solidFill>
                  <a:schemeClr val="bg1">
                    <a:lumMod val="50000"/>
                  </a:schemeClr>
                </a:solidFill>
              </a:rPr>
              <a:t>Relies on rigorous tuning of moving averages, differencing and lags. Uses prior test data to predict future.</a:t>
            </a:r>
          </a:p>
        </p:txBody>
      </p:sp>
      <p:sp>
        <p:nvSpPr>
          <p:cNvPr id="5" name="Rectangle 4">
            <a:extLst>
              <a:ext uri="{FF2B5EF4-FFF2-40B4-BE49-F238E27FC236}">
                <a16:creationId xmlns:a16="http://schemas.microsoft.com/office/drawing/2014/main" id="{068B1B54-5D64-49EF-966E-F2B507739ACD}"/>
              </a:ext>
            </a:extLst>
          </p:cNvPr>
          <p:cNvSpPr/>
          <p:nvPr/>
        </p:nvSpPr>
        <p:spPr>
          <a:xfrm>
            <a:off x="934720" y="6489115"/>
            <a:ext cx="10895784" cy="307777"/>
          </a:xfrm>
          <a:prstGeom prst="rect">
            <a:avLst/>
          </a:prstGeom>
        </p:spPr>
        <p:txBody>
          <a:bodyPr wrap="square">
            <a:spAutoFit/>
          </a:bodyPr>
          <a:lstStyle/>
          <a:p>
            <a:r>
              <a:rPr lang="en-US" sz="1600" b="1" baseline="30000" dirty="0">
                <a:solidFill>
                  <a:schemeClr val="bg1">
                    <a:lumMod val="50000"/>
                  </a:schemeClr>
                </a:solidFill>
              </a:rPr>
              <a:t>1 </a:t>
            </a:r>
            <a:r>
              <a:rPr lang="en-US" sz="1400" dirty="0" err="1">
                <a:solidFill>
                  <a:srgbClr val="333333"/>
                </a:solidFill>
                <a:latin typeface="Arial" panose="020B0604020202020204" pitchFamily="34" charset="0"/>
              </a:rPr>
              <a:t>CausalImpact</a:t>
            </a:r>
            <a:r>
              <a:rPr lang="en-US" sz="1400" dirty="0">
                <a:solidFill>
                  <a:srgbClr val="333333"/>
                </a:solidFill>
                <a:latin typeface="Arial" panose="020B0604020202020204" pitchFamily="34" charset="0"/>
              </a:rPr>
              <a:t> 1.2.1, </a:t>
            </a:r>
            <a:r>
              <a:rPr lang="en-US" sz="1400" dirty="0" err="1">
                <a:solidFill>
                  <a:srgbClr val="333333"/>
                </a:solidFill>
                <a:latin typeface="Arial" panose="020B0604020202020204" pitchFamily="34" charset="0"/>
              </a:rPr>
              <a:t>Brodersen</a:t>
            </a:r>
            <a:r>
              <a:rPr lang="en-US" sz="1400" dirty="0">
                <a:solidFill>
                  <a:srgbClr val="333333"/>
                </a:solidFill>
                <a:latin typeface="Arial" panose="020B0604020202020204" pitchFamily="34" charset="0"/>
              </a:rPr>
              <a:t> et al., Annals of Applied Statistics (2015). </a:t>
            </a:r>
            <a:r>
              <a:rPr lang="en-US" sz="1400" dirty="0">
                <a:solidFill>
                  <a:srgbClr val="800080"/>
                </a:solidFill>
                <a:latin typeface="Arial" panose="020B0604020202020204" pitchFamily="34" charset="0"/>
                <a:hlinkClick r:id="rId3"/>
              </a:rPr>
              <a:t>http://google.github.io/CausalImpact/</a:t>
            </a:r>
            <a:endParaRPr lang="en-CA" sz="1400" dirty="0"/>
          </a:p>
        </p:txBody>
      </p:sp>
    </p:spTree>
    <p:extLst>
      <p:ext uri="{BB962C8B-B14F-4D97-AF65-F5344CB8AC3E}">
        <p14:creationId xmlns:p14="http://schemas.microsoft.com/office/powerpoint/2010/main" val="2019974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479395-9373-4CCE-B5C4-C1AF972F7A11}"/>
              </a:ext>
            </a:extLst>
          </p:cNvPr>
          <p:cNvSpPr>
            <a:spLocks noGrp="1"/>
          </p:cNvSpPr>
          <p:nvPr>
            <p:ph type="sldNum" sz="quarter" idx="4"/>
          </p:nvPr>
        </p:nvSpPr>
        <p:spPr/>
        <p:txBody>
          <a:bodyPr/>
          <a:lstStyle/>
          <a:p>
            <a:pPr defTabSz="913969"/>
            <a:fld id="{8D31FBCA-748F-458C-8A2E-54A1AD891614}" type="slidenum">
              <a:rPr lang="en-US" smtClean="0">
                <a:solidFill>
                  <a:prstClr val="white"/>
                </a:solidFill>
              </a:rPr>
              <a:pPr defTabSz="913969"/>
              <a:t>4</a:t>
            </a:fld>
            <a:endParaRPr lang="en-US" dirty="0">
              <a:solidFill>
                <a:prstClr val="white"/>
              </a:solidFill>
            </a:endParaRPr>
          </a:p>
        </p:txBody>
      </p:sp>
      <p:sp>
        <p:nvSpPr>
          <p:cNvPr id="3" name="Text Placeholder 2">
            <a:extLst>
              <a:ext uri="{FF2B5EF4-FFF2-40B4-BE49-F238E27FC236}">
                <a16:creationId xmlns:a16="http://schemas.microsoft.com/office/drawing/2014/main" id="{7E9ED07E-128F-4E8A-9C98-2F6E74209997}"/>
              </a:ext>
            </a:extLst>
          </p:cNvPr>
          <p:cNvSpPr>
            <a:spLocks noGrp="1"/>
          </p:cNvSpPr>
          <p:nvPr>
            <p:ph type="body" sz="quarter" idx="10"/>
          </p:nvPr>
        </p:nvSpPr>
        <p:spPr>
          <a:xfrm>
            <a:off x="0" y="0"/>
            <a:ext cx="12192000" cy="641131"/>
          </a:xfrm>
        </p:spPr>
        <p:txBody>
          <a:bodyPr/>
          <a:lstStyle/>
          <a:p>
            <a:r>
              <a:rPr lang="en-US" dirty="0"/>
              <a:t>Causal Impact Process </a:t>
            </a:r>
          </a:p>
        </p:txBody>
      </p:sp>
      <p:sp>
        <p:nvSpPr>
          <p:cNvPr id="19" name="TextBox 18">
            <a:extLst>
              <a:ext uri="{FF2B5EF4-FFF2-40B4-BE49-F238E27FC236}">
                <a16:creationId xmlns:a16="http://schemas.microsoft.com/office/drawing/2014/main" id="{F3CF4DF3-E6D7-4C14-832E-44E85DD13233}"/>
              </a:ext>
            </a:extLst>
          </p:cNvPr>
          <p:cNvSpPr txBox="1"/>
          <p:nvPr/>
        </p:nvSpPr>
        <p:spPr>
          <a:xfrm>
            <a:off x="770034" y="2639367"/>
            <a:ext cx="10256520" cy="707886"/>
          </a:xfrm>
          <a:prstGeom prst="rect">
            <a:avLst/>
          </a:prstGeom>
          <a:noFill/>
        </p:spPr>
        <p:txBody>
          <a:bodyPr wrap="square" rtlCol="0">
            <a:spAutoFit/>
          </a:bodyPr>
          <a:lstStyle/>
          <a:p>
            <a:r>
              <a:rPr lang="en-US" sz="2000" b="1" dirty="0"/>
              <a:t>Test Group</a:t>
            </a:r>
            <a:r>
              <a:rPr lang="en-US" sz="2000" dirty="0"/>
              <a:t>: Picocells + macro sites in the immediate nearby area overlapping with the Picocells</a:t>
            </a:r>
            <a:endParaRPr lang="en-US" sz="2000" b="1" dirty="0"/>
          </a:p>
          <a:p>
            <a:r>
              <a:rPr lang="en-US" sz="2000" b="1" dirty="0"/>
              <a:t>Control Group: </a:t>
            </a:r>
            <a:r>
              <a:rPr lang="en-US" sz="2000" dirty="0"/>
              <a:t>Other macro sites excluding those overlapping with the Picocells </a:t>
            </a:r>
          </a:p>
        </p:txBody>
      </p:sp>
      <p:sp>
        <p:nvSpPr>
          <p:cNvPr id="22" name="TextBox 21">
            <a:extLst>
              <a:ext uri="{FF2B5EF4-FFF2-40B4-BE49-F238E27FC236}">
                <a16:creationId xmlns:a16="http://schemas.microsoft.com/office/drawing/2014/main" id="{DE0E5879-31CA-45C8-928A-A03301FDA977}"/>
              </a:ext>
            </a:extLst>
          </p:cNvPr>
          <p:cNvSpPr txBox="1"/>
          <p:nvPr/>
        </p:nvSpPr>
        <p:spPr>
          <a:xfrm>
            <a:off x="68582" y="2258982"/>
            <a:ext cx="5489354" cy="461665"/>
          </a:xfrm>
          <a:prstGeom prst="rect">
            <a:avLst/>
          </a:prstGeom>
          <a:noFill/>
        </p:spPr>
        <p:txBody>
          <a:bodyPr wrap="square" rtlCol="0">
            <a:spAutoFit/>
          </a:bodyPr>
          <a:lstStyle/>
          <a:p>
            <a:pPr algn="ctr"/>
            <a:r>
              <a:rPr lang="en-US" sz="2400" dirty="0"/>
              <a:t>Specify a test and control group</a:t>
            </a:r>
          </a:p>
        </p:txBody>
      </p:sp>
      <p:sp>
        <p:nvSpPr>
          <p:cNvPr id="5" name="Oval 4">
            <a:extLst>
              <a:ext uri="{FF2B5EF4-FFF2-40B4-BE49-F238E27FC236}">
                <a16:creationId xmlns:a16="http://schemas.microsoft.com/office/drawing/2014/main" id="{97FB3AD2-D2C5-4CC5-952D-B3E50F45E7B6}"/>
              </a:ext>
            </a:extLst>
          </p:cNvPr>
          <p:cNvSpPr/>
          <p:nvPr/>
        </p:nvSpPr>
        <p:spPr>
          <a:xfrm>
            <a:off x="373794" y="819522"/>
            <a:ext cx="345440" cy="345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1</a:t>
            </a:r>
          </a:p>
        </p:txBody>
      </p:sp>
      <p:sp>
        <p:nvSpPr>
          <p:cNvPr id="26" name="Oval 25">
            <a:extLst>
              <a:ext uri="{FF2B5EF4-FFF2-40B4-BE49-F238E27FC236}">
                <a16:creationId xmlns:a16="http://schemas.microsoft.com/office/drawing/2014/main" id="{5FD7B405-497A-43D6-BE9C-49A5B93B648C}"/>
              </a:ext>
            </a:extLst>
          </p:cNvPr>
          <p:cNvSpPr/>
          <p:nvPr/>
        </p:nvSpPr>
        <p:spPr>
          <a:xfrm>
            <a:off x="373794" y="2296284"/>
            <a:ext cx="345440" cy="345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2</a:t>
            </a:r>
          </a:p>
        </p:txBody>
      </p:sp>
      <p:sp>
        <p:nvSpPr>
          <p:cNvPr id="28" name="TextBox 27">
            <a:extLst>
              <a:ext uri="{FF2B5EF4-FFF2-40B4-BE49-F238E27FC236}">
                <a16:creationId xmlns:a16="http://schemas.microsoft.com/office/drawing/2014/main" id="{43ACB46C-6C34-4173-93D2-75E375CFF64E}"/>
              </a:ext>
            </a:extLst>
          </p:cNvPr>
          <p:cNvSpPr txBox="1"/>
          <p:nvPr/>
        </p:nvSpPr>
        <p:spPr>
          <a:xfrm>
            <a:off x="160434" y="765462"/>
            <a:ext cx="6535418" cy="461665"/>
          </a:xfrm>
          <a:prstGeom prst="rect">
            <a:avLst/>
          </a:prstGeom>
          <a:noFill/>
        </p:spPr>
        <p:txBody>
          <a:bodyPr wrap="square" rtlCol="0">
            <a:spAutoFit/>
          </a:bodyPr>
          <a:lstStyle/>
          <a:p>
            <a:pPr algn="ctr"/>
            <a:r>
              <a:rPr lang="en-US" sz="2400" dirty="0"/>
              <a:t>Identify pre and post intervention periods</a:t>
            </a:r>
          </a:p>
        </p:txBody>
      </p:sp>
      <p:cxnSp>
        <p:nvCxnSpPr>
          <p:cNvPr id="9" name="Straight Connector 8">
            <a:extLst>
              <a:ext uri="{FF2B5EF4-FFF2-40B4-BE49-F238E27FC236}">
                <a16:creationId xmlns:a16="http://schemas.microsoft.com/office/drawing/2014/main" id="{D10C1BB5-CDA8-411F-B2AC-EEEE3E1A3383}"/>
              </a:ext>
            </a:extLst>
          </p:cNvPr>
          <p:cNvCxnSpPr>
            <a:cxnSpLocks/>
          </p:cNvCxnSpPr>
          <p:nvPr/>
        </p:nvCxnSpPr>
        <p:spPr>
          <a:xfrm>
            <a:off x="2336800" y="1564640"/>
            <a:ext cx="7386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BFC470B-C535-4C0C-8843-C7F8C528EE98}"/>
              </a:ext>
            </a:extLst>
          </p:cNvPr>
          <p:cNvCxnSpPr>
            <a:cxnSpLocks/>
          </p:cNvCxnSpPr>
          <p:nvPr/>
        </p:nvCxnSpPr>
        <p:spPr>
          <a:xfrm>
            <a:off x="2336800" y="1422400"/>
            <a:ext cx="0" cy="294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5C5222-D0B4-4D1D-9FBE-39CEE729978C}"/>
              </a:ext>
            </a:extLst>
          </p:cNvPr>
          <p:cNvCxnSpPr>
            <a:cxnSpLocks/>
          </p:cNvCxnSpPr>
          <p:nvPr/>
        </p:nvCxnSpPr>
        <p:spPr>
          <a:xfrm>
            <a:off x="5374640" y="1422400"/>
            <a:ext cx="0" cy="294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CE9B765-2BAE-4929-8D39-52429534C249}"/>
              </a:ext>
            </a:extLst>
          </p:cNvPr>
          <p:cNvCxnSpPr>
            <a:cxnSpLocks/>
          </p:cNvCxnSpPr>
          <p:nvPr/>
        </p:nvCxnSpPr>
        <p:spPr>
          <a:xfrm>
            <a:off x="6350000" y="1422400"/>
            <a:ext cx="0" cy="294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A278750-76DE-4101-82C0-20721289A1FC}"/>
              </a:ext>
            </a:extLst>
          </p:cNvPr>
          <p:cNvCxnSpPr>
            <a:cxnSpLocks/>
          </p:cNvCxnSpPr>
          <p:nvPr/>
        </p:nvCxnSpPr>
        <p:spPr>
          <a:xfrm>
            <a:off x="9723120" y="1422400"/>
            <a:ext cx="0" cy="29464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7499A0F-1E07-4DE5-AFAC-DFE2BC2D3019}"/>
              </a:ext>
            </a:extLst>
          </p:cNvPr>
          <p:cNvSpPr txBox="1"/>
          <p:nvPr/>
        </p:nvSpPr>
        <p:spPr>
          <a:xfrm>
            <a:off x="2229180" y="4102745"/>
            <a:ext cx="2022903" cy="369332"/>
          </a:xfrm>
          <a:prstGeom prst="rect">
            <a:avLst/>
          </a:prstGeom>
          <a:noFill/>
        </p:spPr>
        <p:txBody>
          <a:bodyPr wrap="square" rtlCol="0">
            <a:spAutoFit/>
          </a:bodyPr>
          <a:lstStyle/>
          <a:p>
            <a:r>
              <a:rPr lang="en-CA" dirty="0"/>
              <a:t>Control Group Data</a:t>
            </a:r>
          </a:p>
        </p:txBody>
      </p:sp>
      <p:sp>
        <p:nvSpPr>
          <p:cNvPr id="44" name="TextBox 43">
            <a:extLst>
              <a:ext uri="{FF2B5EF4-FFF2-40B4-BE49-F238E27FC236}">
                <a16:creationId xmlns:a16="http://schemas.microsoft.com/office/drawing/2014/main" id="{028ED1E6-DEF3-490D-8FBC-79FB7C074D6B}"/>
              </a:ext>
            </a:extLst>
          </p:cNvPr>
          <p:cNvSpPr txBox="1"/>
          <p:nvPr/>
        </p:nvSpPr>
        <p:spPr>
          <a:xfrm>
            <a:off x="1554482" y="1379974"/>
            <a:ext cx="1310639" cy="369332"/>
          </a:xfrm>
          <a:prstGeom prst="rect">
            <a:avLst/>
          </a:prstGeom>
          <a:noFill/>
        </p:spPr>
        <p:txBody>
          <a:bodyPr wrap="square" rtlCol="0">
            <a:spAutoFit/>
          </a:bodyPr>
          <a:lstStyle/>
          <a:p>
            <a:r>
              <a:rPr lang="en-CA" b="1" dirty="0"/>
              <a:t>2016</a:t>
            </a:r>
          </a:p>
        </p:txBody>
      </p:sp>
      <p:sp>
        <p:nvSpPr>
          <p:cNvPr id="45" name="TextBox 44">
            <a:extLst>
              <a:ext uri="{FF2B5EF4-FFF2-40B4-BE49-F238E27FC236}">
                <a16:creationId xmlns:a16="http://schemas.microsoft.com/office/drawing/2014/main" id="{A8FDE271-1796-4667-8458-50DFA02815EA}"/>
              </a:ext>
            </a:extLst>
          </p:cNvPr>
          <p:cNvSpPr txBox="1"/>
          <p:nvPr/>
        </p:nvSpPr>
        <p:spPr>
          <a:xfrm>
            <a:off x="5893428" y="1757680"/>
            <a:ext cx="960113" cy="369332"/>
          </a:xfrm>
          <a:prstGeom prst="rect">
            <a:avLst/>
          </a:prstGeom>
          <a:noFill/>
        </p:spPr>
        <p:txBody>
          <a:bodyPr wrap="square" rtlCol="0">
            <a:spAutoFit/>
          </a:bodyPr>
          <a:lstStyle/>
          <a:p>
            <a:r>
              <a:rPr lang="en-CA" dirty="0"/>
              <a:t>July 18</a:t>
            </a:r>
            <a:r>
              <a:rPr lang="en-CA" baseline="30000" dirty="0"/>
              <a:t>th</a:t>
            </a:r>
            <a:r>
              <a:rPr lang="en-CA" dirty="0"/>
              <a:t> </a:t>
            </a:r>
          </a:p>
        </p:txBody>
      </p:sp>
      <p:sp>
        <p:nvSpPr>
          <p:cNvPr id="49" name="TextBox 48">
            <a:extLst>
              <a:ext uri="{FF2B5EF4-FFF2-40B4-BE49-F238E27FC236}">
                <a16:creationId xmlns:a16="http://schemas.microsoft.com/office/drawing/2014/main" id="{04B0E10C-573E-4B59-82CF-BF94297E67A8}"/>
              </a:ext>
            </a:extLst>
          </p:cNvPr>
          <p:cNvSpPr txBox="1"/>
          <p:nvPr/>
        </p:nvSpPr>
        <p:spPr>
          <a:xfrm>
            <a:off x="4872136" y="1747520"/>
            <a:ext cx="960113" cy="369332"/>
          </a:xfrm>
          <a:prstGeom prst="rect">
            <a:avLst/>
          </a:prstGeom>
          <a:noFill/>
        </p:spPr>
        <p:txBody>
          <a:bodyPr wrap="square" rtlCol="0">
            <a:spAutoFit/>
          </a:bodyPr>
          <a:lstStyle/>
          <a:p>
            <a:r>
              <a:rPr lang="en-CA" dirty="0"/>
              <a:t>July 10</a:t>
            </a:r>
            <a:r>
              <a:rPr lang="en-CA" baseline="30000" dirty="0"/>
              <a:t>th</a:t>
            </a:r>
            <a:r>
              <a:rPr lang="en-CA" dirty="0"/>
              <a:t> </a:t>
            </a:r>
          </a:p>
        </p:txBody>
      </p:sp>
      <p:sp>
        <p:nvSpPr>
          <p:cNvPr id="51" name="TextBox 50">
            <a:extLst>
              <a:ext uri="{FF2B5EF4-FFF2-40B4-BE49-F238E27FC236}">
                <a16:creationId xmlns:a16="http://schemas.microsoft.com/office/drawing/2014/main" id="{27AA461C-545F-4D5E-A286-CCC85CD7E460}"/>
              </a:ext>
            </a:extLst>
          </p:cNvPr>
          <p:cNvSpPr txBox="1"/>
          <p:nvPr/>
        </p:nvSpPr>
        <p:spPr>
          <a:xfrm>
            <a:off x="9243063" y="1718826"/>
            <a:ext cx="1079497" cy="369332"/>
          </a:xfrm>
          <a:prstGeom prst="rect">
            <a:avLst/>
          </a:prstGeom>
          <a:noFill/>
        </p:spPr>
        <p:txBody>
          <a:bodyPr wrap="square" rtlCol="0">
            <a:spAutoFit/>
          </a:bodyPr>
          <a:lstStyle/>
          <a:p>
            <a:r>
              <a:rPr lang="en-CA" dirty="0"/>
              <a:t>Sept 29</a:t>
            </a:r>
            <a:r>
              <a:rPr lang="en-CA" baseline="30000" dirty="0"/>
              <a:t>th</a:t>
            </a:r>
            <a:r>
              <a:rPr lang="en-CA" dirty="0"/>
              <a:t> </a:t>
            </a:r>
          </a:p>
        </p:txBody>
      </p:sp>
      <p:sp>
        <p:nvSpPr>
          <p:cNvPr id="52" name="TextBox 51">
            <a:extLst>
              <a:ext uri="{FF2B5EF4-FFF2-40B4-BE49-F238E27FC236}">
                <a16:creationId xmlns:a16="http://schemas.microsoft.com/office/drawing/2014/main" id="{1785992B-1EF0-4DF4-9E4C-15A37DE60747}"/>
              </a:ext>
            </a:extLst>
          </p:cNvPr>
          <p:cNvSpPr txBox="1"/>
          <p:nvPr/>
        </p:nvSpPr>
        <p:spPr>
          <a:xfrm>
            <a:off x="2649879" y="1205578"/>
            <a:ext cx="2724761" cy="369332"/>
          </a:xfrm>
          <a:prstGeom prst="rect">
            <a:avLst/>
          </a:prstGeom>
          <a:noFill/>
        </p:spPr>
        <p:txBody>
          <a:bodyPr wrap="square" rtlCol="0">
            <a:spAutoFit/>
          </a:bodyPr>
          <a:lstStyle/>
          <a:p>
            <a:r>
              <a:rPr lang="en-CA" b="1" dirty="0"/>
              <a:t>Pre-intervention period</a:t>
            </a:r>
          </a:p>
        </p:txBody>
      </p:sp>
      <p:sp>
        <p:nvSpPr>
          <p:cNvPr id="53" name="TextBox 52">
            <a:extLst>
              <a:ext uri="{FF2B5EF4-FFF2-40B4-BE49-F238E27FC236}">
                <a16:creationId xmlns:a16="http://schemas.microsoft.com/office/drawing/2014/main" id="{874C9D39-2F07-4FCB-B695-1658448FA2F2}"/>
              </a:ext>
            </a:extLst>
          </p:cNvPr>
          <p:cNvSpPr txBox="1"/>
          <p:nvPr/>
        </p:nvSpPr>
        <p:spPr>
          <a:xfrm>
            <a:off x="6822327" y="1205578"/>
            <a:ext cx="2724761" cy="369332"/>
          </a:xfrm>
          <a:prstGeom prst="rect">
            <a:avLst/>
          </a:prstGeom>
          <a:noFill/>
        </p:spPr>
        <p:txBody>
          <a:bodyPr wrap="square" rtlCol="0">
            <a:spAutoFit/>
          </a:bodyPr>
          <a:lstStyle/>
          <a:p>
            <a:r>
              <a:rPr lang="en-CA" b="1" dirty="0"/>
              <a:t>Post-intervention period</a:t>
            </a:r>
          </a:p>
        </p:txBody>
      </p:sp>
      <p:sp>
        <p:nvSpPr>
          <p:cNvPr id="55" name="TextBox 54">
            <a:extLst>
              <a:ext uri="{FF2B5EF4-FFF2-40B4-BE49-F238E27FC236}">
                <a16:creationId xmlns:a16="http://schemas.microsoft.com/office/drawing/2014/main" id="{C6703A72-B205-4CFB-871C-9418B19F84B1}"/>
              </a:ext>
            </a:extLst>
          </p:cNvPr>
          <p:cNvSpPr txBox="1"/>
          <p:nvPr/>
        </p:nvSpPr>
        <p:spPr>
          <a:xfrm>
            <a:off x="160434" y="3447788"/>
            <a:ext cx="5935566" cy="461665"/>
          </a:xfrm>
          <a:prstGeom prst="rect">
            <a:avLst/>
          </a:prstGeom>
          <a:noFill/>
        </p:spPr>
        <p:txBody>
          <a:bodyPr wrap="square" rtlCol="0">
            <a:spAutoFit/>
          </a:bodyPr>
          <a:lstStyle/>
          <a:p>
            <a:pPr algn="ctr"/>
            <a:r>
              <a:rPr lang="en-US" sz="2400" dirty="0"/>
              <a:t>Train model on pre-intervention data</a:t>
            </a:r>
          </a:p>
        </p:txBody>
      </p:sp>
      <p:sp>
        <p:nvSpPr>
          <p:cNvPr id="56" name="Oval 55">
            <a:extLst>
              <a:ext uri="{FF2B5EF4-FFF2-40B4-BE49-F238E27FC236}">
                <a16:creationId xmlns:a16="http://schemas.microsoft.com/office/drawing/2014/main" id="{6647D787-F7C0-446E-AE2E-C0E992C9AF06}"/>
              </a:ext>
            </a:extLst>
          </p:cNvPr>
          <p:cNvSpPr/>
          <p:nvPr/>
        </p:nvSpPr>
        <p:spPr>
          <a:xfrm>
            <a:off x="373794" y="3505324"/>
            <a:ext cx="345440" cy="345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3</a:t>
            </a:r>
          </a:p>
        </p:txBody>
      </p:sp>
      <p:sp>
        <p:nvSpPr>
          <p:cNvPr id="31" name="Rectangle 30">
            <a:extLst>
              <a:ext uri="{FF2B5EF4-FFF2-40B4-BE49-F238E27FC236}">
                <a16:creationId xmlns:a16="http://schemas.microsoft.com/office/drawing/2014/main" id="{A37FAB78-B47E-47C4-AFC7-232F5DF47645}"/>
              </a:ext>
            </a:extLst>
          </p:cNvPr>
          <p:cNvSpPr/>
          <p:nvPr/>
        </p:nvSpPr>
        <p:spPr>
          <a:xfrm>
            <a:off x="5257798" y="3916902"/>
            <a:ext cx="1544323" cy="806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t>Bayesian Time Series Model</a:t>
            </a:r>
          </a:p>
        </p:txBody>
      </p:sp>
      <p:sp>
        <p:nvSpPr>
          <p:cNvPr id="57" name="TextBox 56">
            <a:extLst>
              <a:ext uri="{FF2B5EF4-FFF2-40B4-BE49-F238E27FC236}">
                <a16:creationId xmlns:a16="http://schemas.microsoft.com/office/drawing/2014/main" id="{22AFCB6A-1A0D-45CA-A1B0-45457E07CA8B}"/>
              </a:ext>
            </a:extLst>
          </p:cNvPr>
          <p:cNvSpPr txBox="1"/>
          <p:nvPr/>
        </p:nvSpPr>
        <p:spPr>
          <a:xfrm>
            <a:off x="2088924" y="1757528"/>
            <a:ext cx="1310639" cy="369332"/>
          </a:xfrm>
          <a:prstGeom prst="rect">
            <a:avLst/>
          </a:prstGeom>
          <a:noFill/>
        </p:spPr>
        <p:txBody>
          <a:bodyPr wrap="square" rtlCol="0">
            <a:spAutoFit/>
          </a:bodyPr>
          <a:lstStyle/>
          <a:p>
            <a:r>
              <a:rPr lang="en-CA" dirty="0"/>
              <a:t>Jan 1</a:t>
            </a:r>
            <a:r>
              <a:rPr lang="en-CA" baseline="30000" dirty="0"/>
              <a:t>st</a:t>
            </a:r>
            <a:r>
              <a:rPr lang="en-CA" dirty="0"/>
              <a:t> </a:t>
            </a:r>
          </a:p>
        </p:txBody>
      </p:sp>
      <p:cxnSp>
        <p:nvCxnSpPr>
          <p:cNvPr id="61" name="Straight Arrow Connector 60">
            <a:extLst>
              <a:ext uri="{FF2B5EF4-FFF2-40B4-BE49-F238E27FC236}">
                <a16:creationId xmlns:a16="http://schemas.microsoft.com/office/drawing/2014/main" id="{DF48779D-41EA-42B5-9B25-2460738A088C}"/>
              </a:ext>
            </a:extLst>
          </p:cNvPr>
          <p:cNvCxnSpPr>
            <a:cxnSpLocks/>
            <a:stCxn id="29" idx="3"/>
          </p:cNvCxnSpPr>
          <p:nvPr/>
        </p:nvCxnSpPr>
        <p:spPr>
          <a:xfrm>
            <a:off x="4252083" y="4287411"/>
            <a:ext cx="868557"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CE0E4A9-BFCB-48B7-863C-D527DA00505F}"/>
              </a:ext>
            </a:extLst>
          </p:cNvPr>
          <p:cNvCxnSpPr>
            <a:cxnSpLocks/>
          </p:cNvCxnSpPr>
          <p:nvPr/>
        </p:nvCxnSpPr>
        <p:spPr>
          <a:xfrm>
            <a:off x="6964803" y="4287411"/>
            <a:ext cx="868557"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39FCC33-2B28-4DCD-9320-27ABCFECB030}"/>
              </a:ext>
            </a:extLst>
          </p:cNvPr>
          <p:cNvSpPr txBox="1"/>
          <p:nvPr/>
        </p:nvSpPr>
        <p:spPr>
          <a:xfrm>
            <a:off x="7996042" y="4102745"/>
            <a:ext cx="2022903" cy="369332"/>
          </a:xfrm>
          <a:prstGeom prst="rect">
            <a:avLst/>
          </a:prstGeom>
          <a:noFill/>
        </p:spPr>
        <p:txBody>
          <a:bodyPr wrap="square" rtlCol="0">
            <a:spAutoFit/>
          </a:bodyPr>
          <a:lstStyle/>
          <a:p>
            <a:r>
              <a:rPr lang="en-CA" dirty="0"/>
              <a:t>Test Group Data</a:t>
            </a:r>
          </a:p>
        </p:txBody>
      </p:sp>
      <p:sp>
        <p:nvSpPr>
          <p:cNvPr id="68" name="TextBox 67">
            <a:extLst>
              <a:ext uri="{FF2B5EF4-FFF2-40B4-BE49-F238E27FC236}">
                <a16:creationId xmlns:a16="http://schemas.microsoft.com/office/drawing/2014/main" id="{6A0172D2-23C8-4A1B-8CB8-1C7FF1749EBF}"/>
              </a:ext>
            </a:extLst>
          </p:cNvPr>
          <p:cNvSpPr txBox="1"/>
          <p:nvPr/>
        </p:nvSpPr>
        <p:spPr>
          <a:xfrm>
            <a:off x="241714" y="4778748"/>
            <a:ext cx="7662766" cy="461665"/>
          </a:xfrm>
          <a:prstGeom prst="rect">
            <a:avLst/>
          </a:prstGeom>
          <a:noFill/>
        </p:spPr>
        <p:txBody>
          <a:bodyPr wrap="square" rtlCol="0">
            <a:spAutoFit/>
          </a:bodyPr>
          <a:lstStyle/>
          <a:p>
            <a:pPr algn="ctr"/>
            <a:r>
              <a:rPr lang="en-US" sz="2400" dirty="0"/>
              <a:t>Predict post-intervention period with trained model</a:t>
            </a:r>
          </a:p>
        </p:txBody>
      </p:sp>
      <p:sp>
        <p:nvSpPr>
          <p:cNvPr id="69" name="Oval 68">
            <a:extLst>
              <a:ext uri="{FF2B5EF4-FFF2-40B4-BE49-F238E27FC236}">
                <a16:creationId xmlns:a16="http://schemas.microsoft.com/office/drawing/2014/main" id="{AAC45A5A-D411-4DA4-BB78-48FEB32C10A9}"/>
              </a:ext>
            </a:extLst>
          </p:cNvPr>
          <p:cNvSpPr/>
          <p:nvPr/>
        </p:nvSpPr>
        <p:spPr>
          <a:xfrm>
            <a:off x="383954" y="4836284"/>
            <a:ext cx="345440" cy="345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4</a:t>
            </a:r>
          </a:p>
        </p:txBody>
      </p:sp>
      <p:pic>
        <p:nvPicPr>
          <p:cNvPr id="63" name="Picture 62">
            <a:extLst>
              <a:ext uri="{FF2B5EF4-FFF2-40B4-BE49-F238E27FC236}">
                <a16:creationId xmlns:a16="http://schemas.microsoft.com/office/drawing/2014/main" id="{D9B47E13-2E90-42D2-B759-760061C3FC45}"/>
              </a:ext>
            </a:extLst>
          </p:cNvPr>
          <p:cNvPicPr>
            <a:picLocks noChangeAspect="1"/>
          </p:cNvPicPr>
          <p:nvPr/>
        </p:nvPicPr>
        <p:blipFill>
          <a:blip r:embed="rId3"/>
          <a:stretch>
            <a:fillRect/>
          </a:stretch>
        </p:blipFill>
        <p:spPr>
          <a:xfrm>
            <a:off x="2088924" y="5161404"/>
            <a:ext cx="7486650" cy="1638300"/>
          </a:xfrm>
          <a:prstGeom prst="rect">
            <a:avLst/>
          </a:prstGeom>
        </p:spPr>
      </p:pic>
      <p:sp>
        <p:nvSpPr>
          <p:cNvPr id="71" name="TextBox 70">
            <a:extLst>
              <a:ext uri="{FF2B5EF4-FFF2-40B4-BE49-F238E27FC236}">
                <a16:creationId xmlns:a16="http://schemas.microsoft.com/office/drawing/2014/main" id="{34E79146-D743-4C71-9858-2D1116D2E994}"/>
              </a:ext>
            </a:extLst>
          </p:cNvPr>
          <p:cNvSpPr txBox="1"/>
          <p:nvPr/>
        </p:nvSpPr>
        <p:spPr>
          <a:xfrm>
            <a:off x="4554668" y="5354210"/>
            <a:ext cx="1816068" cy="369332"/>
          </a:xfrm>
          <a:prstGeom prst="rect">
            <a:avLst/>
          </a:prstGeom>
          <a:noFill/>
        </p:spPr>
        <p:txBody>
          <a:bodyPr wrap="square" rtlCol="0">
            <a:spAutoFit/>
          </a:bodyPr>
          <a:lstStyle/>
          <a:p>
            <a:r>
              <a:rPr lang="en-CA" b="1" dirty="0"/>
              <a:t>Pre-intervention</a:t>
            </a:r>
          </a:p>
        </p:txBody>
      </p:sp>
      <p:sp>
        <p:nvSpPr>
          <p:cNvPr id="72" name="TextBox 71">
            <a:extLst>
              <a:ext uri="{FF2B5EF4-FFF2-40B4-BE49-F238E27FC236}">
                <a16:creationId xmlns:a16="http://schemas.microsoft.com/office/drawing/2014/main" id="{2FD202D1-31AC-488D-940C-416388E8FF58}"/>
              </a:ext>
            </a:extLst>
          </p:cNvPr>
          <p:cNvSpPr txBox="1"/>
          <p:nvPr/>
        </p:nvSpPr>
        <p:spPr>
          <a:xfrm>
            <a:off x="7562892" y="6507562"/>
            <a:ext cx="2724761" cy="369332"/>
          </a:xfrm>
          <a:prstGeom prst="rect">
            <a:avLst/>
          </a:prstGeom>
          <a:noFill/>
        </p:spPr>
        <p:txBody>
          <a:bodyPr wrap="square" rtlCol="0">
            <a:spAutoFit/>
          </a:bodyPr>
          <a:lstStyle/>
          <a:p>
            <a:r>
              <a:rPr lang="en-CA" b="1" dirty="0"/>
              <a:t>Post-intervention</a:t>
            </a:r>
          </a:p>
        </p:txBody>
      </p:sp>
      <p:sp>
        <p:nvSpPr>
          <p:cNvPr id="73" name="TextBox 72">
            <a:extLst>
              <a:ext uri="{FF2B5EF4-FFF2-40B4-BE49-F238E27FC236}">
                <a16:creationId xmlns:a16="http://schemas.microsoft.com/office/drawing/2014/main" id="{A6721613-268E-4662-97A1-4F21B911EFE5}"/>
              </a:ext>
            </a:extLst>
          </p:cNvPr>
          <p:cNvSpPr txBox="1"/>
          <p:nvPr/>
        </p:nvSpPr>
        <p:spPr>
          <a:xfrm>
            <a:off x="9127471" y="5537781"/>
            <a:ext cx="896206" cy="369332"/>
          </a:xfrm>
          <a:prstGeom prst="rect">
            <a:avLst/>
          </a:prstGeom>
          <a:solidFill>
            <a:schemeClr val="bg1"/>
          </a:solidFill>
        </p:spPr>
        <p:txBody>
          <a:bodyPr wrap="square" rtlCol="0">
            <a:spAutoFit/>
          </a:bodyPr>
          <a:lstStyle/>
          <a:p>
            <a:r>
              <a:rPr lang="en-CA" dirty="0"/>
              <a:t>Actuals</a:t>
            </a:r>
          </a:p>
        </p:txBody>
      </p:sp>
      <p:sp>
        <p:nvSpPr>
          <p:cNvPr id="74" name="TextBox 73">
            <a:extLst>
              <a:ext uri="{FF2B5EF4-FFF2-40B4-BE49-F238E27FC236}">
                <a16:creationId xmlns:a16="http://schemas.microsoft.com/office/drawing/2014/main" id="{F86FB6C9-CC91-46DA-B872-C7854EDCA079}"/>
              </a:ext>
            </a:extLst>
          </p:cNvPr>
          <p:cNvSpPr txBox="1"/>
          <p:nvPr/>
        </p:nvSpPr>
        <p:spPr>
          <a:xfrm>
            <a:off x="9162968" y="6213291"/>
            <a:ext cx="1474552" cy="369332"/>
          </a:xfrm>
          <a:prstGeom prst="rect">
            <a:avLst/>
          </a:prstGeom>
          <a:solidFill>
            <a:schemeClr val="bg1"/>
          </a:solidFill>
        </p:spPr>
        <p:txBody>
          <a:bodyPr wrap="square" rtlCol="0">
            <a:spAutoFit/>
          </a:bodyPr>
          <a:lstStyle/>
          <a:p>
            <a:r>
              <a:rPr lang="en-CA" dirty="0"/>
              <a:t>Predictions</a:t>
            </a:r>
          </a:p>
        </p:txBody>
      </p:sp>
      <p:sp>
        <p:nvSpPr>
          <p:cNvPr id="75" name="TextBox 74">
            <a:extLst>
              <a:ext uri="{FF2B5EF4-FFF2-40B4-BE49-F238E27FC236}">
                <a16:creationId xmlns:a16="http://schemas.microsoft.com/office/drawing/2014/main" id="{4DAD7355-EF69-4FEA-A581-2C26D6588BD9}"/>
              </a:ext>
            </a:extLst>
          </p:cNvPr>
          <p:cNvSpPr txBox="1"/>
          <p:nvPr/>
        </p:nvSpPr>
        <p:spPr>
          <a:xfrm>
            <a:off x="969444" y="5731749"/>
            <a:ext cx="2095086" cy="369332"/>
          </a:xfrm>
          <a:prstGeom prst="rect">
            <a:avLst/>
          </a:prstGeom>
          <a:noFill/>
        </p:spPr>
        <p:txBody>
          <a:bodyPr wrap="square" rtlCol="0">
            <a:spAutoFit/>
          </a:bodyPr>
          <a:lstStyle/>
          <a:p>
            <a:r>
              <a:rPr lang="en-CA" b="1" dirty="0">
                <a:solidFill>
                  <a:srgbClr val="FF0000"/>
                </a:solidFill>
              </a:rPr>
              <a:t>Example Data</a:t>
            </a:r>
          </a:p>
        </p:txBody>
      </p:sp>
      <p:sp>
        <p:nvSpPr>
          <p:cNvPr id="36" name="TextBox 35">
            <a:extLst>
              <a:ext uri="{FF2B5EF4-FFF2-40B4-BE49-F238E27FC236}">
                <a16:creationId xmlns:a16="http://schemas.microsoft.com/office/drawing/2014/main" id="{1AB81428-B90D-4566-B53F-EE59AE883D56}"/>
              </a:ext>
            </a:extLst>
          </p:cNvPr>
          <p:cNvSpPr txBox="1"/>
          <p:nvPr/>
        </p:nvSpPr>
        <p:spPr>
          <a:xfrm>
            <a:off x="3914429" y="3961199"/>
            <a:ext cx="1437763" cy="307777"/>
          </a:xfrm>
          <a:prstGeom prst="rect">
            <a:avLst/>
          </a:prstGeom>
          <a:noFill/>
        </p:spPr>
        <p:txBody>
          <a:bodyPr wrap="square" rtlCol="0">
            <a:spAutoFit/>
          </a:bodyPr>
          <a:lstStyle/>
          <a:p>
            <a:pPr algn="ctr"/>
            <a:r>
              <a:rPr lang="en-CA" sz="1400" dirty="0"/>
              <a:t>Train</a:t>
            </a:r>
          </a:p>
        </p:txBody>
      </p:sp>
      <p:sp>
        <p:nvSpPr>
          <p:cNvPr id="37" name="TextBox 36">
            <a:extLst>
              <a:ext uri="{FF2B5EF4-FFF2-40B4-BE49-F238E27FC236}">
                <a16:creationId xmlns:a16="http://schemas.microsoft.com/office/drawing/2014/main" id="{459B258C-50A5-4E8E-893F-4A99AE228D4E}"/>
              </a:ext>
            </a:extLst>
          </p:cNvPr>
          <p:cNvSpPr txBox="1"/>
          <p:nvPr/>
        </p:nvSpPr>
        <p:spPr>
          <a:xfrm>
            <a:off x="6680199" y="3971359"/>
            <a:ext cx="1437763" cy="307777"/>
          </a:xfrm>
          <a:prstGeom prst="rect">
            <a:avLst/>
          </a:prstGeom>
          <a:noFill/>
        </p:spPr>
        <p:txBody>
          <a:bodyPr wrap="square" rtlCol="0">
            <a:spAutoFit/>
          </a:bodyPr>
          <a:lstStyle/>
          <a:p>
            <a:pPr algn="ctr"/>
            <a:r>
              <a:rPr lang="en-CA" sz="1400" dirty="0"/>
              <a:t>Predict</a:t>
            </a:r>
          </a:p>
        </p:txBody>
      </p:sp>
    </p:spTree>
    <p:extLst>
      <p:ext uri="{BB962C8B-B14F-4D97-AF65-F5344CB8AC3E}">
        <p14:creationId xmlns:p14="http://schemas.microsoft.com/office/powerpoint/2010/main" val="31720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479395-9373-4CCE-B5C4-C1AF972F7A11}"/>
              </a:ext>
            </a:extLst>
          </p:cNvPr>
          <p:cNvSpPr>
            <a:spLocks noGrp="1"/>
          </p:cNvSpPr>
          <p:nvPr>
            <p:ph type="sldNum" sz="quarter" idx="4"/>
          </p:nvPr>
        </p:nvSpPr>
        <p:spPr/>
        <p:txBody>
          <a:bodyPr/>
          <a:lstStyle/>
          <a:p>
            <a:pPr defTabSz="913969"/>
            <a:fld id="{8D31FBCA-748F-458C-8A2E-54A1AD891614}" type="slidenum">
              <a:rPr lang="en-US" smtClean="0">
                <a:solidFill>
                  <a:prstClr val="white"/>
                </a:solidFill>
              </a:rPr>
              <a:pPr defTabSz="913969"/>
              <a:t>5</a:t>
            </a:fld>
            <a:endParaRPr lang="en-US" dirty="0">
              <a:solidFill>
                <a:prstClr val="white"/>
              </a:solidFill>
            </a:endParaRPr>
          </a:p>
        </p:txBody>
      </p:sp>
      <p:sp>
        <p:nvSpPr>
          <p:cNvPr id="3" name="Text Placeholder 2">
            <a:extLst>
              <a:ext uri="{FF2B5EF4-FFF2-40B4-BE49-F238E27FC236}">
                <a16:creationId xmlns:a16="http://schemas.microsoft.com/office/drawing/2014/main" id="{7E9ED07E-128F-4E8A-9C98-2F6E74209997}"/>
              </a:ext>
            </a:extLst>
          </p:cNvPr>
          <p:cNvSpPr>
            <a:spLocks noGrp="1"/>
          </p:cNvSpPr>
          <p:nvPr>
            <p:ph type="body" sz="quarter" idx="10"/>
          </p:nvPr>
        </p:nvSpPr>
        <p:spPr>
          <a:xfrm>
            <a:off x="0" y="0"/>
            <a:ext cx="12192000" cy="641131"/>
          </a:xfrm>
        </p:spPr>
        <p:txBody>
          <a:bodyPr/>
          <a:lstStyle/>
          <a:p>
            <a:r>
              <a:rPr lang="en-US" dirty="0"/>
              <a:t>Control Group Selection</a:t>
            </a:r>
          </a:p>
        </p:txBody>
      </p:sp>
      <p:sp>
        <p:nvSpPr>
          <p:cNvPr id="28" name="TextBox 27">
            <a:extLst>
              <a:ext uri="{FF2B5EF4-FFF2-40B4-BE49-F238E27FC236}">
                <a16:creationId xmlns:a16="http://schemas.microsoft.com/office/drawing/2014/main" id="{43ACB46C-6C34-4173-93D2-75E375CFF64E}"/>
              </a:ext>
            </a:extLst>
          </p:cNvPr>
          <p:cNvSpPr txBox="1"/>
          <p:nvPr/>
        </p:nvSpPr>
        <p:spPr>
          <a:xfrm>
            <a:off x="627794" y="883783"/>
            <a:ext cx="10708640" cy="1015663"/>
          </a:xfrm>
          <a:prstGeom prst="rect">
            <a:avLst/>
          </a:prstGeom>
          <a:noFill/>
        </p:spPr>
        <p:txBody>
          <a:bodyPr wrap="square" rtlCol="0">
            <a:spAutoFit/>
          </a:bodyPr>
          <a:lstStyle/>
          <a:p>
            <a:pPr algn="ctr"/>
            <a:r>
              <a:rPr lang="en-US" sz="2000" dirty="0"/>
              <a:t>Causal Impact assumes control macro sites are similar or correlated to the test site.</a:t>
            </a:r>
          </a:p>
          <a:p>
            <a:pPr algn="ctr"/>
            <a:endParaRPr lang="en-US" sz="2000" dirty="0"/>
          </a:p>
          <a:p>
            <a:pPr algn="ctr"/>
            <a:r>
              <a:rPr lang="en-US" sz="2000" dirty="0"/>
              <a:t>There are 93 control macro sites to choose from – how do we choose the most similar sites?</a:t>
            </a:r>
          </a:p>
        </p:txBody>
      </p:sp>
      <p:sp>
        <p:nvSpPr>
          <p:cNvPr id="36" name="Rectangle 35">
            <a:extLst>
              <a:ext uri="{FF2B5EF4-FFF2-40B4-BE49-F238E27FC236}">
                <a16:creationId xmlns:a16="http://schemas.microsoft.com/office/drawing/2014/main" id="{05E57358-CDC9-4D13-BDEE-6C79498F0B0E}"/>
              </a:ext>
            </a:extLst>
          </p:cNvPr>
          <p:cNvSpPr/>
          <p:nvPr/>
        </p:nvSpPr>
        <p:spPr>
          <a:xfrm>
            <a:off x="0" y="5609905"/>
            <a:ext cx="12192000" cy="641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With DTW, we can find the control macro sites that most match the test site over time</a:t>
            </a:r>
          </a:p>
        </p:txBody>
      </p:sp>
      <p:sp>
        <p:nvSpPr>
          <p:cNvPr id="41" name="TextBox 40">
            <a:extLst>
              <a:ext uri="{FF2B5EF4-FFF2-40B4-BE49-F238E27FC236}">
                <a16:creationId xmlns:a16="http://schemas.microsoft.com/office/drawing/2014/main" id="{C8EEF424-041C-4F6E-82E7-4C5D4FBBB892}"/>
              </a:ext>
            </a:extLst>
          </p:cNvPr>
          <p:cNvSpPr txBox="1"/>
          <p:nvPr/>
        </p:nvSpPr>
        <p:spPr>
          <a:xfrm>
            <a:off x="1056640" y="2014673"/>
            <a:ext cx="10078720" cy="430887"/>
          </a:xfrm>
          <a:prstGeom prst="rect">
            <a:avLst/>
          </a:prstGeom>
          <a:noFill/>
        </p:spPr>
        <p:txBody>
          <a:bodyPr wrap="square" rtlCol="0">
            <a:spAutoFit/>
          </a:bodyPr>
          <a:lstStyle/>
          <a:p>
            <a:pPr algn="ctr"/>
            <a:r>
              <a:rPr lang="en-US" sz="2200" b="1" dirty="0"/>
              <a:t>Dynamic Time Warping (DTW)</a:t>
            </a:r>
          </a:p>
        </p:txBody>
      </p:sp>
      <p:pic>
        <p:nvPicPr>
          <p:cNvPr id="7" name="Picture 6">
            <a:extLst>
              <a:ext uri="{FF2B5EF4-FFF2-40B4-BE49-F238E27FC236}">
                <a16:creationId xmlns:a16="http://schemas.microsoft.com/office/drawing/2014/main" id="{09BB5B4C-050E-4914-86D0-AB465F675A9A}"/>
              </a:ext>
            </a:extLst>
          </p:cNvPr>
          <p:cNvPicPr>
            <a:picLocks noChangeAspect="1"/>
          </p:cNvPicPr>
          <p:nvPr/>
        </p:nvPicPr>
        <p:blipFill>
          <a:blip r:embed="rId3"/>
          <a:stretch>
            <a:fillRect/>
          </a:stretch>
        </p:blipFill>
        <p:spPr>
          <a:xfrm>
            <a:off x="1024034" y="2757083"/>
            <a:ext cx="4619912" cy="1773923"/>
          </a:xfrm>
          <a:prstGeom prst="rect">
            <a:avLst/>
          </a:prstGeom>
        </p:spPr>
      </p:pic>
      <p:sp>
        <p:nvSpPr>
          <p:cNvPr id="43" name="TextBox 42">
            <a:extLst>
              <a:ext uri="{FF2B5EF4-FFF2-40B4-BE49-F238E27FC236}">
                <a16:creationId xmlns:a16="http://schemas.microsoft.com/office/drawing/2014/main" id="{FF8803FF-197B-4F33-ADF9-683BAFBF5B77}"/>
              </a:ext>
            </a:extLst>
          </p:cNvPr>
          <p:cNvSpPr txBox="1"/>
          <p:nvPr/>
        </p:nvSpPr>
        <p:spPr>
          <a:xfrm>
            <a:off x="1024034" y="2494348"/>
            <a:ext cx="4506183" cy="369332"/>
          </a:xfrm>
          <a:prstGeom prst="rect">
            <a:avLst/>
          </a:prstGeom>
          <a:noFill/>
        </p:spPr>
        <p:txBody>
          <a:bodyPr wrap="square" rtlCol="0">
            <a:spAutoFit/>
          </a:bodyPr>
          <a:lstStyle/>
          <a:p>
            <a:pPr algn="ctr"/>
            <a:r>
              <a:rPr lang="en-US" dirty="0"/>
              <a:t>Euclidean Distance</a:t>
            </a:r>
          </a:p>
        </p:txBody>
      </p:sp>
      <p:sp>
        <p:nvSpPr>
          <p:cNvPr id="46" name="TextBox 45">
            <a:extLst>
              <a:ext uri="{FF2B5EF4-FFF2-40B4-BE49-F238E27FC236}">
                <a16:creationId xmlns:a16="http://schemas.microsoft.com/office/drawing/2014/main" id="{EAF7DBE3-EAB7-4180-9D98-6DFD74B37B58}"/>
              </a:ext>
            </a:extLst>
          </p:cNvPr>
          <p:cNvSpPr txBox="1"/>
          <p:nvPr/>
        </p:nvSpPr>
        <p:spPr>
          <a:xfrm>
            <a:off x="1196342" y="4500526"/>
            <a:ext cx="4333875" cy="923330"/>
          </a:xfrm>
          <a:prstGeom prst="rect">
            <a:avLst/>
          </a:prstGeom>
          <a:noFill/>
        </p:spPr>
        <p:txBody>
          <a:bodyPr wrap="square" rtlCol="0">
            <a:spAutoFit/>
          </a:bodyPr>
          <a:lstStyle/>
          <a:p>
            <a:r>
              <a:rPr lang="en-US" dirty="0"/>
              <a:t>One to one distance measure based on the existing alignment of the sequence. Does not capture temporal shifts.</a:t>
            </a:r>
          </a:p>
        </p:txBody>
      </p:sp>
      <p:pic>
        <p:nvPicPr>
          <p:cNvPr id="8" name="Picture 7">
            <a:extLst>
              <a:ext uri="{FF2B5EF4-FFF2-40B4-BE49-F238E27FC236}">
                <a16:creationId xmlns:a16="http://schemas.microsoft.com/office/drawing/2014/main" id="{CFF0D9A9-D9AC-49EA-B5E8-5F55AFB07134}"/>
              </a:ext>
            </a:extLst>
          </p:cNvPr>
          <p:cNvPicPr>
            <a:picLocks noChangeAspect="1"/>
          </p:cNvPicPr>
          <p:nvPr/>
        </p:nvPicPr>
        <p:blipFill>
          <a:blip r:embed="rId4"/>
          <a:stretch>
            <a:fillRect/>
          </a:stretch>
        </p:blipFill>
        <p:spPr>
          <a:xfrm>
            <a:off x="6381549" y="2796733"/>
            <a:ext cx="5230178" cy="1972164"/>
          </a:xfrm>
          <a:prstGeom prst="rect">
            <a:avLst/>
          </a:prstGeom>
        </p:spPr>
      </p:pic>
      <p:sp>
        <p:nvSpPr>
          <p:cNvPr id="47" name="TextBox 46">
            <a:extLst>
              <a:ext uri="{FF2B5EF4-FFF2-40B4-BE49-F238E27FC236}">
                <a16:creationId xmlns:a16="http://schemas.microsoft.com/office/drawing/2014/main" id="{D2438C1B-92EB-4840-8BE2-E4E1396C0020}"/>
              </a:ext>
            </a:extLst>
          </p:cNvPr>
          <p:cNvSpPr txBox="1"/>
          <p:nvPr/>
        </p:nvSpPr>
        <p:spPr>
          <a:xfrm>
            <a:off x="6549159" y="2426816"/>
            <a:ext cx="4787275" cy="369332"/>
          </a:xfrm>
          <a:prstGeom prst="rect">
            <a:avLst/>
          </a:prstGeom>
          <a:noFill/>
        </p:spPr>
        <p:txBody>
          <a:bodyPr wrap="square" rtlCol="0">
            <a:spAutoFit/>
          </a:bodyPr>
          <a:lstStyle/>
          <a:p>
            <a:pPr algn="ctr"/>
            <a:r>
              <a:rPr lang="en-US" dirty="0"/>
              <a:t>DTW</a:t>
            </a:r>
          </a:p>
        </p:txBody>
      </p:sp>
      <p:sp>
        <p:nvSpPr>
          <p:cNvPr id="48" name="TextBox 47">
            <a:extLst>
              <a:ext uri="{FF2B5EF4-FFF2-40B4-BE49-F238E27FC236}">
                <a16:creationId xmlns:a16="http://schemas.microsoft.com/office/drawing/2014/main" id="{C317E1CC-B974-4D76-901C-8D2A090BFA56}"/>
              </a:ext>
            </a:extLst>
          </p:cNvPr>
          <p:cNvSpPr txBox="1"/>
          <p:nvPr/>
        </p:nvSpPr>
        <p:spPr>
          <a:xfrm>
            <a:off x="7002559" y="4490085"/>
            <a:ext cx="4333875" cy="923330"/>
          </a:xfrm>
          <a:prstGeom prst="rect">
            <a:avLst/>
          </a:prstGeom>
          <a:noFill/>
        </p:spPr>
        <p:txBody>
          <a:bodyPr wrap="square" rtlCol="0">
            <a:spAutoFit/>
          </a:bodyPr>
          <a:lstStyle/>
          <a:p>
            <a:r>
              <a:rPr lang="en-US" dirty="0"/>
              <a:t>One to many distance measure that can capture non-linear alignments and account for shifts in time. </a:t>
            </a:r>
          </a:p>
        </p:txBody>
      </p:sp>
      <p:sp>
        <p:nvSpPr>
          <p:cNvPr id="4" name="Rectangle 3">
            <a:extLst>
              <a:ext uri="{FF2B5EF4-FFF2-40B4-BE49-F238E27FC236}">
                <a16:creationId xmlns:a16="http://schemas.microsoft.com/office/drawing/2014/main" id="{E0DEF303-6DE2-4B70-B76F-21038289822F}"/>
              </a:ext>
            </a:extLst>
          </p:cNvPr>
          <p:cNvSpPr/>
          <p:nvPr/>
        </p:nvSpPr>
        <p:spPr>
          <a:xfrm>
            <a:off x="881062" y="6532719"/>
            <a:ext cx="8288434" cy="307777"/>
          </a:xfrm>
          <a:prstGeom prst="rect">
            <a:avLst/>
          </a:prstGeom>
        </p:spPr>
        <p:txBody>
          <a:bodyPr wrap="square">
            <a:spAutoFit/>
          </a:bodyPr>
          <a:lstStyle/>
          <a:p>
            <a:r>
              <a:rPr lang="en-US" sz="1400" dirty="0"/>
              <a:t>Images from: https://www.slideshare.net/Henry_cu/eage2012-dtw-hvdb</a:t>
            </a:r>
          </a:p>
        </p:txBody>
      </p:sp>
      <p:cxnSp>
        <p:nvCxnSpPr>
          <p:cNvPr id="6" name="Straight Connector 5">
            <a:extLst>
              <a:ext uri="{FF2B5EF4-FFF2-40B4-BE49-F238E27FC236}">
                <a16:creationId xmlns:a16="http://schemas.microsoft.com/office/drawing/2014/main" id="{CDB75E67-07DE-497C-A7B6-E78162B070CF}"/>
              </a:ext>
            </a:extLst>
          </p:cNvPr>
          <p:cNvCxnSpPr>
            <a:cxnSpLocks/>
            <a:stCxn id="28" idx="1"/>
            <a:endCxn id="28" idx="3"/>
          </p:cNvCxnSpPr>
          <p:nvPr/>
        </p:nvCxnSpPr>
        <p:spPr>
          <a:xfrm>
            <a:off x="627794" y="1391615"/>
            <a:ext cx="10708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47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479395-9373-4CCE-B5C4-C1AF972F7A11}"/>
              </a:ext>
            </a:extLst>
          </p:cNvPr>
          <p:cNvSpPr>
            <a:spLocks noGrp="1"/>
          </p:cNvSpPr>
          <p:nvPr>
            <p:ph type="sldNum" sz="quarter" idx="4"/>
          </p:nvPr>
        </p:nvSpPr>
        <p:spPr/>
        <p:txBody>
          <a:bodyPr/>
          <a:lstStyle/>
          <a:p>
            <a:pPr defTabSz="913969"/>
            <a:fld id="{8D31FBCA-748F-458C-8A2E-54A1AD891614}" type="slidenum">
              <a:rPr lang="en-US" smtClean="0">
                <a:solidFill>
                  <a:prstClr val="white"/>
                </a:solidFill>
              </a:rPr>
              <a:pPr defTabSz="913969"/>
              <a:t>6</a:t>
            </a:fld>
            <a:endParaRPr lang="en-US" dirty="0">
              <a:solidFill>
                <a:prstClr val="white"/>
              </a:solidFill>
            </a:endParaRPr>
          </a:p>
        </p:txBody>
      </p:sp>
      <p:sp>
        <p:nvSpPr>
          <p:cNvPr id="3" name="Text Placeholder 2">
            <a:extLst>
              <a:ext uri="{FF2B5EF4-FFF2-40B4-BE49-F238E27FC236}">
                <a16:creationId xmlns:a16="http://schemas.microsoft.com/office/drawing/2014/main" id="{7E9ED07E-128F-4E8A-9C98-2F6E74209997}"/>
              </a:ext>
            </a:extLst>
          </p:cNvPr>
          <p:cNvSpPr>
            <a:spLocks noGrp="1"/>
          </p:cNvSpPr>
          <p:nvPr>
            <p:ph type="body" sz="quarter" idx="10"/>
          </p:nvPr>
        </p:nvSpPr>
        <p:spPr>
          <a:xfrm>
            <a:off x="0" y="0"/>
            <a:ext cx="12192000" cy="641131"/>
          </a:xfrm>
        </p:spPr>
        <p:txBody>
          <a:bodyPr/>
          <a:lstStyle/>
          <a:p>
            <a:r>
              <a:rPr lang="en-US" dirty="0"/>
              <a:t>Assumptions</a:t>
            </a:r>
          </a:p>
        </p:txBody>
      </p:sp>
      <p:sp>
        <p:nvSpPr>
          <p:cNvPr id="4" name="TextBox 3">
            <a:extLst>
              <a:ext uri="{FF2B5EF4-FFF2-40B4-BE49-F238E27FC236}">
                <a16:creationId xmlns:a16="http://schemas.microsoft.com/office/drawing/2014/main" id="{6DF091CB-4B3E-406E-9F44-5585F0153723}"/>
              </a:ext>
            </a:extLst>
          </p:cNvPr>
          <p:cNvSpPr txBox="1"/>
          <p:nvPr/>
        </p:nvSpPr>
        <p:spPr>
          <a:xfrm>
            <a:off x="172720" y="1056640"/>
            <a:ext cx="11612880" cy="4154984"/>
          </a:xfrm>
          <a:prstGeom prst="rect">
            <a:avLst/>
          </a:prstGeom>
          <a:noFill/>
        </p:spPr>
        <p:txBody>
          <a:bodyPr wrap="square" rtlCol="0">
            <a:spAutoFit/>
          </a:bodyPr>
          <a:lstStyle/>
          <a:p>
            <a:pPr marL="342900" indent="-342900">
              <a:buFont typeface="+mj-lt"/>
              <a:buAutoNum type="arabicPeriod"/>
            </a:pPr>
            <a:r>
              <a:rPr lang="en-CA" sz="2400" dirty="0"/>
              <a:t>Post-intervention period begins on July 18</a:t>
            </a:r>
            <a:r>
              <a:rPr lang="en-CA" sz="2400" baseline="30000" dirty="0"/>
              <a:t>th</a:t>
            </a:r>
            <a:r>
              <a:rPr lang="en-CA" sz="2400" dirty="0"/>
              <a:t>, or 7 days after the initial deployment date</a:t>
            </a:r>
            <a:br>
              <a:rPr lang="en-CA" sz="2400" dirty="0"/>
            </a:br>
            <a:endParaRPr lang="en-CA" sz="2400" dirty="0"/>
          </a:p>
          <a:p>
            <a:pPr marL="342900" indent="-342900">
              <a:buFont typeface="+mj-lt"/>
              <a:buAutoNum type="arabicPeriod"/>
            </a:pPr>
            <a:r>
              <a:rPr lang="en-CA" sz="2400" dirty="0"/>
              <a:t>The control groups selected were not affected by the intervention</a:t>
            </a:r>
          </a:p>
          <a:p>
            <a:pPr marL="342900" indent="-342900">
              <a:buFont typeface="+mj-lt"/>
              <a:buAutoNum type="arabicPeriod"/>
            </a:pPr>
            <a:endParaRPr lang="en-CA" sz="2400" dirty="0"/>
          </a:p>
          <a:p>
            <a:pPr marL="342900" indent="-342900">
              <a:buFont typeface="+mj-lt"/>
              <a:buAutoNum type="arabicPeriod"/>
            </a:pPr>
            <a:r>
              <a:rPr lang="en-US" sz="2400" dirty="0"/>
              <a:t>The relationship between control group and test group, as established during the pre-period, remains stable throughout the post-period</a:t>
            </a:r>
          </a:p>
          <a:p>
            <a:pPr marL="342900" indent="-342900">
              <a:buFont typeface="+mj-lt"/>
              <a:buAutoNum type="arabicPeriod"/>
            </a:pPr>
            <a:endParaRPr lang="en-US" sz="2400" dirty="0"/>
          </a:p>
          <a:p>
            <a:pPr marL="342900" indent="-342900">
              <a:buFont typeface="+mj-lt"/>
              <a:buAutoNum type="arabicPeriod"/>
            </a:pPr>
            <a:r>
              <a:rPr lang="en-US" sz="2400" dirty="0"/>
              <a:t>DTW assumes that the time series of one vector (macro site) can be non-linearly transformed from another macro site</a:t>
            </a:r>
            <a:endParaRPr lang="en-CA" sz="2400" dirty="0"/>
          </a:p>
          <a:p>
            <a:pPr marL="342900" indent="-342900">
              <a:buFont typeface="+mj-lt"/>
              <a:buAutoNum type="arabicPeriod"/>
            </a:pPr>
            <a:endParaRPr lang="en-CA" sz="2400" dirty="0"/>
          </a:p>
          <a:p>
            <a:pPr marL="342900" indent="-342900">
              <a:buFont typeface="+mj-lt"/>
              <a:buAutoNum type="arabicPeriod"/>
            </a:pPr>
            <a:endParaRPr lang="en-CA" sz="2400" dirty="0"/>
          </a:p>
        </p:txBody>
      </p:sp>
    </p:spTree>
    <p:extLst>
      <p:ext uri="{BB962C8B-B14F-4D97-AF65-F5344CB8AC3E}">
        <p14:creationId xmlns:p14="http://schemas.microsoft.com/office/powerpoint/2010/main" val="6215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defTabSz="913969"/>
            <a:fld id="{8D31FBCA-748F-458C-8A2E-54A1AD891614}" type="slidenum">
              <a:rPr lang="en-US" smtClean="0">
                <a:solidFill>
                  <a:prstClr val="white"/>
                </a:solidFill>
              </a:rPr>
              <a:pPr defTabSz="913969"/>
              <a:t>7</a:t>
            </a:fld>
            <a:endParaRPr lang="en-US" dirty="0">
              <a:solidFill>
                <a:prstClr val="white"/>
              </a:solidFill>
            </a:endParaRPr>
          </a:p>
        </p:txBody>
      </p:sp>
      <p:sp>
        <p:nvSpPr>
          <p:cNvPr id="3" name="Text Placeholder 2"/>
          <p:cNvSpPr>
            <a:spLocks noGrp="1"/>
          </p:cNvSpPr>
          <p:nvPr>
            <p:ph type="body" sz="quarter" idx="10"/>
          </p:nvPr>
        </p:nvSpPr>
        <p:spPr/>
        <p:txBody>
          <a:bodyPr/>
          <a:lstStyle/>
          <a:p>
            <a:r>
              <a:rPr lang="en-CA" dirty="0"/>
              <a:t>Results - Downloads</a:t>
            </a:r>
          </a:p>
        </p:txBody>
      </p:sp>
      <p:sp>
        <p:nvSpPr>
          <p:cNvPr id="6" name="Left Brace 5"/>
          <p:cNvSpPr/>
          <p:nvPr/>
        </p:nvSpPr>
        <p:spPr>
          <a:xfrm rot="5400000">
            <a:off x="3108239" y="-1602450"/>
            <a:ext cx="473574" cy="5850296"/>
          </a:xfrm>
          <a:prstGeom prst="leftBrace">
            <a:avLst>
              <a:gd name="adj1" fmla="val 4288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TextBox 14"/>
          <p:cNvSpPr txBox="1"/>
          <p:nvPr/>
        </p:nvSpPr>
        <p:spPr>
          <a:xfrm>
            <a:off x="2484626" y="670698"/>
            <a:ext cx="1720799" cy="369332"/>
          </a:xfrm>
          <a:prstGeom prst="rect">
            <a:avLst/>
          </a:prstGeom>
          <a:noFill/>
        </p:spPr>
        <p:txBody>
          <a:bodyPr wrap="square" rtlCol="0">
            <a:spAutoFit/>
          </a:bodyPr>
          <a:lstStyle/>
          <a:p>
            <a:r>
              <a:rPr lang="en-CA" b="1" dirty="0"/>
              <a:t>Training Period</a:t>
            </a:r>
          </a:p>
        </p:txBody>
      </p:sp>
      <p:sp>
        <p:nvSpPr>
          <p:cNvPr id="24" name="Left Brace 23"/>
          <p:cNvSpPr/>
          <p:nvPr/>
        </p:nvSpPr>
        <p:spPr>
          <a:xfrm rot="5400000">
            <a:off x="7537577" y="102355"/>
            <a:ext cx="357906" cy="2463054"/>
          </a:xfrm>
          <a:prstGeom prst="leftBrace">
            <a:avLst>
              <a:gd name="adj1" fmla="val 4288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5" name="TextBox 24"/>
          <p:cNvSpPr txBox="1"/>
          <p:nvPr/>
        </p:nvSpPr>
        <p:spPr>
          <a:xfrm>
            <a:off x="6748135" y="673117"/>
            <a:ext cx="1936790" cy="369332"/>
          </a:xfrm>
          <a:prstGeom prst="rect">
            <a:avLst/>
          </a:prstGeom>
          <a:noFill/>
        </p:spPr>
        <p:txBody>
          <a:bodyPr wrap="square" rtlCol="0">
            <a:spAutoFit/>
          </a:bodyPr>
          <a:lstStyle/>
          <a:p>
            <a:r>
              <a:rPr lang="en-CA" b="1" dirty="0"/>
              <a:t>Prediction Period</a:t>
            </a:r>
          </a:p>
        </p:txBody>
      </p:sp>
      <p:sp>
        <p:nvSpPr>
          <p:cNvPr id="14" name="Rectangle 13"/>
          <p:cNvSpPr/>
          <p:nvPr/>
        </p:nvSpPr>
        <p:spPr>
          <a:xfrm>
            <a:off x="9190879" y="1526062"/>
            <a:ext cx="2773977" cy="3539430"/>
          </a:xfrm>
          <a:prstGeom prst="rect">
            <a:avLst/>
          </a:prstGeom>
        </p:spPr>
        <p:txBody>
          <a:bodyPr wrap="square">
            <a:spAutoFit/>
          </a:bodyPr>
          <a:lstStyle/>
          <a:p>
            <a:pPr marL="285750" indent="-285750">
              <a:buFont typeface="Wingdings" panose="05000000000000000000" pitchFamily="2" charset="2"/>
              <a:buChar char="v"/>
            </a:pPr>
            <a:r>
              <a:rPr lang="en-CA" sz="1600" dirty="0"/>
              <a:t>The increase is 2% with a 95% interval of [-2%, +7%]</a:t>
            </a:r>
          </a:p>
          <a:p>
            <a:pPr marL="285750" indent="-285750">
              <a:buFont typeface="Wingdings" panose="05000000000000000000" pitchFamily="2" charset="2"/>
              <a:buChar char="v"/>
            </a:pPr>
            <a:endParaRPr lang="en-CA" sz="1600" dirty="0"/>
          </a:p>
          <a:p>
            <a:pPr marL="285750" indent="-285750">
              <a:buFont typeface="Wingdings" panose="05000000000000000000" pitchFamily="2" charset="2"/>
              <a:buChar char="v"/>
            </a:pPr>
            <a:r>
              <a:rPr lang="en-US" sz="1600" dirty="0"/>
              <a:t>Although the intervention appears to have caused a positive effect, this effect is </a:t>
            </a:r>
            <a:r>
              <a:rPr lang="en-US" sz="1600" b="1" dirty="0"/>
              <a:t>not statistically significant</a:t>
            </a:r>
            <a:br>
              <a:rPr lang="en-US" sz="1600" b="1" dirty="0"/>
            </a:br>
            <a:endParaRPr lang="en-US" sz="1600" b="1" dirty="0"/>
          </a:p>
          <a:p>
            <a:pPr marL="285750" indent="-285750">
              <a:buFont typeface="Wingdings" panose="05000000000000000000" pitchFamily="2" charset="2"/>
              <a:buChar char="v"/>
            </a:pPr>
            <a:r>
              <a:rPr lang="en-US" sz="1600" dirty="0"/>
              <a:t>The intervention period is too small to distinguish the Picocells effect from the noise with confidence</a:t>
            </a:r>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endParaRPr lang="en-CA" sz="1600" dirty="0"/>
          </a:p>
        </p:txBody>
      </p:sp>
      <p:sp>
        <p:nvSpPr>
          <p:cNvPr id="33" name="Rectangle 32">
            <a:extLst>
              <a:ext uri="{FF2B5EF4-FFF2-40B4-BE49-F238E27FC236}">
                <a16:creationId xmlns:a16="http://schemas.microsoft.com/office/drawing/2014/main" id="{E21B6596-E085-45D6-9B4C-5AFE5692F531}"/>
              </a:ext>
            </a:extLst>
          </p:cNvPr>
          <p:cNvSpPr/>
          <p:nvPr/>
        </p:nvSpPr>
        <p:spPr>
          <a:xfrm>
            <a:off x="0" y="5545604"/>
            <a:ext cx="12192000" cy="665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Recommendation: continue collecting data from the Picocells to have more confident results  </a:t>
            </a:r>
            <a:endParaRPr lang="en-CA" dirty="0"/>
          </a:p>
        </p:txBody>
      </p:sp>
      <p:pic>
        <p:nvPicPr>
          <p:cNvPr id="4" name="Picture 3">
            <a:extLst>
              <a:ext uri="{FF2B5EF4-FFF2-40B4-BE49-F238E27FC236}">
                <a16:creationId xmlns:a16="http://schemas.microsoft.com/office/drawing/2014/main" id="{89D6A708-E880-4EFD-880A-2C4F8237F1ED}"/>
              </a:ext>
            </a:extLst>
          </p:cNvPr>
          <p:cNvPicPr>
            <a:picLocks noChangeAspect="1"/>
          </p:cNvPicPr>
          <p:nvPr/>
        </p:nvPicPr>
        <p:blipFill>
          <a:blip r:embed="rId3"/>
          <a:stretch>
            <a:fillRect/>
          </a:stretch>
        </p:blipFill>
        <p:spPr>
          <a:xfrm>
            <a:off x="38102" y="1531988"/>
            <a:ext cx="9091923" cy="3072310"/>
          </a:xfrm>
          <a:prstGeom prst="rect">
            <a:avLst/>
          </a:prstGeom>
        </p:spPr>
      </p:pic>
      <p:grpSp>
        <p:nvGrpSpPr>
          <p:cNvPr id="13" name="Group 12"/>
          <p:cNvGrpSpPr/>
          <p:nvPr/>
        </p:nvGrpSpPr>
        <p:grpSpPr>
          <a:xfrm>
            <a:off x="495441" y="1558712"/>
            <a:ext cx="1588666" cy="523220"/>
            <a:chOff x="10141527" y="1174550"/>
            <a:chExt cx="1588666" cy="523220"/>
          </a:xfrm>
        </p:grpSpPr>
        <p:sp>
          <p:nvSpPr>
            <p:cNvPr id="16" name="TextBox 15"/>
            <p:cNvSpPr txBox="1"/>
            <p:nvPr/>
          </p:nvSpPr>
          <p:spPr>
            <a:xfrm>
              <a:off x="10500417" y="1174550"/>
              <a:ext cx="1229776" cy="523220"/>
            </a:xfrm>
            <a:prstGeom prst="rect">
              <a:avLst/>
            </a:prstGeom>
            <a:noFill/>
          </p:spPr>
          <p:txBody>
            <a:bodyPr wrap="square" rtlCol="0">
              <a:spAutoFit/>
            </a:bodyPr>
            <a:lstStyle/>
            <a:p>
              <a:r>
                <a:rPr lang="en-CA" sz="1400" dirty="0"/>
                <a:t>Actuals </a:t>
              </a:r>
              <a:br>
                <a:rPr lang="en-CA" sz="1400" dirty="0"/>
              </a:br>
              <a:r>
                <a:rPr lang="en-CA" sz="1400" dirty="0"/>
                <a:t>Prediction </a:t>
              </a:r>
            </a:p>
          </p:txBody>
        </p:sp>
        <p:cxnSp>
          <p:nvCxnSpPr>
            <p:cNvPr id="8" name="Straight Connector 7"/>
            <p:cNvCxnSpPr/>
            <p:nvPr/>
          </p:nvCxnSpPr>
          <p:spPr>
            <a:xfrm>
              <a:off x="10141527" y="1330035"/>
              <a:ext cx="3483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41527" y="1565562"/>
              <a:ext cx="35889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FF5F9BC-C0A4-46E5-ABAE-E633FDFC57F7}"/>
              </a:ext>
            </a:extLst>
          </p:cNvPr>
          <p:cNvSpPr txBox="1"/>
          <p:nvPr/>
        </p:nvSpPr>
        <p:spPr>
          <a:xfrm>
            <a:off x="332948" y="4617105"/>
            <a:ext cx="6982252" cy="830997"/>
          </a:xfrm>
          <a:prstGeom prst="rect">
            <a:avLst/>
          </a:prstGeom>
          <a:noFill/>
        </p:spPr>
        <p:txBody>
          <a:bodyPr wrap="square" rtlCol="0">
            <a:spAutoFit/>
          </a:bodyPr>
          <a:lstStyle/>
          <a:p>
            <a:r>
              <a:rPr lang="en-CA" sz="1600" b="1" dirty="0">
                <a:solidFill>
                  <a:schemeClr val="accent1">
                    <a:lumMod val="75000"/>
                  </a:schemeClr>
                </a:solidFill>
              </a:rPr>
              <a:t>Actuals: </a:t>
            </a:r>
            <a:r>
              <a:rPr lang="en-CA" sz="1600" dirty="0"/>
              <a:t>Download volume after the Picocells were installed</a:t>
            </a:r>
          </a:p>
          <a:p>
            <a:r>
              <a:rPr lang="en-CA" sz="1600" b="1" dirty="0">
                <a:solidFill>
                  <a:schemeClr val="accent1">
                    <a:lumMod val="75000"/>
                  </a:schemeClr>
                </a:solidFill>
              </a:rPr>
              <a:t>Predicted: </a:t>
            </a:r>
            <a:r>
              <a:rPr lang="en-CA" sz="1600" dirty="0"/>
              <a:t>Predicted download volume assuming Picocells were not installed</a:t>
            </a:r>
          </a:p>
          <a:p>
            <a:r>
              <a:rPr lang="en-CA" sz="1600" b="1" dirty="0">
                <a:solidFill>
                  <a:schemeClr val="accent1">
                    <a:lumMod val="75000"/>
                  </a:schemeClr>
                </a:solidFill>
              </a:rPr>
              <a:t>Difference: </a:t>
            </a:r>
            <a:r>
              <a:rPr lang="en-CA" sz="1600" dirty="0"/>
              <a:t>Impact of Picocells on download volume</a:t>
            </a:r>
          </a:p>
        </p:txBody>
      </p:sp>
    </p:spTree>
    <p:extLst>
      <p:ext uri="{BB962C8B-B14F-4D97-AF65-F5344CB8AC3E}">
        <p14:creationId xmlns:p14="http://schemas.microsoft.com/office/powerpoint/2010/main" val="257593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0F542C-E16C-4CEE-842B-5A92C7537A32}"/>
              </a:ext>
            </a:extLst>
          </p:cNvPr>
          <p:cNvPicPr>
            <a:picLocks noChangeAspect="1"/>
          </p:cNvPicPr>
          <p:nvPr/>
        </p:nvPicPr>
        <p:blipFill>
          <a:blip r:embed="rId3"/>
          <a:stretch>
            <a:fillRect/>
          </a:stretch>
        </p:blipFill>
        <p:spPr>
          <a:xfrm>
            <a:off x="49369" y="1560387"/>
            <a:ext cx="9280531" cy="3070800"/>
          </a:xfrm>
          <a:prstGeom prst="rect">
            <a:avLst/>
          </a:prstGeom>
        </p:spPr>
      </p:pic>
      <p:sp>
        <p:nvSpPr>
          <p:cNvPr id="2" name="Slide Number Placeholder 1"/>
          <p:cNvSpPr>
            <a:spLocks noGrp="1"/>
          </p:cNvSpPr>
          <p:nvPr>
            <p:ph type="sldNum" sz="quarter" idx="4"/>
          </p:nvPr>
        </p:nvSpPr>
        <p:spPr/>
        <p:txBody>
          <a:bodyPr/>
          <a:lstStyle/>
          <a:p>
            <a:pPr defTabSz="913969"/>
            <a:fld id="{8D31FBCA-748F-458C-8A2E-54A1AD891614}" type="slidenum">
              <a:rPr lang="en-US" smtClean="0">
                <a:solidFill>
                  <a:prstClr val="white"/>
                </a:solidFill>
              </a:rPr>
              <a:pPr defTabSz="913969"/>
              <a:t>8</a:t>
            </a:fld>
            <a:endParaRPr lang="en-US" dirty="0">
              <a:solidFill>
                <a:prstClr val="white"/>
              </a:solidFill>
            </a:endParaRPr>
          </a:p>
        </p:txBody>
      </p:sp>
      <p:sp>
        <p:nvSpPr>
          <p:cNvPr id="3" name="Text Placeholder 2"/>
          <p:cNvSpPr>
            <a:spLocks noGrp="1"/>
          </p:cNvSpPr>
          <p:nvPr>
            <p:ph type="body" sz="quarter" idx="10"/>
          </p:nvPr>
        </p:nvSpPr>
        <p:spPr>
          <a:xfrm>
            <a:off x="0" y="-9331"/>
            <a:ext cx="12192000" cy="641131"/>
          </a:xfrm>
        </p:spPr>
        <p:txBody>
          <a:bodyPr/>
          <a:lstStyle/>
          <a:p>
            <a:r>
              <a:rPr lang="en-CA" dirty="0"/>
              <a:t>Results - Uploads</a:t>
            </a:r>
          </a:p>
        </p:txBody>
      </p:sp>
      <p:sp>
        <p:nvSpPr>
          <p:cNvPr id="6" name="Left Brace 5"/>
          <p:cNvSpPr/>
          <p:nvPr/>
        </p:nvSpPr>
        <p:spPr>
          <a:xfrm rot="5400000">
            <a:off x="3173552" y="-1634475"/>
            <a:ext cx="473574" cy="5924942"/>
          </a:xfrm>
          <a:prstGeom prst="leftBrace">
            <a:avLst>
              <a:gd name="adj1" fmla="val 4288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TextBox 14"/>
          <p:cNvSpPr txBox="1"/>
          <p:nvPr/>
        </p:nvSpPr>
        <p:spPr>
          <a:xfrm>
            <a:off x="2549939" y="665097"/>
            <a:ext cx="1720799" cy="369332"/>
          </a:xfrm>
          <a:prstGeom prst="rect">
            <a:avLst/>
          </a:prstGeom>
          <a:noFill/>
        </p:spPr>
        <p:txBody>
          <a:bodyPr wrap="square" rtlCol="0">
            <a:spAutoFit/>
          </a:bodyPr>
          <a:lstStyle/>
          <a:p>
            <a:r>
              <a:rPr lang="en-CA" b="1" dirty="0"/>
              <a:t>Training Period</a:t>
            </a:r>
          </a:p>
        </p:txBody>
      </p:sp>
      <p:grpSp>
        <p:nvGrpSpPr>
          <p:cNvPr id="13" name="Group 12"/>
          <p:cNvGrpSpPr/>
          <p:nvPr/>
        </p:nvGrpSpPr>
        <p:grpSpPr>
          <a:xfrm>
            <a:off x="542094" y="1594981"/>
            <a:ext cx="1588666" cy="523220"/>
            <a:chOff x="10141527" y="1174550"/>
            <a:chExt cx="1588666" cy="523220"/>
          </a:xfrm>
        </p:grpSpPr>
        <p:sp>
          <p:nvSpPr>
            <p:cNvPr id="16" name="TextBox 15"/>
            <p:cNvSpPr txBox="1"/>
            <p:nvPr/>
          </p:nvSpPr>
          <p:spPr>
            <a:xfrm>
              <a:off x="10500417" y="1174550"/>
              <a:ext cx="1229776" cy="523220"/>
            </a:xfrm>
            <a:prstGeom prst="rect">
              <a:avLst/>
            </a:prstGeom>
            <a:noFill/>
          </p:spPr>
          <p:txBody>
            <a:bodyPr wrap="square" rtlCol="0">
              <a:spAutoFit/>
            </a:bodyPr>
            <a:lstStyle/>
            <a:p>
              <a:r>
                <a:rPr lang="en-CA" sz="1400" dirty="0"/>
                <a:t>Actuals </a:t>
              </a:r>
              <a:br>
                <a:rPr lang="en-CA" sz="1400" dirty="0"/>
              </a:br>
              <a:r>
                <a:rPr lang="en-CA" sz="1400" dirty="0"/>
                <a:t>Prediction </a:t>
              </a:r>
            </a:p>
          </p:txBody>
        </p:sp>
        <p:cxnSp>
          <p:nvCxnSpPr>
            <p:cNvPr id="8" name="Straight Connector 7"/>
            <p:cNvCxnSpPr/>
            <p:nvPr/>
          </p:nvCxnSpPr>
          <p:spPr>
            <a:xfrm>
              <a:off x="10141527" y="1330035"/>
              <a:ext cx="3483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41527" y="1565562"/>
              <a:ext cx="35889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4" name="Left Brace 23"/>
          <p:cNvSpPr/>
          <p:nvPr/>
        </p:nvSpPr>
        <p:spPr>
          <a:xfrm rot="5400000">
            <a:off x="7695203" y="153308"/>
            <a:ext cx="357906" cy="2465044"/>
          </a:xfrm>
          <a:prstGeom prst="leftBrace">
            <a:avLst>
              <a:gd name="adj1" fmla="val 4288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5" name="TextBox 24"/>
          <p:cNvSpPr txBox="1"/>
          <p:nvPr/>
        </p:nvSpPr>
        <p:spPr>
          <a:xfrm>
            <a:off x="6905761" y="709497"/>
            <a:ext cx="1936790" cy="369332"/>
          </a:xfrm>
          <a:prstGeom prst="rect">
            <a:avLst/>
          </a:prstGeom>
          <a:noFill/>
        </p:spPr>
        <p:txBody>
          <a:bodyPr wrap="square" rtlCol="0">
            <a:spAutoFit/>
          </a:bodyPr>
          <a:lstStyle/>
          <a:p>
            <a:r>
              <a:rPr lang="en-CA" b="1" dirty="0"/>
              <a:t>Prediction Period</a:t>
            </a:r>
          </a:p>
        </p:txBody>
      </p:sp>
      <p:sp>
        <p:nvSpPr>
          <p:cNvPr id="14" name="Rectangle 13"/>
          <p:cNvSpPr/>
          <p:nvPr/>
        </p:nvSpPr>
        <p:spPr>
          <a:xfrm>
            <a:off x="9368654" y="1588380"/>
            <a:ext cx="2773977" cy="3539430"/>
          </a:xfrm>
          <a:prstGeom prst="rect">
            <a:avLst/>
          </a:prstGeom>
        </p:spPr>
        <p:txBody>
          <a:bodyPr wrap="square">
            <a:spAutoFit/>
          </a:bodyPr>
          <a:lstStyle/>
          <a:p>
            <a:pPr marL="285750" indent="-285750">
              <a:buFont typeface="Wingdings" panose="05000000000000000000" pitchFamily="2" charset="2"/>
              <a:buChar char="v"/>
            </a:pPr>
            <a:r>
              <a:rPr lang="en-CA" sz="1600" dirty="0"/>
              <a:t>The increase is 5% with a 95% interval of [-2%, +12%]</a:t>
            </a:r>
          </a:p>
          <a:p>
            <a:pPr marL="285750" indent="-285750">
              <a:buFont typeface="Wingdings" panose="05000000000000000000" pitchFamily="2" charset="2"/>
              <a:buChar char="v"/>
            </a:pPr>
            <a:endParaRPr lang="en-CA" sz="1600" dirty="0"/>
          </a:p>
          <a:p>
            <a:pPr marL="285750" indent="-285750">
              <a:buFont typeface="Wingdings" panose="05000000000000000000" pitchFamily="2" charset="2"/>
              <a:buChar char="v"/>
            </a:pPr>
            <a:r>
              <a:rPr lang="en-US" sz="1600" dirty="0"/>
              <a:t>Although the intervention appears to have caused a positive effect, this effect is </a:t>
            </a:r>
            <a:r>
              <a:rPr lang="en-US" sz="1600" b="1" dirty="0"/>
              <a:t>not statistically significant</a:t>
            </a:r>
            <a:br>
              <a:rPr lang="en-US" sz="1600" b="1" dirty="0"/>
            </a:br>
            <a:endParaRPr lang="en-US" sz="1600" b="1" dirty="0"/>
          </a:p>
          <a:p>
            <a:pPr marL="285750" indent="-285750">
              <a:buFont typeface="Wingdings" panose="05000000000000000000" pitchFamily="2" charset="2"/>
              <a:buChar char="v"/>
            </a:pPr>
            <a:r>
              <a:rPr lang="en-US" sz="1600" dirty="0"/>
              <a:t>The intervention period is too small to distinguish the Picocells effect from the noise with confidence</a:t>
            </a:r>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endParaRPr lang="en-CA" sz="1600" dirty="0"/>
          </a:p>
        </p:txBody>
      </p:sp>
      <p:sp>
        <p:nvSpPr>
          <p:cNvPr id="17" name="Rectangle 16">
            <a:extLst>
              <a:ext uri="{FF2B5EF4-FFF2-40B4-BE49-F238E27FC236}">
                <a16:creationId xmlns:a16="http://schemas.microsoft.com/office/drawing/2014/main" id="{4D6DA0F7-EBF8-445A-BEB5-2467D70BA059}"/>
              </a:ext>
            </a:extLst>
          </p:cNvPr>
          <p:cNvSpPr/>
          <p:nvPr/>
        </p:nvSpPr>
        <p:spPr>
          <a:xfrm>
            <a:off x="0" y="5545604"/>
            <a:ext cx="12192000" cy="665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Recommendation: continue collecting data from the picocells to have more confident results  </a:t>
            </a:r>
            <a:endParaRPr lang="en-CA" dirty="0"/>
          </a:p>
        </p:txBody>
      </p:sp>
      <p:sp>
        <p:nvSpPr>
          <p:cNvPr id="18" name="TextBox 17">
            <a:extLst>
              <a:ext uri="{FF2B5EF4-FFF2-40B4-BE49-F238E27FC236}">
                <a16:creationId xmlns:a16="http://schemas.microsoft.com/office/drawing/2014/main" id="{6E9980EF-F93F-4C86-A38E-1061A6DA4141}"/>
              </a:ext>
            </a:extLst>
          </p:cNvPr>
          <p:cNvSpPr txBox="1"/>
          <p:nvPr/>
        </p:nvSpPr>
        <p:spPr>
          <a:xfrm>
            <a:off x="332948" y="4617105"/>
            <a:ext cx="6982252" cy="830997"/>
          </a:xfrm>
          <a:prstGeom prst="rect">
            <a:avLst/>
          </a:prstGeom>
          <a:noFill/>
        </p:spPr>
        <p:txBody>
          <a:bodyPr wrap="square" rtlCol="0">
            <a:spAutoFit/>
          </a:bodyPr>
          <a:lstStyle/>
          <a:p>
            <a:r>
              <a:rPr lang="en-CA" sz="1600" b="1" dirty="0">
                <a:solidFill>
                  <a:schemeClr val="accent1">
                    <a:lumMod val="75000"/>
                  </a:schemeClr>
                </a:solidFill>
              </a:rPr>
              <a:t>Actuals: </a:t>
            </a:r>
            <a:r>
              <a:rPr lang="en-CA" sz="1600" dirty="0"/>
              <a:t>Upload volume after the Picocells were installed</a:t>
            </a:r>
          </a:p>
          <a:p>
            <a:r>
              <a:rPr lang="en-CA" sz="1600" b="1" dirty="0">
                <a:solidFill>
                  <a:schemeClr val="accent1">
                    <a:lumMod val="75000"/>
                  </a:schemeClr>
                </a:solidFill>
              </a:rPr>
              <a:t>Predicted: </a:t>
            </a:r>
            <a:r>
              <a:rPr lang="en-CA" sz="1600" dirty="0"/>
              <a:t>Predicted upload volume assuming Picocells were not installed</a:t>
            </a:r>
          </a:p>
          <a:p>
            <a:r>
              <a:rPr lang="en-CA" sz="1600" b="1" dirty="0">
                <a:solidFill>
                  <a:schemeClr val="accent1">
                    <a:lumMod val="75000"/>
                  </a:schemeClr>
                </a:solidFill>
              </a:rPr>
              <a:t>Difference: </a:t>
            </a:r>
            <a:r>
              <a:rPr lang="en-CA" sz="1600" dirty="0"/>
              <a:t>Impact of Picocells on upload volume</a:t>
            </a:r>
          </a:p>
        </p:txBody>
      </p:sp>
    </p:spTree>
    <p:extLst>
      <p:ext uri="{BB962C8B-B14F-4D97-AF65-F5344CB8AC3E}">
        <p14:creationId xmlns:p14="http://schemas.microsoft.com/office/powerpoint/2010/main" val="321703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CF97DC-CA6E-4D01-A246-7084255B391A}"/>
              </a:ext>
            </a:extLst>
          </p:cNvPr>
          <p:cNvSpPr>
            <a:spLocks noGrp="1"/>
          </p:cNvSpPr>
          <p:nvPr>
            <p:ph type="sldNum" sz="quarter" idx="4"/>
          </p:nvPr>
        </p:nvSpPr>
        <p:spPr/>
        <p:txBody>
          <a:bodyPr/>
          <a:lstStyle/>
          <a:p>
            <a:pPr defTabSz="913969"/>
            <a:fld id="{8D31FBCA-748F-458C-8A2E-54A1AD891614}" type="slidenum">
              <a:rPr lang="en-US" smtClean="0">
                <a:solidFill>
                  <a:prstClr val="white"/>
                </a:solidFill>
              </a:rPr>
              <a:pPr defTabSz="913969"/>
              <a:t>9</a:t>
            </a:fld>
            <a:endParaRPr lang="en-US" dirty="0">
              <a:solidFill>
                <a:prstClr val="white"/>
              </a:solidFill>
            </a:endParaRPr>
          </a:p>
        </p:txBody>
      </p:sp>
      <p:sp>
        <p:nvSpPr>
          <p:cNvPr id="3" name="Text Placeholder 2">
            <a:extLst>
              <a:ext uri="{FF2B5EF4-FFF2-40B4-BE49-F238E27FC236}">
                <a16:creationId xmlns:a16="http://schemas.microsoft.com/office/drawing/2014/main" id="{014FD5DD-D38A-45C3-95E5-C38DB230F882}"/>
              </a:ext>
            </a:extLst>
          </p:cNvPr>
          <p:cNvSpPr>
            <a:spLocks noGrp="1"/>
          </p:cNvSpPr>
          <p:nvPr>
            <p:ph type="body" sz="quarter" idx="10"/>
          </p:nvPr>
        </p:nvSpPr>
        <p:spPr/>
        <p:txBody>
          <a:bodyPr/>
          <a:lstStyle/>
          <a:p>
            <a:r>
              <a:rPr lang="en-CA" dirty="0"/>
              <a:t>Summary</a:t>
            </a:r>
          </a:p>
        </p:txBody>
      </p:sp>
      <p:pic>
        <p:nvPicPr>
          <p:cNvPr id="4" name="Picture 3">
            <a:extLst>
              <a:ext uri="{FF2B5EF4-FFF2-40B4-BE49-F238E27FC236}">
                <a16:creationId xmlns:a16="http://schemas.microsoft.com/office/drawing/2014/main" id="{A9732A23-315F-4C45-AA60-FB41DE9A922A}"/>
              </a:ext>
            </a:extLst>
          </p:cNvPr>
          <p:cNvPicPr>
            <a:picLocks noChangeAspect="1"/>
          </p:cNvPicPr>
          <p:nvPr/>
        </p:nvPicPr>
        <p:blipFill>
          <a:blip r:embed="rId2"/>
          <a:stretch>
            <a:fillRect/>
          </a:stretch>
        </p:blipFill>
        <p:spPr>
          <a:xfrm>
            <a:off x="1305936" y="826452"/>
            <a:ext cx="4545680" cy="2602548"/>
          </a:xfrm>
          <a:prstGeom prst="rect">
            <a:avLst/>
          </a:prstGeom>
          <a:effectLst>
            <a:glow rad="139700">
              <a:schemeClr val="accent3">
                <a:satMod val="175000"/>
                <a:alpha val="40000"/>
              </a:schemeClr>
            </a:glow>
          </a:effectLst>
        </p:spPr>
      </p:pic>
      <p:pic>
        <p:nvPicPr>
          <p:cNvPr id="5" name="Picture 4">
            <a:extLst>
              <a:ext uri="{FF2B5EF4-FFF2-40B4-BE49-F238E27FC236}">
                <a16:creationId xmlns:a16="http://schemas.microsoft.com/office/drawing/2014/main" id="{6A0DD1E5-7A61-4168-BA36-F8CADA297251}"/>
              </a:ext>
            </a:extLst>
          </p:cNvPr>
          <p:cNvPicPr>
            <a:picLocks noChangeAspect="1"/>
          </p:cNvPicPr>
          <p:nvPr/>
        </p:nvPicPr>
        <p:blipFill>
          <a:blip r:embed="rId3"/>
          <a:stretch>
            <a:fillRect/>
          </a:stretch>
        </p:blipFill>
        <p:spPr>
          <a:xfrm>
            <a:off x="6095999" y="826452"/>
            <a:ext cx="4546800" cy="2628863"/>
          </a:xfrm>
          <a:prstGeom prst="rect">
            <a:avLst/>
          </a:prstGeom>
          <a:effectLst>
            <a:glow rad="139700">
              <a:schemeClr val="accent3">
                <a:satMod val="175000"/>
                <a:alpha val="40000"/>
              </a:schemeClr>
            </a:glow>
          </a:effectLst>
        </p:spPr>
      </p:pic>
      <p:pic>
        <p:nvPicPr>
          <p:cNvPr id="6" name="Picture 5">
            <a:extLst>
              <a:ext uri="{FF2B5EF4-FFF2-40B4-BE49-F238E27FC236}">
                <a16:creationId xmlns:a16="http://schemas.microsoft.com/office/drawing/2014/main" id="{84F0A6B9-E575-42CB-BD1C-A24C458FDD27}"/>
              </a:ext>
            </a:extLst>
          </p:cNvPr>
          <p:cNvPicPr>
            <a:picLocks noChangeAspect="1"/>
          </p:cNvPicPr>
          <p:nvPr/>
        </p:nvPicPr>
        <p:blipFill>
          <a:blip r:embed="rId4"/>
          <a:stretch>
            <a:fillRect/>
          </a:stretch>
        </p:blipFill>
        <p:spPr>
          <a:xfrm>
            <a:off x="1304816" y="3722052"/>
            <a:ext cx="4546800" cy="2553262"/>
          </a:xfrm>
          <a:prstGeom prst="rect">
            <a:avLst/>
          </a:prstGeom>
          <a:effectLst>
            <a:glow rad="139700">
              <a:schemeClr val="accent3">
                <a:satMod val="175000"/>
                <a:alpha val="40000"/>
              </a:schemeClr>
            </a:glow>
          </a:effectLst>
        </p:spPr>
      </p:pic>
      <p:pic>
        <p:nvPicPr>
          <p:cNvPr id="7" name="Picture 6">
            <a:extLst>
              <a:ext uri="{FF2B5EF4-FFF2-40B4-BE49-F238E27FC236}">
                <a16:creationId xmlns:a16="http://schemas.microsoft.com/office/drawing/2014/main" id="{AEDACF03-8A9D-4B4B-B094-84E6B4AF53F3}"/>
              </a:ext>
            </a:extLst>
          </p:cNvPr>
          <p:cNvPicPr>
            <a:picLocks noChangeAspect="1"/>
          </p:cNvPicPr>
          <p:nvPr/>
        </p:nvPicPr>
        <p:blipFill>
          <a:blip r:embed="rId5"/>
          <a:stretch>
            <a:fillRect/>
          </a:stretch>
        </p:blipFill>
        <p:spPr>
          <a:xfrm>
            <a:off x="6106159" y="3711892"/>
            <a:ext cx="4530600" cy="2553262"/>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30378327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3778</TotalTime>
  <Words>1197</Words>
  <Application>Microsoft Office PowerPoint</Application>
  <PresentationFormat>Widescreen</PresentationFormat>
  <Paragraphs>131</Paragraphs>
  <Slides>12</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Wingdings</vt:lpstr>
      <vt:lpstr>1_Office Theme</vt:lpstr>
      <vt:lpstr>6_Office Theme</vt:lpstr>
      <vt:lpstr>Picocell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 Advisor Draft</dc:title>
  <dc:creator>Jack Penny</dc:creator>
  <cp:lastModifiedBy>User</cp:lastModifiedBy>
  <cp:revision>220</cp:revision>
  <dcterms:created xsi:type="dcterms:W3CDTF">2017-10-06T20:15:44Z</dcterms:created>
  <dcterms:modified xsi:type="dcterms:W3CDTF">2018-07-20T22:48:51Z</dcterms:modified>
</cp:coreProperties>
</file>