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9A1939-983C-4C4E-9977-24D623CC4AB2}">
          <p14:sldIdLst>
            <p14:sldId id="256"/>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21D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1BEE-A342-9A50-D1AC-3AA2EC9AB5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FDDCE6-328C-C58C-926F-4F437B6FA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266B0B-95D6-648B-21D6-7A818C7B217B}"/>
              </a:ext>
            </a:extLst>
          </p:cNvPr>
          <p:cNvSpPr>
            <a:spLocks noGrp="1"/>
          </p:cNvSpPr>
          <p:nvPr>
            <p:ph type="dt" sz="half" idx="10"/>
          </p:nvPr>
        </p:nvSpPr>
        <p:spPr/>
        <p:txBody>
          <a:bodyPr/>
          <a:lstStyle/>
          <a:p>
            <a:fld id="{ACD06195-8ABD-4E52-BB9F-4792120ECD26}" type="datetimeFigureOut">
              <a:rPr lang="en-US" smtClean="0"/>
              <a:t>5/3/2024</a:t>
            </a:fld>
            <a:endParaRPr lang="en-US"/>
          </a:p>
        </p:txBody>
      </p:sp>
      <p:sp>
        <p:nvSpPr>
          <p:cNvPr id="5" name="Footer Placeholder 4">
            <a:extLst>
              <a:ext uri="{FF2B5EF4-FFF2-40B4-BE49-F238E27FC236}">
                <a16:creationId xmlns:a16="http://schemas.microsoft.com/office/drawing/2014/main" id="{16F938EC-9775-3685-DEA9-FA004D469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3599D-1463-2FCD-8AD1-2E71AD8577CA}"/>
              </a:ext>
            </a:extLst>
          </p:cNvPr>
          <p:cNvSpPr>
            <a:spLocks noGrp="1"/>
          </p:cNvSpPr>
          <p:nvPr>
            <p:ph type="sldNum" sz="quarter" idx="12"/>
          </p:nvPr>
        </p:nvSpPr>
        <p:spPr/>
        <p:txBody>
          <a:bodyPr/>
          <a:lstStyle/>
          <a:p>
            <a:fld id="{6153FD0D-1F8F-45E8-B2D2-417CAEF7CC9D}" type="slidenum">
              <a:rPr lang="en-US" smtClean="0"/>
              <a:t>‹#›</a:t>
            </a:fld>
            <a:endParaRPr lang="en-US"/>
          </a:p>
        </p:txBody>
      </p:sp>
    </p:spTree>
    <p:extLst>
      <p:ext uri="{BB962C8B-B14F-4D97-AF65-F5344CB8AC3E}">
        <p14:creationId xmlns:p14="http://schemas.microsoft.com/office/powerpoint/2010/main" val="338224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F815-9CC7-2045-6E28-9F403B9F96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B438A0-2BC1-B6F8-F677-280CE0BC9F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F1093-8083-9288-22BE-A584F52B3C82}"/>
              </a:ext>
            </a:extLst>
          </p:cNvPr>
          <p:cNvSpPr>
            <a:spLocks noGrp="1"/>
          </p:cNvSpPr>
          <p:nvPr>
            <p:ph type="dt" sz="half" idx="10"/>
          </p:nvPr>
        </p:nvSpPr>
        <p:spPr/>
        <p:txBody>
          <a:bodyPr/>
          <a:lstStyle/>
          <a:p>
            <a:fld id="{ACD06195-8ABD-4E52-BB9F-4792120ECD26}" type="datetimeFigureOut">
              <a:rPr lang="en-US" smtClean="0"/>
              <a:t>5/3/2024</a:t>
            </a:fld>
            <a:endParaRPr lang="en-US"/>
          </a:p>
        </p:txBody>
      </p:sp>
      <p:sp>
        <p:nvSpPr>
          <p:cNvPr id="5" name="Footer Placeholder 4">
            <a:extLst>
              <a:ext uri="{FF2B5EF4-FFF2-40B4-BE49-F238E27FC236}">
                <a16:creationId xmlns:a16="http://schemas.microsoft.com/office/drawing/2014/main" id="{5D67C593-6E22-F79A-23FB-9563BFE37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F2462-D72E-E893-34CB-9D76B81FBB1C}"/>
              </a:ext>
            </a:extLst>
          </p:cNvPr>
          <p:cNvSpPr>
            <a:spLocks noGrp="1"/>
          </p:cNvSpPr>
          <p:nvPr>
            <p:ph type="sldNum" sz="quarter" idx="12"/>
          </p:nvPr>
        </p:nvSpPr>
        <p:spPr/>
        <p:txBody>
          <a:bodyPr/>
          <a:lstStyle/>
          <a:p>
            <a:fld id="{6153FD0D-1F8F-45E8-B2D2-417CAEF7CC9D}" type="slidenum">
              <a:rPr lang="en-US" smtClean="0"/>
              <a:t>‹#›</a:t>
            </a:fld>
            <a:endParaRPr lang="en-US"/>
          </a:p>
        </p:txBody>
      </p:sp>
    </p:spTree>
    <p:extLst>
      <p:ext uri="{BB962C8B-B14F-4D97-AF65-F5344CB8AC3E}">
        <p14:creationId xmlns:p14="http://schemas.microsoft.com/office/powerpoint/2010/main" val="13578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B8D5F4-5340-78DC-B314-705810FDA7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26E441-7CF2-325F-22D0-72C5DEA8D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3016C-2525-2C91-BD4E-858604A0411C}"/>
              </a:ext>
            </a:extLst>
          </p:cNvPr>
          <p:cNvSpPr>
            <a:spLocks noGrp="1"/>
          </p:cNvSpPr>
          <p:nvPr>
            <p:ph type="dt" sz="half" idx="10"/>
          </p:nvPr>
        </p:nvSpPr>
        <p:spPr/>
        <p:txBody>
          <a:bodyPr/>
          <a:lstStyle/>
          <a:p>
            <a:fld id="{ACD06195-8ABD-4E52-BB9F-4792120ECD26}" type="datetimeFigureOut">
              <a:rPr lang="en-US" smtClean="0"/>
              <a:t>5/3/2024</a:t>
            </a:fld>
            <a:endParaRPr lang="en-US"/>
          </a:p>
        </p:txBody>
      </p:sp>
      <p:sp>
        <p:nvSpPr>
          <p:cNvPr id="5" name="Footer Placeholder 4">
            <a:extLst>
              <a:ext uri="{FF2B5EF4-FFF2-40B4-BE49-F238E27FC236}">
                <a16:creationId xmlns:a16="http://schemas.microsoft.com/office/drawing/2014/main" id="{322FD535-5510-B6ED-523A-BF7129CBB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B3BF3-2A48-F465-06A2-2FB675131271}"/>
              </a:ext>
            </a:extLst>
          </p:cNvPr>
          <p:cNvSpPr>
            <a:spLocks noGrp="1"/>
          </p:cNvSpPr>
          <p:nvPr>
            <p:ph type="sldNum" sz="quarter" idx="12"/>
          </p:nvPr>
        </p:nvSpPr>
        <p:spPr/>
        <p:txBody>
          <a:bodyPr/>
          <a:lstStyle/>
          <a:p>
            <a:fld id="{6153FD0D-1F8F-45E8-B2D2-417CAEF7CC9D}" type="slidenum">
              <a:rPr lang="en-US" smtClean="0"/>
              <a:t>‹#›</a:t>
            </a:fld>
            <a:endParaRPr lang="en-US"/>
          </a:p>
        </p:txBody>
      </p:sp>
    </p:spTree>
    <p:extLst>
      <p:ext uri="{BB962C8B-B14F-4D97-AF65-F5344CB8AC3E}">
        <p14:creationId xmlns:p14="http://schemas.microsoft.com/office/powerpoint/2010/main" val="183839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3F93-5E05-23D7-0ECD-90C7F3C1AC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E687D-A953-CC1A-5BBA-6CAEC37086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62152-7F3A-F50D-EF05-2CD5F5E2982A}"/>
              </a:ext>
            </a:extLst>
          </p:cNvPr>
          <p:cNvSpPr>
            <a:spLocks noGrp="1"/>
          </p:cNvSpPr>
          <p:nvPr>
            <p:ph type="dt" sz="half" idx="10"/>
          </p:nvPr>
        </p:nvSpPr>
        <p:spPr/>
        <p:txBody>
          <a:bodyPr/>
          <a:lstStyle/>
          <a:p>
            <a:fld id="{ACD06195-8ABD-4E52-BB9F-4792120ECD26}" type="datetimeFigureOut">
              <a:rPr lang="en-US" smtClean="0"/>
              <a:t>5/3/2024</a:t>
            </a:fld>
            <a:endParaRPr lang="en-US"/>
          </a:p>
        </p:txBody>
      </p:sp>
      <p:sp>
        <p:nvSpPr>
          <p:cNvPr id="5" name="Footer Placeholder 4">
            <a:extLst>
              <a:ext uri="{FF2B5EF4-FFF2-40B4-BE49-F238E27FC236}">
                <a16:creationId xmlns:a16="http://schemas.microsoft.com/office/drawing/2014/main" id="{6CC8B577-D0B5-3CCE-436E-337CA93CA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218BD-0CAB-64AE-63A4-DD9066037175}"/>
              </a:ext>
            </a:extLst>
          </p:cNvPr>
          <p:cNvSpPr>
            <a:spLocks noGrp="1"/>
          </p:cNvSpPr>
          <p:nvPr>
            <p:ph type="sldNum" sz="quarter" idx="12"/>
          </p:nvPr>
        </p:nvSpPr>
        <p:spPr/>
        <p:txBody>
          <a:bodyPr/>
          <a:lstStyle/>
          <a:p>
            <a:fld id="{6153FD0D-1F8F-45E8-B2D2-417CAEF7CC9D}" type="slidenum">
              <a:rPr lang="en-US" smtClean="0"/>
              <a:t>‹#›</a:t>
            </a:fld>
            <a:endParaRPr lang="en-US"/>
          </a:p>
        </p:txBody>
      </p:sp>
    </p:spTree>
    <p:extLst>
      <p:ext uri="{BB962C8B-B14F-4D97-AF65-F5344CB8AC3E}">
        <p14:creationId xmlns:p14="http://schemas.microsoft.com/office/powerpoint/2010/main" val="364153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B695-ECD0-9ED7-0929-865E2316C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6E57FD-51B2-9B98-E9D5-38D2D0B1E3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3EE21-6430-807C-2F6F-609CBF8DBA66}"/>
              </a:ext>
            </a:extLst>
          </p:cNvPr>
          <p:cNvSpPr>
            <a:spLocks noGrp="1"/>
          </p:cNvSpPr>
          <p:nvPr>
            <p:ph type="dt" sz="half" idx="10"/>
          </p:nvPr>
        </p:nvSpPr>
        <p:spPr/>
        <p:txBody>
          <a:bodyPr/>
          <a:lstStyle/>
          <a:p>
            <a:fld id="{ACD06195-8ABD-4E52-BB9F-4792120ECD26}" type="datetimeFigureOut">
              <a:rPr lang="en-US" smtClean="0"/>
              <a:t>5/3/2024</a:t>
            </a:fld>
            <a:endParaRPr lang="en-US"/>
          </a:p>
        </p:txBody>
      </p:sp>
      <p:sp>
        <p:nvSpPr>
          <p:cNvPr id="5" name="Footer Placeholder 4">
            <a:extLst>
              <a:ext uri="{FF2B5EF4-FFF2-40B4-BE49-F238E27FC236}">
                <a16:creationId xmlns:a16="http://schemas.microsoft.com/office/drawing/2014/main" id="{8C7A0CBD-59A3-4383-B164-8D32B12E9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034F6-6702-4064-DBA4-8F876C4E16D2}"/>
              </a:ext>
            </a:extLst>
          </p:cNvPr>
          <p:cNvSpPr>
            <a:spLocks noGrp="1"/>
          </p:cNvSpPr>
          <p:nvPr>
            <p:ph type="sldNum" sz="quarter" idx="12"/>
          </p:nvPr>
        </p:nvSpPr>
        <p:spPr/>
        <p:txBody>
          <a:bodyPr/>
          <a:lstStyle/>
          <a:p>
            <a:fld id="{6153FD0D-1F8F-45E8-B2D2-417CAEF7CC9D}" type="slidenum">
              <a:rPr lang="en-US" smtClean="0"/>
              <a:t>‹#›</a:t>
            </a:fld>
            <a:endParaRPr lang="en-US"/>
          </a:p>
        </p:txBody>
      </p:sp>
    </p:spTree>
    <p:extLst>
      <p:ext uri="{BB962C8B-B14F-4D97-AF65-F5344CB8AC3E}">
        <p14:creationId xmlns:p14="http://schemas.microsoft.com/office/powerpoint/2010/main" val="214913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F38D-AC2A-845C-4CFC-9C7E3D7B2F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D27D99-7CE5-CB79-5538-690D14F13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441BD9-B4D7-3EF7-E775-4A0DF414E3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E1063A-5BF7-CA29-A85D-5E08207044E9}"/>
              </a:ext>
            </a:extLst>
          </p:cNvPr>
          <p:cNvSpPr>
            <a:spLocks noGrp="1"/>
          </p:cNvSpPr>
          <p:nvPr>
            <p:ph type="dt" sz="half" idx="10"/>
          </p:nvPr>
        </p:nvSpPr>
        <p:spPr/>
        <p:txBody>
          <a:bodyPr/>
          <a:lstStyle/>
          <a:p>
            <a:fld id="{ACD06195-8ABD-4E52-BB9F-4792120ECD26}" type="datetimeFigureOut">
              <a:rPr lang="en-US" smtClean="0"/>
              <a:t>5/3/2024</a:t>
            </a:fld>
            <a:endParaRPr lang="en-US"/>
          </a:p>
        </p:txBody>
      </p:sp>
      <p:sp>
        <p:nvSpPr>
          <p:cNvPr id="6" name="Footer Placeholder 5">
            <a:extLst>
              <a:ext uri="{FF2B5EF4-FFF2-40B4-BE49-F238E27FC236}">
                <a16:creationId xmlns:a16="http://schemas.microsoft.com/office/drawing/2014/main" id="{6B6E0D56-35F4-14BF-135B-0C95801F4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533AD-BE8A-318C-7A0C-3F472FBEFFC0}"/>
              </a:ext>
            </a:extLst>
          </p:cNvPr>
          <p:cNvSpPr>
            <a:spLocks noGrp="1"/>
          </p:cNvSpPr>
          <p:nvPr>
            <p:ph type="sldNum" sz="quarter" idx="12"/>
          </p:nvPr>
        </p:nvSpPr>
        <p:spPr/>
        <p:txBody>
          <a:bodyPr/>
          <a:lstStyle/>
          <a:p>
            <a:fld id="{6153FD0D-1F8F-45E8-B2D2-417CAEF7CC9D}" type="slidenum">
              <a:rPr lang="en-US" smtClean="0"/>
              <a:t>‹#›</a:t>
            </a:fld>
            <a:endParaRPr lang="en-US"/>
          </a:p>
        </p:txBody>
      </p:sp>
    </p:spTree>
    <p:extLst>
      <p:ext uri="{BB962C8B-B14F-4D97-AF65-F5344CB8AC3E}">
        <p14:creationId xmlns:p14="http://schemas.microsoft.com/office/powerpoint/2010/main" val="12823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440F-8EA9-A130-6A8E-95DCB8C356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2DA0BB-992F-001C-3A4B-D48595ABD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D320F3-B404-C098-7387-0CEC64F31D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9C458C-6A85-4D4D-24B5-B0C0AC4E4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92C292-FC08-1531-8EC3-F569AD4D2C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4C10FD-9DDC-06F2-F145-D183209ACF8B}"/>
              </a:ext>
            </a:extLst>
          </p:cNvPr>
          <p:cNvSpPr>
            <a:spLocks noGrp="1"/>
          </p:cNvSpPr>
          <p:nvPr>
            <p:ph type="dt" sz="half" idx="10"/>
          </p:nvPr>
        </p:nvSpPr>
        <p:spPr/>
        <p:txBody>
          <a:bodyPr/>
          <a:lstStyle/>
          <a:p>
            <a:fld id="{ACD06195-8ABD-4E52-BB9F-4792120ECD26}" type="datetimeFigureOut">
              <a:rPr lang="en-US" smtClean="0"/>
              <a:t>5/3/2024</a:t>
            </a:fld>
            <a:endParaRPr lang="en-US"/>
          </a:p>
        </p:txBody>
      </p:sp>
      <p:sp>
        <p:nvSpPr>
          <p:cNvPr id="8" name="Footer Placeholder 7">
            <a:extLst>
              <a:ext uri="{FF2B5EF4-FFF2-40B4-BE49-F238E27FC236}">
                <a16:creationId xmlns:a16="http://schemas.microsoft.com/office/drawing/2014/main" id="{46175337-B326-326D-DE0B-954854E3A6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7CC7F7-0AED-9D08-885F-3BD130F52451}"/>
              </a:ext>
            </a:extLst>
          </p:cNvPr>
          <p:cNvSpPr>
            <a:spLocks noGrp="1"/>
          </p:cNvSpPr>
          <p:nvPr>
            <p:ph type="sldNum" sz="quarter" idx="12"/>
          </p:nvPr>
        </p:nvSpPr>
        <p:spPr/>
        <p:txBody>
          <a:bodyPr/>
          <a:lstStyle/>
          <a:p>
            <a:fld id="{6153FD0D-1F8F-45E8-B2D2-417CAEF7CC9D}" type="slidenum">
              <a:rPr lang="en-US" smtClean="0"/>
              <a:t>‹#›</a:t>
            </a:fld>
            <a:endParaRPr lang="en-US"/>
          </a:p>
        </p:txBody>
      </p:sp>
    </p:spTree>
    <p:extLst>
      <p:ext uri="{BB962C8B-B14F-4D97-AF65-F5344CB8AC3E}">
        <p14:creationId xmlns:p14="http://schemas.microsoft.com/office/powerpoint/2010/main" val="36100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8C9F-03EA-4EE5-A13E-4E5596CA1A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43FC3E-AD0D-613E-F099-4FAFC4A5AE8D}"/>
              </a:ext>
            </a:extLst>
          </p:cNvPr>
          <p:cNvSpPr>
            <a:spLocks noGrp="1"/>
          </p:cNvSpPr>
          <p:nvPr>
            <p:ph type="dt" sz="half" idx="10"/>
          </p:nvPr>
        </p:nvSpPr>
        <p:spPr/>
        <p:txBody>
          <a:bodyPr/>
          <a:lstStyle/>
          <a:p>
            <a:fld id="{ACD06195-8ABD-4E52-BB9F-4792120ECD26}" type="datetimeFigureOut">
              <a:rPr lang="en-US" smtClean="0"/>
              <a:t>5/3/2024</a:t>
            </a:fld>
            <a:endParaRPr lang="en-US"/>
          </a:p>
        </p:txBody>
      </p:sp>
      <p:sp>
        <p:nvSpPr>
          <p:cNvPr id="4" name="Footer Placeholder 3">
            <a:extLst>
              <a:ext uri="{FF2B5EF4-FFF2-40B4-BE49-F238E27FC236}">
                <a16:creationId xmlns:a16="http://schemas.microsoft.com/office/drawing/2014/main" id="{63B5043F-D304-4833-1579-99710EBA6E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1612BB-5085-A630-B333-062BDF2B0964}"/>
              </a:ext>
            </a:extLst>
          </p:cNvPr>
          <p:cNvSpPr>
            <a:spLocks noGrp="1"/>
          </p:cNvSpPr>
          <p:nvPr>
            <p:ph type="sldNum" sz="quarter" idx="12"/>
          </p:nvPr>
        </p:nvSpPr>
        <p:spPr/>
        <p:txBody>
          <a:bodyPr/>
          <a:lstStyle/>
          <a:p>
            <a:fld id="{6153FD0D-1F8F-45E8-B2D2-417CAEF7CC9D}" type="slidenum">
              <a:rPr lang="en-US" smtClean="0"/>
              <a:t>‹#›</a:t>
            </a:fld>
            <a:endParaRPr lang="en-US"/>
          </a:p>
        </p:txBody>
      </p:sp>
    </p:spTree>
    <p:extLst>
      <p:ext uri="{BB962C8B-B14F-4D97-AF65-F5344CB8AC3E}">
        <p14:creationId xmlns:p14="http://schemas.microsoft.com/office/powerpoint/2010/main" val="177680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860CC2-7F83-C33F-5C7E-BE4AF6A60C64}"/>
              </a:ext>
            </a:extLst>
          </p:cNvPr>
          <p:cNvSpPr>
            <a:spLocks noGrp="1"/>
          </p:cNvSpPr>
          <p:nvPr>
            <p:ph type="dt" sz="half" idx="10"/>
          </p:nvPr>
        </p:nvSpPr>
        <p:spPr/>
        <p:txBody>
          <a:bodyPr/>
          <a:lstStyle/>
          <a:p>
            <a:fld id="{ACD06195-8ABD-4E52-BB9F-4792120ECD26}" type="datetimeFigureOut">
              <a:rPr lang="en-US" smtClean="0"/>
              <a:t>5/3/2024</a:t>
            </a:fld>
            <a:endParaRPr lang="en-US"/>
          </a:p>
        </p:txBody>
      </p:sp>
      <p:sp>
        <p:nvSpPr>
          <p:cNvPr id="3" name="Footer Placeholder 2">
            <a:extLst>
              <a:ext uri="{FF2B5EF4-FFF2-40B4-BE49-F238E27FC236}">
                <a16:creationId xmlns:a16="http://schemas.microsoft.com/office/drawing/2014/main" id="{603F3BAA-653C-83C6-18B3-B3EC35E990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DB4963-9A0B-4801-1FD2-C87E7020863D}"/>
              </a:ext>
            </a:extLst>
          </p:cNvPr>
          <p:cNvSpPr>
            <a:spLocks noGrp="1"/>
          </p:cNvSpPr>
          <p:nvPr>
            <p:ph type="sldNum" sz="quarter" idx="12"/>
          </p:nvPr>
        </p:nvSpPr>
        <p:spPr/>
        <p:txBody>
          <a:bodyPr/>
          <a:lstStyle/>
          <a:p>
            <a:fld id="{6153FD0D-1F8F-45E8-B2D2-417CAEF7CC9D}" type="slidenum">
              <a:rPr lang="en-US" smtClean="0"/>
              <a:t>‹#›</a:t>
            </a:fld>
            <a:endParaRPr lang="en-US"/>
          </a:p>
        </p:txBody>
      </p:sp>
    </p:spTree>
    <p:extLst>
      <p:ext uri="{BB962C8B-B14F-4D97-AF65-F5344CB8AC3E}">
        <p14:creationId xmlns:p14="http://schemas.microsoft.com/office/powerpoint/2010/main" val="1052140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BEE0-DEB0-E1D3-F81A-A1B2AC2F9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DC8471-32D3-E720-75D4-BDA1C1B43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7B1721-E321-C214-7C3A-DC899BBCF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1F54A-C5C7-455C-4249-D4CAF9CABB6F}"/>
              </a:ext>
            </a:extLst>
          </p:cNvPr>
          <p:cNvSpPr>
            <a:spLocks noGrp="1"/>
          </p:cNvSpPr>
          <p:nvPr>
            <p:ph type="dt" sz="half" idx="10"/>
          </p:nvPr>
        </p:nvSpPr>
        <p:spPr/>
        <p:txBody>
          <a:bodyPr/>
          <a:lstStyle/>
          <a:p>
            <a:fld id="{ACD06195-8ABD-4E52-BB9F-4792120ECD26}" type="datetimeFigureOut">
              <a:rPr lang="en-US" smtClean="0"/>
              <a:t>5/3/2024</a:t>
            </a:fld>
            <a:endParaRPr lang="en-US"/>
          </a:p>
        </p:txBody>
      </p:sp>
      <p:sp>
        <p:nvSpPr>
          <p:cNvPr id="6" name="Footer Placeholder 5">
            <a:extLst>
              <a:ext uri="{FF2B5EF4-FFF2-40B4-BE49-F238E27FC236}">
                <a16:creationId xmlns:a16="http://schemas.microsoft.com/office/drawing/2014/main" id="{02694043-BAC1-529B-06A5-FFF34344ED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C57BA-0830-5C90-D404-77AFDAC6828D}"/>
              </a:ext>
            </a:extLst>
          </p:cNvPr>
          <p:cNvSpPr>
            <a:spLocks noGrp="1"/>
          </p:cNvSpPr>
          <p:nvPr>
            <p:ph type="sldNum" sz="quarter" idx="12"/>
          </p:nvPr>
        </p:nvSpPr>
        <p:spPr/>
        <p:txBody>
          <a:bodyPr/>
          <a:lstStyle/>
          <a:p>
            <a:fld id="{6153FD0D-1F8F-45E8-B2D2-417CAEF7CC9D}" type="slidenum">
              <a:rPr lang="en-US" smtClean="0"/>
              <a:t>‹#›</a:t>
            </a:fld>
            <a:endParaRPr lang="en-US"/>
          </a:p>
        </p:txBody>
      </p:sp>
    </p:spTree>
    <p:extLst>
      <p:ext uri="{BB962C8B-B14F-4D97-AF65-F5344CB8AC3E}">
        <p14:creationId xmlns:p14="http://schemas.microsoft.com/office/powerpoint/2010/main" val="17081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70E0-C20D-C4F8-32B2-8E3F360C2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F69354-68FD-24A3-B1A4-B3C3193301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DB41A1-F56A-5346-4441-DCC67984F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7EB89-76C0-1AFA-C027-D5E25BE8213F}"/>
              </a:ext>
            </a:extLst>
          </p:cNvPr>
          <p:cNvSpPr>
            <a:spLocks noGrp="1"/>
          </p:cNvSpPr>
          <p:nvPr>
            <p:ph type="dt" sz="half" idx="10"/>
          </p:nvPr>
        </p:nvSpPr>
        <p:spPr/>
        <p:txBody>
          <a:bodyPr/>
          <a:lstStyle/>
          <a:p>
            <a:fld id="{ACD06195-8ABD-4E52-BB9F-4792120ECD26}" type="datetimeFigureOut">
              <a:rPr lang="en-US" smtClean="0"/>
              <a:t>5/3/2024</a:t>
            </a:fld>
            <a:endParaRPr lang="en-US"/>
          </a:p>
        </p:txBody>
      </p:sp>
      <p:sp>
        <p:nvSpPr>
          <p:cNvPr id="6" name="Footer Placeholder 5">
            <a:extLst>
              <a:ext uri="{FF2B5EF4-FFF2-40B4-BE49-F238E27FC236}">
                <a16:creationId xmlns:a16="http://schemas.microsoft.com/office/drawing/2014/main" id="{ABA9BB3F-6FE2-E7CB-0F5E-CCE6F220A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C329E5-EAFA-3487-2146-F6ACB830E175}"/>
              </a:ext>
            </a:extLst>
          </p:cNvPr>
          <p:cNvSpPr>
            <a:spLocks noGrp="1"/>
          </p:cNvSpPr>
          <p:nvPr>
            <p:ph type="sldNum" sz="quarter" idx="12"/>
          </p:nvPr>
        </p:nvSpPr>
        <p:spPr/>
        <p:txBody>
          <a:bodyPr/>
          <a:lstStyle/>
          <a:p>
            <a:fld id="{6153FD0D-1F8F-45E8-B2D2-417CAEF7CC9D}" type="slidenum">
              <a:rPr lang="en-US" smtClean="0"/>
              <a:t>‹#›</a:t>
            </a:fld>
            <a:endParaRPr lang="en-US"/>
          </a:p>
        </p:txBody>
      </p:sp>
    </p:spTree>
    <p:extLst>
      <p:ext uri="{BB962C8B-B14F-4D97-AF65-F5344CB8AC3E}">
        <p14:creationId xmlns:p14="http://schemas.microsoft.com/office/powerpoint/2010/main" val="110330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7D65EC-6C01-725B-E3A0-CE91989B39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58474D-01C0-6CFF-2C08-CAE02BAB27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E3697-72FA-1BAF-6230-DEE21A9F2B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06195-8ABD-4E52-BB9F-4792120ECD26}" type="datetimeFigureOut">
              <a:rPr lang="en-US" smtClean="0"/>
              <a:t>5/3/2024</a:t>
            </a:fld>
            <a:endParaRPr lang="en-US"/>
          </a:p>
        </p:txBody>
      </p:sp>
      <p:sp>
        <p:nvSpPr>
          <p:cNvPr id="5" name="Footer Placeholder 4">
            <a:extLst>
              <a:ext uri="{FF2B5EF4-FFF2-40B4-BE49-F238E27FC236}">
                <a16:creationId xmlns:a16="http://schemas.microsoft.com/office/drawing/2014/main" id="{C941DF8A-C47A-96CA-E417-3100296F7D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4DC035-DA24-6543-3A2A-AE0250BEB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3FD0D-1F8F-45E8-B2D2-417CAEF7CC9D}" type="slidenum">
              <a:rPr lang="en-US" smtClean="0"/>
              <a:t>‹#›</a:t>
            </a:fld>
            <a:endParaRPr lang="en-US"/>
          </a:p>
        </p:txBody>
      </p:sp>
    </p:spTree>
    <p:extLst>
      <p:ext uri="{BB962C8B-B14F-4D97-AF65-F5344CB8AC3E}">
        <p14:creationId xmlns:p14="http://schemas.microsoft.com/office/powerpoint/2010/main" val="404029870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tharusdt.onlin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83222F-AD8C-79FE-AEB0-EC0F7D8A0520}"/>
              </a:ext>
            </a:extLst>
          </p:cNvPr>
          <p:cNvSpPr>
            <a:spLocks noGrp="1"/>
          </p:cNvSpPr>
          <p:nvPr>
            <p:ph type="title"/>
          </p:nvPr>
        </p:nvSpPr>
        <p:spPr>
          <a:xfrm>
            <a:off x="838200" y="143435"/>
            <a:ext cx="10515600" cy="1380565"/>
          </a:xfrm>
        </p:spPr>
        <p:txBody>
          <a:bodyPr>
            <a:noAutofit/>
          </a:bodyPr>
          <a:lstStyle/>
          <a:p>
            <a:pPr algn="ctr">
              <a:lnSpc>
                <a:spcPct val="100000"/>
              </a:lnSpc>
            </a:pPr>
            <a:r>
              <a:rPr lang="en-US" sz="4800" b="1" dirty="0" err="1">
                <a:solidFill>
                  <a:srgbClr val="8021D7"/>
                </a:solidFill>
                <a:latin typeface="Lucida Sans" panose="020B0602030504020204" pitchFamily="34" charset="0"/>
                <a:hlinkClick r:id="rId2">
                  <a:extLst>
                    <a:ext uri="{A12FA001-AC4F-418D-AE19-62706E023703}">
                      <ahyp:hlinkClr xmlns:ahyp="http://schemas.microsoft.com/office/drawing/2018/hyperlinkcolor" val="tx"/>
                    </a:ext>
                  </a:extLst>
                </a:hlinkClick>
              </a:rPr>
              <a:t>Tethar</a:t>
            </a:r>
            <a:r>
              <a:rPr lang="en-US" sz="4800" b="1" dirty="0">
                <a:solidFill>
                  <a:srgbClr val="8021D7"/>
                </a:solidFill>
                <a:latin typeface="Lucida Sans" panose="020B0602030504020204" pitchFamily="34" charset="0"/>
                <a:hlinkClick r:id="rId2">
                  <a:extLst>
                    <a:ext uri="{A12FA001-AC4F-418D-AE19-62706E023703}">
                      <ahyp:hlinkClr xmlns:ahyp="http://schemas.microsoft.com/office/drawing/2018/hyperlinkcolor" val="tx"/>
                    </a:ext>
                  </a:extLst>
                </a:hlinkClick>
              </a:rPr>
              <a:t> </a:t>
            </a:r>
            <a:r>
              <a:rPr lang="en-US" sz="4800" b="1" dirty="0" err="1">
                <a:solidFill>
                  <a:srgbClr val="8021D7"/>
                </a:solidFill>
                <a:latin typeface="Lucida Sans" panose="020B0602030504020204" pitchFamily="34" charset="0"/>
                <a:hlinkClick r:id="rId2">
                  <a:extLst>
                    <a:ext uri="{A12FA001-AC4F-418D-AE19-62706E023703}">
                      <ahyp:hlinkClr xmlns:ahyp="http://schemas.microsoft.com/office/drawing/2018/hyperlinkcolor" val="tx"/>
                    </a:ext>
                  </a:extLst>
                </a:hlinkClick>
              </a:rPr>
              <a:t>USDt</a:t>
            </a:r>
            <a:endParaRPr lang="en-US" sz="4800" b="1" dirty="0">
              <a:solidFill>
                <a:srgbClr val="8021D7"/>
              </a:solidFill>
              <a:latin typeface="Lucida Sans" panose="020B0602030504020204" pitchFamily="34" charset="0"/>
            </a:endParaRPr>
          </a:p>
        </p:txBody>
      </p:sp>
      <p:sp>
        <p:nvSpPr>
          <p:cNvPr id="12" name="Content Placeholder 11">
            <a:extLst>
              <a:ext uri="{FF2B5EF4-FFF2-40B4-BE49-F238E27FC236}">
                <a16:creationId xmlns:a16="http://schemas.microsoft.com/office/drawing/2014/main" id="{882C9DE1-434A-381A-5AC9-075D29D79481}"/>
              </a:ext>
            </a:extLst>
          </p:cNvPr>
          <p:cNvSpPr>
            <a:spLocks noGrp="1"/>
          </p:cNvSpPr>
          <p:nvPr>
            <p:ph sz="half" idx="1"/>
          </p:nvPr>
        </p:nvSpPr>
        <p:spPr>
          <a:xfrm>
            <a:off x="838200" y="2088775"/>
            <a:ext cx="5181600" cy="4088187"/>
          </a:xfrm>
        </p:spPr>
        <p:txBody>
          <a:bodyPr>
            <a:normAutofit/>
          </a:bodyPr>
          <a:lstStyle/>
          <a:p>
            <a:pPr marL="0" indent="0" algn="ctr">
              <a:buNone/>
            </a:pPr>
            <a:r>
              <a:rPr lang="en-US" sz="4000" b="1" dirty="0">
                <a:solidFill>
                  <a:srgbClr val="8021D7"/>
                </a:solidFill>
                <a:latin typeface="Lucida Sans" panose="020B0602030504020204" pitchFamily="34" charset="0"/>
              </a:rPr>
              <a:t>Join the</a:t>
            </a:r>
          </a:p>
          <a:p>
            <a:pPr marL="0" indent="0" algn="ctr">
              <a:buNone/>
            </a:pPr>
            <a:r>
              <a:rPr lang="en-US" sz="4000" b="1" dirty="0">
                <a:solidFill>
                  <a:srgbClr val="8021D7"/>
                </a:solidFill>
                <a:latin typeface="Lucida Sans" panose="020B0602030504020204" pitchFamily="34" charset="0"/>
              </a:rPr>
              <a:t>Financial Revolution</a:t>
            </a:r>
          </a:p>
          <a:p>
            <a:pPr marL="0" indent="0" algn="ctr">
              <a:buNone/>
            </a:pPr>
            <a:r>
              <a:rPr lang="en-US" sz="4000" b="1" dirty="0">
                <a:solidFill>
                  <a:srgbClr val="8021D7"/>
                </a:solidFill>
                <a:latin typeface="Lucida Sans" panose="020B0602030504020204" pitchFamily="34" charset="0"/>
              </a:rPr>
              <a:t>With</a:t>
            </a:r>
          </a:p>
          <a:p>
            <a:pPr marL="0" indent="0" algn="ctr">
              <a:buNone/>
            </a:pPr>
            <a:r>
              <a:rPr lang="en-US" sz="4000" b="1" dirty="0" err="1">
                <a:solidFill>
                  <a:srgbClr val="8021D7"/>
                </a:solidFill>
                <a:latin typeface="Lucida Sans" panose="020B0602030504020204" pitchFamily="34" charset="0"/>
              </a:rPr>
              <a:t>Tethar</a:t>
            </a:r>
            <a:r>
              <a:rPr lang="en-US" sz="4000" b="1" dirty="0">
                <a:solidFill>
                  <a:srgbClr val="8021D7"/>
                </a:solidFill>
                <a:latin typeface="Lucida Sans" panose="020B0602030504020204" pitchFamily="34" charset="0"/>
              </a:rPr>
              <a:t> </a:t>
            </a:r>
            <a:r>
              <a:rPr lang="en-US" sz="4000" b="1" dirty="0" err="1">
                <a:solidFill>
                  <a:srgbClr val="8021D7"/>
                </a:solidFill>
                <a:latin typeface="Lucida Sans" panose="020B0602030504020204" pitchFamily="34" charset="0"/>
              </a:rPr>
              <a:t>USDt</a:t>
            </a:r>
            <a:endParaRPr lang="en-US" sz="4000" b="1" dirty="0">
              <a:solidFill>
                <a:srgbClr val="8021D7"/>
              </a:solidFill>
              <a:latin typeface="Lucida Sans" panose="020B0602030504020204" pitchFamily="34" charset="0"/>
            </a:endParaRPr>
          </a:p>
          <a:p>
            <a:pPr marL="0" indent="0" algn="ctr">
              <a:buNone/>
            </a:pPr>
            <a:r>
              <a:rPr lang="en-US" sz="4000" b="1" dirty="0">
                <a:solidFill>
                  <a:srgbClr val="002060"/>
                </a:solidFill>
                <a:latin typeface="Lucida Sans" panose="020B0602030504020204" pitchFamily="34" charset="0"/>
              </a:rPr>
              <a:t>Whitepaper</a:t>
            </a:r>
            <a:endParaRPr lang="en-US" sz="2600" dirty="0">
              <a:solidFill>
                <a:srgbClr val="002060"/>
              </a:solidFill>
              <a:latin typeface="Lucida Sans" panose="020B0602030504020204" pitchFamily="34" charset="0"/>
            </a:endParaRPr>
          </a:p>
        </p:txBody>
      </p:sp>
      <p:sp>
        <p:nvSpPr>
          <p:cNvPr id="9" name="Text Placeholder 8">
            <a:extLst>
              <a:ext uri="{FF2B5EF4-FFF2-40B4-BE49-F238E27FC236}">
                <a16:creationId xmlns:a16="http://schemas.microsoft.com/office/drawing/2014/main" id="{78BB5C27-17F8-72F8-7F13-469B6A86E430}"/>
              </a:ext>
            </a:extLst>
          </p:cNvPr>
          <p:cNvSpPr>
            <a:spLocks noGrp="1"/>
          </p:cNvSpPr>
          <p:nvPr>
            <p:ph sz="half" idx="2"/>
          </p:nvPr>
        </p:nvSpPr>
        <p:spPr>
          <a:xfrm>
            <a:off x="6172200" y="2088775"/>
            <a:ext cx="5181600" cy="4088188"/>
          </a:xfrm>
        </p:spPr>
        <p:txBody>
          <a:bodyPr>
            <a:normAutofit/>
          </a:bodyPr>
          <a:lstStyle/>
          <a:p>
            <a:pPr>
              <a:lnSpc>
                <a:spcPct val="150000"/>
              </a:lnSpc>
            </a:pPr>
            <a:r>
              <a:rPr lang="en-US" sz="2600" i="0" dirty="0">
                <a:solidFill>
                  <a:srgbClr val="212121"/>
                </a:solidFill>
                <a:effectLst/>
                <a:latin typeface="var(--kv-ee-heading-font-family,&quot;Nunito Sans&quot;,&quot;Open Sans&quot;,sans-serif)"/>
              </a:rPr>
              <a:t>Introduction to </a:t>
            </a:r>
            <a:r>
              <a:rPr lang="en-US" sz="2600" i="0" dirty="0" err="1">
                <a:solidFill>
                  <a:srgbClr val="212121"/>
                </a:solidFill>
                <a:effectLst/>
                <a:latin typeface="var(--kv-ee-heading-font-family,&quot;Nunito Sans&quot;,&quot;Open Sans&quot;,sans-serif)"/>
              </a:rPr>
              <a:t>Tethar</a:t>
            </a:r>
            <a:r>
              <a:rPr lang="en-US" sz="2600" i="0" dirty="0">
                <a:solidFill>
                  <a:srgbClr val="212121"/>
                </a:solidFill>
                <a:effectLst/>
                <a:latin typeface="var(--kv-ee-heading-font-family,&quot;Nunito Sans&quot;,&quot;Open Sans&quot;,sans-serif)"/>
              </a:rPr>
              <a:t> </a:t>
            </a:r>
            <a:r>
              <a:rPr lang="en-US" sz="2600" i="0" dirty="0" err="1">
                <a:solidFill>
                  <a:srgbClr val="212121"/>
                </a:solidFill>
                <a:effectLst/>
                <a:latin typeface="var(--kv-ee-heading-font-family,&quot;Nunito Sans&quot;,&quot;Open Sans&quot;,sans-serif)"/>
              </a:rPr>
              <a:t>USDt</a:t>
            </a:r>
            <a:endParaRPr lang="en-US" sz="2600" dirty="0">
              <a:latin typeface="Lucida Sans" panose="020B0602030504020204" pitchFamily="34" charset="0"/>
            </a:endParaRPr>
          </a:p>
          <a:p>
            <a:pPr>
              <a:lnSpc>
                <a:spcPct val="150000"/>
              </a:lnSpc>
            </a:pPr>
            <a:r>
              <a:rPr lang="en-US" sz="2600" dirty="0">
                <a:latin typeface="Lucida Sans" panose="020B0602030504020204" pitchFamily="34" charset="0"/>
              </a:rPr>
              <a:t>Mission and Vision</a:t>
            </a:r>
          </a:p>
          <a:p>
            <a:pPr>
              <a:lnSpc>
                <a:spcPct val="150000"/>
              </a:lnSpc>
            </a:pPr>
            <a:r>
              <a:rPr lang="en-US" sz="2600" dirty="0">
                <a:latin typeface="Lucida Sans" panose="020B0602030504020204" pitchFamily="34" charset="0"/>
              </a:rPr>
              <a:t>Problems and Solution</a:t>
            </a:r>
          </a:p>
          <a:p>
            <a:pPr>
              <a:lnSpc>
                <a:spcPct val="150000"/>
              </a:lnSpc>
            </a:pPr>
            <a:r>
              <a:rPr lang="en-US" sz="2600" dirty="0" err="1">
                <a:latin typeface="Lucida Sans" panose="020B0602030504020204" pitchFamily="34" charset="0"/>
              </a:rPr>
              <a:t>Tethar</a:t>
            </a:r>
            <a:r>
              <a:rPr lang="en-US" sz="2600" dirty="0">
                <a:latin typeface="Lucida Sans" panose="020B0602030504020204" pitchFamily="34" charset="0"/>
              </a:rPr>
              <a:t> </a:t>
            </a:r>
            <a:r>
              <a:rPr lang="en-US" sz="2600" dirty="0" err="1">
                <a:latin typeface="Lucida Sans" panose="020B0602030504020204" pitchFamily="34" charset="0"/>
              </a:rPr>
              <a:t>USDt</a:t>
            </a:r>
            <a:r>
              <a:rPr lang="en-US" sz="2600" dirty="0">
                <a:latin typeface="Lucida Sans" panose="020B0602030504020204" pitchFamily="34" charset="0"/>
              </a:rPr>
              <a:t> </a:t>
            </a:r>
            <a:r>
              <a:rPr lang="en-US" sz="2600" dirty="0" err="1">
                <a:latin typeface="Lucida Sans" panose="020B0602030504020204" pitchFamily="34" charset="0"/>
              </a:rPr>
              <a:t>Tokenomics</a:t>
            </a:r>
            <a:endParaRPr lang="en-US" sz="2600" dirty="0">
              <a:latin typeface="Lucida Sans" panose="020B0602030504020204" pitchFamily="34" charset="0"/>
            </a:endParaRPr>
          </a:p>
          <a:p>
            <a:pPr>
              <a:lnSpc>
                <a:spcPct val="150000"/>
              </a:lnSpc>
            </a:pPr>
            <a:r>
              <a:rPr lang="en-US" sz="2600" dirty="0">
                <a:latin typeface="Lucida Sans" panose="020B0602030504020204" pitchFamily="34" charset="0"/>
              </a:rPr>
              <a:t>Disclaimer &amp; Summary</a:t>
            </a:r>
          </a:p>
        </p:txBody>
      </p:sp>
      <p:pic>
        <p:nvPicPr>
          <p:cNvPr id="14" name="Picture 13">
            <a:extLst>
              <a:ext uri="{FF2B5EF4-FFF2-40B4-BE49-F238E27FC236}">
                <a16:creationId xmlns:a16="http://schemas.microsoft.com/office/drawing/2014/main" id="{878C7C9A-8BDA-E559-B854-BB2EC1FA7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355" y="483533"/>
            <a:ext cx="1387289" cy="1040467"/>
          </a:xfrm>
          <a:prstGeom prst="rect">
            <a:avLst/>
          </a:prstGeom>
        </p:spPr>
      </p:pic>
    </p:spTree>
    <p:extLst>
      <p:ext uri="{BB962C8B-B14F-4D97-AF65-F5344CB8AC3E}">
        <p14:creationId xmlns:p14="http://schemas.microsoft.com/office/powerpoint/2010/main" val="337062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42BA9C-7344-983A-2EAA-65BB228BC00A}"/>
              </a:ext>
            </a:extLst>
          </p:cNvPr>
          <p:cNvSpPr>
            <a:spLocks noGrp="1"/>
          </p:cNvSpPr>
          <p:nvPr>
            <p:ph type="title"/>
          </p:nvPr>
        </p:nvSpPr>
        <p:spPr/>
        <p:txBody>
          <a:bodyPr/>
          <a:lstStyle/>
          <a:p>
            <a:pPr algn="ctr"/>
            <a:r>
              <a:rPr lang="en-US" b="1" i="0" dirty="0">
                <a:solidFill>
                  <a:srgbClr val="8021D7"/>
                </a:solidFill>
                <a:effectLst/>
                <a:latin typeface="Söhne"/>
              </a:rPr>
              <a:t>Introduction</a:t>
            </a:r>
            <a:r>
              <a:rPr lang="en-US" b="1" i="0" dirty="0">
                <a:solidFill>
                  <a:srgbClr val="8021D7"/>
                </a:solidFill>
                <a:effectLst/>
                <a:latin typeface="var(--kv-ee-heading-font-family,&quot;Nunito Sans&quot;,&quot;Open Sans&quot;,sans-serif)"/>
              </a:rPr>
              <a:t> to </a:t>
            </a:r>
            <a:r>
              <a:rPr lang="en-US" b="1" i="0" dirty="0" err="1">
                <a:solidFill>
                  <a:srgbClr val="8021D7"/>
                </a:solidFill>
                <a:effectLst/>
                <a:latin typeface="var(--kv-ee-heading-font-family,&quot;Nunito Sans&quot;,&quot;Open Sans&quot;,sans-serif)"/>
              </a:rPr>
              <a:t>Tethar</a:t>
            </a:r>
            <a:r>
              <a:rPr lang="en-US" b="1" i="0" dirty="0">
                <a:solidFill>
                  <a:srgbClr val="8021D7"/>
                </a:solidFill>
                <a:effectLst/>
                <a:latin typeface="var(--kv-ee-heading-font-family,&quot;Nunito Sans&quot;,&quot;Open Sans&quot;,sans-serif)"/>
              </a:rPr>
              <a:t> </a:t>
            </a:r>
            <a:r>
              <a:rPr lang="en-US" b="1" i="0" dirty="0" err="1">
                <a:solidFill>
                  <a:srgbClr val="8021D7"/>
                </a:solidFill>
                <a:effectLst/>
                <a:latin typeface="var(--kv-ee-heading-font-family,&quot;Nunito Sans&quot;,&quot;Open Sans&quot;,sans-serif)"/>
              </a:rPr>
              <a:t>USDt</a:t>
            </a:r>
            <a:endParaRPr lang="en-US" dirty="0">
              <a:solidFill>
                <a:srgbClr val="8021D7"/>
              </a:solidFill>
            </a:endParaRPr>
          </a:p>
        </p:txBody>
      </p:sp>
      <p:sp>
        <p:nvSpPr>
          <p:cNvPr id="6" name="Content Placeholder 5">
            <a:extLst>
              <a:ext uri="{FF2B5EF4-FFF2-40B4-BE49-F238E27FC236}">
                <a16:creationId xmlns:a16="http://schemas.microsoft.com/office/drawing/2014/main" id="{8F74DCDD-654E-8668-988C-8D86B3D17BE8}"/>
              </a:ext>
            </a:extLst>
          </p:cNvPr>
          <p:cNvSpPr>
            <a:spLocks noGrp="1"/>
          </p:cNvSpPr>
          <p:nvPr>
            <p:ph idx="1"/>
          </p:nvPr>
        </p:nvSpPr>
        <p:spPr/>
        <p:txBody>
          <a:bodyPr>
            <a:noAutofit/>
          </a:bodyPr>
          <a:lstStyle/>
          <a:p>
            <a:pPr marL="0" indent="0" algn="l">
              <a:lnSpc>
                <a:spcPct val="100000"/>
              </a:lnSpc>
              <a:buNone/>
            </a:pPr>
            <a:r>
              <a:rPr lang="en-US" sz="1400" b="1" i="0" dirty="0">
                <a:solidFill>
                  <a:srgbClr val="8021D7"/>
                </a:solidFill>
                <a:effectLst/>
                <a:latin typeface="Lucida Sans" panose="020B0602030504020204" pitchFamily="34" charset="0"/>
              </a:rPr>
              <a:t>Abstract</a:t>
            </a:r>
            <a:endParaRPr lang="en-US" sz="1300" b="1" i="0" dirty="0">
              <a:solidFill>
                <a:srgbClr val="212121"/>
              </a:solidFill>
              <a:effectLst/>
              <a:latin typeface="Lucida Sans" panose="020B0602030504020204" pitchFamily="34" charset="0"/>
            </a:endParaRPr>
          </a:p>
          <a:p>
            <a:pPr marL="0" indent="0" algn="l">
              <a:lnSpc>
                <a:spcPct val="100000"/>
              </a:lnSpc>
              <a:buNone/>
            </a:pPr>
            <a:r>
              <a:rPr lang="en-US" sz="1100" b="0" i="0" dirty="0">
                <a:solidFill>
                  <a:srgbClr val="0D0D0D"/>
                </a:solidFill>
                <a:effectLst/>
                <a:latin typeface="Lucida Sans" panose="020B0602030504020204" pitchFamily="34" charset="0"/>
              </a:rPr>
              <a:t>This whitepaper presents the vision, technology, and objectives of </a:t>
            </a:r>
            <a:r>
              <a:rPr lang="en-US" sz="1100" b="0" i="0" dirty="0" err="1">
                <a:solidFill>
                  <a:srgbClr val="0D0D0D"/>
                </a:solidFill>
                <a:effectLst/>
                <a:latin typeface="Lucida Sans" panose="020B0602030504020204" pitchFamily="34" charset="0"/>
              </a:rPr>
              <a:t>Tethar</a:t>
            </a:r>
            <a:r>
              <a:rPr lang="en-US" sz="1100" b="0" i="0" dirty="0">
                <a:solidFill>
                  <a:srgbClr val="0D0D0D"/>
                </a:solidFill>
                <a:effectLst/>
                <a:latin typeface="Lucida Sans" panose="020B0602030504020204" pitchFamily="34" charset="0"/>
              </a:rPr>
              <a:t> </a:t>
            </a:r>
            <a:r>
              <a:rPr lang="en-US" sz="1100" b="0" i="0" dirty="0" err="1">
                <a:solidFill>
                  <a:srgbClr val="0D0D0D"/>
                </a:solidFill>
                <a:effectLst/>
                <a:latin typeface="Lucida Sans" panose="020B0602030504020204" pitchFamily="34" charset="0"/>
              </a:rPr>
              <a:t>USDt</a:t>
            </a:r>
            <a:r>
              <a:rPr lang="en-US" sz="1100" b="0" i="0" dirty="0">
                <a:solidFill>
                  <a:srgbClr val="0D0D0D"/>
                </a:solidFill>
                <a:effectLst/>
                <a:latin typeface="Lucida Sans" panose="020B0602030504020204" pitchFamily="34" charset="0"/>
              </a:rPr>
              <a:t>, a groundbreaking cryptocurrency designed to address key challenges in the digital financial landscape. In this document, we provide a comprehensive overview of our project, highlighting its potential to reshape the world of digital currencies.</a:t>
            </a:r>
            <a:r>
              <a:rPr lang="en-US" sz="1100" b="0" i="0" dirty="0">
                <a:solidFill>
                  <a:srgbClr val="212121"/>
                </a:solidFill>
                <a:effectLst/>
                <a:latin typeface="Lucida Sans" panose="020B0602030504020204" pitchFamily="34" charset="0"/>
              </a:rPr>
              <a:t>.</a:t>
            </a:r>
            <a:br>
              <a:rPr lang="en-US" sz="1100" b="0" i="0" dirty="0">
                <a:solidFill>
                  <a:srgbClr val="212121"/>
                </a:solidFill>
                <a:effectLst/>
                <a:latin typeface="Lucida Sans" panose="020B0602030504020204" pitchFamily="34" charset="0"/>
              </a:rPr>
            </a:br>
            <a:br>
              <a:rPr lang="en-US" sz="1100" b="0" i="0" dirty="0">
                <a:solidFill>
                  <a:srgbClr val="212121"/>
                </a:solidFill>
                <a:effectLst/>
                <a:latin typeface="Lucida Sans" panose="020B0602030504020204" pitchFamily="34" charset="0"/>
              </a:rPr>
            </a:br>
            <a:r>
              <a:rPr lang="en-US" sz="1100" b="0" i="0" dirty="0">
                <a:solidFill>
                  <a:srgbClr val="212121"/>
                </a:solidFill>
                <a:effectLst/>
                <a:latin typeface="Lucida Sans" panose="020B0602030504020204" pitchFamily="34" charset="0"/>
              </a:rPr>
              <a:t>Welcome to the heart of innovation and stability in the crypto world – </a:t>
            </a:r>
            <a:r>
              <a:rPr lang="en-US" sz="1100" b="0" i="0" dirty="0" err="1">
                <a:solidFill>
                  <a:srgbClr val="212121"/>
                </a:solidFill>
                <a:effectLst/>
                <a:latin typeface="Lucida Sans" panose="020B0602030504020204" pitchFamily="34" charset="0"/>
              </a:rPr>
              <a:t>Tethar</a:t>
            </a:r>
            <a:r>
              <a:rPr lang="en-US" sz="1100" b="0" i="0" dirty="0">
                <a:solidFill>
                  <a:srgbClr val="212121"/>
                </a:solidFill>
                <a:effectLst/>
                <a:latin typeface="Lucida Sans" panose="020B0602030504020204" pitchFamily="34" charset="0"/>
              </a:rPr>
              <a:t> </a:t>
            </a:r>
            <a:r>
              <a:rPr lang="en-US" sz="1100" b="0" i="0" dirty="0" err="1">
                <a:solidFill>
                  <a:srgbClr val="212121"/>
                </a:solidFill>
                <a:effectLst/>
                <a:latin typeface="Lucida Sans" panose="020B0602030504020204" pitchFamily="34" charset="0"/>
              </a:rPr>
              <a:t>USDt</a:t>
            </a:r>
            <a:r>
              <a:rPr lang="en-US" sz="1100" b="0" i="0" dirty="0">
                <a:solidFill>
                  <a:srgbClr val="212121"/>
                </a:solidFill>
                <a:effectLst/>
                <a:latin typeface="Lucida Sans" panose="020B0602030504020204" pitchFamily="34" charset="0"/>
              </a:rPr>
              <a:t>. Our project represents a significant milestone in the realm of blockchain technology, with a primary focus on redefining financial security and reliability through the introduction of our groundbreaking </a:t>
            </a:r>
            <a:r>
              <a:rPr lang="en-US" sz="1100" b="0" i="0" dirty="0" err="1">
                <a:solidFill>
                  <a:srgbClr val="212121"/>
                </a:solidFill>
                <a:effectLst/>
                <a:latin typeface="Lucida Sans" panose="020B0602030504020204" pitchFamily="34" charset="0"/>
              </a:rPr>
              <a:t>stablecoin</a:t>
            </a:r>
            <a:r>
              <a:rPr lang="en-US" sz="1100" b="0" i="0" dirty="0">
                <a:solidFill>
                  <a:srgbClr val="212121"/>
                </a:solidFill>
                <a:effectLst/>
                <a:latin typeface="Lucida Sans" panose="020B0602030504020204" pitchFamily="34" charset="0"/>
              </a:rPr>
              <a:t>, </a:t>
            </a:r>
            <a:r>
              <a:rPr lang="en-US" sz="1100" b="0" i="0" dirty="0" err="1">
                <a:solidFill>
                  <a:srgbClr val="212121"/>
                </a:solidFill>
                <a:effectLst/>
                <a:latin typeface="Lucida Sans" panose="020B0602030504020204" pitchFamily="34" charset="0"/>
              </a:rPr>
              <a:t>Tethar</a:t>
            </a:r>
            <a:r>
              <a:rPr lang="en-US" sz="1100" b="0" i="0" dirty="0">
                <a:solidFill>
                  <a:srgbClr val="212121"/>
                </a:solidFill>
                <a:effectLst/>
                <a:latin typeface="Lucida Sans" panose="020B0602030504020204" pitchFamily="34" charset="0"/>
              </a:rPr>
              <a:t> </a:t>
            </a:r>
            <a:r>
              <a:rPr lang="en-US" sz="1100" b="0" i="0" dirty="0" err="1">
                <a:solidFill>
                  <a:srgbClr val="212121"/>
                </a:solidFill>
                <a:effectLst/>
                <a:latin typeface="Lucida Sans" panose="020B0602030504020204" pitchFamily="34" charset="0"/>
              </a:rPr>
              <a:t>USDt</a:t>
            </a:r>
            <a:r>
              <a:rPr lang="en-US" sz="1100" b="0" i="0" dirty="0">
                <a:solidFill>
                  <a:srgbClr val="212121"/>
                </a:solidFill>
                <a:effectLst/>
                <a:latin typeface="Lucida Sans" panose="020B0602030504020204" pitchFamily="34" charset="0"/>
              </a:rPr>
              <a:t>.</a:t>
            </a:r>
          </a:p>
          <a:p>
            <a:pPr marL="0" indent="0" algn="l">
              <a:lnSpc>
                <a:spcPct val="100000"/>
              </a:lnSpc>
              <a:buNone/>
            </a:pPr>
            <a:br>
              <a:rPr lang="en-US" sz="1100" b="0" i="0" dirty="0">
                <a:solidFill>
                  <a:srgbClr val="212121"/>
                </a:solidFill>
                <a:effectLst/>
                <a:latin typeface="Lucida Sans" panose="020B0602030504020204" pitchFamily="34" charset="0"/>
              </a:rPr>
            </a:br>
            <a:r>
              <a:rPr lang="en-US" sz="1400" b="1" i="0" dirty="0">
                <a:solidFill>
                  <a:srgbClr val="8021D7"/>
                </a:solidFill>
                <a:effectLst/>
                <a:latin typeface="Lucida Sans" panose="020B0602030504020204" pitchFamily="34" charset="0"/>
              </a:rPr>
              <a:t>Introduction</a:t>
            </a:r>
            <a:endParaRPr lang="en-US" sz="1300" b="1" i="0" dirty="0">
              <a:solidFill>
                <a:srgbClr val="8021D7"/>
              </a:solidFill>
              <a:effectLst/>
              <a:latin typeface="Lucida Sans" panose="020B0602030504020204" pitchFamily="34" charset="0"/>
            </a:endParaRPr>
          </a:p>
          <a:p>
            <a:pPr marL="0" indent="0" algn="l">
              <a:lnSpc>
                <a:spcPct val="100000"/>
              </a:lnSpc>
              <a:buNone/>
            </a:pPr>
            <a:r>
              <a:rPr lang="en-US" sz="1100" b="0" i="0" dirty="0">
                <a:solidFill>
                  <a:srgbClr val="0D0D0D"/>
                </a:solidFill>
                <a:effectLst/>
                <a:latin typeface="Lucida Sans" panose="020B0602030504020204" pitchFamily="34" charset="0"/>
              </a:rPr>
              <a:t>Introducing </a:t>
            </a:r>
            <a:r>
              <a:rPr lang="en-US" sz="1100" b="0" i="0" dirty="0" err="1">
                <a:solidFill>
                  <a:srgbClr val="0D0D0D"/>
                </a:solidFill>
                <a:effectLst/>
                <a:latin typeface="Lucida Sans" panose="020B0602030504020204" pitchFamily="34" charset="0"/>
              </a:rPr>
              <a:t>Tethar</a:t>
            </a:r>
            <a:r>
              <a:rPr lang="en-US" sz="1100" b="0" i="0" dirty="0">
                <a:solidFill>
                  <a:srgbClr val="0D0D0D"/>
                </a:solidFill>
                <a:effectLst/>
                <a:latin typeface="Lucida Sans" panose="020B0602030504020204" pitchFamily="34" charset="0"/>
              </a:rPr>
              <a:t> </a:t>
            </a:r>
            <a:r>
              <a:rPr lang="en-US" sz="1100" b="0" i="0" dirty="0" err="1">
                <a:solidFill>
                  <a:srgbClr val="0D0D0D"/>
                </a:solidFill>
                <a:effectLst/>
                <a:latin typeface="Lucida Sans" panose="020B0602030504020204" pitchFamily="34" charset="0"/>
              </a:rPr>
              <a:t>USDt</a:t>
            </a:r>
            <a:r>
              <a:rPr lang="en-US" sz="1100" b="0" i="0" dirty="0">
                <a:solidFill>
                  <a:srgbClr val="0D0D0D"/>
                </a:solidFill>
                <a:effectLst/>
                <a:latin typeface="Lucida Sans" panose="020B0602030504020204" pitchFamily="34" charset="0"/>
              </a:rPr>
              <a:t>, the beacon of stability in the dynamic world of cryptocurrencies. Our token, a cutting-edge </a:t>
            </a:r>
            <a:r>
              <a:rPr lang="en-US" sz="1100" b="0" i="0" dirty="0" err="1">
                <a:solidFill>
                  <a:srgbClr val="0D0D0D"/>
                </a:solidFill>
                <a:effectLst/>
                <a:latin typeface="Lucida Sans" panose="020B0602030504020204" pitchFamily="34" charset="0"/>
              </a:rPr>
              <a:t>stablecoin</a:t>
            </a:r>
            <a:r>
              <a:rPr lang="en-US" sz="1100" b="0" i="0" dirty="0">
                <a:solidFill>
                  <a:srgbClr val="0D0D0D"/>
                </a:solidFill>
                <a:effectLst/>
                <a:latin typeface="Lucida Sans" panose="020B0602030504020204" pitchFamily="34" charset="0"/>
              </a:rPr>
              <a:t>, is poised to make waves as it prepares to conquer the crypto exchanges.</a:t>
            </a:r>
          </a:p>
          <a:p>
            <a:pPr marL="0" indent="0" algn="l">
              <a:lnSpc>
                <a:spcPct val="100000"/>
              </a:lnSpc>
              <a:buNone/>
            </a:pPr>
            <a:r>
              <a:rPr lang="en-US" sz="1100" b="0" i="0" dirty="0">
                <a:solidFill>
                  <a:srgbClr val="0D0D0D"/>
                </a:solidFill>
                <a:effectLst/>
                <a:latin typeface="Lucida Sans" panose="020B0602030504020204" pitchFamily="34" charset="0"/>
              </a:rPr>
              <a:t>At </a:t>
            </a:r>
            <a:r>
              <a:rPr lang="en-US" sz="1100" b="0" i="0" dirty="0" err="1">
                <a:solidFill>
                  <a:srgbClr val="0D0D0D"/>
                </a:solidFill>
                <a:effectLst/>
                <a:latin typeface="Lucida Sans" panose="020B0602030504020204" pitchFamily="34" charset="0"/>
              </a:rPr>
              <a:t>Tethar</a:t>
            </a:r>
            <a:r>
              <a:rPr lang="en-US" sz="1100" b="0" i="0" dirty="0">
                <a:solidFill>
                  <a:srgbClr val="0D0D0D"/>
                </a:solidFill>
                <a:effectLst/>
                <a:latin typeface="Lucida Sans" panose="020B0602030504020204" pitchFamily="34" charset="0"/>
              </a:rPr>
              <a:t> </a:t>
            </a:r>
            <a:r>
              <a:rPr lang="en-US" sz="1100" b="0" i="0" dirty="0" err="1">
                <a:solidFill>
                  <a:srgbClr val="0D0D0D"/>
                </a:solidFill>
                <a:effectLst/>
                <a:latin typeface="Lucida Sans" panose="020B0602030504020204" pitchFamily="34" charset="0"/>
              </a:rPr>
              <a:t>USDt</a:t>
            </a:r>
            <a:r>
              <a:rPr lang="en-US" sz="1100" b="0" i="0" dirty="0">
                <a:solidFill>
                  <a:srgbClr val="0D0D0D"/>
                </a:solidFill>
                <a:effectLst/>
                <a:latin typeface="Lucida Sans" panose="020B0602030504020204" pitchFamily="34" charset="0"/>
              </a:rPr>
              <a:t>, we are embarking on a visionary project that aims to revolutionize the world of finance through blockchain technology. We are committed to providing a stable, secure, and innovative solution in the form of </a:t>
            </a:r>
            <a:r>
              <a:rPr lang="en-US" sz="1100" b="0" i="0" dirty="0" err="1">
                <a:solidFill>
                  <a:srgbClr val="0D0D0D"/>
                </a:solidFill>
                <a:effectLst/>
                <a:latin typeface="Lucida Sans" panose="020B0602030504020204" pitchFamily="34" charset="0"/>
              </a:rPr>
              <a:t>Tethar</a:t>
            </a:r>
            <a:r>
              <a:rPr lang="en-US" sz="1100" b="0" i="0" dirty="0">
                <a:solidFill>
                  <a:srgbClr val="0D0D0D"/>
                </a:solidFill>
                <a:effectLst/>
                <a:latin typeface="Lucida Sans" panose="020B0602030504020204" pitchFamily="34" charset="0"/>
              </a:rPr>
              <a:t> </a:t>
            </a:r>
            <a:r>
              <a:rPr lang="en-US" sz="1100" b="0" i="0" dirty="0" err="1">
                <a:solidFill>
                  <a:srgbClr val="0D0D0D"/>
                </a:solidFill>
                <a:effectLst/>
                <a:latin typeface="Lucida Sans" panose="020B0602030504020204" pitchFamily="34" charset="0"/>
              </a:rPr>
              <a:t>USDt</a:t>
            </a:r>
            <a:r>
              <a:rPr lang="en-US" sz="1100" b="0" i="0" dirty="0">
                <a:solidFill>
                  <a:srgbClr val="0D0D0D"/>
                </a:solidFill>
                <a:effectLst/>
                <a:latin typeface="Lucida Sans" panose="020B0602030504020204" pitchFamily="34" charset="0"/>
              </a:rPr>
              <a:t>, our cutting-edge </a:t>
            </a:r>
            <a:r>
              <a:rPr lang="en-US" sz="1100" b="0" i="0" dirty="0" err="1">
                <a:solidFill>
                  <a:srgbClr val="0D0D0D"/>
                </a:solidFill>
                <a:effectLst/>
                <a:latin typeface="Lucida Sans" panose="020B0602030504020204" pitchFamily="34" charset="0"/>
              </a:rPr>
              <a:t>stablecoin</a:t>
            </a:r>
            <a:r>
              <a:rPr lang="en-US" sz="1100" b="0" i="0" dirty="0">
                <a:solidFill>
                  <a:srgbClr val="0D0D0D"/>
                </a:solidFill>
                <a:effectLst/>
                <a:latin typeface="Lucida Sans" panose="020B0602030504020204" pitchFamily="34" charset="0"/>
              </a:rPr>
              <a:t>.</a:t>
            </a:r>
            <a:br>
              <a:rPr lang="en-US" sz="1100" b="0" i="0" dirty="0">
                <a:solidFill>
                  <a:srgbClr val="212121"/>
                </a:solidFill>
                <a:effectLst/>
                <a:latin typeface="Lucida Sans" panose="020B0602030504020204" pitchFamily="34" charset="0"/>
              </a:rPr>
            </a:br>
            <a:r>
              <a:rPr lang="en-US" sz="1100" b="0" i="0" dirty="0">
                <a:solidFill>
                  <a:srgbClr val="0D0D0D"/>
                </a:solidFill>
                <a:effectLst/>
                <a:latin typeface="Lucida Sans" panose="020B0602030504020204" pitchFamily="34" charset="0"/>
              </a:rPr>
              <a:t>The </a:t>
            </a:r>
            <a:r>
              <a:rPr lang="en-US" sz="1100" b="0" i="0" dirty="0" err="1">
                <a:solidFill>
                  <a:srgbClr val="0D0D0D"/>
                </a:solidFill>
                <a:effectLst/>
                <a:latin typeface="Lucida Sans" panose="020B0602030504020204" pitchFamily="34" charset="0"/>
              </a:rPr>
              <a:t>Tethar</a:t>
            </a:r>
            <a:r>
              <a:rPr lang="en-US" sz="1100" b="0" i="0" dirty="0">
                <a:solidFill>
                  <a:srgbClr val="0D0D0D"/>
                </a:solidFill>
                <a:effectLst/>
                <a:latin typeface="Lucida Sans" panose="020B0602030504020204" pitchFamily="34" charset="0"/>
              </a:rPr>
              <a:t> </a:t>
            </a:r>
            <a:r>
              <a:rPr lang="en-US" sz="1100" b="0" i="0" dirty="0" err="1">
                <a:solidFill>
                  <a:srgbClr val="0D0D0D"/>
                </a:solidFill>
                <a:effectLst/>
                <a:latin typeface="Lucida Sans" panose="020B0602030504020204" pitchFamily="34" charset="0"/>
              </a:rPr>
              <a:t>USDt</a:t>
            </a:r>
            <a:r>
              <a:rPr lang="en-US" sz="1100" b="0" i="0" dirty="0">
                <a:solidFill>
                  <a:srgbClr val="0D0D0D"/>
                </a:solidFill>
                <a:effectLst/>
                <a:latin typeface="Lucida Sans" panose="020B0602030504020204" pitchFamily="34" charset="0"/>
              </a:rPr>
              <a:t> project is a forward-looking cryptocurrency initiative with a mission to redefine the digital financial ecosystem. In this section, we offer a comprehensive introduction to our project's origins, objectives, and potential significance in the world of digital currencies.</a:t>
            </a:r>
          </a:p>
          <a:p>
            <a:pPr marL="0" indent="0" algn="l">
              <a:lnSpc>
                <a:spcPct val="100000"/>
              </a:lnSpc>
              <a:buNone/>
            </a:pPr>
            <a:br>
              <a:rPr lang="en-US" sz="1100" b="0" i="0" dirty="0">
                <a:solidFill>
                  <a:srgbClr val="212121"/>
                </a:solidFill>
                <a:effectLst/>
                <a:latin typeface="Lucida Sans" panose="020B0602030504020204" pitchFamily="34" charset="0"/>
              </a:rPr>
            </a:br>
            <a:r>
              <a:rPr lang="en-US" sz="1200" b="1" i="0" dirty="0">
                <a:solidFill>
                  <a:srgbClr val="0D0D0D"/>
                </a:solidFill>
                <a:effectLst/>
                <a:latin typeface="Lucida Sans" panose="020B0602030504020204" pitchFamily="34" charset="0"/>
              </a:rPr>
              <a:t>We invite you to join us on this transformative journey as we redefine the concept of </a:t>
            </a:r>
            <a:r>
              <a:rPr lang="en-US" sz="1200" b="1" i="0" dirty="0" err="1">
                <a:solidFill>
                  <a:srgbClr val="0D0D0D"/>
                </a:solidFill>
                <a:effectLst/>
                <a:latin typeface="Lucida Sans" panose="020B0602030504020204" pitchFamily="34" charset="0"/>
              </a:rPr>
              <a:t>stablecoins</a:t>
            </a:r>
            <a:r>
              <a:rPr lang="en-US" sz="1200" b="1" i="0" dirty="0">
                <a:solidFill>
                  <a:srgbClr val="0D0D0D"/>
                </a:solidFill>
                <a:effectLst/>
                <a:latin typeface="Lucida Sans" panose="020B0602030504020204" pitchFamily="34" charset="0"/>
              </a:rPr>
              <a:t> and bring innovation to the forefront. At </a:t>
            </a:r>
            <a:r>
              <a:rPr lang="en-US" sz="1200" b="1" i="0" dirty="0" err="1">
                <a:solidFill>
                  <a:srgbClr val="0D0D0D"/>
                </a:solidFill>
                <a:effectLst/>
                <a:latin typeface="Lucida Sans" panose="020B0602030504020204" pitchFamily="34" charset="0"/>
              </a:rPr>
              <a:t>Tethar</a:t>
            </a:r>
            <a:r>
              <a:rPr lang="en-US" sz="1200" b="1" i="0" dirty="0">
                <a:solidFill>
                  <a:srgbClr val="0D0D0D"/>
                </a:solidFill>
                <a:effectLst/>
                <a:latin typeface="Lucida Sans" panose="020B0602030504020204" pitchFamily="34" charset="0"/>
              </a:rPr>
              <a:t> </a:t>
            </a:r>
            <a:r>
              <a:rPr lang="en-US" sz="1200" b="1" i="0" dirty="0" err="1">
                <a:solidFill>
                  <a:srgbClr val="0D0D0D"/>
                </a:solidFill>
                <a:effectLst/>
                <a:latin typeface="Lucida Sans" panose="020B0602030504020204" pitchFamily="34" charset="0"/>
              </a:rPr>
              <a:t>USDt</a:t>
            </a:r>
            <a:r>
              <a:rPr lang="en-US" sz="1200" b="1" i="0" dirty="0">
                <a:solidFill>
                  <a:srgbClr val="0D0D0D"/>
                </a:solidFill>
                <a:effectLst/>
                <a:latin typeface="Lucida Sans" panose="020B0602030504020204" pitchFamily="34" charset="0"/>
              </a:rPr>
              <a:t>, we are not just developing a cryptocurrency; we are pioneering a new era in digital finance. Stay updated on our progress and be a part of this crypto revolution!</a:t>
            </a:r>
            <a:endParaRPr lang="en-US" sz="1200" b="1" dirty="0">
              <a:latin typeface="Lucida Sans" panose="020B0602030504020204" pitchFamily="34" charset="0"/>
            </a:endParaRPr>
          </a:p>
        </p:txBody>
      </p:sp>
    </p:spTree>
    <p:extLst>
      <p:ext uri="{BB962C8B-B14F-4D97-AF65-F5344CB8AC3E}">
        <p14:creationId xmlns:p14="http://schemas.microsoft.com/office/powerpoint/2010/main" val="29571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7B87-E18F-BF07-C83B-3ECDEAFAE7B1}"/>
              </a:ext>
            </a:extLst>
          </p:cNvPr>
          <p:cNvSpPr>
            <a:spLocks noGrp="1"/>
          </p:cNvSpPr>
          <p:nvPr>
            <p:ph type="title"/>
          </p:nvPr>
        </p:nvSpPr>
        <p:spPr/>
        <p:txBody>
          <a:bodyPr/>
          <a:lstStyle/>
          <a:p>
            <a:pPr algn="ctr"/>
            <a:r>
              <a:rPr lang="en-US" b="1" i="0" dirty="0">
                <a:solidFill>
                  <a:srgbClr val="8021D7"/>
                </a:solidFill>
                <a:effectLst/>
                <a:latin typeface="Lucida Sans" panose="020B0602030504020204" pitchFamily="34" charset="0"/>
              </a:rPr>
              <a:t>Mission and Vision</a:t>
            </a:r>
            <a:endParaRPr lang="en-US" dirty="0">
              <a:solidFill>
                <a:srgbClr val="8021D7"/>
              </a:solidFill>
              <a:latin typeface="Lucida Sans" panose="020B0602030504020204" pitchFamily="34" charset="0"/>
            </a:endParaRPr>
          </a:p>
        </p:txBody>
      </p:sp>
      <p:sp>
        <p:nvSpPr>
          <p:cNvPr id="3" name="Content Placeholder 2">
            <a:extLst>
              <a:ext uri="{FF2B5EF4-FFF2-40B4-BE49-F238E27FC236}">
                <a16:creationId xmlns:a16="http://schemas.microsoft.com/office/drawing/2014/main" id="{48D71885-9B94-20CE-1365-422F811B4762}"/>
              </a:ext>
            </a:extLst>
          </p:cNvPr>
          <p:cNvSpPr>
            <a:spLocks noGrp="1"/>
          </p:cNvSpPr>
          <p:nvPr>
            <p:ph idx="1"/>
          </p:nvPr>
        </p:nvSpPr>
        <p:spPr/>
        <p:txBody>
          <a:bodyPr>
            <a:noAutofit/>
          </a:bodyPr>
          <a:lstStyle/>
          <a:p>
            <a:pPr marL="0" indent="0">
              <a:lnSpc>
                <a:spcPct val="100000"/>
              </a:lnSpc>
              <a:buNone/>
            </a:pPr>
            <a:r>
              <a:rPr lang="en-US" sz="1400" b="1" i="0" dirty="0">
                <a:solidFill>
                  <a:srgbClr val="8021D7"/>
                </a:solidFill>
                <a:effectLst/>
                <a:latin typeface="Lucida Sans" panose="020B0602030504020204" pitchFamily="34" charset="0"/>
              </a:rPr>
              <a:t>Mission</a:t>
            </a:r>
            <a:br>
              <a:rPr lang="en-US" sz="1100" b="0" i="0" dirty="0">
                <a:solidFill>
                  <a:srgbClr val="212121"/>
                </a:solidFill>
                <a:effectLst/>
                <a:latin typeface="Lucida Sans" panose="020B0602030504020204" pitchFamily="34" charset="0"/>
              </a:rPr>
            </a:br>
            <a:r>
              <a:rPr lang="en-US" sz="1100" b="0" i="0" dirty="0">
                <a:solidFill>
                  <a:srgbClr val="0D0D0D"/>
                </a:solidFill>
                <a:effectLst/>
                <a:latin typeface="Lucida Sans" panose="020B0602030504020204" pitchFamily="34" charset="0"/>
              </a:rPr>
              <a:t>Our goal is to leverage blockchain technology to create a global financial ecosystem that empowers the unbanked and underbanked populations. By doing so, we strive to eradicate financial inequality, increase economic mobility, and foster prosperity in regions where traditional financial institutions have often been inaccessible or unaffordable.</a:t>
            </a:r>
          </a:p>
          <a:p>
            <a:pPr marL="0" indent="0">
              <a:lnSpc>
                <a:spcPct val="100000"/>
              </a:lnSpc>
              <a:buNone/>
            </a:pPr>
            <a:br>
              <a:rPr lang="en-US" sz="1100" b="0" i="0" dirty="0">
                <a:solidFill>
                  <a:srgbClr val="212121"/>
                </a:solidFill>
                <a:effectLst/>
                <a:latin typeface="Lucida Sans" panose="020B0602030504020204" pitchFamily="34" charset="0"/>
              </a:rPr>
            </a:br>
            <a:r>
              <a:rPr lang="en-US" sz="1100" b="0" i="0" dirty="0">
                <a:solidFill>
                  <a:srgbClr val="0D0D0D"/>
                </a:solidFill>
                <a:effectLst/>
                <a:latin typeface="Lucida Sans" panose="020B0602030504020204" pitchFamily="34" charset="0"/>
              </a:rPr>
              <a:t>We are committed to offering accessible, user-friendly, and low-cost financial services, including savings, loans, and remittances, with a particular focus on regions with limited access to banking infrastructure. Through our cryptocurrency, we aim to provide a secure and efficient medium of exchange, enabling individuals to transact, save, and invest without the need for intermediaries.</a:t>
            </a:r>
          </a:p>
          <a:p>
            <a:pPr marL="0" indent="0">
              <a:lnSpc>
                <a:spcPct val="100000"/>
              </a:lnSpc>
              <a:buNone/>
            </a:pPr>
            <a:br>
              <a:rPr lang="en-US" sz="1100" b="0" i="0" dirty="0">
                <a:solidFill>
                  <a:srgbClr val="212121"/>
                </a:solidFill>
                <a:effectLst/>
                <a:latin typeface="Lucida Sans" panose="020B0602030504020204" pitchFamily="34" charset="0"/>
              </a:rPr>
            </a:br>
            <a:r>
              <a:rPr lang="en-US" sz="1100" b="0" i="0" dirty="0">
                <a:solidFill>
                  <a:srgbClr val="0D0D0D"/>
                </a:solidFill>
                <a:effectLst/>
                <a:latin typeface="Lucida Sans" panose="020B0602030504020204" pitchFamily="34" charset="0"/>
              </a:rPr>
              <a:t>By fostering financial inclusion and expanding access to essential financial services, </a:t>
            </a:r>
            <a:r>
              <a:rPr lang="en-US" sz="1100" b="0" i="0" dirty="0" err="1">
                <a:solidFill>
                  <a:srgbClr val="0D0D0D"/>
                </a:solidFill>
                <a:effectLst/>
                <a:latin typeface="Lucida Sans" panose="020B0602030504020204" pitchFamily="34" charset="0"/>
              </a:rPr>
              <a:t>Tethar</a:t>
            </a:r>
            <a:r>
              <a:rPr lang="en-US" sz="1100" b="0" i="0" dirty="0">
                <a:solidFill>
                  <a:srgbClr val="0D0D0D"/>
                </a:solidFill>
                <a:effectLst/>
                <a:latin typeface="Lucida Sans" panose="020B0602030504020204" pitchFamily="34" charset="0"/>
              </a:rPr>
              <a:t> </a:t>
            </a:r>
            <a:r>
              <a:rPr lang="en-US" sz="1100" b="0" i="0" dirty="0" err="1">
                <a:solidFill>
                  <a:srgbClr val="0D0D0D"/>
                </a:solidFill>
                <a:effectLst/>
                <a:latin typeface="Lucida Sans" panose="020B0602030504020204" pitchFamily="34" charset="0"/>
              </a:rPr>
              <a:t>USDt</a:t>
            </a:r>
            <a:r>
              <a:rPr lang="en-US" sz="1100" b="0" i="0" dirty="0">
                <a:solidFill>
                  <a:srgbClr val="0D0D0D"/>
                </a:solidFill>
                <a:effectLst/>
                <a:latin typeface="Lucida Sans" panose="020B0602030504020204" pitchFamily="34" charset="0"/>
              </a:rPr>
              <a:t> will contribute to economic growth and social development on a global scale. Our unique mission is to make financial empowerment a reality for millions, and together with our community, we're working towards a future where financial inclusion knows no boundaries.</a:t>
            </a:r>
            <a:r>
              <a:rPr lang="en-US" sz="1100" b="0" i="0" dirty="0">
                <a:solidFill>
                  <a:srgbClr val="212121"/>
                </a:solidFill>
                <a:effectLst/>
                <a:latin typeface="Lucida Sans" panose="020B0602030504020204" pitchFamily="34" charset="0"/>
              </a:rPr>
              <a:t>.</a:t>
            </a:r>
            <a:br>
              <a:rPr lang="en-US" sz="1100" b="1" i="0" dirty="0">
                <a:solidFill>
                  <a:srgbClr val="212121"/>
                </a:solidFill>
                <a:effectLst/>
                <a:latin typeface="Lucida Sans" panose="020B0602030504020204" pitchFamily="34" charset="0"/>
              </a:rPr>
            </a:br>
            <a:br>
              <a:rPr lang="en-US" sz="1100" b="1" i="0" dirty="0">
                <a:solidFill>
                  <a:srgbClr val="212121"/>
                </a:solidFill>
                <a:effectLst/>
                <a:latin typeface="Lucida Sans" panose="020B0602030504020204" pitchFamily="34" charset="0"/>
              </a:rPr>
            </a:br>
            <a:r>
              <a:rPr lang="en-US" sz="1400" b="1" i="0" dirty="0">
                <a:solidFill>
                  <a:srgbClr val="8021D7"/>
                </a:solidFill>
                <a:effectLst/>
                <a:latin typeface="Lucida Sans" panose="020B0602030504020204" pitchFamily="34" charset="0"/>
              </a:rPr>
              <a:t>Vision</a:t>
            </a:r>
            <a:br>
              <a:rPr lang="en-US" sz="1100" dirty="0">
                <a:latin typeface="Lucida Sans" panose="020B0602030504020204" pitchFamily="34" charset="0"/>
              </a:rPr>
            </a:br>
            <a:r>
              <a:rPr lang="en-US" sz="1100" b="0" i="0" dirty="0">
                <a:solidFill>
                  <a:srgbClr val="0D0D0D"/>
                </a:solidFill>
                <a:effectLst/>
                <a:latin typeface="Lucida Sans" panose="020B0602030504020204" pitchFamily="34" charset="0"/>
              </a:rPr>
              <a:t>Our vision at </a:t>
            </a:r>
            <a:r>
              <a:rPr lang="en-US" sz="1100" b="0" i="0" dirty="0" err="1">
                <a:solidFill>
                  <a:srgbClr val="0D0D0D"/>
                </a:solidFill>
                <a:effectLst/>
                <a:latin typeface="Lucida Sans" panose="020B0602030504020204" pitchFamily="34" charset="0"/>
              </a:rPr>
              <a:t>Tethar</a:t>
            </a:r>
            <a:r>
              <a:rPr lang="en-US" sz="1100" b="0" i="0" dirty="0">
                <a:solidFill>
                  <a:srgbClr val="0D0D0D"/>
                </a:solidFill>
                <a:effectLst/>
                <a:latin typeface="Lucida Sans" panose="020B0602030504020204" pitchFamily="34" charset="0"/>
              </a:rPr>
              <a:t> </a:t>
            </a:r>
            <a:r>
              <a:rPr lang="en-US" sz="1100" b="0" i="0" dirty="0" err="1">
                <a:solidFill>
                  <a:srgbClr val="0D0D0D"/>
                </a:solidFill>
                <a:effectLst/>
                <a:latin typeface="Lucida Sans" panose="020B0602030504020204" pitchFamily="34" charset="0"/>
              </a:rPr>
              <a:t>USDt</a:t>
            </a:r>
            <a:r>
              <a:rPr lang="en-US" sz="1100" b="0" i="0" dirty="0">
                <a:solidFill>
                  <a:srgbClr val="0D0D0D"/>
                </a:solidFill>
                <a:effectLst/>
                <a:latin typeface="Lucida Sans" panose="020B0602030504020204" pitchFamily="34" charset="0"/>
              </a:rPr>
              <a:t> is to be at the forefront of innovation, setting new standards for stability and security in the crypto space. We envision a future where everyone, regardless of their location, can access a stable and secure digital currency for their financial needs. We aim to be a global leader in the cryptocurrency industry, recognized for our unwavering commitment to transparency, innovation, and trust. Together with our community, we strive to redefine the way the world interacts with digital assets, making </a:t>
            </a:r>
            <a:r>
              <a:rPr lang="en-US" sz="1100" b="0" i="0" dirty="0" err="1">
                <a:solidFill>
                  <a:srgbClr val="0D0D0D"/>
                </a:solidFill>
                <a:effectLst/>
                <a:latin typeface="Lucida Sans" panose="020B0602030504020204" pitchFamily="34" charset="0"/>
              </a:rPr>
              <a:t>Tethar</a:t>
            </a:r>
            <a:r>
              <a:rPr lang="en-US" sz="1100" b="0" i="0" dirty="0">
                <a:solidFill>
                  <a:srgbClr val="0D0D0D"/>
                </a:solidFill>
                <a:effectLst/>
                <a:latin typeface="Lucida Sans" panose="020B0602030504020204" pitchFamily="34" charset="0"/>
              </a:rPr>
              <a:t> </a:t>
            </a:r>
            <a:r>
              <a:rPr lang="en-US" sz="1100" b="0" i="0" dirty="0" err="1">
                <a:solidFill>
                  <a:srgbClr val="0D0D0D"/>
                </a:solidFill>
                <a:effectLst/>
                <a:latin typeface="Lucida Sans" panose="020B0602030504020204" pitchFamily="34" charset="0"/>
              </a:rPr>
              <a:t>USDt</a:t>
            </a:r>
            <a:r>
              <a:rPr lang="en-US" sz="1100" b="0" i="0" dirty="0">
                <a:solidFill>
                  <a:srgbClr val="0D0D0D"/>
                </a:solidFill>
                <a:effectLst/>
                <a:latin typeface="Lucida Sans" panose="020B0602030504020204" pitchFamily="34" charset="0"/>
              </a:rPr>
              <a:t> a symbol of financial stability and progress in the crypto world.</a:t>
            </a:r>
            <a:endParaRPr lang="en-US" sz="1100" dirty="0">
              <a:latin typeface="Lucida Sans" panose="020B0602030504020204" pitchFamily="34" charset="0"/>
            </a:endParaRPr>
          </a:p>
        </p:txBody>
      </p:sp>
    </p:spTree>
    <p:extLst>
      <p:ext uri="{BB962C8B-B14F-4D97-AF65-F5344CB8AC3E}">
        <p14:creationId xmlns:p14="http://schemas.microsoft.com/office/powerpoint/2010/main" val="104057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1883BD-80B8-A7C6-EC0F-4DE9C55DD00F}"/>
              </a:ext>
            </a:extLst>
          </p:cNvPr>
          <p:cNvSpPr>
            <a:spLocks noGrp="1"/>
          </p:cNvSpPr>
          <p:nvPr>
            <p:ph type="title"/>
          </p:nvPr>
        </p:nvSpPr>
        <p:spPr>
          <a:xfrm>
            <a:off x="838200" y="365126"/>
            <a:ext cx="10515600" cy="1015440"/>
          </a:xfrm>
        </p:spPr>
        <p:txBody>
          <a:bodyPr/>
          <a:lstStyle/>
          <a:p>
            <a:pPr algn="ctr"/>
            <a:r>
              <a:rPr lang="en-US" b="1" i="0" dirty="0">
                <a:solidFill>
                  <a:srgbClr val="8021D7"/>
                </a:solidFill>
                <a:effectLst/>
                <a:latin typeface="Lucida Sans" panose="020B0602030504020204" pitchFamily="34" charset="0"/>
              </a:rPr>
              <a:t>Problems and Solutions</a:t>
            </a:r>
            <a:endParaRPr lang="en-US" b="1" dirty="0">
              <a:solidFill>
                <a:srgbClr val="8021D7"/>
              </a:solidFill>
              <a:latin typeface="Lucida Sans" panose="020B0602030504020204" pitchFamily="34" charset="0"/>
            </a:endParaRPr>
          </a:p>
        </p:txBody>
      </p:sp>
      <p:sp>
        <p:nvSpPr>
          <p:cNvPr id="5" name="Content Placeholder 4">
            <a:extLst>
              <a:ext uri="{FF2B5EF4-FFF2-40B4-BE49-F238E27FC236}">
                <a16:creationId xmlns:a16="http://schemas.microsoft.com/office/drawing/2014/main" id="{671DF982-A37B-11CB-0E3F-AFD6CC015DC2}"/>
              </a:ext>
            </a:extLst>
          </p:cNvPr>
          <p:cNvSpPr>
            <a:spLocks noGrp="1"/>
          </p:cNvSpPr>
          <p:nvPr>
            <p:ph idx="1"/>
          </p:nvPr>
        </p:nvSpPr>
        <p:spPr>
          <a:xfrm>
            <a:off x="838200" y="1380565"/>
            <a:ext cx="10515600" cy="5280211"/>
          </a:xfrm>
        </p:spPr>
        <p:txBody>
          <a:bodyPr>
            <a:noAutofit/>
          </a:bodyPr>
          <a:lstStyle/>
          <a:p>
            <a:pPr marL="0" indent="0">
              <a:buNone/>
            </a:pPr>
            <a:r>
              <a:rPr lang="en-US" sz="1400" b="0" i="0" dirty="0">
                <a:solidFill>
                  <a:srgbClr val="0D0D0D"/>
                </a:solidFill>
                <a:effectLst/>
                <a:latin typeface="Lucida Sans" panose="020B0602030504020204" pitchFamily="34" charset="0"/>
              </a:rPr>
              <a:t>Certainly, here are some common problems in the cryptocurrency space and potential solutions:</a:t>
            </a:r>
          </a:p>
          <a:p>
            <a:pPr marL="0" indent="0">
              <a:buNone/>
            </a:pPr>
            <a:r>
              <a:rPr lang="en-US" sz="1400" b="1" i="0" dirty="0">
                <a:solidFill>
                  <a:srgbClr val="8021D7"/>
                </a:solidFill>
                <a:effectLst/>
                <a:latin typeface="Lucida Sans" panose="020B0602030504020204" pitchFamily="34" charset="0"/>
              </a:rPr>
              <a:t>Price Volatility</a:t>
            </a:r>
            <a:endParaRPr lang="en-US" sz="1400" b="1" dirty="0">
              <a:solidFill>
                <a:srgbClr val="8021D7"/>
              </a:solidFill>
              <a:latin typeface="Lucida Sans" panose="020B0602030504020204" pitchFamily="34" charset="0"/>
            </a:endParaRPr>
          </a:p>
          <a:p>
            <a:pPr marL="0" indent="0">
              <a:buNone/>
            </a:pPr>
            <a:r>
              <a:rPr lang="en-US" sz="1200" b="0" i="0" dirty="0">
                <a:solidFill>
                  <a:srgbClr val="0D0D0D"/>
                </a:solidFill>
                <a:effectLst/>
                <a:latin typeface="Lucida Sans" panose="020B0602030504020204" pitchFamily="34" charset="0"/>
              </a:rPr>
              <a:t>Problem</a:t>
            </a:r>
            <a:r>
              <a:rPr lang="en-US" sz="1100" b="0" i="0" dirty="0">
                <a:solidFill>
                  <a:srgbClr val="0D0D0D"/>
                </a:solidFill>
                <a:effectLst/>
                <a:latin typeface="Lucida Sans" panose="020B0602030504020204" pitchFamily="34" charset="0"/>
              </a:rPr>
              <a:t>: Cryptocurrencies are often known for their price volatility, which can make it challenging for users to rely on them for stable transactions and stores of value. </a:t>
            </a:r>
          </a:p>
          <a:p>
            <a:pPr marL="0" indent="0">
              <a:buNone/>
            </a:pPr>
            <a:r>
              <a:rPr lang="en-US" sz="1200" b="0" i="0" dirty="0">
                <a:solidFill>
                  <a:srgbClr val="0D0D0D"/>
                </a:solidFill>
                <a:effectLst/>
                <a:latin typeface="Lucida Sans" panose="020B0602030504020204" pitchFamily="34" charset="0"/>
              </a:rPr>
              <a:t>Solution</a:t>
            </a:r>
            <a:r>
              <a:rPr lang="en-US" sz="1100" b="0" i="0" dirty="0">
                <a:solidFill>
                  <a:srgbClr val="0D0D0D"/>
                </a:solidFill>
                <a:effectLst/>
                <a:latin typeface="Lucida Sans" panose="020B0602030504020204" pitchFamily="34" charset="0"/>
              </a:rPr>
              <a:t>: Consider introducing a </a:t>
            </a:r>
            <a:r>
              <a:rPr lang="en-US" sz="1100" b="0" i="0" dirty="0" err="1">
                <a:solidFill>
                  <a:srgbClr val="0D0D0D"/>
                </a:solidFill>
                <a:effectLst/>
                <a:latin typeface="Lucida Sans" panose="020B0602030504020204" pitchFamily="34" charset="0"/>
              </a:rPr>
              <a:t>stablecoin</a:t>
            </a:r>
            <a:r>
              <a:rPr lang="en-US" sz="1100" b="0" i="0" dirty="0">
                <a:solidFill>
                  <a:srgbClr val="0D0D0D"/>
                </a:solidFill>
                <a:effectLst/>
                <a:latin typeface="Lucida Sans" panose="020B0602030504020204" pitchFamily="34" charset="0"/>
              </a:rPr>
              <a:t> mechanism, pegging the value of </a:t>
            </a:r>
            <a:r>
              <a:rPr lang="en-US" sz="1100" b="0" i="0" dirty="0" err="1">
                <a:solidFill>
                  <a:srgbClr val="0D0D0D"/>
                </a:solidFill>
                <a:effectLst/>
                <a:latin typeface="Lucida Sans" panose="020B0602030504020204" pitchFamily="34" charset="0"/>
              </a:rPr>
              <a:t>Tethar</a:t>
            </a:r>
            <a:r>
              <a:rPr lang="en-US" sz="1100" b="0" i="0" dirty="0">
                <a:solidFill>
                  <a:srgbClr val="0D0D0D"/>
                </a:solidFill>
                <a:effectLst/>
                <a:latin typeface="Lucida Sans" panose="020B0602030504020204" pitchFamily="34" charset="0"/>
              </a:rPr>
              <a:t> </a:t>
            </a:r>
            <a:r>
              <a:rPr lang="en-US" sz="1100" b="0" i="0" dirty="0" err="1">
                <a:solidFill>
                  <a:srgbClr val="0D0D0D"/>
                </a:solidFill>
                <a:effectLst/>
                <a:latin typeface="Lucida Sans" panose="020B0602030504020204" pitchFamily="34" charset="0"/>
              </a:rPr>
              <a:t>USDt</a:t>
            </a:r>
            <a:r>
              <a:rPr lang="en-US" sz="1100" b="0" i="0" dirty="0">
                <a:solidFill>
                  <a:srgbClr val="0D0D0D"/>
                </a:solidFill>
                <a:effectLst/>
                <a:latin typeface="Lucida Sans" panose="020B0602030504020204" pitchFamily="34" charset="0"/>
              </a:rPr>
              <a:t> to a stable asset (e.g., the US dollar) to reduce price fluctuations and maintain a predictable value.</a:t>
            </a:r>
          </a:p>
          <a:p>
            <a:pPr marL="0" indent="0">
              <a:buNone/>
            </a:pPr>
            <a:r>
              <a:rPr lang="en-US" sz="1400" b="1" i="0" dirty="0">
                <a:solidFill>
                  <a:srgbClr val="8021D7"/>
                </a:solidFill>
                <a:effectLst/>
                <a:latin typeface="Lucida Sans" panose="020B0602030504020204" pitchFamily="34" charset="0"/>
              </a:rPr>
              <a:t>Adoption and Use Cases</a:t>
            </a:r>
          </a:p>
          <a:p>
            <a:pPr marL="0" indent="0">
              <a:buNone/>
            </a:pPr>
            <a:r>
              <a:rPr lang="en-US" sz="1200" b="0" i="0" dirty="0">
                <a:solidFill>
                  <a:srgbClr val="0D0D0D"/>
                </a:solidFill>
                <a:effectLst/>
                <a:latin typeface="Lucida Sans" panose="020B0602030504020204" pitchFamily="34" charset="0"/>
              </a:rPr>
              <a:t>Problem</a:t>
            </a:r>
            <a:r>
              <a:rPr lang="en-US" sz="1100" b="0" i="0" dirty="0">
                <a:solidFill>
                  <a:srgbClr val="0D0D0D"/>
                </a:solidFill>
                <a:effectLst/>
                <a:latin typeface="Lucida Sans" panose="020B0602030504020204" pitchFamily="34" charset="0"/>
              </a:rPr>
              <a:t>: Encouraging widespread adoption and creating practical use cases for </a:t>
            </a:r>
            <a:r>
              <a:rPr lang="en-US" sz="1100" b="0" i="0" dirty="0" err="1">
                <a:solidFill>
                  <a:srgbClr val="0D0D0D"/>
                </a:solidFill>
                <a:effectLst/>
                <a:latin typeface="Lucida Sans" panose="020B0602030504020204" pitchFamily="34" charset="0"/>
              </a:rPr>
              <a:t>Tethar</a:t>
            </a:r>
            <a:r>
              <a:rPr lang="en-US" sz="1100" b="0" i="0" dirty="0">
                <a:solidFill>
                  <a:srgbClr val="0D0D0D"/>
                </a:solidFill>
                <a:effectLst/>
                <a:latin typeface="Lucida Sans" panose="020B0602030504020204" pitchFamily="34" charset="0"/>
              </a:rPr>
              <a:t> </a:t>
            </a:r>
            <a:r>
              <a:rPr lang="en-US" sz="1100" b="0" i="0" dirty="0" err="1">
                <a:solidFill>
                  <a:srgbClr val="0D0D0D"/>
                </a:solidFill>
                <a:effectLst/>
                <a:latin typeface="Lucida Sans" panose="020B0602030504020204" pitchFamily="34" charset="0"/>
              </a:rPr>
              <a:t>USDt</a:t>
            </a:r>
            <a:r>
              <a:rPr lang="en-US" sz="1100" b="0" i="0" dirty="0">
                <a:solidFill>
                  <a:srgbClr val="0D0D0D"/>
                </a:solidFill>
                <a:effectLst/>
                <a:latin typeface="Lucida Sans" panose="020B0602030504020204" pitchFamily="34" charset="0"/>
              </a:rPr>
              <a:t> can be a challenge, especially in regions where traditional financial systems are already well-established. </a:t>
            </a:r>
          </a:p>
          <a:p>
            <a:pPr marL="0" indent="0">
              <a:buNone/>
            </a:pPr>
            <a:r>
              <a:rPr lang="en-US" sz="1200" b="0" i="0" dirty="0">
                <a:solidFill>
                  <a:srgbClr val="0D0D0D"/>
                </a:solidFill>
                <a:effectLst/>
                <a:latin typeface="Lucida Sans" panose="020B0602030504020204" pitchFamily="34" charset="0"/>
              </a:rPr>
              <a:t>Solution</a:t>
            </a:r>
            <a:r>
              <a:rPr lang="en-US" sz="1100" b="0" i="0" dirty="0">
                <a:solidFill>
                  <a:srgbClr val="0D0D0D"/>
                </a:solidFill>
                <a:effectLst/>
                <a:latin typeface="Lucida Sans" panose="020B0602030504020204" pitchFamily="34" charset="0"/>
              </a:rPr>
              <a:t>: Develop partnerships with businesses, payment processors, and financial institutions to promote the use of </a:t>
            </a:r>
            <a:r>
              <a:rPr lang="en-US" sz="1100" b="0" i="0" dirty="0" err="1">
                <a:solidFill>
                  <a:srgbClr val="0D0D0D"/>
                </a:solidFill>
                <a:effectLst/>
                <a:latin typeface="Lucida Sans" panose="020B0602030504020204" pitchFamily="34" charset="0"/>
              </a:rPr>
              <a:t>Tethar</a:t>
            </a:r>
            <a:r>
              <a:rPr lang="en-US" sz="1100" b="0" i="0" dirty="0">
                <a:solidFill>
                  <a:srgbClr val="0D0D0D"/>
                </a:solidFill>
                <a:effectLst/>
                <a:latin typeface="Lucida Sans" panose="020B0602030504020204" pitchFamily="34" charset="0"/>
              </a:rPr>
              <a:t> </a:t>
            </a:r>
            <a:r>
              <a:rPr lang="en-US" sz="1100" b="0" i="0" dirty="0" err="1">
                <a:solidFill>
                  <a:srgbClr val="0D0D0D"/>
                </a:solidFill>
                <a:effectLst/>
                <a:latin typeface="Lucida Sans" panose="020B0602030504020204" pitchFamily="34" charset="0"/>
              </a:rPr>
              <a:t>USDt</a:t>
            </a:r>
            <a:r>
              <a:rPr lang="en-US" sz="1100" b="0" i="0" dirty="0">
                <a:solidFill>
                  <a:srgbClr val="0D0D0D"/>
                </a:solidFill>
                <a:effectLst/>
                <a:latin typeface="Lucida Sans" panose="020B0602030504020204" pitchFamily="34" charset="0"/>
              </a:rPr>
              <a:t> for everyday transactions. Create user-friendly mobile wallets and apps to facilitate easy access and usage.</a:t>
            </a:r>
          </a:p>
          <a:p>
            <a:pPr marL="0" indent="0">
              <a:buNone/>
            </a:pPr>
            <a:r>
              <a:rPr lang="en-US" sz="1400" b="1" dirty="0">
                <a:solidFill>
                  <a:srgbClr val="8021D7"/>
                </a:solidFill>
                <a:latin typeface="Lucida Sans" panose="020B0602030504020204" pitchFamily="34" charset="0"/>
              </a:rPr>
              <a:t>Security and Trust</a:t>
            </a:r>
          </a:p>
          <a:p>
            <a:pPr marL="0" indent="0">
              <a:buNone/>
            </a:pPr>
            <a:r>
              <a:rPr lang="en-US" sz="1200" b="0" i="0" dirty="0">
                <a:solidFill>
                  <a:srgbClr val="0D0D0D"/>
                </a:solidFill>
                <a:effectLst/>
                <a:latin typeface="Lucida Sans" panose="020B0602030504020204" pitchFamily="34" charset="0"/>
              </a:rPr>
              <a:t>Problem</a:t>
            </a:r>
            <a:r>
              <a:rPr lang="en-US" sz="1100" b="0" i="0" dirty="0">
                <a:solidFill>
                  <a:srgbClr val="0D0D0D"/>
                </a:solidFill>
                <a:effectLst/>
                <a:latin typeface="Lucida Sans" panose="020B0602030504020204" pitchFamily="34" charset="0"/>
              </a:rPr>
              <a:t>: Security breaches and hacks can erode trust in cryptocurrencies. Users need to trust that their </a:t>
            </a:r>
            <a:r>
              <a:rPr lang="en-US" sz="1100" b="0" i="0" dirty="0" err="1">
                <a:solidFill>
                  <a:srgbClr val="0D0D0D"/>
                </a:solidFill>
                <a:effectLst/>
                <a:latin typeface="Lucida Sans" panose="020B0602030504020204" pitchFamily="34" charset="0"/>
              </a:rPr>
              <a:t>Tethar</a:t>
            </a:r>
            <a:r>
              <a:rPr lang="en-US" sz="1100" b="0" i="0" dirty="0">
                <a:solidFill>
                  <a:srgbClr val="0D0D0D"/>
                </a:solidFill>
                <a:effectLst/>
                <a:latin typeface="Lucida Sans" panose="020B0602030504020204" pitchFamily="34" charset="0"/>
              </a:rPr>
              <a:t> </a:t>
            </a:r>
            <a:r>
              <a:rPr lang="en-US" sz="1100" b="0" i="0" dirty="0" err="1">
                <a:solidFill>
                  <a:srgbClr val="0D0D0D"/>
                </a:solidFill>
                <a:effectLst/>
                <a:latin typeface="Lucida Sans" panose="020B0602030504020204" pitchFamily="34" charset="0"/>
              </a:rPr>
              <a:t>USDt</a:t>
            </a:r>
            <a:r>
              <a:rPr lang="en-US" sz="1100" b="0" i="0" dirty="0">
                <a:solidFill>
                  <a:srgbClr val="0D0D0D"/>
                </a:solidFill>
                <a:effectLst/>
                <a:latin typeface="Lucida Sans" panose="020B0602030504020204" pitchFamily="34" charset="0"/>
              </a:rPr>
              <a:t> holdings are safe. </a:t>
            </a:r>
          </a:p>
          <a:p>
            <a:pPr marL="0" indent="0">
              <a:buNone/>
            </a:pPr>
            <a:r>
              <a:rPr lang="en-US" sz="1200" b="0" i="0" dirty="0">
                <a:solidFill>
                  <a:srgbClr val="0D0D0D"/>
                </a:solidFill>
                <a:effectLst/>
                <a:latin typeface="Lucida Sans" panose="020B0602030504020204" pitchFamily="34" charset="0"/>
              </a:rPr>
              <a:t>Solution</a:t>
            </a:r>
            <a:r>
              <a:rPr lang="en-US" sz="1100" b="0" i="0" dirty="0">
                <a:solidFill>
                  <a:srgbClr val="0D0D0D"/>
                </a:solidFill>
                <a:effectLst/>
                <a:latin typeface="Lucida Sans" panose="020B0602030504020204" pitchFamily="34" charset="0"/>
              </a:rPr>
              <a:t>: Prioritize security by conducting regular security audits and ensuring the implementation of best practices in wallet and smart contract security. Offer insurance options for users to protect against losses.</a:t>
            </a:r>
          </a:p>
          <a:p>
            <a:pPr marL="0" indent="0">
              <a:buNone/>
            </a:pPr>
            <a:r>
              <a:rPr lang="en-US" sz="1400" b="1" dirty="0">
                <a:solidFill>
                  <a:srgbClr val="8021D7"/>
                </a:solidFill>
                <a:latin typeface="Lucida Sans" panose="020B0602030504020204" pitchFamily="34" charset="0"/>
              </a:rPr>
              <a:t>Education and Awareness</a:t>
            </a:r>
          </a:p>
          <a:p>
            <a:pPr marL="0" indent="0">
              <a:buNone/>
            </a:pPr>
            <a:r>
              <a:rPr lang="en-US" sz="1200" b="0" i="0" dirty="0">
                <a:solidFill>
                  <a:srgbClr val="0D0D0D"/>
                </a:solidFill>
                <a:effectLst/>
                <a:latin typeface="Lucida Sans" panose="020B0602030504020204" pitchFamily="34" charset="0"/>
              </a:rPr>
              <a:t>Problem</a:t>
            </a:r>
            <a:r>
              <a:rPr lang="en-US" sz="1100" b="0" i="0" dirty="0">
                <a:solidFill>
                  <a:srgbClr val="0D0D0D"/>
                </a:solidFill>
                <a:effectLst/>
                <a:latin typeface="Lucida Sans" panose="020B0602030504020204" pitchFamily="34" charset="0"/>
              </a:rPr>
              <a:t>: Many potential users may not fully understand how cryptocurrencies work or the benefits they offer. </a:t>
            </a:r>
          </a:p>
          <a:p>
            <a:pPr marL="0" indent="0">
              <a:buNone/>
            </a:pPr>
            <a:r>
              <a:rPr lang="en-US" sz="1200" b="0" i="0" dirty="0">
                <a:solidFill>
                  <a:srgbClr val="0D0D0D"/>
                </a:solidFill>
                <a:effectLst/>
                <a:latin typeface="Lucida Sans" panose="020B0602030504020204" pitchFamily="34" charset="0"/>
              </a:rPr>
              <a:t>Solution</a:t>
            </a:r>
            <a:r>
              <a:rPr lang="en-US" sz="1100" b="0" i="0" dirty="0">
                <a:solidFill>
                  <a:srgbClr val="0D0D0D"/>
                </a:solidFill>
                <a:effectLst/>
                <a:latin typeface="Lucida Sans" panose="020B0602030504020204" pitchFamily="34" charset="0"/>
              </a:rPr>
              <a:t>: Invest in educational initiatives and community outreach to raise awareness and provide resources to help users understand the benefits and risks associated with </a:t>
            </a:r>
            <a:r>
              <a:rPr lang="en-US" sz="1100" b="0" i="0" dirty="0" err="1">
                <a:solidFill>
                  <a:srgbClr val="0D0D0D"/>
                </a:solidFill>
                <a:effectLst/>
                <a:latin typeface="Lucida Sans" panose="020B0602030504020204" pitchFamily="34" charset="0"/>
              </a:rPr>
              <a:t>Tethar</a:t>
            </a:r>
            <a:r>
              <a:rPr lang="en-US" sz="1100" b="0" i="0" dirty="0">
                <a:solidFill>
                  <a:srgbClr val="0D0D0D"/>
                </a:solidFill>
                <a:effectLst/>
                <a:latin typeface="Lucida Sans" panose="020B0602030504020204" pitchFamily="34" charset="0"/>
              </a:rPr>
              <a:t> </a:t>
            </a:r>
            <a:r>
              <a:rPr lang="en-US" sz="1100" b="0" i="0" dirty="0" err="1">
                <a:solidFill>
                  <a:srgbClr val="0D0D0D"/>
                </a:solidFill>
                <a:effectLst/>
                <a:latin typeface="Lucida Sans" panose="020B0602030504020204" pitchFamily="34" charset="0"/>
              </a:rPr>
              <a:t>USDt</a:t>
            </a:r>
            <a:r>
              <a:rPr lang="en-US" sz="1100" b="0" i="0" dirty="0">
                <a:solidFill>
                  <a:srgbClr val="0D0D0D"/>
                </a:solidFill>
                <a:effectLst/>
                <a:latin typeface="Lucida Sans" panose="020B0602030504020204" pitchFamily="34" charset="0"/>
              </a:rPr>
              <a:t>.</a:t>
            </a:r>
          </a:p>
          <a:p>
            <a:pPr marL="0" indent="0">
              <a:buNone/>
            </a:pPr>
            <a:r>
              <a:rPr lang="en-US" sz="1200" b="1" i="0" dirty="0">
                <a:solidFill>
                  <a:srgbClr val="0D0D0D"/>
                </a:solidFill>
                <a:effectLst/>
                <a:latin typeface="Lucida Sans" panose="020B0602030504020204" pitchFamily="34" charset="0"/>
              </a:rPr>
              <a:t>These are some of the key challenges and potential solutions specific to the launch and operation of </a:t>
            </a:r>
            <a:r>
              <a:rPr lang="en-US" sz="1200" b="1" i="0" dirty="0" err="1">
                <a:solidFill>
                  <a:srgbClr val="0D0D0D"/>
                </a:solidFill>
                <a:effectLst/>
                <a:latin typeface="Lucida Sans" panose="020B0602030504020204" pitchFamily="34" charset="0"/>
              </a:rPr>
              <a:t>Tethar</a:t>
            </a:r>
            <a:r>
              <a:rPr lang="en-US" sz="1200" b="1" i="0" dirty="0">
                <a:solidFill>
                  <a:srgbClr val="0D0D0D"/>
                </a:solidFill>
                <a:effectLst/>
                <a:latin typeface="Lucida Sans" panose="020B0602030504020204" pitchFamily="34" charset="0"/>
              </a:rPr>
              <a:t> </a:t>
            </a:r>
            <a:r>
              <a:rPr lang="en-US" sz="1200" b="1" i="0" dirty="0" err="1">
                <a:solidFill>
                  <a:srgbClr val="0D0D0D"/>
                </a:solidFill>
                <a:effectLst/>
                <a:latin typeface="Lucida Sans" panose="020B0602030504020204" pitchFamily="34" charset="0"/>
              </a:rPr>
              <a:t>USDt</a:t>
            </a:r>
            <a:r>
              <a:rPr lang="en-US" sz="1200" b="1" i="0" dirty="0">
                <a:solidFill>
                  <a:srgbClr val="0D0D0D"/>
                </a:solidFill>
                <a:effectLst/>
                <a:latin typeface="Lucida Sans" panose="020B0602030504020204" pitchFamily="34" charset="0"/>
              </a:rPr>
              <a:t>. Each problem and solution may require detailed planning, execution, and continuous monitoring to ensure the success and growth of your cryptocurrency.</a:t>
            </a:r>
            <a:endParaRPr lang="en-US" sz="1200" b="1" dirty="0">
              <a:solidFill>
                <a:srgbClr val="8021D7"/>
              </a:solidFill>
              <a:latin typeface="Lucida Sans" panose="020B0602030504020204" pitchFamily="34" charset="0"/>
            </a:endParaRPr>
          </a:p>
        </p:txBody>
      </p:sp>
    </p:spTree>
    <p:extLst>
      <p:ext uri="{BB962C8B-B14F-4D97-AF65-F5344CB8AC3E}">
        <p14:creationId xmlns:p14="http://schemas.microsoft.com/office/powerpoint/2010/main" val="178871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DCEF-2F11-4BC2-6ECF-F285FE7B87B7}"/>
              </a:ext>
            </a:extLst>
          </p:cNvPr>
          <p:cNvSpPr>
            <a:spLocks noGrp="1"/>
          </p:cNvSpPr>
          <p:nvPr>
            <p:ph type="title"/>
          </p:nvPr>
        </p:nvSpPr>
        <p:spPr>
          <a:xfrm>
            <a:off x="838200" y="2242"/>
            <a:ext cx="10515600" cy="564496"/>
          </a:xfrm>
        </p:spPr>
        <p:txBody>
          <a:bodyPr>
            <a:noAutofit/>
          </a:bodyPr>
          <a:lstStyle/>
          <a:p>
            <a:pPr algn="ctr"/>
            <a:r>
              <a:rPr lang="en-US" sz="3800" b="1" i="0" dirty="0" err="1">
                <a:solidFill>
                  <a:srgbClr val="8021D7"/>
                </a:solidFill>
                <a:effectLst/>
                <a:latin typeface="Söhne"/>
              </a:rPr>
              <a:t>Tethar</a:t>
            </a:r>
            <a:r>
              <a:rPr lang="en-US" sz="3800" b="1" i="0" dirty="0">
                <a:solidFill>
                  <a:srgbClr val="8021D7"/>
                </a:solidFill>
                <a:effectLst/>
                <a:latin typeface="Söhne"/>
              </a:rPr>
              <a:t> </a:t>
            </a:r>
            <a:r>
              <a:rPr lang="en-US" sz="3800" b="1" i="0" dirty="0" err="1">
                <a:solidFill>
                  <a:srgbClr val="8021D7"/>
                </a:solidFill>
                <a:effectLst/>
                <a:latin typeface="Söhne"/>
              </a:rPr>
              <a:t>USDt</a:t>
            </a:r>
            <a:r>
              <a:rPr lang="en-US" sz="3800" b="1" i="0" dirty="0">
                <a:solidFill>
                  <a:srgbClr val="8021D7"/>
                </a:solidFill>
                <a:effectLst/>
                <a:latin typeface="Söhne"/>
              </a:rPr>
              <a:t> </a:t>
            </a:r>
            <a:r>
              <a:rPr lang="en-US" sz="3800" b="1" i="0" dirty="0" err="1">
                <a:solidFill>
                  <a:srgbClr val="8021D7"/>
                </a:solidFill>
                <a:effectLst/>
                <a:latin typeface="Söhne"/>
              </a:rPr>
              <a:t>Tokenomics</a:t>
            </a:r>
            <a:endParaRPr lang="en-US" sz="3800" b="1" dirty="0">
              <a:solidFill>
                <a:srgbClr val="8021D7"/>
              </a:solidFill>
            </a:endParaRPr>
          </a:p>
        </p:txBody>
      </p:sp>
      <p:sp>
        <p:nvSpPr>
          <p:cNvPr id="3" name="Content Placeholder 2">
            <a:extLst>
              <a:ext uri="{FF2B5EF4-FFF2-40B4-BE49-F238E27FC236}">
                <a16:creationId xmlns:a16="http://schemas.microsoft.com/office/drawing/2014/main" id="{717A790C-1A7D-A779-87C4-3D1A0F6AF8F4}"/>
              </a:ext>
            </a:extLst>
          </p:cNvPr>
          <p:cNvSpPr>
            <a:spLocks noGrp="1"/>
          </p:cNvSpPr>
          <p:nvPr>
            <p:ph idx="1"/>
          </p:nvPr>
        </p:nvSpPr>
        <p:spPr>
          <a:xfrm>
            <a:off x="838200" y="447675"/>
            <a:ext cx="10906125" cy="6179483"/>
          </a:xfrm>
        </p:spPr>
        <p:txBody>
          <a:bodyPr>
            <a:noAutofit/>
          </a:bodyPr>
          <a:lstStyle/>
          <a:p>
            <a:pPr marL="0" indent="0">
              <a:lnSpc>
                <a:spcPct val="100000"/>
              </a:lnSpc>
              <a:spcBef>
                <a:spcPts val="50"/>
              </a:spcBef>
              <a:buNone/>
            </a:pPr>
            <a:r>
              <a:rPr lang="en-US" sz="1050" b="1" i="0" dirty="0">
                <a:solidFill>
                  <a:srgbClr val="0D0D0D"/>
                </a:solidFill>
                <a:effectLst/>
                <a:latin typeface="Lucida Sans" panose="020B0602030504020204" pitchFamily="34" charset="0"/>
              </a:rPr>
              <a:t>Token Name</a:t>
            </a:r>
            <a:r>
              <a:rPr lang="en-US" sz="1050" b="0" i="0" dirty="0">
                <a:solidFill>
                  <a:srgbClr val="0D0D0D"/>
                </a:solidFill>
                <a:effectLst/>
                <a:latin typeface="Lucida Sans" panose="020B0602030504020204" pitchFamily="34" charset="0"/>
              </a:rPr>
              <a:t>: </a:t>
            </a:r>
            <a:r>
              <a:rPr lang="en-US" sz="1050" b="0" i="0" dirty="0" err="1">
                <a:solidFill>
                  <a:srgbClr val="0D0D0D"/>
                </a:solidFill>
                <a:effectLst/>
                <a:latin typeface="Lucida Sans" panose="020B0602030504020204" pitchFamily="34" charset="0"/>
              </a:rPr>
              <a:t>Tethar</a:t>
            </a:r>
            <a:r>
              <a:rPr lang="en-US" sz="1050" b="0" i="0" dirty="0">
                <a:solidFill>
                  <a:srgbClr val="0D0D0D"/>
                </a:solidFill>
                <a:effectLst/>
                <a:latin typeface="Lucida Sans" panose="020B0602030504020204" pitchFamily="34" charset="0"/>
              </a:rPr>
              <a:t> </a:t>
            </a:r>
            <a:r>
              <a:rPr lang="en-US" sz="1050" b="0" i="0" dirty="0" err="1">
                <a:solidFill>
                  <a:srgbClr val="0D0D0D"/>
                </a:solidFill>
                <a:effectLst/>
                <a:latin typeface="Lucida Sans" panose="020B0602030504020204" pitchFamily="34" charset="0"/>
              </a:rPr>
              <a:t>USDt</a:t>
            </a:r>
            <a:endParaRPr lang="en-US" sz="1050" b="0" i="0" dirty="0">
              <a:solidFill>
                <a:srgbClr val="0D0D0D"/>
              </a:solidFill>
              <a:effectLst/>
              <a:latin typeface="Lucida Sans" panose="020B0602030504020204" pitchFamily="34" charset="0"/>
            </a:endParaRPr>
          </a:p>
          <a:p>
            <a:pPr marL="0" indent="0">
              <a:lnSpc>
                <a:spcPct val="100000"/>
              </a:lnSpc>
              <a:spcBef>
                <a:spcPts val="50"/>
              </a:spcBef>
              <a:buNone/>
            </a:pPr>
            <a:r>
              <a:rPr lang="en-US" sz="1050" b="1" i="0" dirty="0">
                <a:solidFill>
                  <a:srgbClr val="0D0D0D"/>
                </a:solidFill>
                <a:effectLst/>
                <a:latin typeface="Lucida Sans" panose="020B0602030504020204" pitchFamily="34" charset="0"/>
              </a:rPr>
              <a:t>Total Supply</a:t>
            </a:r>
            <a:r>
              <a:rPr lang="en-US" sz="1050" b="0" i="0" dirty="0">
                <a:solidFill>
                  <a:srgbClr val="0D0D0D"/>
                </a:solidFill>
                <a:effectLst/>
                <a:latin typeface="Lucida Sans" panose="020B0602030504020204" pitchFamily="34" charset="0"/>
              </a:rPr>
              <a:t>: 200,000,000</a:t>
            </a:r>
            <a:endParaRPr lang="en-US" sz="1050" dirty="0">
              <a:solidFill>
                <a:srgbClr val="0D0D0D"/>
              </a:solidFill>
              <a:latin typeface="Lucida Sans" panose="020B0602030504020204" pitchFamily="34" charset="0"/>
            </a:endParaRPr>
          </a:p>
          <a:p>
            <a:pPr marL="0" indent="0">
              <a:lnSpc>
                <a:spcPct val="100000"/>
              </a:lnSpc>
              <a:spcBef>
                <a:spcPts val="50"/>
              </a:spcBef>
              <a:buNone/>
            </a:pPr>
            <a:r>
              <a:rPr lang="en-US" sz="1050" b="1" i="0" dirty="0">
                <a:solidFill>
                  <a:srgbClr val="0D0D0D"/>
                </a:solidFill>
                <a:effectLst/>
                <a:latin typeface="Lucida Sans" panose="020B0602030504020204" pitchFamily="34" charset="0"/>
              </a:rPr>
              <a:t>Token Allocation</a:t>
            </a:r>
            <a:r>
              <a:rPr lang="en-US" sz="1050" b="0" i="0" dirty="0">
                <a:solidFill>
                  <a:srgbClr val="0D0D0D"/>
                </a:solidFill>
                <a:effectLst/>
                <a:latin typeface="Lucida Sans" panose="020B0602030504020204" pitchFamily="34" charset="0"/>
              </a:rPr>
              <a:t>: </a:t>
            </a:r>
          </a:p>
          <a:p>
            <a:pPr marL="0" lvl="1">
              <a:lnSpc>
                <a:spcPct val="100000"/>
              </a:lnSpc>
              <a:spcBef>
                <a:spcPts val="50"/>
              </a:spcBef>
              <a:buFont typeface="+mj-lt"/>
              <a:buAutoNum type="arabicParenR"/>
            </a:pPr>
            <a:r>
              <a:rPr lang="en-US" sz="1050" i="0" dirty="0">
                <a:solidFill>
                  <a:srgbClr val="0D0D0D"/>
                </a:solidFill>
                <a:effectLst/>
                <a:latin typeface="Lucida Sans" panose="020B0602030504020204" pitchFamily="34" charset="0"/>
              </a:rPr>
              <a:t>Initial Token Sale</a:t>
            </a:r>
            <a:r>
              <a:rPr lang="en-US" sz="1050" b="0" i="0" dirty="0">
                <a:solidFill>
                  <a:srgbClr val="0D0D0D"/>
                </a:solidFill>
                <a:effectLst/>
                <a:latin typeface="Lucida Sans" panose="020B0602030504020204" pitchFamily="34" charset="0"/>
              </a:rPr>
              <a:t>: 20%</a:t>
            </a:r>
          </a:p>
          <a:p>
            <a:pPr marL="0" indent="0">
              <a:lnSpc>
                <a:spcPct val="100000"/>
              </a:lnSpc>
              <a:spcBef>
                <a:spcPts val="50"/>
              </a:spcBef>
              <a:buNone/>
            </a:pPr>
            <a:r>
              <a:rPr lang="en-US" sz="1000" dirty="0">
                <a:solidFill>
                  <a:srgbClr val="0D0D0D"/>
                </a:solidFill>
                <a:latin typeface="Lucida Sans" panose="020B0602030504020204" pitchFamily="34" charset="0"/>
              </a:rPr>
              <a:t>	</a:t>
            </a:r>
            <a:r>
              <a:rPr lang="en-US" sz="1000" b="0" i="0" dirty="0">
                <a:solidFill>
                  <a:srgbClr val="0D0D0D"/>
                </a:solidFill>
                <a:effectLst/>
                <a:latin typeface="Lucida Sans" panose="020B0602030504020204" pitchFamily="34" charset="0"/>
              </a:rPr>
              <a:t>Allocation for the initial public token sale. </a:t>
            </a:r>
          </a:p>
          <a:p>
            <a:pPr marL="0" indent="0">
              <a:lnSpc>
                <a:spcPct val="100000"/>
              </a:lnSpc>
              <a:spcBef>
                <a:spcPts val="50"/>
              </a:spcBef>
              <a:buNone/>
            </a:pPr>
            <a:r>
              <a:rPr lang="en-US" sz="1000" dirty="0">
                <a:solidFill>
                  <a:srgbClr val="0D0D0D"/>
                </a:solidFill>
                <a:latin typeface="Lucida Sans" panose="020B0602030504020204" pitchFamily="34" charset="0"/>
              </a:rPr>
              <a:t>	</a:t>
            </a:r>
            <a:r>
              <a:rPr lang="en-US" sz="1000" b="0" i="0" dirty="0">
                <a:solidFill>
                  <a:srgbClr val="0D0D0D"/>
                </a:solidFill>
                <a:effectLst/>
                <a:latin typeface="Lucida Sans" panose="020B0602030504020204" pitchFamily="34" charset="0"/>
              </a:rPr>
              <a:t>These tokens re distributed to early investors and contributors</a:t>
            </a:r>
          </a:p>
          <a:p>
            <a:pPr marL="228600" lvl="1">
              <a:lnSpc>
                <a:spcPct val="100000"/>
              </a:lnSpc>
              <a:spcBef>
                <a:spcPts val="50"/>
              </a:spcBef>
              <a:buFont typeface="+mj-lt"/>
              <a:buAutoNum type="arabicParenR" startAt="2"/>
            </a:pPr>
            <a:r>
              <a:rPr lang="en-US" sz="1050" b="0" i="0" dirty="0">
                <a:solidFill>
                  <a:srgbClr val="0D0D0D"/>
                </a:solidFill>
                <a:effectLst/>
                <a:latin typeface="Lucida Sans" panose="020B0602030504020204" pitchFamily="34" charset="0"/>
              </a:rPr>
              <a:t>Development Fund: 10%</a:t>
            </a:r>
          </a:p>
          <a:p>
            <a:pPr marL="0" lvl="1" indent="0">
              <a:lnSpc>
                <a:spcPct val="100000"/>
              </a:lnSpc>
              <a:spcBef>
                <a:spcPts val="50"/>
              </a:spcBef>
              <a:buNone/>
            </a:pPr>
            <a:r>
              <a:rPr lang="en-US" sz="1000" dirty="0">
                <a:solidFill>
                  <a:srgbClr val="0D0D0D"/>
                </a:solidFill>
                <a:latin typeface="Lucida Sans" panose="020B0602030504020204" pitchFamily="34" charset="0"/>
              </a:rPr>
              <a:t>	</a:t>
            </a:r>
            <a:r>
              <a:rPr lang="en-US" sz="1000" b="0" i="0" dirty="0">
                <a:solidFill>
                  <a:srgbClr val="0D0D0D"/>
                </a:solidFill>
                <a:effectLst/>
                <a:latin typeface="Lucida Sans" panose="020B0602030504020204" pitchFamily="34" charset="0"/>
              </a:rPr>
              <a:t>Reserved for the ongoing development and maintenance of the </a:t>
            </a:r>
            <a:r>
              <a:rPr lang="en-US" sz="1000" b="0" i="0" dirty="0" err="1">
                <a:solidFill>
                  <a:srgbClr val="0D0D0D"/>
                </a:solidFill>
                <a:effectLst/>
                <a:latin typeface="Lucida Sans" panose="020B0602030504020204" pitchFamily="34" charset="0"/>
              </a:rPr>
              <a:t>Tethar</a:t>
            </a:r>
            <a:r>
              <a:rPr lang="en-US" sz="1000" b="0" i="0" dirty="0">
                <a:solidFill>
                  <a:srgbClr val="0D0D0D"/>
                </a:solidFill>
                <a:effectLst/>
                <a:latin typeface="Lucida Sans" panose="020B0602030504020204" pitchFamily="34" charset="0"/>
              </a:rPr>
              <a:t> </a:t>
            </a:r>
            <a:r>
              <a:rPr lang="en-US" sz="1000" b="0" i="0" dirty="0" err="1">
                <a:solidFill>
                  <a:srgbClr val="0D0D0D"/>
                </a:solidFill>
                <a:effectLst/>
                <a:latin typeface="Lucida Sans" panose="020B0602030504020204" pitchFamily="34" charset="0"/>
              </a:rPr>
              <a:t>USDt</a:t>
            </a:r>
            <a:r>
              <a:rPr lang="en-US" sz="1000" b="0" i="0" dirty="0">
                <a:solidFill>
                  <a:srgbClr val="0D0D0D"/>
                </a:solidFill>
                <a:effectLst/>
                <a:latin typeface="Lucida Sans" panose="020B0602030504020204" pitchFamily="34" charset="0"/>
              </a:rPr>
              <a:t> ecosystem. </a:t>
            </a:r>
          </a:p>
          <a:p>
            <a:pPr marL="0" lvl="1" indent="0">
              <a:lnSpc>
                <a:spcPct val="100000"/>
              </a:lnSpc>
              <a:spcBef>
                <a:spcPts val="50"/>
              </a:spcBef>
              <a:buNone/>
            </a:pPr>
            <a:r>
              <a:rPr lang="en-US" sz="1000" dirty="0">
                <a:solidFill>
                  <a:srgbClr val="0D0D0D"/>
                </a:solidFill>
                <a:latin typeface="Lucida Sans" panose="020B0602030504020204" pitchFamily="34" charset="0"/>
              </a:rPr>
              <a:t>	</a:t>
            </a:r>
            <a:r>
              <a:rPr lang="en-US" sz="1000" b="0" i="0" dirty="0">
                <a:solidFill>
                  <a:srgbClr val="0D0D0D"/>
                </a:solidFill>
                <a:effectLst/>
                <a:latin typeface="Lucida Sans" panose="020B0602030504020204" pitchFamily="34" charset="0"/>
              </a:rPr>
              <a:t>Used to fund development teams, security audits, and technological improvements..</a:t>
            </a:r>
          </a:p>
          <a:p>
            <a:pPr marL="228600" lvl="1">
              <a:lnSpc>
                <a:spcPct val="100000"/>
              </a:lnSpc>
              <a:spcBef>
                <a:spcPts val="50"/>
              </a:spcBef>
              <a:buFont typeface="+mj-lt"/>
              <a:buAutoNum type="arabicParenR" startAt="3"/>
            </a:pPr>
            <a:r>
              <a:rPr lang="en-US" sz="1050" b="0" i="0" dirty="0">
                <a:solidFill>
                  <a:srgbClr val="0D0D0D"/>
                </a:solidFill>
                <a:effectLst/>
                <a:latin typeface="Lucida Sans" panose="020B0602030504020204" pitchFamily="34" charset="0"/>
              </a:rPr>
              <a:t>Reserve Fund: 15%</a:t>
            </a:r>
          </a:p>
          <a:p>
            <a:pPr marL="0" lvl="1" indent="0">
              <a:lnSpc>
                <a:spcPct val="100000"/>
              </a:lnSpc>
              <a:spcBef>
                <a:spcPts val="50"/>
              </a:spcBef>
              <a:buNone/>
            </a:pPr>
            <a:r>
              <a:rPr lang="en-US" sz="1000" b="0" i="0" dirty="0">
                <a:solidFill>
                  <a:srgbClr val="0D0D0D"/>
                </a:solidFill>
                <a:effectLst/>
                <a:latin typeface="Lucida Sans" panose="020B0602030504020204" pitchFamily="34" charset="0"/>
              </a:rPr>
              <a:t>	Held in reserve to maintain the stability of </a:t>
            </a:r>
            <a:r>
              <a:rPr lang="en-US" sz="1000" b="0" i="0" dirty="0" err="1">
                <a:solidFill>
                  <a:srgbClr val="0D0D0D"/>
                </a:solidFill>
                <a:effectLst/>
                <a:latin typeface="Lucida Sans" panose="020B0602030504020204" pitchFamily="34" charset="0"/>
              </a:rPr>
              <a:t>Tethar</a:t>
            </a:r>
            <a:r>
              <a:rPr lang="en-US" sz="1000" b="0" i="0" dirty="0">
                <a:solidFill>
                  <a:srgbClr val="0D0D0D"/>
                </a:solidFill>
                <a:effectLst/>
                <a:latin typeface="Lucida Sans" panose="020B0602030504020204" pitchFamily="34" charset="0"/>
              </a:rPr>
              <a:t> </a:t>
            </a:r>
            <a:r>
              <a:rPr lang="en-US" sz="1000" b="0" i="0" dirty="0" err="1">
                <a:solidFill>
                  <a:srgbClr val="0D0D0D"/>
                </a:solidFill>
                <a:effectLst/>
                <a:latin typeface="Lucida Sans" panose="020B0602030504020204" pitchFamily="34" charset="0"/>
              </a:rPr>
              <a:t>USDt</a:t>
            </a:r>
            <a:r>
              <a:rPr lang="en-US" sz="1000" b="0" i="0" dirty="0">
                <a:solidFill>
                  <a:srgbClr val="0D0D0D"/>
                </a:solidFill>
                <a:effectLst/>
                <a:latin typeface="Lucida Sans" panose="020B0602030504020204" pitchFamily="34" charset="0"/>
              </a:rPr>
              <a:t> value. </a:t>
            </a:r>
          </a:p>
          <a:p>
            <a:pPr marL="0" lvl="1" indent="0">
              <a:lnSpc>
                <a:spcPct val="100000"/>
              </a:lnSpc>
              <a:spcBef>
                <a:spcPts val="50"/>
              </a:spcBef>
              <a:buNone/>
            </a:pPr>
            <a:r>
              <a:rPr lang="en-US" sz="1000" dirty="0">
                <a:solidFill>
                  <a:srgbClr val="0D0D0D"/>
                </a:solidFill>
                <a:latin typeface="Lucida Sans" panose="020B0602030504020204" pitchFamily="34" charset="0"/>
              </a:rPr>
              <a:t>	</a:t>
            </a:r>
            <a:r>
              <a:rPr lang="en-US" sz="1000" b="0" i="0" dirty="0">
                <a:solidFill>
                  <a:srgbClr val="0D0D0D"/>
                </a:solidFill>
                <a:effectLst/>
                <a:latin typeface="Lucida Sans" panose="020B0602030504020204" pitchFamily="34" charset="0"/>
              </a:rPr>
              <a:t>Used to back the value of </a:t>
            </a:r>
            <a:r>
              <a:rPr lang="en-US" sz="1000" b="0" i="0" dirty="0" err="1">
                <a:solidFill>
                  <a:srgbClr val="0D0D0D"/>
                </a:solidFill>
                <a:effectLst/>
                <a:latin typeface="Lucida Sans" panose="020B0602030504020204" pitchFamily="34" charset="0"/>
              </a:rPr>
              <a:t>Tethar</a:t>
            </a:r>
            <a:r>
              <a:rPr lang="en-US" sz="1000" b="0" i="0" dirty="0">
                <a:solidFill>
                  <a:srgbClr val="0D0D0D"/>
                </a:solidFill>
                <a:effectLst/>
                <a:latin typeface="Lucida Sans" panose="020B0602030504020204" pitchFamily="34" charset="0"/>
              </a:rPr>
              <a:t> </a:t>
            </a:r>
            <a:r>
              <a:rPr lang="en-US" sz="1000" b="0" i="0" dirty="0" err="1">
                <a:solidFill>
                  <a:srgbClr val="0D0D0D"/>
                </a:solidFill>
                <a:effectLst/>
                <a:latin typeface="Lucida Sans" panose="020B0602030504020204" pitchFamily="34" charset="0"/>
              </a:rPr>
              <a:t>USDt</a:t>
            </a:r>
            <a:r>
              <a:rPr lang="en-US" sz="1000" b="0" i="0" dirty="0">
                <a:solidFill>
                  <a:srgbClr val="0D0D0D"/>
                </a:solidFill>
                <a:effectLst/>
                <a:latin typeface="Lucida Sans" panose="020B0602030504020204" pitchFamily="34" charset="0"/>
              </a:rPr>
              <a:t> and ensure its peg to a stable asset, such as the US dollar.</a:t>
            </a:r>
          </a:p>
          <a:p>
            <a:pPr marL="228600" lvl="1">
              <a:lnSpc>
                <a:spcPct val="100000"/>
              </a:lnSpc>
              <a:spcBef>
                <a:spcPts val="50"/>
              </a:spcBef>
              <a:buFont typeface="+mj-lt"/>
              <a:buAutoNum type="arabicParenR" startAt="4"/>
            </a:pPr>
            <a:r>
              <a:rPr lang="en-US" sz="1050" b="0" i="0" dirty="0">
                <a:solidFill>
                  <a:srgbClr val="0D0D0D"/>
                </a:solidFill>
                <a:effectLst/>
                <a:latin typeface="Lucida Sans" panose="020B0602030504020204" pitchFamily="34" charset="0"/>
              </a:rPr>
              <a:t>Ecosystem Growth: 30%</a:t>
            </a:r>
          </a:p>
          <a:p>
            <a:pPr marL="0" lvl="1" indent="0">
              <a:lnSpc>
                <a:spcPct val="100000"/>
              </a:lnSpc>
              <a:spcBef>
                <a:spcPts val="50"/>
              </a:spcBef>
              <a:buNone/>
            </a:pPr>
            <a:r>
              <a:rPr lang="en-US" sz="1000" b="0" i="0" dirty="0">
                <a:solidFill>
                  <a:srgbClr val="0D0D0D"/>
                </a:solidFill>
                <a:effectLst/>
                <a:latin typeface="Lucida Sans" panose="020B0602030504020204" pitchFamily="34" charset="0"/>
              </a:rPr>
              <a:t>	Dedicated to building partnerships, fostering community growth, and encouraging adoption. </a:t>
            </a:r>
          </a:p>
          <a:p>
            <a:pPr marL="0" lvl="1" indent="0">
              <a:lnSpc>
                <a:spcPct val="100000"/>
              </a:lnSpc>
              <a:spcBef>
                <a:spcPts val="50"/>
              </a:spcBef>
              <a:buNone/>
            </a:pPr>
            <a:r>
              <a:rPr lang="en-US" sz="1000" dirty="0">
                <a:solidFill>
                  <a:srgbClr val="0D0D0D"/>
                </a:solidFill>
                <a:latin typeface="Lucida Sans" panose="020B0602030504020204" pitchFamily="34" charset="0"/>
              </a:rPr>
              <a:t>	</a:t>
            </a:r>
            <a:r>
              <a:rPr lang="en-US" sz="1000" b="0" i="0" dirty="0">
                <a:solidFill>
                  <a:srgbClr val="0D0D0D"/>
                </a:solidFill>
                <a:effectLst/>
                <a:latin typeface="Lucida Sans" panose="020B0602030504020204" pitchFamily="34" charset="0"/>
              </a:rPr>
              <a:t>Used for marketing, partnerships, and incentives to promote </a:t>
            </a:r>
            <a:r>
              <a:rPr lang="en-US" sz="1000" b="0" i="0" dirty="0" err="1">
                <a:solidFill>
                  <a:srgbClr val="0D0D0D"/>
                </a:solidFill>
                <a:effectLst/>
                <a:latin typeface="Lucida Sans" panose="020B0602030504020204" pitchFamily="34" charset="0"/>
              </a:rPr>
              <a:t>Tethar</a:t>
            </a:r>
            <a:r>
              <a:rPr lang="en-US" sz="1000" b="0" i="0" dirty="0">
                <a:solidFill>
                  <a:srgbClr val="0D0D0D"/>
                </a:solidFill>
                <a:effectLst/>
                <a:latin typeface="Lucida Sans" panose="020B0602030504020204" pitchFamily="34" charset="0"/>
              </a:rPr>
              <a:t> </a:t>
            </a:r>
            <a:r>
              <a:rPr lang="en-US" sz="1000" b="0" i="0" dirty="0" err="1">
                <a:solidFill>
                  <a:srgbClr val="0D0D0D"/>
                </a:solidFill>
                <a:effectLst/>
                <a:latin typeface="Lucida Sans" panose="020B0602030504020204" pitchFamily="34" charset="0"/>
              </a:rPr>
              <a:t>USDt</a:t>
            </a:r>
            <a:r>
              <a:rPr lang="en-US" sz="1000" b="0" i="0" dirty="0">
                <a:solidFill>
                  <a:srgbClr val="0D0D0D"/>
                </a:solidFill>
                <a:effectLst/>
                <a:latin typeface="Lucida Sans" panose="020B0602030504020204" pitchFamily="34" charset="0"/>
              </a:rPr>
              <a:t> usage.</a:t>
            </a:r>
          </a:p>
          <a:p>
            <a:pPr marL="228600" lvl="1">
              <a:lnSpc>
                <a:spcPct val="100000"/>
              </a:lnSpc>
              <a:spcBef>
                <a:spcPts val="50"/>
              </a:spcBef>
              <a:buFont typeface="+mj-lt"/>
              <a:buAutoNum type="arabicParenR" startAt="5"/>
            </a:pPr>
            <a:r>
              <a:rPr lang="en-US" sz="1050" b="0" i="0" dirty="0">
                <a:solidFill>
                  <a:srgbClr val="0D0D0D"/>
                </a:solidFill>
                <a:effectLst/>
                <a:latin typeface="Lucida Sans" panose="020B0602030504020204" pitchFamily="34" charset="0"/>
              </a:rPr>
              <a:t>Staking and Governance: 15% </a:t>
            </a:r>
          </a:p>
          <a:p>
            <a:pPr marL="0" lvl="1" indent="0">
              <a:lnSpc>
                <a:spcPct val="100000"/>
              </a:lnSpc>
              <a:spcBef>
                <a:spcPts val="50"/>
              </a:spcBef>
              <a:buNone/>
            </a:pPr>
            <a:r>
              <a:rPr lang="en-US" sz="1000" dirty="0">
                <a:solidFill>
                  <a:srgbClr val="0D0D0D"/>
                </a:solidFill>
                <a:latin typeface="Lucida Sans" panose="020B0602030504020204" pitchFamily="34" charset="0"/>
              </a:rPr>
              <a:t>	</a:t>
            </a:r>
            <a:r>
              <a:rPr lang="en-US" sz="1000" b="0" i="0" dirty="0">
                <a:solidFill>
                  <a:srgbClr val="0D0D0D"/>
                </a:solidFill>
                <a:effectLst/>
                <a:latin typeface="Lucida Sans" panose="020B0602030504020204" pitchFamily="34" charset="0"/>
              </a:rPr>
              <a:t>Designed for rewarding validators and participants in the network. </a:t>
            </a:r>
          </a:p>
          <a:p>
            <a:pPr marL="0" lvl="1" indent="0">
              <a:lnSpc>
                <a:spcPct val="100000"/>
              </a:lnSpc>
              <a:spcBef>
                <a:spcPts val="50"/>
              </a:spcBef>
              <a:buNone/>
            </a:pPr>
            <a:r>
              <a:rPr lang="en-US" sz="1000" dirty="0">
                <a:solidFill>
                  <a:srgbClr val="0D0D0D"/>
                </a:solidFill>
                <a:latin typeface="Lucida Sans" panose="020B0602030504020204" pitchFamily="34" charset="0"/>
              </a:rPr>
              <a:t>	</a:t>
            </a:r>
            <a:r>
              <a:rPr lang="en-US" sz="1000" b="0" i="0" dirty="0">
                <a:solidFill>
                  <a:srgbClr val="0D0D0D"/>
                </a:solidFill>
                <a:effectLst/>
                <a:latin typeface="Lucida Sans" panose="020B0602030504020204" pitchFamily="34" charset="0"/>
              </a:rPr>
              <a:t>Enables users to stake </a:t>
            </a:r>
            <a:r>
              <a:rPr lang="en-US" sz="1000" b="0" i="0" dirty="0" err="1">
                <a:solidFill>
                  <a:srgbClr val="0D0D0D"/>
                </a:solidFill>
                <a:effectLst/>
                <a:latin typeface="Lucida Sans" panose="020B0602030504020204" pitchFamily="34" charset="0"/>
              </a:rPr>
              <a:t>Tethar</a:t>
            </a:r>
            <a:r>
              <a:rPr lang="en-US" sz="1000" b="0" i="0" dirty="0">
                <a:solidFill>
                  <a:srgbClr val="0D0D0D"/>
                </a:solidFill>
                <a:effectLst/>
                <a:latin typeface="Lucida Sans" panose="020B0602030504020204" pitchFamily="34" charset="0"/>
              </a:rPr>
              <a:t> </a:t>
            </a:r>
            <a:r>
              <a:rPr lang="en-US" sz="1000" b="0" i="0" dirty="0" err="1">
                <a:solidFill>
                  <a:srgbClr val="0D0D0D"/>
                </a:solidFill>
                <a:effectLst/>
                <a:latin typeface="Lucida Sans" panose="020B0602030504020204" pitchFamily="34" charset="0"/>
              </a:rPr>
              <a:t>USDt</a:t>
            </a:r>
            <a:r>
              <a:rPr lang="en-US" sz="1000" b="0" i="0" dirty="0">
                <a:solidFill>
                  <a:srgbClr val="0D0D0D"/>
                </a:solidFill>
                <a:effectLst/>
                <a:latin typeface="Lucida Sans" panose="020B0602030504020204" pitchFamily="34" charset="0"/>
              </a:rPr>
              <a:t> for rewards and participate in governance decisions.</a:t>
            </a:r>
          </a:p>
          <a:p>
            <a:pPr marL="228600" lvl="1">
              <a:lnSpc>
                <a:spcPct val="100000"/>
              </a:lnSpc>
              <a:spcBef>
                <a:spcPts val="50"/>
              </a:spcBef>
              <a:buFont typeface="+mj-lt"/>
              <a:buAutoNum type="arabicParenR" startAt="6"/>
            </a:pPr>
            <a:r>
              <a:rPr lang="en-US" sz="1050" b="0" i="0" dirty="0">
                <a:solidFill>
                  <a:srgbClr val="0D0D0D"/>
                </a:solidFill>
                <a:effectLst/>
                <a:latin typeface="Lucida Sans" panose="020B0602030504020204" pitchFamily="34" charset="0"/>
              </a:rPr>
              <a:t>Team and Advisors: 10%</a:t>
            </a:r>
          </a:p>
          <a:p>
            <a:pPr marL="0" lvl="1" indent="0">
              <a:lnSpc>
                <a:spcPct val="100000"/>
              </a:lnSpc>
              <a:spcBef>
                <a:spcPts val="50"/>
              </a:spcBef>
              <a:buNone/>
            </a:pPr>
            <a:r>
              <a:rPr lang="en-US" sz="1000" b="0" i="0" dirty="0">
                <a:solidFill>
                  <a:srgbClr val="0D0D0D"/>
                </a:solidFill>
                <a:effectLst/>
                <a:latin typeface="Lucida Sans" panose="020B0602030504020204" pitchFamily="34" charset="0"/>
              </a:rPr>
              <a:t>	Allocated to compensate the core development team, advisors, and early supporters. </a:t>
            </a:r>
          </a:p>
          <a:p>
            <a:pPr marL="0" lvl="1" indent="0">
              <a:lnSpc>
                <a:spcPct val="100000"/>
              </a:lnSpc>
              <a:spcBef>
                <a:spcPts val="50"/>
              </a:spcBef>
              <a:buNone/>
            </a:pPr>
            <a:r>
              <a:rPr lang="en-US" sz="1000" dirty="0">
                <a:solidFill>
                  <a:srgbClr val="0D0D0D"/>
                </a:solidFill>
                <a:latin typeface="Lucida Sans" panose="020B0602030504020204" pitchFamily="34" charset="0"/>
              </a:rPr>
              <a:t>	</a:t>
            </a:r>
            <a:r>
              <a:rPr lang="en-US" sz="1000" b="0" i="0" dirty="0">
                <a:solidFill>
                  <a:srgbClr val="0D0D0D"/>
                </a:solidFill>
                <a:effectLst/>
                <a:latin typeface="Lucida Sans" panose="020B0602030504020204" pitchFamily="34" charset="0"/>
              </a:rPr>
              <a:t>Subject to vesting schedules to ensure long-term commitment and alignment with project success.</a:t>
            </a:r>
          </a:p>
          <a:p>
            <a:pPr marL="228600" lvl="1">
              <a:lnSpc>
                <a:spcPct val="100000"/>
              </a:lnSpc>
              <a:spcBef>
                <a:spcPts val="50"/>
              </a:spcBef>
              <a:buFont typeface="+mj-lt"/>
              <a:buAutoNum type="arabicParenR" startAt="7"/>
            </a:pPr>
            <a:r>
              <a:rPr lang="en-US" sz="1050" b="0" i="0" dirty="0">
                <a:solidFill>
                  <a:srgbClr val="0D0D0D"/>
                </a:solidFill>
                <a:effectLst/>
                <a:latin typeface="Lucida Sans" panose="020B0602030504020204" pitchFamily="34" charset="0"/>
              </a:rPr>
              <a:t>Token Utility: </a:t>
            </a:r>
          </a:p>
          <a:p>
            <a:pPr marL="0" lvl="1" indent="0">
              <a:lnSpc>
                <a:spcPct val="100000"/>
              </a:lnSpc>
              <a:spcBef>
                <a:spcPts val="50"/>
              </a:spcBef>
              <a:buNone/>
            </a:pPr>
            <a:r>
              <a:rPr lang="en-US" sz="1000" dirty="0">
                <a:solidFill>
                  <a:srgbClr val="0D0D0D"/>
                </a:solidFill>
                <a:latin typeface="Lucida Sans" panose="020B0602030504020204" pitchFamily="34" charset="0"/>
              </a:rPr>
              <a:t>	</a:t>
            </a:r>
            <a:r>
              <a:rPr lang="en-US" sz="1000" b="0" i="0" dirty="0" err="1">
                <a:solidFill>
                  <a:srgbClr val="0D0D0D"/>
                </a:solidFill>
                <a:effectLst/>
                <a:latin typeface="Lucida Sans" panose="020B0602030504020204" pitchFamily="34" charset="0"/>
              </a:rPr>
              <a:t>Tethar</a:t>
            </a:r>
            <a:r>
              <a:rPr lang="en-US" sz="1000" b="0" i="0" dirty="0">
                <a:solidFill>
                  <a:srgbClr val="0D0D0D"/>
                </a:solidFill>
                <a:effectLst/>
                <a:latin typeface="Lucida Sans" panose="020B0602030504020204" pitchFamily="34" charset="0"/>
              </a:rPr>
              <a:t> </a:t>
            </a:r>
            <a:r>
              <a:rPr lang="en-US" sz="1000" b="0" i="0" dirty="0" err="1">
                <a:solidFill>
                  <a:srgbClr val="0D0D0D"/>
                </a:solidFill>
                <a:effectLst/>
                <a:latin typeface="Lucida Sans" panose="020B0602030504020204" pitchFamily="34" charset="0"/>
              </a:rPr>
              <a:t>USDt</a:t>
            </a:r>
            <a:r>
              <a:rPr lang="en-US" sz="1000" b="0" i="0" dirty="0">
                <a:solidFill>
                  <a:srgbClr val="0D0D0D"/>
                </a:solidFill>
                <a:effectLst/>
                <a:latin typeface="Lucida Sans" panose="020B0602030504020204" pitchFamily="34" charset="0"/>
              </a:rPr>
              <a:t> serves as a stable medium of exchange, allowing users to transact with a cryptocurrency pegged to the US dollar.</a:t>
            </a:r>
            <a:endParaRPr lang="en-US" sz="1000" dirty="0">
              <a:solidFill>
                <a:srgbClr val="0D0D0D"/>
              </a:solidFill>
              <a:latin typeface="Lucida Sans" panose="020B0602030504020204" pitchFamily="34" charset="0"/>
            </a:endParaRPr>
          </a:p>
          <a:p>
            <a:pPr marL="0" lvl="1" indent="0">
              <a:lnSpc>
                <a:spcPct val="100000"/>
              </a:lnSpc>
              <a:spcBef>
                <a:spcPts val="50"/>
              </a:spcBef>
              <a:buNone/>
            </a:pPr>
            <a:r>
              <a:rPr lang="en-US" sz="1000" b="0" i="0" dirty="0">
                <a:solidFill>
                  <a:srgbClr val="0D0D0D"/>
                </a:solidFill>
                <a:effectLst/>
                <a:latin typeface="Lucida Sans" panose="020B0602030504020204" pitchFamily="34" charset="0"/>
              </a:rPr>
              <a:t>	</a:t>
            </a:r>
            <a:r>
              <a:rPr lang="en-US" sz="1000" b="0" i="0" dirty="0" err="1">
                <a:solidFill>
                  <a:srgbClr val="0D0D0D"/>
                </a:solidFill>
                <a:effectLst/>
                <a:latin typeface="Lucida Sans" panose="020B0602030504020204" pitchFamily="34" charset="0"/>
              </a:rPr>
              <a:t>Tethar</a:t>
            </a:r>
            <a:r>
              <a:rPr lang="en-US" sz="1000" b="0" i="0" dirty="0">
                <a:solidFill>
                  <a:srgbClr val="0D0D0D"/>
                </a:solidFill>
                <a:effectLst/>
                <a:latin typeface="Lucida Sans" panose="020B0602030504020204" pitchFamily="34" charset="0"/>
              </a:rPr>
              <a:t> </a:t>
            </a:r>
            <a:r>
              <a:rPr lang="en-US" sz="1000" b="0" i="0" dirty="0" err="1">
                <a:solidFill>
                  <a:srgbClr val="0D0D0D"/>
                </a:solidFill>
                <a:effectLst/>
                <a:latin typeface="Lucida Sans" panose="020B0602030504020204" pitchFamily="34" charset="0"/>
              </a:rPr>
              <a:t>USDt</a:t>
            </a:r>
            <a:r>
              <a:rPr lang="en-US" sz="1000" b="0" i="0" dirty="0">
                <a:solidFill>
                  <a:srgbClr val="0D0D0D"/>
                </a:solidFill>
                <a:effectLst/>
                <a:latin typeface="Lucida Sans" panose="020B0602030504020204" pitchFamily="34" charset="0"/>
              </a:rPr>
              <a:t> can be used for everyday payments, remittances, and as a store of value.</a:t>
            </a:r>
          </a:p>
          <a:p>
            <a:pPr marL="0" lvl="1" indent="0">
              <a:lnSpc>
                <a:spcPct val="100000"/>
              </a:lnSpc>
              <a:spcBef>
                <a:spcPts val="50"/>
              </a:spcBef>
              <a:buNone/>
            </a:pPr>
            <a:r>
              <a:rPr lang="en-US" sz="1000" dirty="0">
                <a:solidFill>
                  <a:srgbClr val="0D0D0D"/>
                </a:solidFill>
                <a:latin typeface="Lucida Sans" panose="020B0602030504020204" pitchFamily="34" charset="0"/>
              </a:rPr>
              <a:t>	</a:t>
            </a:r>
            <a:r>
              <a:rPr lang="en-US" sz="1000" b="0" i="0" dirty="0">
                <a:solidFill>
                  <a:srgbClr val="0D0D0D"/>
                </a:solidFill>
                <a:effectLst/>
                <a:latin typeface="Lucida Sans" panose="020B0602030504020204" pitchFamily="34" charset="0"/>
              </a:rPr>
              <a:t>Holders of </a:t>
            </a:r>
            <a:r>
              <a:rPr lang="en-US" sz="1000" b="0" i="0" dirty="0" err="1">
                <a:solidFill>
                  <a:srgbClr val="0D0D0D"/>
                </a:solidFill>
                <a:effectLst/>
                <a:latin typeface="Lucida Sans" panose="020B0602030504020204" pitchFamily="34" charset="0"/>
              </a:rPr>
              <a:t>Tethar</a:t>
            </a:r>
            <a:r>
              <a:rPr lang="en-US" sz="1000" b="0" i="0" dirty="0">
                <a:solidFill>
                  <a:srgbClr val="0D0D0D"/>
                </a:solidFill>
                <a:effectLst/>
                <a:latin typeface="Lucida Sans" panose="020B0602030504020204" pitchFamily="34" charset="0"/>
              </a:rPr>
              <a:t> </a:t>
            </a:r>
            <a:r>
              <a:rPr lang="en-US" sz="1000" b="0" i="0" dirty="0" err="1">
                <a:solidFill>
                  <a:srgbClr val="0D0D0D"/>
                </a:solidFill>
                <a:effectLst/>
                <a:latin typeface="Lucida Sans" panose="020B0602030504020204" pitchFamily="34" charset="0"/>
              </a:rPr>
              <a:t>USDt</a:t>
            </a:r>
            <a:r>
              <a:rPr lang="en-US" sz="1000" b="0" i="0" dirty="0">
                <a:solidFill>
                  <a:srgbClr val="0D0D0D"/>
                </a:solidFill>
                <a:effectLst/>
                <a:latin typeface="Lucida Sans" panose="020B0602030504020204" pitchFamily="34" charset="0"/>
              </a:rPr>
              <a:t> may participate in governance decisions, contributing to the project's direction.</a:t>
            </a:r>
            <a:endParaRPr lang="en-US" sz="1000" dirty="0">
              <a:solidFill>
                <a:srgbClr val="0D0D0D"/>
              </a:solidFill>
              <a:latin typeface="Lucida Sans" panose="020B0602030504020204" pitchFamily="34" charset="0"/>
            </a:endParaRPr>
          </a:p>
          <a:p>
            <a:pPr marL="0" lvl="1" indent="0">
              <a:lnSpc>
                <a:spcPct val="100000"/>
              </a:lnSpc>
              <a:spcBef>
                <a:spcPts val="50"/>
              </a:spcBef>
              <a:buNone/>
            </a:pPr>
            <a:r>
              <a:rPr lang="en-US" sz="1000" b="0" i="0" dirty="0">
                <a:solidFill>
                  <a:srgbClr val="0D0D0D"/>
                </a:solidFill>
                <a:effectLst/>
                <a:latin typeface="Lucida Sans" panose="020B0602030504020204" pitchFamily="34" charset="0"/>
              </a:rPr>
              <a:t>	Staking </a:t>
            </a:r>
            <a:r>
              <a:rPr lang="en-US" sz="1000" b="0" i="0" dirty="0" err="1">
                <a:solidFill>
                  <a:srgbClr val="0D0D0D"/>
                </a:solidFill>
                <a:effectLst/>
                <a:latin typeface="Lucida Sans" panose="020B0602030504020204" pitchFamily="34" charset="0"/>
              </a:rPr>
              <a:t>Tethar</a:t>
            </a:r>
            <a:r>
              <a:rPr lang="en-US" sz="1000" b="0" i="0" dirty="0">
                <a:solidFill>
                  <a:srgbClr val="0D0D0D"/>
                </a:solidFill>
                <a:effectLst/>
                <a:latin typeface="Lucida Sans" panose="020B0602030504020204" pitchFamily="34" charset="0"/>
              </a:rPr>
              <a:t> </a:t>
            </a:r>
            <a:r>
              <a:rPr lang="en-US" sz="1000" b="0" i="0" dirty="0" err="1">
                <a:solidFill>
                  <a:srgbClr val="0D0D0D"/>
                </a:solidFill>
                <a:effectLst/>
                <a:latin typeface="Lucida Sans" panose="020B0602030504020204" pitchFamily="34" charset="0"/>
              </a:rPr>
              <a:t>USDt</a:t>
            </a:r>
            <a:r>
              <a:rPr lang="en-US" sz="1000" b="0" i="0" dirty="0">
                <a:solidFill>
                  <a:srgbClr val="0D0D0D"/>
                </a:solidFill>
                <a:effectLst/>
                <a:latin typeface="Lucida Sans" panose="020B0602030504020204" pitchFamily="34" charset="0"/>
              </a:rPr>
              <a:t> can yield rewards, incentivizing users to participate in network validation and security.</a:t>
            </a:r>
          </a:p>
          <a:p>
            <a:pPr marL="228600" lvl="1">
              <a:lnSpc>
                <a:spcPct val="100000"/>
              </a:lnSpc>
              <a:spcBef>
                <a:spcPts val="50"/>
              </a:spcBef>
              <a:buFont typeface="+mj-lt"/>
              <a:buAutoNum type="arabicParenR" startAt="8"/>
            </a:pPr>
            <a:r>
              <a:rPr lang="en-US" sz="1050" b="0" i="0" dirty="0">
                <a:solidFill>
                  <a:srgbClr val="0D0D0D"/>
                </a:solidFill>
                <a:effectLst/>
                <a:latin typeface="Lucida Sans" panose="020B0602030504020204" pitchFamily="34" charset="0"/>
              </a:rPr>
              <a:t>Governance:</a:t>
            </a:r>
            <a:endParaRPr lang="en-US" sz="1050" dirty="0">
              <a:solidFill>
                <a:srgbClr val="0D0D0D"/>
              </a:solidFill>
              <a:latin typeface="Lucida Sans" panose="020B0602030504020204" pitchFamily="34" charset="0"/>
            </a:endParaRPr>
          </a:p>
          <a:p>
            <a:pPr marL="0" lvl="1" indent="0">
              <a:lnSpc>
                <a:spcPct val="100000"/>
              </a:lnSpc>
              <a:spcBef>
                <a:spcPts val="50"/>
              </a:spcBef>
              <a:buNone/>
            </a:pPr>
            <a:r>
              <a:rPr lang="en-US" sz="1000" b="0" i="0" dirty="0">
                <a:solidFill>
                  <a:srgbClr val="0D0D0D"/>
                </a:solidFill>
                <a:effectLst/>
                <a:latin typeface="Lucida Sans" panose="020B0602030504020204" pitchFamily="34" charset="0"/>
              </a:rPr>
              <a:t>	A decentralized governance model will be implemented, allowing </a:t>
            </a:r>
            <a:r>
              <a:rPr lang="en-US" sz="1000" b="0" i="0" dirty="0" err="1">
                <a:solidFill>
                  <a:srgbClr val="0D0D0D"/>
                </a:solidFill>
                <a:effectLst/>
                <a:latin typeface="Lucida Sans" panose="020B0602030504020204" pitchFamily="34" charset="0"/>
              </a:rPr>
              <a:t>Tethar</a:t>
            </a:r>
            <a:r>
              <a:rPr lang="en-US" sz="1000" b="0" i="0" dirty="0">
                <a:solidFill>
                  <a:srgbClr val="0D0D0D"/>
                </a:solidFill>
                <a:effectLst/>
                <a:latin typeface="Lucida Sans" panose="020B0602030504020204" pitchFamily="34" charset="0"/>
              </a:rPr>
              <a:t> </a:t>
            </a:r>
            <a:r>
              <a:rPr lang="en-US" sz="1000" b="0" i="0" dirty="0" err="1">
                <a:solidFill>
                  <a:srgbClr val="0D0D0D"/>
                </a:solidFill>
                <a:effectLst/>
                <a:latin typeface="Lucida Sans" panose="020B0602030504020204" pitchFamily="34" charset="0"/>
              </a:rPr>
              <a:t>USDt</a:t>
            </a:r>
            <a:r>
              <a:rPr lang="en-US" sz="1000" b="0" i="0" dirty="0">
                <a:solidFill>
                  <a:srgbClr val="0D0D0D"/>
                </a:solidFill>
                <a:effectLst/>
                <a:latin typeface="Lucida Sans" panose="020B0602030504020204" pitchFamily="34" charset="0"/>
              </a:rPr>
              <a:t> holders to propose and vote on protocol changes, upgrades, and ecosystem decisions.</a:t>
            </a:r>
          </a:p>
          <a:p>
            <a:pPr marL="0" lvl="1" indent="0">
              <a:lnSpc>
                <a:spcPct val="100000"/>
              </a:lnSpc>
              <a:spcBef>
                <a:spcPts val="50"/>
              </a:spcBef>
              <a:buNone/>
            </a:pPr>
            <a:r>
              <a:rPr lang="en-US" sz="1000" dirty="0">
                <a:solidFill>
                  <a:srgbClr val="0D0D0D"/>
                </a:solidFill>
                <a:latin typeface="Lucida Sans" panose="020B0602030504020204" pitchFamily="34" charset="0"/>
              </a:rPr>
              <a:t>	</a:t>
            </a:r>
            <a:r>
              <a:rPr lang="en-US" sz="1000" b="0" i="0" dirty="0">
                <a:solidFill>
                  <a:srgbClr val="0D0D0D"/>
                </a:solidFill>
                <a:effectLst/>
                <a:latin typeface="Lucida Sans" panose="020B0602030504020204" pitchFamily="34" charset="0"/>
              </a:rPr>
              <a:t>Voting power is proportional to the amount of </a:t>
            </a:r>
            <a:r>
              <a:rPr lang="en-US" sz="1000" b="0" i="0" dirty="0" err="1">
                <a:solidFill>
                  <a:srgbClr val="0D0D0D"/>
                </a:solidFill>
                <a:effectLst/>
                <a:latin typeface="Lucida Sans" panose="020B0602030504020204" pitchFamily="34" charset="0"/>
              </a:rPr>
              <a:t>Tethar</a:t>
            </a:r>
            <a:r>
              <a:rPr lang="en-US" sz="1000" b="0" i="0" dirty="0">
                <a:solidFill>
                  <a:srgbClr val="0D0D0D"/>
                </a:solidFill>
                <a:effectLst/>
                <a:latin typeface="Lucida Sans" panose="020B0602030504020204" pitchFamily="34" charset="0"/>
              </a:rPr>
              <a:t> </a:t>
            </a:r>
            <a:r>
              <a:rPr lang="en-US" sz="1000" b="0" i="0" dirty="0" err="1">
                <a:solidFill>
                  <a:srgbClr val="0D0D0D"/>
                </a:solidFill>
                <a:effectLst/>
                <a:latin typeface="Lucida Sans" panose="020B0602030504020204" pitchFamily="34" charset="0"/>
              </a:rPr>
              <a:t>USDt</a:t>
            </a:r>
            <a:r>
              <a:rPr lang="en-US" sz="1000" b="0" i="0" dirty="0">
                <a:solidFill>
                  <a:srgbClr val="0D0D0D"/>
                </a:solidFill>
                <a:effectLst/>
                <a:latin typeface="Lucida Sans" panose="020B0602030504020204" pitchFamily="34" charset="0"/>
              </a:rPr>
              <a:t> staked or held by participants.</a:t>
            </a:r>
          </a:p>
          <a:p>
            <a:pPr marL="228600" lvl="1">
              <a:lnSpc>
                <a:spcPct val="100000"/>
              </a:lnSpc>
              <a:spcBef>
                <a:spcPts val="50"/>
              </a:spcBef>
              <a:buFont typeface="+mj-lt"/>
              <a:buAutoNum type="arabicParenR" startAt="9"/>
            </a:pPr>
            <a:r>
              <a:rPr lang="en-US" sz="1050" b="0" i="0" dirty="0">
                <a:solidFill>
                  <a:srgbClr val="0D0D0D"/>
                </a:solidFill>
                <a:effectLst/>
                <a:latin typeface="Lucida Sans" panose="020B0602030504020204" pitchFamily="34" charset="0"/>
              </a:rPr>
              <a:t>Stability Mechanism:</a:t>
            </a:r>
          </a:p>
          <a:p>
            <a:pPr marL="0" lvl="1" indent="0">
              <a:lnSpc>
                <a:spcPct val="100000"/>
              </a:lnSpc>
              <a:spcBef>
                <a:spcPts val="50"/>
              </a:spcBef>
              <a:buNone/>
            </a:pPr>
            <a:r>
              <a:rPr lang="en-US" sz="1000" dirty="0">
                <a:solidFill>
                  <a:srgbClr val="0D0D0D"/>
                </a:solidFill>
                <a:latin typeface="Lucida Sans" panose="020B0602030504020204" pitchFamily="34" charset="0"/>
              </a:rPr>
              <a:t>	</a:t>
            </a:r>
            <a:r>
              <a:rPr lang="en-US" sz="1000" dirty="0" err="1">
                <a:solidFill>
                  <a:srgbClr val="0D0D0D"/>
                </a:solidFill>
                <a:latin typeface="Lucida Sans" panose="020B0602030504020204" pitchFamily="34" charset="0"/>
              </a:rPr>
              <a:t>Tethar</a:t>
            </a:r>
            <a:r>
              <a:rPr lang="en-US" sz="1000" dirty="0">
                <a:solidFill>
                  <a:srgbClr val="0D0D0D"/>
                </a:solidFill>
                <a:latin typeface="Lucida Sans" panose="020B0602030504020204" pitchFamily="34" charset="0"/>
              </a:rPr>
              <a:t> </a:t>
            </a:r>
            <a:r>
              <a:rPr lang="en-US" sz="1000" dirty="0" err="1">
                <a:solidFill>
                  <a:srgbClr val="0D0D0D"/>
                </a:solidFill>
                <a:latin typeface="Lucida Sans" panose="020B0602030504020204" pitchFamily="34" charset="0"/>
              </a:rPr>
              <a:t>USDt</a:t>
            </a:r>
            <a:r>
              <a:rPr lang="en-US" sz="1000" dirty="0">
                <a:solidFill>
                  <a:srgbClr val="0D0D0D"/>
                </a:solidFill>
                <a:latin typeface="Lucida Sans" panose="020B0602030504020204" pitchFamily="34" charset="0"/>
              </a:rPr>
              <a:t> will implement a stability mechanism to ensure it maintains its peg to the US dollar. This may involve collateralization or algorithmic mechanisms.</a:t>
            </a:r>
          </a:p>
          <a:p>
            <a:pPr marL="228600" lvl="1">
              <a:lnSpc>
                <a:spcPct val="100000"/>
              </a:lnSpc>
              <a:spcBef>
                <a:spcPts val="50"/>
              </a:spcBef>
              <a:buFont typeface="+mj-lt"/>
              <a:buAutoNum type="arabicParenR" startAt="10"/>
            </a:pPr>
            <a:r>
              <a:rPr lang="en-US" sz="1050" b="0" i="0" dirty="0">
                <a:solidFill>
                  <a:srgbClr val="0D0D0D"/>
                </a:solidFill>
                <a:effectLst/>
                <a:latin typeface="Lucida Sans" panose="020B0602030504020204" pitchFamily="34" charset="0"/>
              </a:rPr>
              <a:t>Token Burning:</a:t>
            </a:r>
          </a:p>
          <a:p>
            <a:pPr marL="0" lvl="1" indent="0">
              <a:lnSpc>
                <a:spcPct val="100000"/>
              </a:lnSpc>
              <a:spcBef>
                <a:spcPts val="50"/>
              </a:spcBef>
              <a:buNone/>
            </a:pPr>
            <a:r>
              <a:rPr lang="en-US" sz="1000" dirty="0">
                <a:solidFill>
                  <a:srgbClr val="0D0D0D"/>
                </a:solidFill>
                <a:latin typeface="Lucida Sans" panose="020B0602030504020204" pitchFamily="34" charset="0"/>
              </a:rPr>
              <a:t>	</a:t>
            </a:r>
            <a:r>
              <a:rPr lang="en-US" sz="1000" b="0" i="0" dirty="0">
                <a:solidFill>
                  <a:srgbClr val="0D0D0D"/>
                </a:solidFill>
                <a:effectLst/>
                <a:latin typeface="Lucida Sans" panose="020B0602030504020204" pitchFamily="34" charset="0"/>
              </a:rPr>
              <a:t>A portion of transaction fees or network rewards may be burned, reducing the total supply of </a:t>
            </a:r>
            <a:r>
              <a:rPr lang="en-US" sz="1000" b="0" i="0" dirty="0" err="1">
                <a:solidFill>
                  <a:srgbClr val="0D0D0D"/>
                </a:solidFill>
                <a:effectLst/>
                <a:latin typeface="Lucida Sans" panose="020B0602030504020204" pitchFamily="34" charset="0"/>
              </a:rPr>
              <a:t>Tethar</a:t>
            </a:r>
            <a:r>
              <a:rPr lang="en-US" sz="1000" b="0" i="0" dirty="0">
                <a:solidFill>
                  <a:srgbClr val="0D0D0D"/>
                </a:solidFill>
                <a:effectLst/>
                <a:latin typeface="Lucida Sans" panose="020B0602030504020204" pitchFamily="34" charset="0"/>
              </a:rPr>
              <a:t> </a:t>
            </a:r>
            <a:r>
              <a:rPr lang="en-US" sz="1000" b="0" i="0" dirty="0" err="1">
                <a:solidFill>
                  <a:srgbClr val="0D0D0D"/>
                </a:solidFill>
                <a:effectLst/>
                <a:latin typeface="Lucida Sans" panose="020B0602030504020204" pitchFamily="34" charset="0"/>
              </a:rPr>
              <a:t>USDt</a:t>
            </a:r>
            <a:r>
              <a:rPr lang="en-US" sz="1000" b="0" i="0" dirty="0">
                <a:solidFill>
                  <a:srgbClr val="0D0D0D"/>
                </a:solidFill>
                <a:effectLst/>
                <a:latin typeface="Lucida Sans" panose="020B0602030504020204" pitchFamily="34" charset="0"/>
              </a:rPr>
              <a:t> over time to maintain its value.</a:t>
            </a:r>
          </a:p>
          <a:p>
            <a:pPr marL="0" indent="0">
              <a:lnSpc>
                <a:spcPct val="100000"/>
              </a:lnSpc>
              <a:spcBef>
                <a:spcPts val="50"/>
              </a:spcBef>
              <a:buNone/>
            </a:pPr>
            <a:r>
              <a:rPr lang="en-US" sz="1050" b="1" i="0" dirty="0">
                <a:solidFill>
                  <a:srgbClr val="0D0D0D"/>
                </a:solidFill>
                <a:effectLst/>
                <a:latin typeface="Lucida Sans" panose="020B0602030504020204" pitchFamily="34" charset="0"/>
              </a:rPr>
              <a:t>Remember that this is a basic framework for </a:t>
            </a:r>
            <a:r>
              <a:rPr lang="en-US" sz="1050" b="1" i="0" dirty="0" err="1">
                <a:solidFill>
                  <a:srgbClr val="0D0D0D"/>
                </a:solidFill>
                <a:effectLst/>
                <a:latin typeface="Lucida Sans" panose="020B0602030504020204" pitchFamily="34" charset="0"/>
              </a:rPr>
              <a:t>Tokenomics</a:t>
            </a:r>
            <a:r>
              <a:rPr lang="en-US" sz="1050" b="1" i="0" dirty="0">
                <a:solidFill>
                  <a:srgbClr val="0D0D0D"/>
                </a:solidFill>
                <a:effectLst/>
                <a:latin typeface="Lucida Sans" panose="020B0602030504020204" pitchFamily="34" charset="0"/>
              </a:rPr>
              <a:t>. The percentages and specific details should be carefully adjusted based on your project's needs and goals. Additionally, you should consult with legal and financial experts to ensure compliance with relevant regulations and to achieve a sustainable and successful token economy for </a:t>
            </a:r>
            <a:r>
              <a:rPr lang="en-US" sz="1050" b="1" i="0" dirty="0" err="1">
                <a:solidFill>
                  <a:srgbClr val="0D0D0D"/>
                </a:solidFill>
                <a:effectLst/>
                <a:latin typeface="Lucida Sans" panose="020B0602030504020204" pitchFamily="34" charset="0"/>
              </a:rPr>
              <a:t>Tethar</a:t>
            </a:r>
            <a:r>
              <a:rPr lang="en-US" sz="1050" b="1" i="0" dirty="0">
                <a:solidFill>
                  <a:srgbClr val="0D0D0D"/>
                </a:solidFill>
                <a:effectLst/>
                <a:latin typeface="Lucida Sans" panose="020B0602030504020204" pitchFamily="34" charset="0"/>
              </a:rPr>
              <a:t> </a:t>
            </a:r>
            <a:r>
              <a:rPr lang="en-US" sz="1050" b="1" i="0" dirty="0" err="1">
                <a:solidFill>
                  <a:srgbClr val="0D0D0D"/>
                </a:solidFill>
                <a:effectLst/>
                <a:latin typeface="Lucida Sans" panose="020B0602030504020204" pitchFamily="34" charset="0"/>
              </a:rPr>
              <a:t>USDt</a:t>
            </a:r>
            <a:r>
              <a:rPr lang="en-US" sz="1050" b="1" i="0" dirty="0">
                <a:solidFill>
                  <a:srgbClr val="0D0D0D"/>
                </a:solidFill>
                <a:effectLst/>
                <a:latin typeface="Lucida Sans" panose="020B0602030504020204" pitchFamily="34" charset="0"/>
              </a:rPr>
              <a:t>.</a:t>
            </a:r>
          </a:p>
          <a:p>
            <a:pPr marL="0">
              <a:lnSpc>
                <a:spcPct val="100000"/>
              </a:lnSpc>
              <a:spcBef>
                <a:spcPts val="50"/>
              </a:spcBef>
              <a:buFont typeface="+mj-lt"/>
              <a:buAutoNum type="arabicPeriod"/>
            </a:pPr>
            <a:endParaRPr lang="en-US" sz="1000" b="0" i="0" dirty="0">
              <a:solidFill>
                <a:srgbClr val="0D0D0D"/>
              </a:solidFill>
              <a:effectLst/>
              <a:latin typeface="Lucida Sans" panose="020B0602030504020204" pitchFamily="34" charset="0"/>
            </a:endParaRPr>
          </a:p>
        </p:txBody>
      </p:sp>
    </p:spTree>
    <p:extLst>
      <p:ext uri="{BB962C8B-B14F-4D97-AF65-F5344CB8AC3E}">
        <p14:creationId xmlns:p14="http://schemas.microsoft.com/office/powerpoint/2010/main" val="271821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DA1D53D-9155-040D-8AEB-98008FF55F26}"/>
              </a:ext>
            </a:extLst>
          </p:cNvPr>
          <p:cNvSpPr>
            <a:spLocks noGrp="1"/>
          </p:cNvSpPr>
          <p:nvPr>
            <p:ph type="title"/>
          </p:nvPr>
        </p:nvSpPr>
        <p:spPr>
          <a:xfrm>
            <a:off x="838199" y="4619625"/>
            <a:ext cx="3200401" cy="1557338"/>
          </a:xfrm>
        </p:spPr>
        <p:txBody>
          <a:bodyPr/>
          <a:lstStyle/>
          <a:p>
            <a:endParaRPr lang="en-US" b="1" dirty="0">
              <a:solidFill>
                <a:srgbClr val="8021D7"/>
              </a:solidFill>
            </a:endParaRPr>
          </a:p>
        </p:txBody>
      </p:sp>
      <p:sp>
        <p:nvSpPr>
          <p:cNvPr id="10" name="Content Placeholder 9">
            <a:extLst>
              <a:ext uri="{FF2B5EF4-FFF2-40B4-BE49-F238E27FC236}">
                <a16:creationId xmlns:a16="http://schemas.microsoft.com/office/drawing/2014/main" id="{7B8219C3-0458-3A8B-9260-06653FF3E744}"/>
              </a:ext>
            </a:extLst>
          </p:cNvPr>
          <p:cNvSpPr>
            <a:spLocks noGrp="1"/>
          </p:cNvSpPr>
          <p:nvPr>
            <p:ph sz="half" idx="1"/>
          </p:nvPr>
        </p:nvSpPr>
        <p:spPr>
          <a:xfrm>
            <a:off x="838199" y="568325"/>
            <a:ext cx="5181600" cy="4351338"/>
          </a:xfrm>
        </p:spPr>
        <p:txBody>
          <a:bodyPr>
            <a:normAutofit/>
          </a:bodyPr>
          <a:lstStyle/>
          <a:p>
            <a:pPr marL="0" indent="0">
              <a:buNone/>
            </a:pPr>
            <a:r>
              <a:rPr lang="en-US" sz="1400" b="1" i="0" dirty="0">
                <a:solidFill>
                  <a:srgbClr val="8021D7"/>
                </a:solidFill>
                <a:effectLst/>
                <a:latin typeface="Lucida Sans" panose="020B0602030504020204" pitchFamily="34" charset="0"/>
              </a:rPr>
              <a:t>Disclaimer</a:t>
            </a:r>
            <a:r>
              <a:rPr lang="en-US" sz="1300" b="0" i="0" dirty="0">
                <a:solidFill>
                  <a:srgbClr val="0D0D0D"/>
                </a:solidFill>
                <a:effectLst/>
                <a:latin typeface="Lucida Sans" panose="020B0602030504020204" pitchFamily="34" charset="0"/>
              </a:rPr>
              <a:t>: </a:t>
            </a:r>
          </a:p>
          <a:p>
            <a:pPr marL="0" indent="0">
              <a:buNone/>
            </a:pPr>
            <a:r>
              <a:rPr lang="en-US" sz="1300" b="0" i="0" dirty="0" err="1">
                <a:solidFill>
                  <a:srgbClr val="0D0D0D"/>
                </a:solidFill>
                <a:effectLst/>
                <a:latin typeface="Lucida Sans" panose="020B0602030504020204" pitchFamily="34" charset="0"/>
              </a:rPr>
              <a:t>Tethar</a:t>
            </a:r>
            <a:r>
              <a:rPr lang="en-US" sz="1300" b="0" i="0" dirty="0">
                <a:solidFill>
                  <a:srgbClr val="0D0D0D"/>
                </a:solidFill>
                <a:effectLst/>
                <a:latin typeface="Lucida Sans" panose="020B0602030504020204" pitchFamily="34" charset="0"/>
              </a:rPr>
              <a:t> </a:t>
            </a:r>
            <a:r>
              <a:rPr lang="en-US" sz="1300" b="0" i="0" dirty="0" err="1">
                <a:solidFill>
                  <a:srgbClr val="0D0D0D"/>
                </a:solidFill>
                <a:effectLst/>
                <a:latin typeface="Lucida Sans" panose="020B0602030504020204" pitchFamily="34" charset="0"/>
              </a:rPr>
              <a:t>USDt</a:t>
            </a:r>
            <a:r>
              <a:rPr lang="en-US" sz="1300" b="0" i="0" dirty="0">
                <a:solidFill>
                  <a:srgbClr val="0D0D0D"/>
                </a:solidFill>
                <a:effectLst/>
                <a:latin typeface="Lucida Sans" panose="020B0602030504020204" pitchFamily="34" charset="0"/>
              </a:rPr>
              <a:t> is an innovative project in the cryptocurrency space, but it is important to note that all investments carry inherent risks. The value of cryptocurrencies can be highly volatile, and past performance is not indicative of future results. We strongly advise that potential investors conduct their own research, consider their own risk tolerance, and, if necessary, seek professional financial advice before investing in </a:t>
            </a:r>
            <a:r>
              <a:rPr lang="en-US" sz="1300" b="0" i="0" dirty="0" err="1">
                <a:solidFill>
                  <a:srgbClr val="0D0D0D"/>
                </a:solidFill>
                <a:effectLst/>
                <a:latin typeface="Lucida Sans" panose="020B0602030504020204" pitchFamily="34" charset="0"/>
              </a:rPr>
              <a:t>Tethar</a:t>
            </a:r>
            <a:r>
              <a:rPr lang="en-US" sz="1300" b="0" i="0" dirty="0">
                <a:solidFill>
                  <a:srgbClr val="0D0D0D"/>
                </a:solidFill>
                <a:effectLst/>
                <a:latin typeface="Lucida Sans" panose="020B0602030504020204" pitchFamily="34" charset="0"/>
              </a:rPr>
              <a:t> </a:t>
            </a:r>
            <a:r>
              <a:rPr lang="en-US" sz="1300" b="0" i="0" dirty="0" err="1">
                <a:solidFill>
                  <a:srgbClr val="0D0D0D"/>
                </a:solidFill>
                <a:effectLst/>
                <a:latin typeface="Lucida Sans" panose="020B0602030504020204" pitchFamily="34" charset="0"/>
              </a:rPr>
              <a:t>USDt</a:t>
            </a:r>
            <a:r>
              <a:rPr lang="en-US" sz="1300" b="0" i="0" dirty="0">
                <a:solidFill>
                  <a:srgbClr val="0D0D0D"/>
                </a:solidFill>
                <a:effectLst/>
                <a:latin typeface="Lucida Sans" panose="020B0602030504020204" pitchFamily="34" charset="0"/>
              </a:rPr>
              <a:t>. </a:t>
            </a:r>
            <a:r>
              <a:rPr lang="en-US" sz="1300" b="0" i="0" dirty="0" err="1">
                <a:solidFill>
                  <a:srgbClr val="0D0D0D"/>
                </a:solidFill>
                <a:effectLst/>
                <a:latin typeface="Lucida Sans" panose="020B0602030504020204" pitchFamily="34" charset="0"/>
              </a:rPr>
              <a:t>Tethar</a:t>
            </a:r>
            <a:r>
              <a:rPr lang="en-US" sz="1300" b="0" i="0" dirty="0">
                <a:solidFill>
                  <a:srgbClr val="0D0D0D"/>
                </a:solidFill>
                <a:effectLst/>
                <a:latin typeface="Lucida Sans" panose="020B0602030504020204" pitchFamily="34" charset="0"/>
              </a:rPr>
              <a:t> </a:t>
            </a:r>
            <a:r>
              <a:rPr lang="en-US" sz="1300" b="0" i="0" dirty="0" err="1">
                <a:solidFill>
                  <a:srgbClr val="0D0D0D"/>
                </a:solidFill>
                <a:effectLst/>
                <a:latin typeface="Lucida Sans" panose="020B0602030504020204" pitchFamily="34" charset="0"/>
              </a:rPr>
              <a:t>USDt</a:t>
            </a:r>
            <a:r>
              <a:rPr lang="en-US" sz="1300" b="0" i="0" dirty="0">
                <a:solidFill>
                  <a:srgbClr val="0D0D0D"/>
                </a:solidFill>
                <a:effectLst/>
                <a:latin typeface="Lucida Sans" panose="020B0602030504020204" pitchFamily="34" charset="0"/>
              </a:rPr>
              <a:t> and its team are committed to transparency and security, but we cannot guarantee the performance or outcome of your investment. </a:t>
            </a:r>
          </a:p>
          <a:p>
            <a:pPr marL="0" indent="0">
              <a:buNone/>
            </a:pPr>
            <a:r>
              <a:rPr lang="en-US" sz="1300" b="0" i="0" dirty="0">
                <a:solidFill>
                  <a:srgbClr val="0D0D0D"/>
                </a:solidFill>
                <a:effectLst/>
                <a:latin typeface="Lucida Sans" panose="020B0602030504020204" pitchFamily="34" charset="0"/>
              </a:rPr>
              <a:t>The regulatory environment surrounding cryptocurrencies is evolving, and it varies from one jurisdiction to another. It is your responsibility to understand and comply with the laws and regulations of your specific region. </a:t>
            </a:r>
            <a:r>
              <a:rPr lang="en-US" sz="1300" b="0" i="0" dirty="0" err="1">
                <a:solidFill>
                  <a:srgbClr val="0D0D0D"/>
                </a:solidFill>
                <a:effectLst/>
                <a:latin typeface="Lucida Sans" panose="020B0602030504020204" pitchFamily="34" charset="0"/>
              </a:rPr>
              <a:t>Tethar</a:t>
            </a:r>
            <a:r>
              <a:rPr lang="en-US" sz="1300" b="0" i="0" dirty="0">
                <a:solidFill>
                  <a:srgbClr val="0D0D0D"/>
                </a:solidFill>
                <a:effectLst/>
                <a:latin typeface="Lucida Sans" panose="020B0602030504020204" pitchFamily="34" charset="0"/>
              </a:rPr>
              <a:t> </a:t>
            </a:r>
            <a:r>
              <a:rPr lang="en-US" sz="1300" b="0" i="0" dirty="0" err="1">
                <a:solidFill>
                  <a:srgbClr val="0D0D0D"/>
                </a:solidFill>
                <a:effectLst/>
                <a:latin typeface="Lucida Sans" panose="020B0602030504020204" pitchFamily="34" charset="0"/>
              </a:rPr>
              <a:t>USDt</a:t>
            </a:r>
            <a:r>
              <a:rPr lang="en-US" sz="1300" b="0" i="0" dirty="0">
                <a:solidFill>
                  <a:srgbClr val="0D0D0D"/>
                </a:solidFill>
                <a:effectLst/>
                <a:latin typeface="Lucida Sans" panose="020B0602030504020204" pitchFamily="34" charset="0"/>
              </a:rPr>
              <a:t> is making efforts to ensure regulatory compliance, but it is ultimately the responsibility of each user to use </a:t>
            </a:r>
            <a:r>
              <a:rPr lang="en-US" sz="1300" b="0" i="0" dirty="0" err="1">
                <a:solidFill>
                  <a:srgbClr val="0D0D0D"/>
                </a:solidFill>
                <a:effectLst/>
                <a:latin typeface="Lucida Sans" panose="020B0602030504020204" pitchFamily="34" charset="0"/>
              </a:rPr>
              <a:t>Tethar</a:t>
            </a:r>
            <a:r>
              <a:rPr lang="en-US" sz="1300" b="0" i="0" dirty="0">
                <a:solidFill>
                  <a:srgbClr val="0D0D0D"/>
                </a:solidFill>
                <a:effectLst/>
                <a:latin typeface="Lucida Sans" panose="020B0602030504020204" pitchFamily="34" charset="0"/>
              </a:rPr>
              <a:t> </a:t>
            </a:r>
            <a:r>
              <a:rPr lang="en-US" sz="1300" b="0" i="0" dirty="0" err="1">
                <a:solidFill>
                  <a:srgbClr val="0D0D0D"/>
                </a:solidFill>
                <a:effectLst/>
                <a:latin typeface="Lucida Sans" panose="020B0602030504020204" pitchFamily="34" charset="0"/>
              </a:rPr>
              <a:t>USDt</a:t>
            </a:r>
            <a:r>
              <a:rPr lang="en-US" sz="1300" b="0" i="0" dirty="0">
                <a:solidFill>
                  <a:srgbClr val="0D0D0D"/>
                </a:solidFill>
                <a:effectLst/>
                <a:latin typeface="Lucida Sans" panose="020B0602030504020204" pitchFamily="34" charset="0"/>
              </a:rPr>
              <a:t> in accordance with local laws. By using our services, you acknowledge that you are aware of the regulatory challenges and will act within the legal framework of your respective country.</a:t>
            </a:r>
            <a:endParaRPr lang="en-US" sz="1300" dirty="0">
              <a:latin typeface="Lucida Sans" panose="020B0602030504020204" pitchFamily="34" charset="0"/>
            </a:endParaRPr>
          </a:p>
        </p:txBody>
      </p:sp>
      <p:sp>
        <p:nvSpPr>
          <p:cNvPr id="11" name="Content Placeholder 10">
            <a:extLst>
              <a:ext uri="{FF2B5EF4-FFF2-40B4-BE49-F238E27FC236}">
                <a16:creationId xmlns:a16="http://schemas.microsoft.com/office/drawing/2014/main" id="{F7A010EA-73D4-999D-C649-3F9E4D576442}"/>
              </a:ext>
            </a:extLst>
          </p:cNvPr>
          <p:cNvSpPr>
            <a:spLocks noGrp="1"/>
          </p:cNvSpPr>
          <p:nvPr>
            <p:ph sz="half" idx="2"/>
          </p:nvPr>
        </p:nvSpPr>
        <p:spPr>
          <a:xfrm>
            <a:off x="6172201" y="568325"/>
            <a:ext cx="5181600" cy="4351338"/>
          </a:xfrm>
        </p:spPr>
        <p:txBody>
          <a:bodyPr>
            <a:noAutofit/>
          </a:bodyPr>
          <a:lstStyle/>
          <a:p>
            <a:pPr marL="0" indent="0">
              <a:buNone/>
            </a:pPr>
            <a:r>
              <a:rPr lang="en-US" sz="1400" b="1" i="0" dirty="0">
                <a:solidFill>
                  <a:srgbClr val="8021D7"/>
                </a:solidFill>
                <a:effectLst/>
                <a:latin typeface="Lucida Sans" panose="020B0602030504020204" pitchFamily="34" charset="0"/>
              </a:rPr>
              <a:t>Summary</a:t>
            </a:r>
            <a:r>
              <a:rPr lang="en-US" sz="1300" b="0" i="0" dirty="0">
                <a:solidFill>
                  <a:srgbClr val="0D0D0D"/>
                </a:solidFill>
                <a:effectLst/>
                <a:latin typeface="Lucida Sans" panose="020B0602030504020204" pitchFamily="34" charset="0"/>
              </a:rPr>
              <a:t>: </a:t>
            </a:r>
          </a:p>
          <a:p>
            <a:pPr marL="0" indent="0">
              <a:buNone/>
            </a:pPr>
            <a:r>
              <a:rPr lang="en-US" sz="1300" b="0" i="0" dirty="0" err="1">
                <a:solidFill>
                  <a:srgbClr val="0D0D0D"/>
                </a:solidFill>
                <a:effectLst/>
                <a:latin typeface="Lucida Sans" panose="020B0602030504020204" pitchFamily="34" charset="0"/>
              </a:rPr>
              <a:t>Tethar</a:t>
            </a:r>
            <a:r>
              <a:rPr lang="en-US" sz="1300" b="0" i="0" dirty="0">
                <a:solidFill>
                  <a:srgbClr val="0D0D0D"/>
                </a:solidFill>
                <a:effectLst/>
                <a:latin typeface="Lucida Sans" panose="020B0602030504020204" pitchFamily="34" charset="0"/>
              </a:rPr>
              <a:t> </a:t>
            </a:r>
            <a:r>
              <a:rPr lang="en-US" sz="1300" b="0" i="0" dirty="0" err="1">
                <a:solidFill>
                  <a:srgbClr val="0D0D0D"/>
                </a:solidFill>
                <a:effectLst/>
                <a:latin typeface="Lucida Sans" panose="020B0602030504020204" pitchFamily="34" charset="0"/>
              </a:rPr>
              <a:t>USDt</a:t>
            </a:r>
            <a:r>
              <a:rPr lang="en-US" sz="1300" b="0" i="0" dirty="0">
                <a:solidFill>
                  <a:srgbClr val="0D0D0D"/>
                </a:solidFill>
                <a:effectLst/>
                <a:latin typeface="Lucida Sans" panose="020B0602030504020204" pitchFamily="34" charset="0"/>
              </a:rPr>
              <a:t>, a cutting-edge digital currency, aspires to redefine the world of finance with its unique mission and innovative approach. Our mission is clear: to provide decentralized financial inclusion for all, regardless of geographic location or economic status. We believe that everyone deserves access to financial services and opportunities, and </a:t>
            </a:r>
            <a:r>
              <a:rPr lang="en-US" sz="1300" b="0" i="0" dirty="0" err="1">
                <a:solidFill>
                  <a:srgbClr val="0D0D0D"/>
                </a:solidFill>
                <a:effectLst/>
                <a:latin typeface="Lucida Sans" panose="020B0602030504020204" pitchFamily="34" charset="0"/>
              </a:rPr>
              <a:t>Tethar</a:t>
            </a:r>
            <a:r>
              <a:rPr lang="en-US" sz="1300" b="0" i="0" dirty="0">
                <a:solidFill>
                  <a:srgbClr val="0D0D0D"/>
                </a:solidFill>
                <a:effectLst/>
                <a:latin typeface="Lucida Sans" panose="020B0602030504020204" pitchFamily="34" charset="0"/>
              </a:rPr>
              <a:t> </a:t>
            </a:r>
            <a:r>
              <a:rPr lang="en-US" sz="1300" b="0" i="0" dirty="0" err="1">
                <a:solidFill>
                  <a:srgbClr val="0D0D0D"/>
                </a:solidFill>
                <a:effectLst/>
                <a:latin typeface="Lucida Sans" panose="020B0602030504020204" pitchFamily="34" charset="0"/>
              </a:rPr>
              <a:t>USDt</a:t>
            </a:r>
            <a:r>
              <a:rPr lang="en-US" sz="1300" b="0" i="0" dirty="0">
                <a:solidFill>
                  <a:srgbClr val="0D0D0D"/>
                </a:solidFill>
                <a:effectLst/>
                <a:latin typeface="Lucida Sans" panose="020B0602030504020204" pitchFamily="34" charset="0"/>
              </a:rPr>
              <a:t> is the key to making this vision a reality. By leveraging blockchain technology and offering a secure, borderless, and efficient financial platform, we aim to bridge the gap, enabling the unbanked and underbanked populations to access a wide range of financial services, including savings, loans, and remittances. Our focus on user-friendly accessibility, robust regulatory compliance, and commitment to transparency sets </a:t>
            </a:r>
            <a:r>
              <a:rPr lang="en-US" sz="1300" b="0" i="0" dirty="0" err="1">
                <a:solidFill>
                  <a:srgbClr val="0D0D0D"/>
                </a:solidFill>
                <a:effectLst/>
                <a:latin typeface="Lucida Sans" panose="020B0602030504020204" pitchFamily="34" charset="0"/>
              </a:rPr>
              <a:t>Tethar</a:t>
            </a:r>
            <a:r>
              <a:rPr lang="en-US" sz="1300" b="0" i="0" dirty="0">
                <a:solidFill>
                  <a:srgbClr val="0D0D0D"/>
                </a:solidFill>
                <a:effectLst/>
                <a:latin typeface="Lucida Sans" panose="020B0602030504020204" pitchFamily="34" charset="0"/>
              </a:rPr>
              <a:t> </a:t>
            </a:r>
            <a:r>
              <a:rPr lang="en-US" sz="1300" b="0" i="0" dirty="0" err="1">
                <a:solidFill>
                  <a:srgbClr val="0D0D0D"/>
                </a:solidFill>
                <a:effectLst/>
                <a:latin typeface="Lucida Sans" panose="020B0602030504020204" pitchFamily="34" charset="0"/>
              </a:rPr>
              <a:t>USDt</a:t>
            </a:r>
            <a:r>
              <a:rPr lang="en-US" sz="1300" b="0" i="0" dirty="0">
                <a:solidFill>
                  <a:srgbClr val="0D0D0D"/>
                </a:solidFill>
                <a:effectLst/>
                <a:latin typeface="Lucida Sans" panose="020B0602030504020204" pitchFamily="34" charset="0"/>
              </a:rPr>
              <a:t> apart in the cryptocurrency landscape. Join us in reshaping the future of finance, where financial inclusion knows no boundaries and the power of economic empowerment is within everyone's reach. </a:t>
            </a:r>
          </a:p>
          <a:p>
            <a:pPr marL="0" indent="0">
              <a:buNone/>
            </a:pPr>
            <a:r>
              <a:rPr lang="en-US" sz="1300" b="0" i="0" dirty="0">
                <a:solidFill>
                  <a:srgbClr val="0D0D0D"/>
                </a:solidFill>
                <a:effectLst/>
                <a:latin typeface="Lucida Sans" panose="020B0602030504020204" pitchFamily="34" charset="0"/>
              </a:rPr>
              <a:t>With a total supply of 200,000,000 </a:t>
            </a:r>
            <a:r>
              <a:rPr lang="en-US" sz="1300" b="0" i="0" dirty="0" err="1">
                <a:solidFill>
                  <a:srgbClr val="0D0D0D"/>
                </a:solidFill>
                <a:effectLst/>
                <a:latin typeface="Lucida Sans" panose="020B0602030504020204" pitchFamily="34" charset="0"/>
              </a:rPr>
              <a:t>Tethar</a:t>
            </a:r>
            <a:r>
              <a:rPr lang="en-US" sz="1300" b="0" i="0" dirty="0">
                <a:solidFill>
                  <a:srgbClr val="0D0D0D"/>
                </a:solidFill>
                <a:effectLst/>
                <a:latin typeface="Lucida Sans" panose="020B0602030504020204" pitchFamily="34" charset="0"/>
              </a:rPr>
              <a:t> </a:t>
            </a:r>
            <a:r>
              <a:rPr lang="en-US" sz="1300" b="0" i="0" dirty="0" err="1">
                <a:solidFill>
                  <a:srgbClr val="0D0D0D"/>
                </a:solidFill>
                <a:effectLst/>
                <a:latin typeface="Lucida Sans" panose="020B0602030504020204" pitchFamily="34" charset="0"/>
              </a:rPr>
              <a:t>USDt</a:t>
            </a:r>
            <a:r>
              <a:rPr lang="en-US" sz="1300" b="0" i="0" dirty="0">
                <a:solidFill>
                  <a:srgbClr val="0D0D0D"/>
                </a:solidFill>
                <a:effectLst/>
                <a:latin typeface="Lucida Sans" panose="020B0602030504020204" pitchFamily="34" charset="0"/>
              </a:rPr>
              <a:t> tokens, our </a:t>
            </a:r>
            <a:r>
              <a:rPr lang="en-US" sz="1300" b="0" i="0" dirty="0" err="1">
                <a:solidFill>
                  <a:srgbClr val="0D0D0D"/>
                </a:solidFill>
                <a:effectLst/>
                <a:latin typeface="Lucida Sans" panose="020B0602030504020204" pitchFamily="34" charset="0"/>
              </a:rPr>
              <a:t>tokenomics</a:t>
            </a:r>
            <a:r>
              <a:rPr lang="en-US" sz="1300" b="0" i="0" dirty="0">
                <a:solidFill>
                  <a:srgbClr val="0D0D0D"/>
                </a:solidFill>
                <a:effectLst/>
                <a:latin typeface="Lucida Sans" panose="020B0602030504020204" pitchFamily="34" charset="0"/>
              </a:rPr>
              <a:t> plan is designed to ensure stability, utility, and growth. Our ecosystem encourages participation, allowing users to engage in governance decisions, stake tokens for rewards, and participate in a network designed for the future. As we navigate the evolving regulatory landscape, our commitment to compliance and transparency remains unwavering. By harnessing the power of blockchain technology, </a:t>
            </a:r>
            <a:r>
              <a:rPr lang="en-US" sz="1300" b="0" i="0" dirty="0" err="1">
                <a:solidFill>
                  <a:srgbClr val="0D0D0D"/>
                </a:solidFill>
                <a:effectLst/>
                <a:latin typeface="Lucida Sans" panose="020B0602030504020204" pitchFamily="34" charset="0"/>
              </a:rPr>
              <a:t>Tethar</a:t>
            </a:r>
            <a:r>
              <a:rPr lang="en-US" sz="1300" b="0" i="0" dirty="0">
                <a:solidFill>
                  <a:srgbClr val="0D0D0D"/>
                </a:solidFill>
                <a:effectLst/>
                <a:latin typeface="Lucida Sans" panose="020B0602030504020204" pitchFamily="34" charset="0"/>
              </a:rPr>
              <a:t> </a:t>
            </a:r>
            <a:r>
              <a:rPr lang="en-US" sz="1300" b="0" i="0" dirty="0" err="1">
                <a:solidFill>
                  <a:srgbClr val="0D0D0D"/>
                </a:solidFill>
                <a:effectLst/>
                <a:latin typeface="Lucida Sans" panose="020B0602030504020204" pitchFamily="34" charset="0"/>
              </a:rPr>
              <a:t>USDt</a:t>
            </a:r>
            <a:r>
              <a:rPr lang="en-US" sz="1300" b="0" i="0" dirty="0">
                <a:solidFill>
                  <a:srgbClr val="0D0D0D"/>
                </a:solidFill>
                <a:effectLst/>
                <a:latin typeface="Lucida Sans" panose="020B0602030504020204" pitchFamily="34" charset="0"/>
              </a:rPr>
              <a:t> is poised to unlock financial opportunities worldwide, making secure and accessible financial services a reality for millions. Your journey towards financial empowerment begins here, with </a:t>
            </a:r>
            <a:r>
              <a:rPr lang="en-US" sz="1300" b="0" i="0" dirty="0" err="1">
                <a:solidFill>
                  <a:srgbClr val="0D0D0D"/>
                </a:solidFill>
                <a:effectLst/>
                <a:latin typeface="Lucida Sans" panose="020B0602030504020204" pitchFamily="34" charset="0"/>
              </a:rPr>
              <a:t>Tethar</a:t>
            </a:r>
            <a:r>
              <a:rPr lang="en-US" sz="1300" b="0" i="0" dirty="0">
                <a:solidFill>
                  <a:srgbClr val="0D0D0D"/>
                </a:solidFill>
                <a:effectLst/>
                <a:latin typeface="Lucida Sans" panose="020B0602030504020204" pitchFamily="34" charset="0"/>
              </a:rPr>
              <a:t> </a:t>
            </a:r>
            <a:r>
              <a:rPr lang="en-US" sz="1300" b="0" i="0" dirty="0" err="1">
                <a:solidFill>
                  <a:srgbClr val="0D0D0D"/>
                </a:solidFill>
                <a:effectLst/>
                <a:latin typeface="Lucida Sans" panose="020B0602030504020204" pitchFamily="34" charset="0"/>
              </a:rPr>
              <a:t>USDt</a:t>
            </a:r>
            <a:r>
              <a:rPr lang="en-US" sz="1300" b="0" i="0" dirty="0">
                <a:solidFill>
                  <a:srgbClr val="0D0D0D"/>
                </a:solidFill>
                <a:effectLst/>
                <a:latin typeface="Lucida Sans" panose="020B0602030504020204" pitchFamily="34" charset="0"/>
              </a:rPr>
              <a:t>.</a:t>
            </a:r>
            <a:endParaRPr lang="en-US" sz="1300" dirty="0">
              <a:latin typeface="Lucida Sans" panose="020B0602030504020204" pitchFamily="34" charset="0"/>
            </a:endParaRPr>
          </a:p>
        </p:txBody>
      </p:sp>
    </p:spTree>
    <p:extLst>
      <p:ext uri="{BB962C8B-B14F-4D97-AF65-F5344CB8AC3E}">
        <p14:creationId xmlns:p14="http://schemas.microsoft.com/office/powerpoint/2010/main" val="764291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TotalTime>
  <Words>1861</Words>
  <Application>Microsoft Office PowerPoint</Application>
  <PresentationFormat>Widescreen</PresentationFormat>
  <Paragraphs>78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Lucida Sans</vt:lpstr>
      <vt:lpstr>Söhne</vt:lpstr>
      <vt:lpstr>var(--kv-ee-heading-font-family,"Nunito Sans","Open Sans",sans-serif)</vt:lpstr>
      <vt:lpstr>Office Theme</vt:lpstr>
      <vt:lpstr>Tethar USDt</vt:lpstr>
      <vt:lpstr>Introduction to Tethar USDt</vt:lpstr>
      <vt:lpstr>Mission and Vision</vt:lpstr>
      <vt:lpstr>Problems and Solutions</vt:lpstr>
      <vt:lpstr>Tethar USDt Tokenomics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Tethar USDt</dc:title>
  <dc:creator>saif ali</dc:creator>
  <cp:lastModifiedBy>saif ali</cp:lastModifiedBy>
  <cp:revision>4</cp:revision>
  <dcterms:created xsi:type="dcterms:W3CDTF">2024-05-03T12:24:58Z</dcterms:created>
  <dcterms:modified xsi:type="dcterms:W3CDTF">2024-05-03T13:50:42Z</dcterms:modified>
</cp:coreProperties>
</file>