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26" r:id="rId6"/>
    <p:sldId id="315" r:id="rId7"/>
    <p:sldId id="328" r:id="rId8"/>
    <p:sldId id="324" r:id="rId9"/>
    <p:sldId id="329" r:id="rId10"/>
    <p:sldId id="331" r:id="rId11"/>
    <p:sldId id="330" r:id="rId12"/>
    <p:sldId id="32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FA1BD-2441-431B-86F6-C93F6C2B2DBA}" v="45" dt="2024-01-13T19:07:30.627"/>
    <p1510:client id="{8021EC06-70B7-4A04-807F-DC5803361240}" v="106" dt="2024-01-13T18:36:16.520"/>
    <p1510:client id="{A1A2C41A-C230-44A6-9B0B-6A846C349E10}" v="178" dt="2024-01-13T19:55:09.567"/>
    <p1510:client id="{E80A3133-5C99-47BD-8C2B-EF1AF1D40A83}" v="101" dt="2024-01-13T16:00:01.706"/>
    <p1510:client id="{FEAA1755-A6AA-4DCF-BBE7-BA9C79DCDB97}" v="7" dt="2024-01-13T20:01:04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752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840" y="1901952"/>
            <a:ext cx="4078224" cy="2054388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840" y="3995928"/>
            <a:ext cx="4078224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6">
                    <a:lumMod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D840A27-9145-55C3-EC0D-067E580C7B2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156699" y="4220465"/>
            <a:ext cx="2185792" cy="457200"/>
          </a:xfr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1D271407-2A7C-722A-0103-FD07F037E5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56699" y="4707873"/>
            <a:ext cx="2185792" cy="10071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29F36B0-6E5A-7750-4DF5-9BEC42E18D43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573225" y="4220465"/>
            <a:ext cx="2185792" cy="457200"/>
          </a:xfr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812D4754-2232-0EF9-BC7B-55413FA8AE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73225" y="4707873"/>
            <a:ext cx="2185792" cy="10071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1EECEF9-D98F-A3BC-93AA-44D2853ABA6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156699" y="2491873"/>
            <a:ext cx="2185792" cy="457200"/>
          </a:xfr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AD5EFBBC-536B-8A32-8171-F38F937A67A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56699" y="2979281"/>
            <a:ext cx="2185792" cy="10071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359258B1-6352-FB7C-BB2D-C35AB6EF332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573225" y="2491873"/>
            <a:ext cx="2185792" cy="457200"/>
          </a:xfr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713DD997-1130-A778-0049-2767A4FFA9E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73225" y="2979281"/>
            <a:ext cx="2185792" cy="10071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ooter Placeholder 7">
            <a:extLst>
              <a:ext uri="{FF2B5EF4-FFF2-40B4-BE49-F238E27FC236}">
                <a16:creationId xmlns:a16="http://schemas.microsoft.com/office/drawing/2014/main" id="{BAF25DF6-9D20-554E-9847-0B63376D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988" y="6356350"/>
            <a:ext cx="4445500" cy="365125"/>
          </a:xfr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Fundraising event plan</a:t>
            </a:r>
          </a:p>
        </p:txBody>
      </p:sp>
      <p:sp>
        <p:nvSpPr>
          <p:cNvPr id="42" name="Slide Number Placeholder 8">
            <a:extLst>
              <a:ext uri="{FF2B5EF4-FFF2-40B4-BE49-F238E27FC236}">
                <a16:creationId xmlns:a16="http://schemas.microsoft.com/office/drawing/2014/main" id="{286B9520-5DDF-23A3-3471-FF2E6464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490258" cy="365125"/>
          </a:xfrm>
        </p:spPr>
        <p:txBody>
          <a:bodyPr/>
          <a:lstStyle>
            <a:lvl1pPr algn="l">
              <a:defRPr b="1" i="0">
                <a:solidFill>
                  <a:schemeClr val="accent5">
                    <a:lumMod val="50000"/>
                  </a:schemeClr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2E19F58C-2700-2E0B-257C-F038C29BC5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1" y="0"/>
            <a:ext cx="5635532" cy="57150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39A64F-0E82-3B0B-A002-9E28DF1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3" y="1062164"/>
            <a:ext cx="4352862" cy="1062386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077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23615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anchor="t"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3429000"/>
            <a:ext cx="4953000" cy="2286000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71EE8F4-CD75-FB20-B986-44B31703EF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724" y="1062164"/>
            <a:ext cx="5356211" cy="465283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6B90EE8-69B7-0A01-B397-78E785B1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6988" y="2787650"/>
            <a:ext cx="4953000" cy="457200"/>
          </a:xfrm>
        </p:spPr>
        <p:txBody>
          <a:bodyPr anchor="ctr">
            <a:normAutofit/>
          </a:bodyPr>
          <a:lstStyle>
            <a:lvl1pPr marL="0" indent="0">
              <a:buNone/>
              <a:defRPr sz="2000" b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81B7EA28-61E1-38E4-2650-A97BC8BB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988" y="6356350"/>
            <a:ext cx="4445500" cy="365125"/>
          </a:xfr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Fundraising event plan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0E445CF1-3881-5B04-A9A4-282225CA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490258" cy="365125"/>
          </a:xfrm>
        </p:spPr>
        <p:txBody>
          <a:bodyPr/>
          <a:lstStyle>
            <a:lvl1pPr algn="l">
              <a:defRPr b="1" i="0">
                <a:solidFill>
                  <a:schemeClr val="accent5">
                    <a:lumMod val="50000"/>
                  </a:schemeClr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BFD7F-3FEB-C562-E94B-A5F0FE4489E6}"/>
              </a:ext>
            </a:extLst>
          </p:cNvPr>
          <p:cNvSpPr txBox="1"/>
          <p:nvPr userDrawn="1"/>
        </p:nvSpPr>
        <p:spPr>
          <a:xfrm>
            <a:off x="7189940" y="660121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B8E178B-B813-0C29-61CD-48C0734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988" y="6356350"/>
            <a:ext cx="4445500" cy="365125"/>
          </a:xfr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Fundraising event plan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AB16787D-82A9-4F46-6F4B-8A56E65C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490258" cy="365125"/>
          </a:xfrm>
        </p:spPr>
        <p:txBody>
          <a:bodyPr/>
          <a:lstStyle>
            <a:lvl1pPr algn="l">
              <a:defRPr b="1" i="0">
                <a:solidFill>
                  <a:schemeClr val="accent5">
                    <a:lumMod val="50000"/>
                  </a:schemeClr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0AC999E-9405-FC59-56E3-5E3B9F28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4" y="1062164"/>
            <a:ext cx="10112564" cy="749538"/>
          </a:xfrm>
        </p:spPr>
        <p:txBody>
          <a:bodyPr anchor="t"/>
          <a:lstStyle>
            <a:lvl1pPr algn="l"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32ED2CAA-D61C-0D90-423B-1682C789EFA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99566" y="4099394"/>
            <a:ext cx="3200400" cy="593574"/>
          </a:xfrm>
          <a:solidFill>
            <a:schemeClr val="accent3">
              <a:lumMod val="50000"/>
              <a:alpha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5B584320-848A-F64B-B615-EC046F70F95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01156" y="4692968"/>
            <a:ext cx="3198810" cy="1415162"/>
          </a:xfr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lIns="182880" tIns="182880" rIns="182880" anchor="ctr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4" name="Picture Placeholder 7">
            <a:extLst>
              <a:ext uri="{FF2B5EF4-FFF2-40B4-BE49-F238E27FC236}">
                <a16:creationId xmlns:a16="http://schemas.microsoft.com/office/drawing/2014/main" id="{550281F4-2F8B-07D5-132C-423E5364B4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46500" y="1819657"/>
            <a:ext cx="4445500" cy="4288473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6B5E911A-9199-8DBE-007F-795E11FFB4E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52633" y="4099394"/>
            <a:ext cx="3200400" cy="593574"/>
          </a:xfrm>
          <a:solidFill>
            <a:schemeClr val="accent3">
              <a:lumMod val="50000"/>
              <a:alpha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DF521BEE-72B4-6D50-84EC-4DC55B8D0CD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54223" y="4692968"/>
            <a:ext cx="3198810" cy="1415162"/>
          </a:xfr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lIns="182880" tIns="182880" rIns="182880" anchor="ctr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15">
            <a:extLst>
              <a:ext uri="{FF2B5EF4-FFF2-40B4-BE49-F238E27FC236}">
                <a16:creationId xmlns:a16="http://schemas.microsoft.com/office/drawing/2014/main" id="{239E5F18-6B32-3217-7951-A5BE7D507B0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99566" y="1819657"/>
            <a:ext cx="3200400" cy="593574"/>
          </a:xfrm>
          <a:solidFill>
            <a:schemeClr val="accent3">
              <a:lumMod val="50000"/>
              <a:alpha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EEA848A3-478E-51CC-CD84-6ED80DFCE9C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301156" y="2413231"/>
            <a:ext cx="3198810" cy="1415162"/>
          </a:xfr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lIns="182880" tIns="182880" rIns="182880" anchor="ctr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525A008-9785-1D0E-BAAC-F447EF1A8EE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52633" y="1819657"/>
            <a:ext cx="3200400" cy="593574"/>
          </a:xfrm>
          <a:solidFill>
            <a:schemeClr val="accent3">
              <a:lumMod val="50000"/>
              <a:alpha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3A7DA01A-DAC8-D5BA-54C4-59788BC6F60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54223" y="2413231"/>
            <a:ext cx="3198810" cy="1415162"/>
          </a:xfr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lIns="182880" tIns="182880" rIns="182880" anchor="ctr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941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68C6A-FCB6-3345-EE10-E21D3C9F0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614"/>
            <a:ext cx="10515600" cy="1044074"/>
          </a:xfrm>
        </p:spPr>
        <p:txBody>
          <a:bodyPr anchor="t"/>
          <a:lstStyle>
            <a:lvl1pPr algn="ctr"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1" y="1718402"/>
            <a:ext cx="3443883" cy="356616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8" y="5394960"/>
            <a:ext cx="3443883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8" y="5779008"/>
            <a:ext cx="3443883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74058" y="1718798"/>
            <a:ext cx="3443883" cy="356616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74057" y="5394960"/>
            <a:ext cx="3443883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4057" y="5779008"/>
            <a:ext cx="3443883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909916" y="1718402"/>
            <a:ext cx="3443883" cy="356616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09915" y="5394960"/>
            <a:ext cx="3443883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09915" y="5779008"/>
            <a:ext cx="3443883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02853C4A-0AC0-3EC4-2BC5-AEE3C8A4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988" y="6356350"/>
            <a:ext cx="4445500" cy="365125"/>
          </a:xfr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Fundraising event plan</a:t>
            </a:r>
          </a:p>
        </p:txBody>
      </p:sp>
      <p:sp>
        <p:nvSpPr>
          <p:cNvPr id="21" name="Slide Number Placeholder 8">
            <a:extLst>
              <a:ext uri="{FF2B5EF4-FFF2-40B4-BE49-F238E27FC236}">
                <a16:creationId xmlns:a16="http://schemas.microsoft.com/office/drawing/2014/main" id="{3629D386-F559-A276-4443-C29678BA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490258" cy="365125"/>
          </a:xfrm>
        </p:spPr>
        <p:txBody>
          <a:bodyPr/>
          <a:lstStyle>
            <a:lvl1pPr algn="l">
              <a:defRPr b="1" i="0">
                <a:solidFill>
                  <a:schemeClr val="accent5">
                    <a:lumMod val="50000"/>
                  </a:schemeClr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dg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2164"/>
            <a:ext cx="2911867" cy="1725486"/>
          </a:xfrm>
        </p:spPr>
        <p:txBody>
          <a:bodyPr anchor="t"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CEAE8A-9ADA-0B65-76CD-F0CC632DFB8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8200" y="3989514"/>
            <a:ext cx="10515600" cy="2118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CD0365C8-B6BF-A864-123B-A6F2EEC179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38600" y="1"/>
            <a:ext cx="7315200" cy="3698696"/>
          </a:xfrm>
          <a:noFill/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844692A4-EDC3-2E38-2AFD-41C6C923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988" y="6356350"/>
            <a:ext cx="4445500" cy="365125"/>
          </a:xfr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Fundraising event plan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C9B20B20-1FD1-EBDE-FA1C-D4AF930C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490258" cy="365125"/>
          </a:xfrm>
        </p:spPr>
        <p:txBody>
          <a:bodyPr/>
          <a:lstStyle>
            <a:lvl1pPr algn="l">
              <a:defRPr b="1" i="0">
                <a:solidFill>
                  <a:schemeClr val="accent5">
                    <a:lumMod val="50000"/>
                  </a:schemeClr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71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1939E1B-F286-9912-6D4E-158007A092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33344" y="457200"/>
            <a:ext cx="8599932" cy="59436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024" y="2141919"/>
            <a:ext cx="3167636" cy="2054388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024" y="4507992"/>
            <a:ext cx="2560320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01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Fundraising event 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4" r:id="rId2"/>
    <p:sldLayoutId id="2147483690" r:id="rId3"/>
    <p:sldLayoutId id="2147483696" r:id="rId4"/>
    <p:sldLayoutId id="2147483654" r:id="rId5"/>
    <p:sldLayoutId id="2147483693" r:id="rId6"/>
    <p:sldLayoutId id="2147483692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990205"/>
            <a:ext cx="10518776" cy="1200329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bg1"/>
                </a:solidFill>
              </a:rPr>
              <a:t>Customer Market Segmentation</a:t>
            </a:r>
          </a:p>
        </p:txBody>
      </p:sp>
      <p:pic>
        <p:nvPicPr>
          <p:cNvPr id="8" name="Picture Placeholder 7" descr="A person holding a tablet with a pie chart above it&#10;&#10;Description automatically generated">
            <a:extLst>
              <a:ext uri="{FF2B5EF4-FFF2-40B4-BE49-F238E27FC236}">
                <a16:creationId xmlns:a16="http://schemas.microsoft.com/office/drawing/2014/main" id="{A08789A8-CBF2-24AC-F8A0-59E1DFF96F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747" b="7747"/>
          <a:stretch/>
        </p:blipFill>
        <p:spPr>
          <a:xfrm>
            <a:off x="20" y="10"/>
            <a:ext cx="12191980" cy="365759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0F8CCDCD-A048-C354-AEE4-8F3961D22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C689B-9ABD-7862-944D-7F5DB94E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/>
                </a:solidFill>
              </a:rPr>
              <a:t>Technology Used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BD8266-BE5E-D217-604F-8898C4EE79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Technologies Used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- List the technologies and libraries used in the project.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  - Python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  - </a:t>
            </a:r>
            <a:r>
              <a:rPr lang="en-US" sz="2000" err="1">
                <a:solidFill>
                  <a:schemeClr val="tx1"/>
                </a:solidFill>
              </a:rPr>
              <a:t>Streamlit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  - Scikit-learn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  - Plotly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  - Matplotlib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  - Seaborn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5" name="Picture Placeholder 14" descr="A finger touching a screen&#10;&#10;Description automatically generated">
            <a:extLst>
              <a:ext uri="{FF2B5EF4-FFF2-40B4-BE49-F238E27FC236}">
                <a16:creationId xmlns:a16="http://schemas.microsoft.com/office/drawing/2014/main" id="{FC86871E-B3DC-5DB3-DB04-B9B538C399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21790" r="2179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0ECD8CB-5964-4F35-77BC-ACBBCC27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Fundraising event plan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2628CB4-E5A5-5D60-5FFD-D43E7680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5CEABB6-07DC-46E8-9B57-56EC44A396E5}" type="slidenum">
              <a:rPr lang="en-US" b="0">
                <a:solidFill>
                  <a:srgbClr val="FFFFFF"/>
                </a:solidFill>
                <a:latin typeface="Calibri" panose="020F0502020204030204"/>
                <a:ea typeface="+mn-ea"/>
              </a:rPr>
              <a:pPr algn="r">
                <a:spcAft>
                  <a:spcPts val="600"/>
                </a:spcAft>
                <a:defRPr/>
              </a:pPr>
              <a:t>2</a:t>
            </a:fld>
            <a:endParaRPr lang="en-US" b="0">
              <a:solidFill>
                <a:srgbClr val="FFFFFF"/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020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A group of people holding a magnifying glass and a large megaphone&#10;&#10;Description automatically generated">
            <a:extLst>
              <a:ext uri="{FF2B5EF4-FFF2-40B4-BE49-F238E27FC236}">
                <a16:creationId xmlns:a16="http://schemas.microsoft.com/office/drawing/2014/main" id="{B01D4FF5-AD6E-5EDB-AD8F-A73B04C422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F0FCB-1E61-C00B-BA34-780E582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34E5C-0CB7-D011-5577-7266AABB5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In the fast-paced world of business, understanding your customers is paramount. 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From tailoring marketing strategies to enhancing customer experiences, the ability to segment customers effectively and predict their behaviors can be a game-changer.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 This is precisely where our app comes into play</a:t>
            </a:r>
            <a:r>
              <a:rPr lang="en-US" sz="2000" b="1">
                <a:solidFill>
                  <a:schemeClr val="tx1"/>
                </a:solidFill>
                <a:highlight>
                  <a:srgbClr val="C0C0C0"/>
                </a:highlight>
              </a:rPr>
              <a:t>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5CEABB6-07DC-46E8-9B57-56EC44A396E5}" type="slidenum">
              <a:rPr lang="en-US" b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 algn="r">
                <a:spcAft>
                  <a:spcPts val="600"/>
                </a:spcAft>
                <a:defRPr/>
              </a:pPr>
              <a:t>3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107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Placeholder 14" descr="A group of people sitting around a table with papers and laptops&#10;&#10;Description automatically generated">
            <a:extLst>
              <a:ext uri="{FF2B5EF4-FFF2-40B4-BE49-F238E27FC236}">
                <a16:creationId xmlns:a16="http://schemas.microsoft.com/office/drawing/2014/main" id="{0D21B0F5-97C3-9DE2-203D-777265D3A87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10098" r="15878"/>
          <a:stretch/>
        </p:blipFill>
        <p:spPr>
          <a:xfrm>
            <a:off x="1" y="10"/>
            <a:ext cx="881105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DD875A-8263-4FFA-3017-69FC2B9C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610" y="224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>
                <a:solidFill>
                  <a:schemeClr val="tx1"/>
                </a:solidFill>
              </a:rPr>
              <a:t>Customer Segmentation for Strategic Recommendations:</a:t>
            </a:r>
            <a:endParaRPr lang="en-US" sz="310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6202A-3C65-624D-DD98-DEDF51A1E5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71638" y="2208821"/>
            <a:ext cx="4305146" cy="39681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chemeClr val="tx1"/>
                </a:solidFill>
              </a:rPr>
              <a:t>Objective is twofold:</a:t>
            </a:r>
            <a:endParaRPr lang="en-US" sz="2800" b="1">
              <a:solidFill>
                <a:schemeClr val="tx1"/>
              </a:solidFill>
              <a:ea typeface="Source Sans Pro Light"/>
            </a:endParaRPr>
          </a:p>
          <a:p>
            <a:pPr>
              <a:lnSpc>
                <a:spcPct val="90000"/>
              </a:lnSpc>
            </a:pPr>
            <a:endParaRPr lang="en-US" sz="2800" b="1">
              <a:solidFill>
                <a:schemeClr val="tx1"/>
              </a:solidFill>
            </a:endParaRPr>
          </a:p>
          <a:p>
            <a:pPr marL="114300" indent="-342900">
              <a:lnSpc>
                <a:spcPct val="90000"/>
              </a:lnSpc>
              <a:buFont typeface="Wingdings" panose="020B0604020202020204" pitchFamily="34" charset="0"/>
              <a:buChar char="v"/>
            </a:pPr>
            <a:r>
              <a:rPr lang="en-US" sz="2000" b="1">
                <a:solidFill>
                  <a:schemeClr val="tx1"/>
                </a:solidFill>
              </a:rPr>
              <a:t>Customer Segmentation:</a:t>
            </a:r>
            <a:r>
              <a:rPr lang="en-US" sz="2000">
                <a:solidFill>
                  <a:schemeClr val="tx1"/>
                </a:solidFill>
              </a:rPr>
              <a:t> Develop a reliable segmentation system to categorize customers effectively.</a:t>
            </a:r>
            <a:endParaRPr lang="en-US" sz="2000">
              <a:solidFill>
                <a:schemeClr val="tx1"/>
              </a:solidFill>
              <a:ea typeface="Source Sans Pro Light"/>
            </a:endParaRPr>
          </a:p>
          <a:p>
            <a:pPr>
              <a:lnSpc>
                <a:spcPct val="90000"/>
              </a:lnSpc>
            </a:pPr>
            <a:endParaRPr lang="en-US" sz="2000">
              <a:solidFill>
                <a:schemeClr val="tx1"/>
              </a:solidFill>
              <a:ea typeface="Source Sans Pro Light"/>
            </a:endParaRPr>
          </a:p>
          <a:p>
            <a:pPr marL="114300" indent="-342900">
              <a:lnSpc>
                <a:spcPct val="90000"/>
              </a:lnSpc>
              <a:buFont typeface="Wingdings" panose="020B0604020202020204" pitchFamily="34" charset="0"/>
              <a:buChar char="v"/>
            </a:pPr>
            <a:r>
              <a:rPr lang="en-US" sz="2000" b="1">
                <a:solidFill>
                  <a:schemeClr val="tx1"/>
                </a:solidFill>
              </a:rPr>
              <a:t>Strategic Recommendations:</a:t>
            </a:r>
            <a:r>
              <a:rPr lang="en-US" sz="2000">
                <a:solidFill>
                  <a:schemeClr val="tx1"/>
                </a:solidFill>
              </a:rPr>
              <a:t> Offer personalized recommendations, be it in the form of saving plans, loans, wealth management, or other financial services, based on the identified customer segments.</a:t>
            </a:r>
            <a:endParaRPr lang="en-US" sz="2000">
              <a:solidFill>
                <a:schemeClr val="tx1"/>
              </a:solidFill>
              <a:ea typeface="Source Sans Pro Ligh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endParaRPr lang="en-US" sz="2000">
              <a:solidFill>
                <a:schemeClr val="tx1"/>
              </a:solidFill>
              <a:ea typeface="Source Sans Pro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33BA49-8791-73C4-BF3C-CCAD2B2C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Fundraising event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5A7F7-4FB9-9C74-91C3-F5976E51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B5CEABB6-07DC-46E8-9B57-56EC44A396E5}" type="slidenum">
              <a:rPr lang="en-US" b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  <a:pPr algn="r">
                <a:spcAft>
                  <a:spcPts val="600"/>
                </a:spcAft>
                <a:defRPr/>
              </a:pPr>
              <a:t>4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012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3B5E7-006C-6F5D-1DD9-87107D9D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Flow of Process</a:t>
            </a:r>
            <a:endParaRPr lang="en-US" sz="66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1562742-01BF-572D-4913-85E66E22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06" y="2016615"/>
            <a:ext cx="8127577" cy="4203210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80B2B17-1DC3-9FE1-FE51-2D19A65A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Fundraising event plan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5C4C3E3-63CA-6322-07E1-C1F75F46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059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C1A84-988C-1743-57DD-7AB21089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4FA61-C07E-5FA2-C019-9AEDBFBC6F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Enumerate the key features of the app.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Predicts customer segments using K-Means clustering. 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Provides individual predictions with a Decision Tree model. User-friendly interface for easy data input.</a:t>
            </a:r>
          </a:p>
        </p:txBody>
      </p:sp>
      <p:pic>
        <p:nvPicPr>
          <p:cNvPr id="12" name="Picture 11" descr="A diagram of a cluster of dots&#10;&#10;Description automatically generated">
            <a:extLst>
              <a:ext uri="{FF2B5EF4-FFF2-40B4-BE49-F238E27FC236}">
                <a16:creationId xmlns:a16="http://schemas.microsoft.com/office/drawing/2014/main" id="{24E2C7DB-69B8-7960-992D-164FC994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252236"/>
            <a:ext cx="5458968" cy="435352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46212-034C-BB6B-614C-B0496BBC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Fundraising event plan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51688-8BCC-844F-D234-07BCECED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797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13" descr="A screenshot of a computer&#10;&#10;Description automatically generated">
            <a:extLst>
              <a:ext uri="{FF2B5EF4-FFF2-40B4-BE49-F238E27FC236}">
                <a16:creationId xmlns:a16="http://schemas.microsoft.com/office/drawing/2014/main" id="{74ACE0FE-6355-C6E3-5969-CC4EDC0AB9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851" r="22851"/>
          <a:stretch/>
        </p:blipFill>
        <p:spPr>
          <a:xfrm>
            <a:off x="1157288" y="2325688"/>
            <a:ext cx="3244850" cy="3365500"/>
          </a:xfrm>
        </p:spPr>
      </p:pic>
      <p:pic>
        <p:nvPicPr>
          <p:cNvPr id="18" name="Picture Placeholder 17" descr="A screenshot of a computer&#10;&#10;Description automatically generated">
            <a:extLst>
              <a:ext uri="{FF2B5EF4-FFF2-40B4-BE49-F238E27FC236}">
                <a16:creationId xmlns:a16="http://schemas.microsoft.com/office/drawing/2014/main" id="{7841B66D-A2AC-AFA8-D26D-61558C9361F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22827" r="22827"/>
          <a:stretch/>
        </p:blipFill>
        <p:spPr>
          <a:xfrm>
            <a:off x="4470400" y="2325688"/>
            <a:ext cx="3249613" cy="3365500"/>
          </a:xfrm>
        </p:spPr>
      </p:pic>
      <p:pic>
        <p:nvPicPr>
          <p:cNvPr id="19" name="Picture Placeholder 1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D54FB6D-1753-A265-5AA4-6059424D07A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/>
          <a:srcRect l="17927" r="17927"/>
          <a:stretch/>
        </p:blipFill>
        <p:spPr>
          <a:xfrm>
            <a:off x="7786688" y="2325688"/>
            <a:ext cx="3244850" cy="33655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7F81E9-1714-4A5A-978F-B02DE9D7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55E0B5-326A-9B9E-83F9-FF944DB5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552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0245F-80E6-07DE-B1DC-28A9CAFE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F93C1-B9A0-FEE6-BEEF-5EB901677C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</a:rPr>
              <a:t>Enhanced Customer Understanding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</a:rPr>
              <a:t>Targeted Recommendations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</a:rPr>
              <a:t>Strategic Decision-Making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</a:rPr>
              <a:t>Empowering Financial Services</a:t>
            </a:r>
            <a:endParaRPr lang="en-US" sz="2200">
              <a:solidFill>
                <a:schemeClr val="tx1"/>
              </a:solidFill>
            </a:endParaRPr>
          </a:p>
        </p:txBody>
      </p:sp>
      <p:pic>
        <p:nvPicPr>
          <p:cNvPr id="5" name="Picture Placeholder 4" descr="A magnifying glass and a paper&#10;&#10;Description automatically generated">
            <a:extLst>
              <a:ext uri="{FF2B5EF4-FFF2-40B4-BE49-F238E27FC236}">
                <a16:creationId xmlns:a16="http://schemas.microsoft.com/office/drawing/2014/main" id="{5EAD91A8-4986-4C80-5CD1-F89D9FCB034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6565" b="6565"/>
          <a:stretch/>
        </p:blipFill>
        <p:spPr>
          <a:xfrm>
            <a:off x="6099048" y="1057897"/>
            <a:ext cx="5458968" cy="474220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3E42D-04C6-F702-59C3-F63458E2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376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EACF64B-64CB-FA1C-97D0-9A83238E8F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1057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C5AA14-CFD9-D75F-D673-137F98D8B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A026FA8-E03C-C3D0-B5F4-332394D0B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See you there!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56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undraising-Planning_WIn32_EF_v8" id="{3C75CA2E-58EF-49B8-8E40-87DB707BC79C}" vid="{74A00044-2BDD-4FEC-B47F-E450AABF27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351571-3421-455D-BD61-D851C8FDD7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EE574E-4FA9-4ED5-854D-F9C662C39FD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965EC71-50B6-44F0-BEA8-1E31E4C2ADE4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Customer Market Segmentation</vt:lpstr>
      <vt:lpstr>Technology Used</vt:lpstr>
      <vt:lpstr>Introduction</vt:lpstr>
      <vt:lpstr>Customer Segmentation for Strategic Recommendations:</vt:lpstr>
      <vt:lpstr>Flow of Process</vt:lpstr>
      <vt:lpstr>Features</vt:lpstr>
      <vt:lpstr>User Interface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116</cp:revision>
  <dcterms:created xsi:type="dcterms:W3CDTF">2024-01-13T15:03:40Z</dcterms:created>
  <dcterms:modified xsi:type="dcterms:W3CDTF">2024-01-13T20:01:44Z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