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70" r:id="rId13"/>
    <p:sldId id="271" r:id="rId14"/>
    <p:sldId id="265" r:id="rId15"/>
    <p:sldId id="266" r:id="rId16"/>
  </p:sldIdLst>
  <p:sldSz cx="18288000" cy="10287000"/>
  <p:notesSz cx="6858000" cy="9144000"/>
  <p:embeddedFontLst>
    <p:embeddedFont>
      <p:font typeface="Calibri" pitchFamily="34" charset="0"/>
      <p:regular r:id="rId20"/>
      <p:bold r:id="rId21"/>
      <p:italic r:id="rId22"/>
      <p:boldItalic r:id="rId23"/>
    </p:embeddedFont>
    <p:embeddedFont>
      <p:font typeface="Clear Sans Regular Bold"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0264" autoAdjust="0"/>
    <p:restoredTop sz="70697" autoAdjust="0"/>
  </p:normalViewPr>
  <p:slideViewPr>
    <p:cSldViewPr>
      <p:cViewPr varScale="1">
        <p:scale>
          <a:sx n="33" d="100"/>
          <a:sy n="33" d="100"/>
        </p:scale>
        <p:origin x="-8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smtClean="0"/>
              <a:t>Gourav</a:t>
            </a:r>
            <a:r>
              <a:rPr lang="en-US" dirty="0" smtClean="0"/>
              <a:t>  </a:t>
            </a:r>
            <a:r>
              <a:rPr lang="en-US" dirty="0"/>
              <a:t>and today I will be presenting to you the results of the Data Analytics task.</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endParaRPr lang="en-US" dirty="0"/>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endParaRPr lang="en-US" dirty="0"/>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endParaRPr lang="en-US" dirty="0"/>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endParaRPr lang="en-US" dirty="0"/>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endParaRPr lang="en-US" dirty="0"/>
          </a:p>
          <a:p>
            <a:pPr lvl="0"/>
            <a:endParaRPr lang="en-US" dirty="0"/>
          </a:p>
          <a:p>
            <a:pPr lvl="0"/>
            <a:r>
              <a:rPr lang="en-US" dirty="0"/>
              <a:t>We tackled this task and found the top 5 most popular categories as asked, but we also went one step further.</a:t>
            </a:r>
            <a:endParaRPr lang="en-US" dirty="0"/>
          </a:p>
          <a:p>
            <a:pPr lvl="0"/>
            <a:endParaRPr lang="en-US" dirty="0"/>
          </a:p>
          <a:p>
            <a:pPr lvl="0"/>
            <a:r>
              <a:rPr lang="en-US" dirty="0"/>
              <a:t>- We found that food and culture are the two most popular categories, suggesting that users like "real-life" content</a:t>
            </a:r>
            <a:endParaRPr lang="en-US" dirty="0"/>
          </a:p>
          <a:p>
            <a:pPr lvl="0"/>
            <a:r>
              <a:rPr lang="en-US" dirty="0"/>
              <a:t>- We also found that soccer was the third most popular, perhaps due to the tournament coming up. This presents a massive opportunity for Social Buzz to ride on this global event, as all eyes will be on it as well as the players.</a:t>
            </a:r>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endParaRPr lang="en-US" dirty="0"/>
          </a:p>
          <a:p>
            <a:pPr lvl="0"/>
            <a:endParaRPr lang="en-US" dirty="0"/>
          </a:p>
          <a:p>
            <a:pPr lvl="0"/>
            <a:r>
              <a:rPr lang="en-US" dirty="0"/>
              <a:t>1. We will recap the overall project to give a high level understanding of the business problem we're tackling and the specific requirements.</a:t>
            </a:r>
            <a:endParaRPr lang="en-US" dirty="0"/>
          </a:p>
          <a:p>
            <a:pPr lvl="0"/>
            <a:r>
              <a:rPr lang="en-US" dirty="0"/>
              <a:t>2. We will dive into the specific problem that we, the Data Analytics team, have been focusing on and will give some background as to why this is such a big problem.</a:t>
            </a:r>
            <a:endParaRPr lang="en-US" dirty="0"/>
          </a:p>
          <a:p>
            <a:pPr lvl="0"/>
            <a:r>
              <a:rPr lang="en-US" dirty="0"/>
              <a:t>3. After introducing the problem, I will go over the team responsible from our side in tackling this task.</a:t>
            </a:r>
            <a:endParaRPr lang="en-US" dirty="0"/>
          </a:p>
          <a:p>
            <a:pPr lvl="0"/>
            <a:r>
              <a:rPr lang="en-US" dirty="0"/>
              <a:t>4. I will then go over the high-level process that we followed to complete this task, so that you have complete clarity in how we tackle these kinds of tasks.</a:t>
            </a:r>
            <a:endParaRPr lang="en-US" dirty="0"/>
          </a:p>
          <a:p>
            <a:pPr lvl="0"/>
            <a:r>
              <a:rPr lang="en-US" dirty="0"/>
              <a:t>5. Finally, I will go over the all important results and I will present them as a series of insights and visualizations from our analysis.</a:t>
            </a:r>
            <a:endParaRPr lang="en-US" dirty="0"/>
          </a:p>
          <a:p>
            <a:pPr lvl="0"/>
            <a:endParaRPr lang="en-US" dirty="0"/>
          </a:p>
          <a:p>
            <a:pPr lvl="0"/>
            <a:r>
              <a:rPr lang="en-US" dirty="0"/>
              <a:t>To wrap up, I will summarize and open for any questions.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endParaRPr lang="en-US" dirty="0"/>
          </a:p>
          <a:p>
            <a:pPr lvl="0"/>
            <a:endParaRPr lang="en-US" dirty="0"/>
          </a:p>
          <a:p>
            <a:pPr lvl="0"/>
            <a:r>
              <a:rPr lang="en-US" dirty="0"/>
              <a:t>We, Accenture have embarked on a 3 month pilot with Social Buzz to focus on 3 main tasks, aligned with some of the biggest challenges that you're currently facing. </a:t>
            </a:r>
            <a:endParaRPr lang="en-US" dirty="0"/>
          </a:p>
          <a:p>
            <a:pPr lvl="0"/>
            <a:endParaRPr lang="en-US" dirty="0"/>
          </a:p>
          <a:p>
            <a:pPr lvl="0"/>
            <a:r>
              <a:rPr lang="en-US" dirty="0"/>
              <a:t>Social Buzz has reached huge scale in recent years to become recognized as a global unicorn company. We are here to help you manage this scale and to guide you in the right direction.</a:t>
            </a:r>
            <a:endParaRPr lang="en-US" dirty="0"/>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endParaRPr lang="en-US" dirty="0"/>
          </a:p>
          <a:p>
            <a:pPr lvl="0"/>
            <a:endParaRPr lang="en-US" dirty="0"/>
          </a:p>
          <a:p>
            <a:pPr lvl="0"/>
            <a:r>
              <a:rPr lang="en-US" dirty="0"/>
              <a:t>Clearly with such grand scale, this comes with a lot of data and with such vast amounts of data comes challenges.</a:t>
            </a:r>
            <a:endParaRPr lang="en-US" dirty="0"/>
          </a:p>
          <a:p>
            <a:pPr lvl="0"/>
            <a:endParaRPr lang="en-US" dirty="0"/>
          </a:p>
          <a:p>
            <a:pPr lvl="0"/>
            <a:r>
              <a:rPr lang="en-US" dirty="0"/>
              <a:t>To give a background on how much data you've been creating:</a:t>
            </a:r>
            <a:endParaRPr lang="en-US" dirty="0"/>
          </a:p>
          <a:p>
            <a:pPr lvl="0"/>
            <a:r>
              <a:rPr lang="en-US" dirty="0"/>
              <a:t>- You told us that your platform receives over 100000 posts per day which amounts to 36 500 000 posts every year, of which, this is all unstructured data making it very hard to make sense of.</a:t>
            </a:r>
            <a:endParaRPr lang="en-US" dirty="0"/>
          </a:p>
          <a:p>
            <a:pPr lvl="0"/>
            <a:endParaRPr lang="en-US" dirty="0"/>
          </a:p>
          <a:p>
            <a:pPr lvl="0"/>
            <a:r>
              <a:rPr lang="en-US" dirty="0"/>
              <a:t>In this day and age, content is king. Just look at some of the biggest platforms in the world, for example YouTube, Facebook and Netflix... they are all content businesses... </a:t>
            </a:r>
            <a:endParaRPr lang="en-US" dirty="0"/>
          </a:p>
          <a:p>
            <a:pPr lvl="0"/>
            <a:endParaRPr lang="en-US" dirty="0"/>
          </a:p>
          <a:p>
            <a:pPr lvl="0"/>
            <a:r>
              <a:rPr lang="en-US" dirty="0"/>
              <a:t>But how to capitalize on it when there is so much?</a:t>
            </a:r>
            <a:endParaRPr lang="en-US" dirty="0"/>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endParaRPr lang="en-US" dirty="0"/>
          </a:p>
          <a:p>
            <a:pPr lvl="0"/>
            <a:endParaRPr lang="en-US" dirty="0"/>
          </a:p>
          <a:p>
            <a:pPr lvl="0"/>
            <a:r>
              <a:rPr lang="en-US" dirty="0"/>
              <a:t>And this is where out data analytics expertise comes in, with the insights that we've uncovered from this task, we can show you exactly how to take analytics to production at scale.</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endParaRPr lang="en-US" dirty="0"/>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endParaRPr lang="en-US" dirty="0"/>
          </a:p>
          <a:p>
            <a:pPr lvl="0"/>
            <a:endParaRPr lang="en-US" dirty="0"/>
          </a:p>
          <a:p>
            <a:pPr lvl="0"/>
            <a:r>
              <a:rPr lang="en-US" dirty="0"/>
              <a:t>And finally myself, </a:t>
            </a:r>
            <a:r>
              <a:rPr lang="en-US" dirty="0" err="1" smtClean="0"/>
              <a:t>Gourav</a:t>
            </a:r>
            <a:r>
              <a:rPr lang="en-US" dirty="0" smtClean="0"/>
              <a:t>, </a:t>
            </a:r>
            <a:r>
              <a:rPr lang="en-US" dirty="0"/>
              <a:t>who was solely responsible for taking leadership guidance and delivering high quality insights from the raw datasets and turning these into business decisions.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endParaRPr lang="en-US" dirty="0"/>
          </a:p>
          <a:p>
            <a:pPr lvl="0"/>
            <a:endParaRPr lang="en-US" dirty="0"/>
          </a:p>
          <a:p>
            <a:pPr lvl="0"/>
            <a:r>
              <a:rPr lang="en-US" dirty="0"/>
              <a:t>Well, we approached it in 5 steps:</a:t>
            </a:r>
            <a:endParaRPr lang="en-US" dirty="0"/>
          </a:p>
          <a:p>
            <a:pPr lvl="0"/>
            <a:endParaRPr lang="en-US" dirty="0"/>
          </a:p>
          <a:p>
            <a:pPr lvl="0"/>
            <a:r>
              <a:rPr lang="en-US" dirty="0"/>
              <a:t>1. Data understanding - the key to success on any data project is to understand the data in detail. So we took the time to understand the data model and domain of your business.</a:t>
            </a:r>
            <a:endParaRPr lang="en-US" dirty="0"/>
          </a:p>
          <a:p>
            <a:pPr lvl="0"/>
            <a:r>
              <a:rPr lang="en-US" dirty="0"/>
              <a:t>2. Data extraction - after understanding your business, we then architected what an ideal dataset should look like for this problem and extracted it from the relevant data sources.</a:t>
            </a:r>
            <a:endParaRPr lang="en-US" dirty="0"/>
          </a:p>
          <a:p>
            <a:pPr lvl="0"/>
            <a:r>
              <a:rPr lang="en-US" dirty="0"/>
              <a:t>3. After extracting the raw data, we needed to process and model this data into a dataset that can precisely answer the business questions and produce analytics.</a:t>
            </a:r>
            <a:endParaRPr lang="en-US" dirty="0"/>
          </a:p>
          <a:p>
            <a:pPr lvl="0"/>
            <a:r>
              <a:rPr lang="en-US" dirty="0"/>
              <a:t>4. With our new dataset, we used our analytical expertise to uncover insights from this dataset and to produce visualizations to describe the insights.</a:t>
            </a:r>
            <a:endParaRPr lang="en-US" dirty="0"/>
          </a:p>
          <a:p>
            <a:pPr lvl="0"/>
            <a:r>
              <a:rPr lang="en-US" dirty="0"/>
              <a:t>5. And finally we used these insights to unlock business decisions and to make recommendations on next steps.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endParaRPr lang="en-US" dirty="0"/>
          </a:p>
          <a:p>
            <a:pPr lvl="0"/>
            <a:endParaRPr lang="en-US" dirty="0"/>
          </a:p>
          <a:p>
            <a:pPr lvl="0"/>
            <a:r>
              <a:rPr lang="en-US" dirty="0"/>
              <a:t>As well as this, there was 1091 posts from just the Food category alone! People obviously really like food!</a:t>
            </a:r>
            <a:endParaRPr lang="en-US" dirty="0"/>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endParaRPr lang="en-US" dirty="0"/>
          </a:p>
          <a:p>
            <a:pPr lvl="0"/>
            <a:endParaRPr lang="en-US" dirty="0"/>
          </a:p>
          <a:p>
            <a:pPr lvl="0"/>
            <a:r>
              <a:rPr lang="en-US" dirty="0"/>
              <a:t>But now, onto the main question... which is... what were the top 5 most popular categories of posts?</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endParaRPr lang="en-US" dirty="0"/>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endParaRPr lang="en-US" dirty="0"/>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endParaRPr lang="en-US" dirty="0"/>
          </a:p>
          <a:p>
            <a:pPr lvl="0"/>
            <a:endParaRPr lang="en-US" dirty="0"/>
          </a:p>
          <a:p>
            <a:pPr lvl="0"/>
            <a:r>
              <a:rPr lang="en-US" dirty="0"/>
              <a:t>However the difference between the 4th most popular, cooking, and the </a:t>
            </a:r>
            <a:r>
              <a:rPr lang="en-US" dirty="0" smtClean="0"/>
              <a:t>5th </a:t>
            </a:r>
            <a:r>
              <a:rPr lang="en-US" dirty="0"/>
              <a:t>most popular, animals, is much larger at 1.3%</a:t>
            </a:r>
            <a:endParaRPr lang="en-US" dirty="0"/>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15.jpeg"/><Relationship Id="rId2" Type="http://schemas.openxmlformats.org/officeDocument/2006/relationships/image" Target="../media/image7.sv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7.jpeg"/><Relationship Id="rId6" Type="http://schemas.openxmlformats.org/officeDocument/2006/relationships/image" Target="../media/image6.svg"/><Relationship Id="rId5" Type="http://schemas.openxmlformats.org/officeDocument/2006/relationships/image" Target="../media/image6.png"/><Relationship Id="rId4" Type="http://schemas.openxmlformats.org/officeDocument/2006/relationships/image" Target="../media/image1.svg"/><Relationship Id="rId3" Type="http://schemas.openxmlformats.org/officeDocument/2006/relationships/image" Target="../media/image1.png"/><Relationship Id="rId2" Type="http://schemas.openxmlformats.org/officeDocument/2006/relationships/image" Target="../media/image3.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7.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60"/>
              </a:lnSpc>
            </a:pPr>
            <a:r>
              <a:rPr lang="en-US" sz="10535" spc="-105" dirty="0">
                <a:solidFill>
                  <a:srgbClr val="FFFFFF"/>
                </a:solidFill>
                <a:latin typeface="Graphik Regular" panose="020B0503030202060203" pitchFamily="34" charset="0"/>
              </a:rPr>
              <a:t>Data Analysis</a:t>
            </a:r>
            <a:endParaRPr lang="en-US" sz="10535"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pic>
        <p:nvPicPr>
          <p:cNvPr id="28" name="Picture 27" descr="Screenshot from 2023-09-12 23-47-53"/>
          <p:cNvPicPr>
            <a:picLocks noChangeAspect="1"/>
          </p:cNvPicPr>
          <p:nvPr/>
        </p:nvPicPr>
        <p:blipFill>
          <a:blip r:embed="rId3"/>
          <a:stretch>
            <a:fillRect/>
          </a:stretch>
        </p:blipFill>
        <p:spPr>
          <a:xfrm>
            <a:off x="3429000" y="1562100"/>
            <a:ext cx="13228955" cy="75406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pic>
        <p:nvPicPr>
          <p:cNvPr id="27" name="Picture 26" descr="Screenshot from 2023-09-12 23-48-13"/>
          <p:cNvPicPr>
            <a:picLocks noChangeAspect="1"/>
          </p:cNvPicPr>
          <p:nvPr/>
        </p:nvPicPr>
        <p:blipFill>
          <a:blip r:embed="rId3"/>
          <a:stretch>
            <a:fillRect/>
          </a:stretch>
        </p:blipFill>
        <p:spPr>
          <a:xfrm>
            <a:off x="3657600" y="1485900"/>
            <a:ext cx="12957810" cy="7386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3"/>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endParaRPr lang="en-US" sz="8000" spc="-80" dirty="0">
              <a:solidFill>
                <a:srgbClr val="000000"/>
              </a:solidFill>
              <a:latin typeface="Graphik Regular" panose="020B050303020206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20" name="Group 11"/>
          <p:cNvGrpSpPr/>
          <p:nvPr/>
        </p:nvGrpSpPr>
        <p:grpSpPr>
          <a:xfrm>
            <a:off x="11581833" y="1580430"/>
            <a:ext cx="5677467" cy="867617"/>
            <a:chOff x="0" y="-47625"/>
            <a:chExt cx="7569956" cy="1156823"/>
          </a:xfrm>
        </p:grpSpPr>
        <p:sp>
          <p:nvSpPr>
            <p:cNvPr id="21" name="TextBox 12"/>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p:cNvGrpSpPr/>
          <p:nvPr/>
        </p:nvGrpSpPr>
        <p:grpSpPr>
          <a:xfrm>
            <a:off x="11581833" y="6964868"/>
            <a:ext cx="5677467" cy="867617"/>
            <a:chOff x="0" y="-47625"/>
            <a:chExt cx="7569956" cy="1156823"/>
          </a:xfrm>
        </p:grpSpPr>
        <p:sp>
          <p:nvSpPr>
            <p:cNvPr id="24" name="TextBox 15"/>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p:cNvSpPr txBox="1"/>
          <p:nvPr/>
        </p:nvSpPr>
        <p:spPr>
          <a:xfrm>
            <a:off x="10752598" y="1580430"/>
            <a:ext cx="7230602" cy="1938992"/>
          </a:xfrm>
          <a:prstGeom prst="rect">
            <a:avLst/>
          </a:prstGeom>
          <a:noFill/>
        </p:spPr>
        <p:txBody>
          <a:bodyPr wrap="square" rtlCol="0">
            <a:spAutoFit/>
          </a:bodyPr>
          <a:lstStyle/>
          <a:p>
            <a:r>
              <a:rPr lang="en-US" sz="2400" b="1" dirty="0"/>
              <a:t>ANALYSIS</a:t>
            </a:r>
            <a:endParaRPr lang="en-US" sz="2400" b="1" dirty="0"/>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p:cNvSpPr txBox="1"/>
          <p:nvPr/>
        </p:nvSpPr>
        <p:spPr>
          <a:xfrm>
            <a:off x="10752597" y="4087269"/>
            <a:ext cx="7230602" cy="3046095"/>
          </a:xfrm>
          <a:prstGeom prst="rect">
            <a:avLst/>
          </a:prstGeom>
          <a:noFill/>
        </p:spPr>
        <p:txBody>
          <a:bodyPr wrap="square" rtlCol="0">
            <a:spAutoFit/>
          </a:bodyPr>
          <a:lstStyle/>
          <a:p>
            <a:r>
              <a:rPr lang="en-US" sz="2400" b="1" dirty="0"/>
              <a:t>INSIGHT</a:t>
            </a:r>
            <a:endParaRPr lang="en-US" sz="2400" b="1" dirty="0"/>
          </a:p>
          <a:p>
            <a:endParaRPr lang="en-US" sz="2400" dirty="0"/>
          </a:p>
          <a:p>
            <a:pPr algn="just"/>
            <a:r>
              <a:rPr lang="en-US" sz="2400" dirty="0"/>
              <a:t>Food is a common theme with the top 5 Categories with “Animals” ranking the highest. This may give an indication to the audience within your user base. You could use the insight to create a campaign and work with healthy eating brands to boots user engagement.</a:t>
            </a:r>
            <a:endParaRPr lang="en-US" sz="2400" dirty="0"/>
          </a:p>
        </p:txBody>
      </p:sp>
      <p:sp>
        <p:nvSpPr>
          <p:cNvPr id="28" name="TextBox 27"/>
          <p:cNvSpPr txBox="1"/>
          <p:nvPr/>
        </p:nvSpPr>
        <p:spPr>
          <a:xfrm>
            <a:off x="10752597" y="7445172"/>
            <a:ext cx="7208371" cy="2308324"/>
          </a:xfrm>
          <a:prstGeom prst="rect">
            <a:avLst/>
          </a:prstGeom>
          <a:noFill/>
        </p:spPr>
        <p:txBody>
          <a:bodyPr wrap="square" rtlCol="0">
            <a:spAutoFit/>
          </a:bodyPr>
          <a:lstStyle/>
          <a:p>
            <a:r>
              <a:rPr lang="en-US" sz="2400" b="1" dirty="0"/>
              <a:t>NEXT STEPS</a:t>
            </a:r>
            <a:endParaRPr lang="en-US" sz="2400" b="1" dirty="0"/>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endParaRPr lang="en-US" sz="2600" spc="-26" dirty="0">
              <a:solidFill>
                <a:srgbClr val="FFFFFF"/>
              </a:solidFill>
              <a:latin typeface="Graphik Regular" panose="020B0503030202060203" pitchFamily="34" charset="0"/>
            </a:endParaRP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endParaRPr lang="en-US" sz="8000" spc="-80" dirty="0">
              <a:solidFill>
                <a:srgbClr val="FFFFFF"/>
              </a:solidFill>
              <a:latin typeface="Graphik Regular" panose="020B0503030202060203"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endParaRPr lang="en-US" sz="8000" spc="-80" dirty="0">
                <a:solidFill>
                  <a:srgbClr val="000000"/>
                </a:solidFill>
                <a:latin typeface="Graphik Regular" panose="020B0503030202060203" pitchFamily="34" charset="0"/>
              </a:endParaRP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Problem</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The Analytics team</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Process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Insights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Summary</a:t>
              </a:r>
              <a:endParaRPr lang="en-US" sz="19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endParaRPr lang="en-US" sz="8000" spc="-80" dirty="0">
              <a:solidFill>
                <a:srgbClr val="FFFFFF"/>
              </a:solidFill>
              <a:latin typeface="Graphik Regular" panose="020B0503030202060203" pitchFamily="34" charset="0"/>
            </a:endParaRPr>
          </a:p>
        </p:txBody>
      </p:sp>
      <p:sp>
        <p:nvSpPr>
          <p:cNvPr id="34" name="TextBox 33"/>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endParaRPr lang="en-US" sz="2800" dirty="0"/>
          </a:p>
          <a:p>
            <a:r>
              <a:rPr lang="en-US" sz="2800" dirty="0"/>
              <a:t>Accenture has begun a 3 month POC focusing on these tasks:</a:t>
            </a:r>
            <a:endParaRPr lang="en-US" sz="2800" dirty="0"/>
          </a:p>
          <a:p>
            <a:endParaRPr lang="en-US" sz="2800" dirty="0"/>
          </a:p>
          <a:p>
            <a:pPr marL="342900" indent="-342900">
              <a:buFont typeface="Arial" panose="020B0604020202020204" pitchFamily="34" charset="0"/>
              <a:buChar char="•"/>
            </a:pPr>
            <a:r>
              <a:rPr lang="en-US" sz="2800" dirty="0"/>
              <a:t>An audit of Social Buzz’s  big data practice </a:t>
            </a:r>
            <a:endParaRPr lang="en-US" sz="2800" dirty="0"/>
          </a:p>
          <a:p>
            <a:pPr marL="342900" indent="-342900">
              <a:buFont typeface="Arial" panose="020B0604020202020204" pitchFamily="34" charset="0"/>
              <a:buChar char="•"/>
            </a:pPr>
            <a:r>
              <a:rPr lang="en-US" sz="2800" dirty="0"/>
              <a:t>Recommendations for a successful IPO</a:t>
            </a:r>
            <a:endParaRPr lang="en-US" sz="2800" dirty="0"/>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endParaRPr lang="en-US" sz="8000" spc="-80" dirty="0">
              <a:solidFill>
                <a:srgbClr val="FFFFFF"/>
              </a:solidFill>
              <a:latin typeface="Graphik Regular" panose="020B0503030202060203" pitchFamily="34" charset="0"/>
            </a:endParaRPr>
          </a:p>
        </p:txBody>
      </p:sp>
      <p:sp>
        <p:nvSpPr>
          <p:cNvPr id="22" name="TextBox 21"/>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endParaRPr lang="en-US" sz="3600" dirty="0">
              <a:solidFill>
                <a:schemeClr val="bg1"/>
              </a:solidFill>
            </a:endParaRP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endParaRPr lang="en-US" sz="3600" dirty="0">
              <a:solidFill>
                <a:schemeClr val="bg1"/>
              </a:solidFill>
            </a:endParaRP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endParaRPr lang="en-US" sz="2400" dirty="0">
              <a:solidFill>
                <a:schemeClr val="bg1"/>
              </a:solidFill>
            </a:endParaRP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endParaRPr lang="en-US" sz="8000" spc="-80" dirty="0">
              <a:solidFill>
                <a:srgbClr val="000000"/>
              </a:solidFill>
              <a:latin typeface="Graphik Regular" panose="020B0503030202060203" pitchFamily="34" charset="0"/>
            </a:endParaRPr>
          </a:p>
        </p:txBody>
      </p:sp>
      <p:sp>
        <p:nvSpPr>
          <p:cNvPr id="32" name="TextBox 31"/>
          <p:cNvSpPr txBox="1"/>
          <p:nvPr/>
        </p:nvSpPr>
        <p:spPr>
          <a:xfrm>
            <a:off x="14447029" y="1506989"/>
            <a:ext cx="3048000" cy="1198880"/>
          </a:xfrm>
          <a:prstGeom prst="rect">
            <a:avLst/>
          </a:prstGeom>
          <a:noFill/>
        </p:spPr>
        <p:txBody>
          <a:bodyPr wrap="square" rtlCol="0">
            <a:spAutoFit/>
          </a:bodyPr>
          <a:lstStyle/>
          <a:p>
            <a:r>
              <a:rPr lang="en-US" sz="2400" b="1" dirty="0"/>
              <a:t>Mr. X</a:t>
            </a:r>
            <a:endParaRPr lang="en-US" sz="2400" b="1" dirty="0"/>
          </a:p>
          <a:p>
            <a:r>
              <a:rPr lang="en-US" sz="2400" b="1" dirty="0"/>
              <a:t>Chief Technology Architect</a:t>
            </a:r>
            <a:endParaRPr lang="en-IN" sz="2400" b="1" dirty="0"/>
          </a:p>
        </p:txBody>
      </p:sp>
      <p:sp>
        <p:nvSpPr>
          <p:cNvPr id="33" name="TextBox 32"/>
          <p:cNvSpPr txBox="1"/>
          <p:nvPr/>
        </p:nvSpPr>
        <p:spPr>
          <a:xfrm>
            <a:off x="14422376" y="4494263"/>
            <a:ext cx="2725464" cy="829945"/>
          </a:xfrm>
          <a:prstGeom prst="rect">
            <a:avLst/>
          </a:prstGeom>
          <a:noFill/>
        </p:spPr>
        <p:txBody>
          <a:bodyPr wrap="square" rtlCol="0">
            <a:spAutoFit/>
          </a:bodyPr>
          <a:lstStyle/>
          <a:p>
            <a:r>
              <a:rPr lang="en-US" sz="2400" b="1" dirty="0"/>
              <a:t>Mr. Y</a:t>
            </a:r>
            <a:endParaRPr lang="en-US" sz="2000" b="1" dirty="0"/>
          </a:p>
          <a:p>
            <a:r>
              <a:rPr lang="en-US" sz="2400" b="1" dirty="0"/>
              <a:t>Senior Principal</a:t>
            </a:r>
            <a:endParaRPr lang="en-IN" sz="2400" b="1" dirty="0"/>
          </a:p>
        </p:txBody>
      </p:sp>
      <p:sp>
        <p:nvSpPr>
          <p:cNvPr id="34" name="TextBox 33"/>
          <p:cNvSpPr txBox="1"/>
          <p:nvPr/>
        </p:nvSpPr>
        <p:spPr>
          <a:xfrm>
            <a:off x="14542853" y="7567606"/>
            <a:ext cx="2667000" cy="829945"/>
          </a:xfrm>
          <a:prstGeom prst="rect">
            <a:avLst/>
          </a:prstGeom>
          <a:noFill/>
        </p:spPr>
        <p:txBody>
          <a:bodyPr wrap="square" rtlCol="0">
            <a:spAutoFit/>
          </a:bodyPr>
          <a:lstStyle/>
          <a:p>
            <a:r>
              <a:rPr lang="en-US" sz="2400" b="1" dirty="0" smtClean="0"/>
              <a:t>Mr. Z (Self)</a:t>
            </a:r>
            <a:endParaRPr lang="en-US" sz="2400" b="1" dirty="0"/>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endParaRPr lang="en-US" sz="8000" spc="-80" dirty="0">
              <a:solidFill>
                <a:srgbClr val="FFFFFF"/>
              </a:solidFill>
              <a:latin typeface="Graphik Regular" panose="020B050303020206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a:rPr>
              <a:t>1</a:t>
            </a:r>
            <a:endParaRPr lang="en-US" sz="7190" spc="-640" dirty="0">
              <a:solidFill>
                <a:srgbClr val="FFFFFF"/>
              </a:solidFill>
              <a:latin typeface="Clear Sans Regular Bold"/>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a:rPr>
              <a:t>2</a:t>
            </a:r>
            <a:endParaRPr lang="en-US" sz="7190" spc="-640" dirty="0">
              <a:solidFill>
                <a:srgbClr val="FFFFFF"/>
              </a:solidFill>
              <a:latin typeface="Clear Sans Regular Bold"/>
            </a:endParaRP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spc="-640">
                <a:solidFill>
                  <a:srgbClr val="FFFFFF"/>
                </a:solidFill>
                <a:latin typeface="Clear Sans Regular Bold"/>
              </a:rPr>
              <a:t>5</a:t>
            </a:r>
            <a:endParaRPr lang="en-US" sz="7190" spc="-640">
              <a:solidFill>
                <a:srgbClr val="FFFFFF"/>
              </a:solidFill>
              <a:latin typeface="Clear Sans Regular Bold"/>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a:rPr>
              <a:t>4</a:t>
            </a:r>
            <a:endParaRPr lang="en-US" sz="7190" spc="-640" dirty="0">
              <a:solidFill>
                <a:srgbClr val="FFFFFF"/>
              </a:solidFill>
              <a:latin typeface="Clear Sans Regular Bold"/>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a:rPr>
              <a:t>3</a:t>
            </a:r>
            <a:endParaRPr lang="en-US" sz="7190" spc="-640" dirty="0">
              <a:solidFill>
                <a:srgbClr val="FFFFFF"/>
              </a:solidFill>
              <a:latin typeface="Clear Sans Regular Bold"/>
            </a:endParaRPr>
          </a:p>
        </p:txBody>
      </p:sp>
      <p:sp>
        <p:nvSpPr>
          <p:cNvPr id="39" name="TextBox 38"/>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endParaRPr lang="en-US" sz="8000" spc="-80" dirty="0">
              <a:solidFill>
                <a:srgbClr val="000000"/>
              </a:solidFill>
              <a:latin typeface="Graphik Regular" panose="020B0503030202060203" pitchFamily="34" charset="0"/>
            </a:endParaRP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670342" y="6480309"/>
            <a:ext cx="2972219" cy="881758"/>
          </a:xfrm>
          <a:prstGeom prst="rect">
            <a:avLst/>
          </a:prstGeom>
        </p:spPr>
      </p:pic>
      <p:sp>
        <p:nvSpPr>
          <p:cNvPr id="15" name="TextBox 14"/>
          <p:cNvSpPr txBox="1"/>
          <p:nvPr/>
        </p:nvSpPr>
        <p:spPr>
          <a:xfrm>
            <a:off x="2851150" y="4058920"/>
            <a:ext cx="2005330" cy="2030095"/>
          </a:xfrm>
          <a:prstGeom prst="rect">
            <a:avLst/>
          </a:prstGeom>
          <a:noFill/>
        </p:spPr>
        <p:txBody>
          <a:bodyPr wrap="square" rtlCol="0">
            <a:spAutoFit/>
          </a:bodyPr>
          <a:lstStyle/>
          <a:p>
            <a:pPr algn="ctr"/>
            <a:r>
              <a:rPr lang="en-US" sz="5400" dirty="0">
                <a:solidFill>
                  <a:srgbClr val="A100FF"/>
                </a:solidFill>
              </a:rPr>
              <a:t>16</a:t>
            </a:r>
            <a:endParaRPr lang="en-US" sz="5400" dirty="0">
              <a:solidFill>
                <a:srgbClr val="A100FF"/>
              </a:solidFill>
            </a:endParaRPr>
          </a:p>
          <a:p>
            <a:pPr algn="ctr"/>
            <a:endParaRPr lang="en-US" sz="2400" dirty="0"/>
          </a:p>
          <a:p>
            <a:pPr algn="ctr"/>
            <a:r>
              <a:rPr lang="en-US" sz="2400" dirty="0"/>
              <a:t>Unique Categories</a:t>
            </a:r>
            <a:endParaRPr lang="en-IN" sz="2400" dirty="0"/>
          </a:p>
        </p:txBody>
      </p:sp>
      <p:sp>
        <p:nvSpPr>
          <p:cNvPr id="17" name="TextBox 16"/>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endParaRPr lang="en-US" sz="5400" dirty="0">
              <a:solidFill>
                <a:srgbClr val="A100FF"/>
              </a:solidFill>
            </a:endParaRPr>
          </a:p>
          <a:p>
            <a:pPr algn="ctr"/>
            <a:endParaRPr lang="en-US" sz="2400" dirty="0"/>
          </a:p>
          <a:p>
            <a:pPr algn="ctr"/>
            <a:r>
              <a:rPr lang="en-US" sz="2400" dirty="0"/>
              <a:t>Reactions to  “Food” posts</a:t>
            </a:r>
            <a:endParaRPr lang="en-IN" sz="2400" dirty="0"/>
          </a:p>
        </p:txBody>
      </p:sp>
      <p:sp>
        <p:nvSpPr>
          <p:cNvPr id="18" name="TextBox 17"/>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endParaRPr lang="en-US" sz="5400" dirty="0">
              <a:solidFill>
                <a:srgbClr val="A100FF"/>
              </a:solidFill>
            </a:endParaRPr>
          </a:p>
          <a:p>
            <a:pPr algn="ctr"/>
            <a:endParaRPr lang="en-US" sz="2400" dirty="0"/>
          </a:p>
          <a:p>
            <a:pPr algn="ctr"/>
            <a:r>
              <a:rPr lang="en-US" sz="2400" dirty="0"/>
              <a:t>Month with</a:t>
            </a:r>
            <a:endParaRPr lang="en-US" sz="2400" dirty="0"/>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pic>
        <p:nvPicPr>
          <p:cNvPr id="27" name="Picture 26" descr="Screenshot from 2023-09-12 23-46-58"/>
          <p:cNvPicPr>
            <a:picLocks noChangeAspect="1"/>
          </p:cNvPicPr>
          <p:nvPr/>
        </p:nvPicPr>
        <p:blipFill>
          <a:blip r:embed="rId3"/>
          <a:stretch>
            <a:fillRect/>
          </a:stretch>
        </p:blipFill>
        <p:spPr>
          <a:xfrm>
            <a:off x="3248660" y="1490345"/>
            <a:ext cx="13907135" cy="79051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2" cstate="print">
              <a:extLst>
                <a:ext uri="{28A0092B-C50C-407E-A947-70E740481C1C}">
                  <a14:useLocalDpi xmlns:a14="http://schemas.microsoft.com/office/drawing/2010/main" val="0"/>
                </a:ext>
              </a:extLst>
            </a:blip>
            <a:srcRect b="321"/>
            <a:stretch>
              <a:fillRect/>
            </a:stretch>
          </p:blipFill>
          <p:spPr>
            <a:xfrm>
              <a:off x="0" y="0"/>
              <a:ext cx="4083272" cy="4091977"/>
            </a:xfrm>
            <a:prstGeom prst="rect">
              <a:avLst/>
            </a:prstGeom>
          </p:spPr>
        </p:pic>
      </p:grpSp>
      <p:pic>
        <p:nvPicPr>
          <p:cNvPr id="27" name="Picture 26" descr="Screenshot from 2023-09-12 23-47-27"/>
          <p:cNvPicPr>
            <a:picLocks noChangeAspect="1"/>
          </p:cNvPicPr>
          <p:nvPr/>
        </p:nvPicPr>
        <p:blipFill>
          <a:blip r:embed="rId3"/>
          <a:stretch>
            <a:fillRect/>
          </a:stretch>
        </p:blipFill>
        <p:spPr>
          <a:xfrm>
            <a:off x="4267200" y="1181100"/>
            <a:ext cx="10749915" cy="84112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1496</Words>
  <Application>WPS Presentation</Application>
  <PresentationFormat>Custom</PresentationFormat>
  <Paragraphs>101</Paragraphs>
  <Slides>13</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Graphik Regular</vt:lpstr>
      <vt:lpstr>FreeSans</vt:lpstr>
      <vt:lpstr>Clear Sans Regular Bold</vt:lpstr>
      <vt:lpstr>Microsoft YaHei</vt:lpstr>
      <vt:lpstr>Droid Sans Fallback</vt:lpstr>
      <vt:lpstr>Arial Unicode MS</vt:lpstr>
      <vt:lpstr>Calibri</vt:lpstr>
      <vt:lpstr>Trebuchet MS</vt:lpstr>
      <vt:lpstr>Gubbi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ali</cp:lastModifiedBy>
  <cp:revision>34</cp:revision>
  <dcterms:created xsi:type="dcterms:W3CDTF">2023-09-12T18:33:43Z</dcterms:created>
  <dcterms:modified xsi:type="dcterms:W3CDTF">2023-09-12T18:33:43Z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