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7" r:id="rId11"/>
    <p:sldId id="275" r:id="rId12"/>
    <p:sldId id="264" r:id="rId13"/>
    <p:sldId id="274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 snapToObjects="1">
      <p:cViewPr varScale="1">
        <p:scale>
          <a:sx n="110" d="100"/>
          <a:sy n="110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mtClean="0"/>
              <a:t>Shipment Pricing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/>
              <a:t>PARVEJ ALAM ANSARI</a:t>
            </a:r>
            <a:endParaRPr lang="en-US" smtClean="0"/>
          </a:p>
          <a:p>
            <a:pPr algn="l"/>
            <a:r>
              <a:rPr lang="en-US" smtClean="0"/>
              <a:t>IBM Advanced Data Science Capstone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shot from 2023-08-11 01-04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330" y="2282190"/>
            <a:ext cx="6046470" cy="417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2715" y="6157732"/>
            <a:ext cx="3531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12 most important features </a:t>
            </a:r>
            <a:endParaRPr lang="en-US" dirty="0"/>
          </a:p>
        </p:txBody>
      </p:sp>
      <p:pic>
        <p:nvPicPr>
          <p:cNvPr id="5" name="Picture 4" descr="Screenshot from 2023-08-11 01-08-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2099945"/>
            <a:ext cx="5029200" cy="405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Indicator</a:t>
            </a:r>
            <a:endParaRPr lang="en-US" dirty="0"/>
          </a:p>
        </p:txBody>
      </p:sp>
      <p:pic>
        <p:nvPicPr>
          <p:cNvPr id="5" name="Picture 4" descr="Screenshot from 2023-08-11 01-06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255" y="2270760"/>
            <a:ext cx="8374380" cy="416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was cleaned , explored and visualized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Top 12 correlating features were isolated </a:t>
            </a:r>
            <a:endParaRPr lang="en-US" dirty="0" smtClean="0"/>
          </a:p>
          <a:p>
            <a:r>
              <a:rPr lang="en-US" dirty="0" smtClean="0"/>
              <a:t>Multiple Classical Machine Learning Algorithms and One Deep Learning based Neural Network was implemented against the data set to check the best performant algorithm.</a:t>
            </a:r>
            <a:endParaRPr lang="en-US" dirty="0" smtClean="0"/>
          </a:p>
          <a:p>
            <a:r>
              <a:rPr lang="en-US" dirty="0" smtClean="0"/>
              <a:t>LightGBM ML Algorithm was selected for model traning and testing.</a:t>
            </a:r>
            <a:endParaRPr lang="en-US" dirty="0" smtClean="0"/>
          </a:p>
          <a:p>
            <a:r>
              <a:rPr lang="en-US" dirty="0" smtClean="0"/>
              <a:t>Testing Accuracy is more than 99 precent.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35915" cy="3599316"/>
          </a:xfrm>
        </p:spPr>
        <p:txBody>
          <a:bodyPr>
            <a:normAutofit fontScale="80000"/>
          </a:bodyPr>
          <a:lstStyle/>
          <a:p>
            <a:r>
              <a:rPr lang="en-US" dirty="0" smtClean="0"/>
              <a:t>The market for supply chain analytics is expected to develop at a CAGR of 17.3 percent from 2019 to 2024, more than doubling in size. </a:t>
            </a:r>
            <a:endParaRPr lang="en-US" dirty="0" smtClean="0"/>
          </a:p>
          <a:p>
            <a:r>
              <a:rPr lang="en-US" dirty="0" smtClean="0"/>
              <a:t>This data demonstrates how supply chain organizations are understanding the advantages of being able to predict what will happen in the future with a decent degree of certainty. </a:t>
            </a:r>
            <a:endParaRPr lang="en-US" dirty="0" smtClean="0"/>
          </a:p>
          <a:p>
            <a:r>
              <a:rPr lang="en-US" dirty="0" smtClean="0"/>
              <a:t>Supply chain leaders may use this data to address supply chain difficulties, cut costs, and enhance service levels all at the same time.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336873"/>
            <a:ext cx="5070022" cy="3599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2233930"/>
            <a:ext cx="6767830" cy="2903220"/>
          </a:xfrm>
        </p:spPr>
        <p:txBody>
          <a:bodyPr>
            <a:normAutofit fontScale="80000"/>
          </a:bodyPr>
          <a:lstStyle/>
          <a:p>
            <a:r>
              <a:rPr lang="en-US" dirty="0" smtClean="0"/>
              <a:t>The dataset was obtained </a:t>
            </a:r>
            <a:r>
              <a:rPr lang="en-US" dirty="0"/>
              <a:t>from USA Government Website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/>
              <a:t>https://data.usaid.gov/HIV-AIDS/Supply-Chain-Shipment-Pricing-Data/a3rc-nmf6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Dataset consists of </a:t>
            </a:r>
            <a:r>
              <a:rPr lang="is-IS" dirty="0"/>
              <a:t>1</a:t>
            </a:r>
            <a:r>
              <a:rPr lang="en-US" altLang="is-IS" dirty="0"/>
              <a:t>0324</a:t>
            </a:r>
            <a:r>
              <a:rPr lang="en-US" dirty="0" smtClean="0"/>
              <a:t> samples and  33 features of which 26 are categorical and 7 are numerical.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shot from 2023-08-11 00-33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6280" y="2119630"/>
            <a:ext cx="4941570" cy="4566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Dataset, outof 33 features, 3  features contain missing values.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duration values were negative suggesting outliers or missing values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numerical features are highly skewed and categorical features needs to be properly handled.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There were no Duplicates in the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3423" y="6007261"/>
            <a:ext cx="65676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 Africa and Nigeria are most preferred Destination country for shipments. </a:t>
            </a:r>
            <a:endParaRPr lang="en-US" dirty="0"/>
          </a:p>
        </p:txBody>
      </p:sp>
      <p:pic>
        <p:nvPicPr>
          <p:cNvPr id="10" name="Picture 9" descr="Screenshot from 2023-08-11 00-45-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2037080"/>
            <a:ext cx="9413240" cy="3970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4091" y="6079671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Box Plots for </a:t>
            </a:r>
            <a:r>
              <a:rPr lang="en-US" smtClean="0"/>
              <a:t>outlier Detection</a:t>
            </a:r>
            <a:endParaRPr lang="en-US"/>
          </a:p>
        </p:txBody>
      </p:sp>
      <p:pic>
        <p:nvPicPr>
          <p:cNvPr id="7" name="Picture 6" descr="Screenshot from 2023-08-11 00-42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2131695"/>
            <a:ext cx="5563235" cy="3308985"/>
          </a:xfrm>
          <a:prstGeom prst="rect">
            <a:avLst/>
          </a:prstGeom>
        </p:spPr>
      </p:pic>
      <p:pic>
        <p:nvPicPr>
          <p:cNvPr id="8" name="Picture 7" descr="Screenshot from 2023-08-11 00-43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65" y="2131695"/>
            <a:ext cx="5932170" cy="3339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 were properly handled as pre the need.</a:t>
            </a:r>
            <a:endParaRPr lang="en-US" dirty="0" smtClean="0"/>
          </a:p>
          <a:p>
            <a:r>
              <a:rPr lang="en-US" dirty="0" smtClean="0"/>
              <a:t>Each numerical values was clipped to remove outliers.</a:t>
            </a:r>
            <a:endParaRPr lang="en-US" dirty="0" smtClean="0"/>
          </a:p>
          <a:p>
            <a:r>
              <a:rPr lang="en-US" dirty="0" smtClean="0"/>
              <a:t>Categorical variables were converted to Numerical one for processing.</a:t>
            </a:r>
            <a:endParaRPr lang="en-US" dirty="0" smtClean="0"/>
          </a:p>
          <a:p>
            <a:r>
              <a:rPr lang="en-US" dirty="0" smtClean="0"/>
              <a:t>Feature Scaling was performed using </a:t>
            </a:r>
            <a:r>
              <a:rPr lang="en-US" dirty="0" err="1" smtClean="0">
                <a:sym typeface="+mn-ea"/>
              </a:rPr>
              <a:t>MinMax</a:t>
            </a:r>
            <a:r>
              <a:rPr lang="en-US" dirty="0" smtClean="0">
                <a:sym typeface="+mn-ea"/>
              </a:rPr>
              <a:t> scaler.</a:t>
            </a:r>
            <a:endParaRPr lang="en-US" dirty="0" smtClean="0">
              <a:sym typeface="+mn-ea"/>
            </a:endParaRPr>
          </a:p>
          <a:p>
            <a:r>
              <a:rPr lang="en-US" dirty="0" smtClean="0"/>
              <a:t>Numerical features and Categorical features were preprocessed for better performance of the ML Algorithms.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models were uses:-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Gradient boosted tree implemented with LightGBM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Deep Neural Network implemented with Keras</a:t>
            </a:r>
            <a:endParaRPr lang="en-US" dirty="0" smtClean="0"/>
          </a:p>
          <a:p>
            <a:r>
              <a:rPr lang="en-US" dirty="0" smtClean="0"/>
              <a:t>Hyper-parameters For each models were optimized using Bayesian optimization</a:t>
            </a:r>
            <a:endParaRPr lang="en-US" dirty="0" smtClean="0"/>
          </a:p>
          <a:p>
            <a:r>
              <a:rPr lang="en-US" dirty="0" smtClean="0"/>
              <a:t>The models were evaluated on all 3 three feature sets.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 descr="Screenshot from 2023-08-11 01-00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2136775"/>
            <a:ext cx="7226935" cy="1667510"/>
          </a:xfrm>
          <a:prstGeom prst="rect">
            <a:avLst/>
          </a:prstGeom>
        </p:spPr>
      </p:pic>
      <p:pic>
        <p:nvPicPr>
          <p:cNvPr id="6" name="Picture 5" descr="Screenshot from 2023-08-11 01-01-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" y="3943350"/>
            <a:ext cx="7226935" cy="1710055"/>
          </a:xfrm>
          <a:prstGeom prst="rect">
            <a:avLst/>
          </a:prstGeom>
        </p:spPr>
      </p:pic>
      <p:pic>
        <p:nvPicPr>
          <p:cNvPr id="7" name="Picture 6" descr="Screenshot from 2023-08-11 01-01-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30" y="5792470"/>
            <a:ext cx="7226935" cy="920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2307</Words>
  <Application>WPS Presentation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Microsoft YaHei</vt:lpstr>
      <vt:lpstr>Droid Sans Fallback</vt:lpstr>
      <vt:lpstr>Arial Unicode MS</vt:lpstr>
      <vt:lpstr>Calibri</vt:lpstr>
      <vt:lpstr>Berlin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Model Selection</vt:lpstr>
      <vt:lpstr>Results</vt:lpstr>
      <vt:lpstr>Results</vt:lpstr>
      <vt:lpstr>Results</vt:lpstr>
      <vt:lpstr>Model Performance Indicator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 </dc:title>
  <dc:creator>Nikhil Nishikant Dange</dc:creator>
  <cp:lastModifiedBy>ali</cp:lastModifiedBy>
  <cp:revision>54</cp:revision>
  <dcterms:created xsi:type="dcterms:W3CDTF">2023-08-10T19:44:50Z</dcterms:created>
  <dcterms:modified xsi:type="dcterms:W3CDTF">2023-08-10T19:44:50Z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