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EE0F39-E4EA-4265-9F86-5F0BC87EE6F6}">
  <a:tblStyle styleId="{15EE0F39-E4EA-4265-9F86-5F0BC87EE6F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271C3F2-5C9E-46A1-BD6A-13319A512B35}" styleName="Table_1">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40000"/>
            </a:schemeClr>
          </a:solidFill>
        </a:fill>
      </a:tcStyle>
    </a:band1H>
    <a:band2H>
      <a:tcTxStyle/>
    </a:band2H>
    <a:band1V>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fill>
          <a:solidFill>
            <a:schemeClr val="accent5">
              <a:alpha val="40000"/>
            </a:schemeClr>
          </a:solidFill>
        </a:fill>
      </a:tcStyle>
    </a:band1V>
    <a:band2V>
      <a:tcTxStyle/>
    </a:band2V>
    <a:la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39f8ff4c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439f8ff4cc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39f8ff4c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439f8ff4cc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9f8ff4cc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439f8ff4cc_2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39f8ff4cc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439f8ff4cc_2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a:solidFill>
                  <a:srgbClr val="FF0000"/>
                </a:solidFill>
              </a:rPr>
              <a:t>Data Modeling Summarization</a:t>
            </a:r>
            <a:endParaRPr>
              <a:solidFill>
                <a:srgbClr val="FF0000"/>
              </a:solidFill>
            </a:endParaRPr>
          </a:p>
        </p:txBody>
      </p:sp>
      <p:sp>
        <p:nvSpPr>
          <p:cNvPr id="130" name="Google Shape;130;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rgbClr val="888888"/>
              </a:buClr>
              <a:buSzPts val="3200"/>
              <a:buNone/>
            </a:pPr>
            <a:r>
              <a:rPr lang="en-GB">
                <a:solidFill>
                  <a:srgbClr val="0000FF"/>
                </a:solidFill>
              </a:rPr>
              <a:t>All the data that is now available from the client and ready for the modeling of the problem statement</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457200" y="285750"/>
            <a:ext cx="8229600" cy="4308872"/>
          </a:xfrm>
          <a:prstGeom prst="rect">
            <a:avLst/>
          </a:prstGeom>
          <a:noFill/>
          <a:ln>
            <a:noFill/>
          </a:ln>
        </p:spPr>
        <p:txBody>
          <a:bodyPr anchorCtr="0" anchor="t" bIns="45700" lIns="91425" spcFirstLastPara="1" rIns="91425" wrap="square" tIns="45700">
            <a:noAutofit/>
          </a:bodyPr>
          <a:lstStyle/>
          <a:p>
            <a:pPr indent="-368300" lvl="0" marL="457200" rtl="0" algn="l">
              <a:spcBef>
                <a:spcPts val="0"/>
              </a:spcBef>
              <a:spcAft>
                <a:spcPts val="0"/>
              </a:spcAft>
              <a:buClr>
                <a:srgbClr val="980000"/>
              </a:buClr>
              <a:buSzPts val="2200"/>
              <a:buFont typeface="Nunito"/>
              <a:buChar char="❖"/>
            </a:pPr>
            <a:r>
              <a:rPr b="1" lang="en-GB" sz="2200">
                <a:solidFill>
                  <a:srgbClr val="980000"/>
                </a:solidFill>
                <a:latin typeface="Nunito"/>
                <a:ea typeface="Nunito"/>
                <a:cs typeface="Nunito"/>
                <a:sym typeface="Nunito"/>
              </a:rPr>
              <a:t>This data model diagram shows:</a:t>
            </a:r>
            <a:endParaRPr b="1" sz="2200">
              <a:solidFill>
                <a:srgbClr val="980000"/>
              </a:solidFill>
              <a:latin typeface="Nunito"/>
              <a:ea typeface="Nunito"/>
              <a:cs typeface="Nunito"/>
              <a:sym typeface="Nunito"/>
            </a:endParaRPr>
          </a:p>
          <a:p>
            <a:pPr indent="0" lvl="0" marL="342900" rtl="0" algn="l">
              <a:spcBef>
                <a:spcPts val="560"/>
              </a:spcBef>
              <a:spcAft>
                <a:spcPts val="0"/>
              </a:spcAft>
              <a:buNone/>
            </a:pPr>
            <a:r>
              <a:rPr lang="en-GB" sz="2200"/>
              <a:t>●	</a:t>
            </a:r>
            <a:r>
              <a:rPr lang="en-GB" sz="2200">
                <a:solidFill>
                  <a:srgbClr val="CC0000"/>
                </a:solidFill>
              </a:rPr>
              <a:t>3 - Tables:  </a:t>
            </a:r>
            <a:endParaRPr sz="2200">
              <a:solidFill>
                <a:srgbClr val="CC0000"/>
              </a:solidFill>
            </a:endParaRPr>
          </a:p>
          <a:p>
            <a:pPr indent="0" lvl="0" marL="342900" rtl="0" algn="l">
              <a:spcBef>
                <a:spcPts val="560"/>
              </a:spcBef>
              <a:spcAft>
                <a:spcPts val="0"/>
              </a:spcAft>
              <a:buNone/>
            </a:pPr>
            <a:r>
              <a:rPr lang="en-GB" sz="2200">
                <a:solidFill>
                  <a:srgbClr val="B45F06"/>
                </a:solidFill>
              </a:rPr>
              <a:t>Table_1:</a:t>
            </a:r>
            <a:r>
              <a:rPr lang="en-GB" sz="2200"/>
              <a:t> ○	sales = sales data</a:t>
            </a:r>
            <a:endParaRPr sz="2200"/>
          </a:p>
          <a:p>
            <a:pPr indent="0" lvl="0" marL="342900" rtl="0" algn="l">
              <a:spcBef>
                <a:spcPts val="560"/>
              </a:spcBef>
              <a:spcAft>
                <a:spcPts val="0"/>
              </a:spcAft>
              <a:buNone/>
            </a:pPr>
            <a:r>
              <a:rPr lang="en-GB" sz="2200">
                <a:solidFill>
                  <a:srgbClr val="B45F06"/>
                </a:solidFill>
              </a:rPr>
              <a:t>Table_2: </a:t>
            </a:r>
            <a:r>
              <a:rPr lang="en-GB" sz="2200"/>
              <a:t>○	sensor_storage_temperature = IoT data from the temperature sensors in the storage facility for the products</a:t>
            </a:r>
            <a:endParaRPr sz="2200"/>
          </a:p>
          <a:p>
            <a:pPr indent="0" lvl="0" marL="342900" rtl="0" algn="l">
              <a:spcBef>
                <a:spcPts val="560"/>
              </a:spcBef>
              <a:spcAft>
                <a:spcPts val="0"/>
              </a:spcAft>
              <a:buNone/>
            </a:pPr>
            <a:r>
              <a:rPr lang="en-GB" sz="2200">
                <a:solidFill>
                  <a:srgbClr val="B45F06"/>
                </a:solidFill>
              </a:rPr>
              <a:t>Table_3: </a:t>
            </a:r>
            <a:r>
              <a:rPr lang="en-GB" sz="2200"/>
              <a:t>○	sensor_stock_levels = estimated stock levels of products based on IoT sensors</a:t>
            </a:r>
            <a:endParaRPr sz="2200"/>
          </a:p>
          <a:p>
            <a:pPr indent="0" lvl="0" marL="342900" rtl="0" algn="l">
              <a:spcBef>
                <a:spcPts val="560"/>
              </a:spcBef>
              <a:spcAft>
                <a:spcPts val="0"/>
              </a:spcAft>
              <a:buNone/>
            </a:pPr>
            <a:r>
              <a:rPr lang="en-GB" sz="2200"/>
              <a:t>●	</a:t>
            </a:r>
            <a:r>
              <a:rPr lang="en-GB" sz="2200">
                <a:solidFill>
                  <a:srgbClr val="FF0000"/>
                </a:solidFill>
              </a:rPr>
              <a:t>Relations Between Tables</a:t>
            </a:r>
            <a:endParaRPr sz="2200">
              <a:solidFill>
                <a:srgbClr val="FF0000"/>
              </a:solidFill>
            </a:endParaRPr>
          </a:p>
          <a:p>
            <a:pPr indent="0" lvl="0" marL="342900" rtl="0" algn="l">
              <a:spcBef>
                <a:spcPts val="560"/>
              </a:spcBef>
              <a:spcAft>
                <a:spcPts val="0"/>
              </a:spcAft>
              <a:buNone/>
            </a:pPr>
            <a:r>
              <a:rPr lang="en-GB" sz="2200"/>
              <a:t>○	These are shown by the arrows. Make note of the columns that connect the start and end of the arrows, this indicates how you can merge the tables using these linked columns. </a:t>
            </a:r>
            <a:endParaRPr sz="2200"/>
          </a:p>
          <a:p>
            <a:pPr indent="-165100" lvl="0" marL="342900" rtl="0" algn="l">
              <a:spcBef>
                <a:spcPts val="560"/>
              </a:spcBef>
              <a:spcAft>
                <a:spcPts val="0"/>
              </a:spcAft>
              <a:buClr>
                <a:schemeClr val="dk1"/>
              </a:buClr>
              <a:buSzPts val="280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C:\Users\Hp\Downloads\cognizant\Untitled.png" id="140" name="Google Shape;140;p27"/>
          <p:cNvPicPr preferRelativeResize="0"/>
          <p:nvPr/>
        </p:nvPicPr>
        <p:blipFill rotWithShape="1">
          <a:blip r:embed="rId3">
            <a:alphaModFix/>
          </a:blip>
          <a:srcRect b="0" l="0" r="0" t="0"/>
          <a:stretch/>
        </p:blipFill>
        <p:spPr>
          <a:xfrm>
            <a:off x="594325" y="876598"/>
            <a:ext cx="7955350" cy="296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8"/>
          <p:cNvGraphicFramePr/>
          <p:nvPr/>
        </p:nvGraphicFramePr>
        <p:xfrm>
          <a:off x="661182" y="728003"/>
          <a:ext cx="3000000" cy="3000000"/>
        </p:xfrm>
        <a:graphic>
          <a:graphicData uri="http://schemas.openxmlformats.org/drawingml/2006/table">
            <a:tbl>
              <a:tblPr>
                <a:noFill/>
                <a:tableStyleId>{15EE0F39-E4EA-4265-9F86-5F0BC87EE6F6}</a:tableStyleId>
              </a:tblPr>
              <a:tblGrid>
                <a:gridCol w="1181675"/>
              </a:tblGrid>
              <a:tr h="274300">
                <a:tc>
                  <a:txBody>
                    <a:bodyPr/>
                    <a:lstStyle/>
                    <a:p>
                      <a:pPr indent="0" lvl="0" marL="0" marR="0" rtl="0" algn="l">
                        <a:spcBef>
                          <a:spcPts val="0"/>
                        </a:spcBef>
                        <a:spcAft>
                          <a:spcPts val="0"/>
                        </a:spcAft>
                        <a:buNone/>
                      </a:pPr>
                      <a:r>
                        <a:t/>
                      </a:r>
                      <a:endParaRPr sz="1400"/>
                    </a:p>
                  </a:txBody>
                  <a:tcPr marT="34300" marB="343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46" name="Google Shape;146;p28"/>
          <p:cNvGraphicFramePr/>
          <p:nvPr/>
        </p:nvGraphicFramePr>
        <p:xfrm>
          <a:off x="132625" y="329975"/>
          <a:ext cx="3000000" cy="3000000"/>
        </p:xfrm>
        <a:graphic>
          <a:graphicData uri="http://schemas.openxmlformats.org/drawingml/2006/table">
            <a:tbl>
              <a:tblPr bandRow="1" firstRow="1">
                <a:gradFill>
                  <a:gsLst>
                    <a:gs pos="0">
                      <a:srgbClr val="9BE9FF"/>
                    </a:gs>
                    <a:gs pos="35000">
                      <a:srgbClr val="B8F1FF"/>
                    </a:gs>
                    <a:gs pos="100000">
                      <a:srgbClr val="E2FBFF"/>
                    </a:gs>
                  </a:gsLst>
                  <a:lin ang="16200000" scaled="0"/>
                </a:gradFill>
                <a:tableStyleId>{6271C3F2-5C9E-46A1-BD6A-13319A512B35}</a:tableStyleId>
              </a:tblPr>
              <a:tblGrid>
                <a:gridCol w="1285750"/>
                <a:gridCol w="1193150"/>
                <a:gridCol w="1018225"/>
                <a:gridCol w="1045375"/>
                <a:gridCol w="1071150"/>
                <a:gridCol w="968050"/>
                <a:gridCol w="668700"/>
                <a:gridCol w="1525200"/>
              </a:tblGrid>
              <a:tr h="581325">
                <a:tc>
                  <a:txBody>
                    <a:bodyPr/>
                    <a:lstStyle/>
                    <a:p>
                      <a:pPr indent="0" lvl="0" marL="0" marR="0" rtl="0" algn="l">
                        <a:spcBef>
                          <a:spcPts val="0"/>
                        </a:spcBef>
                        <a:spcAft>
                          <a:spcPts val="0"/>
                        </a:spcAft>
                        <a:buNone/>
                      </a:pPr>
                      <a:r>
                        <a:rPr lang="en-GB"/>
                        <a:t>TRANSACTION_ID</a:t>
                      </a:r>
                      <a:endParaRPr sz="1400"/>
                    </a:p>
                  </a:txBody>
                  <a:tcPr marT="34300" marB="34300" marR="91450" marL="91450"/>
                </a:tc>
                <a:tc>
                  <a:txBody>
                    <a:bodyPr/>
                    <a:lstStyle/>
                    <a:p>
                      <a:pPr indent="0" lvl="0" marL="0" marR="0" rtl="0" algn="l">
                        <a:spcBef>
                          <a:spcPts val="0"/>
                        </a:spcBef>
                        <a:spcAft>
                          <a:spcPts val="0"/>
                        </a:spcAft>
                        <a:buNone/>
                      </a:pPr>
                      <a:r>
                        <a:rPr lang="en-GB"/>
                        <a:t>PRODUCT_ID</a:t>
                      </a:r>
                      <a:endParaRPr sz="1400"/>
                    </a:p>
                  </a:txBody>
                  <a:tcPr marT="34300" marB="34300" marR="91450" marL="91450"/>
                </a:tc>
                <a:tc>
                  <a:txBody>
                    <a:bodyPr/>
                    <a:lstStyle/>
                    <a:p>
                      <a:pPr indent="0" lvl="0" marL="0" marR="0" rtl="0" algn="l">
                        <a:spcBef>
                          <a:spcPts val="0"/>
                        </a:spcBef>
                        <a:spcAft>
                          <a:spcPts val="0"/>
                        </a:spcAft>
                        <a:buNone/>
                      </a:pPr>
                      <a:r>
                        <a:rPr lang="en-GB"/>
                        <a:t>CATEGORY</a:t>
                      </a:r>
                      <a:endParaRPr sz="1400"/>
                    </a:p>
                  </a:txBody>
                  <a:tcPr marT="34300" marB="34300" marR="91450" marL="91450"/>
                </a:tc>
                <a:tc>
                  <a:txBody>
                    <a:bodyPr/>
                    <a:lstStyle/>
                    <a:p>
                      <a:pPr indent="0" lvl="0" marL="0" marR="0" rtl="0" algn="l">
                        <a:spcBef>
                          <a:spcPts val="0"/>
                        </a:spcBef>
                        <a:spcAft>
                          <a:spcPts val="0"/>
                        </a:spcAft>
                        <a:buNone/>
                      </a:pPr>
                      <a:r>
                        <a:rPr lang="en-GB"/>
                        <a:t>CUSTOMER_TYPE</a:t>
                      </a:r>
                      <a:endParaRPr sz="1400"/>
                    </a:p>
                  </a:txBody>
                  <a:tcPr marT="34300" marB="34300" marR="91450" marL="91450"/>
                </a:tc>
                <a:tc>
                  <a:txBody>
                    <a:bodyPr/>
                    <a:lstStyle/>
                    <a:p>
                      <a:pPr indent="0" lvl="0" marL="0" marR="0" rtl="0" algn="l">
                        <a:spcBef>
                          <a:spcPts val="0"/>
                        </a:spcBef>
                        <a:spcAft>
                          <a:spcPts val="0"/>
                        </a:spcAft>
                        <a:buNone/>
                      </a:pPr>
                      <a:r>
                        <a:rPr lang="en-GB"/>
                        <a:t>UNIT_PRICE</a:t>
                      </a:r>
                      <a:endParaRPr sz="1400"/>
                    </a:p>
                  </a:txBody>
                  <a:tcPr marT="34300" marB="34300" marR="91450" marL="91450"/>
                </a:tc>
                <a:tc>
                  <a:txBody>
                    <a:bodyPr/>
                    <a:lstStyle/>
                    <a:p>
                      <a:pPr indent="0" lvl="0" marL="0" marR="0" rtl="0" algn="l">
                        <a:spcBef>
                          <a:spcPts val="0"/>
                        </a:spcBef>
                        <a:spcAft>
                          <a:spcPts val="0"/>
                        </a:spcAft>
                        <a:buNone/>
                      </a:pPr>
                      <a:r>
                        <a:rPr lang="en-GB"/>
                        <a:t>QUANTITY</a:t>
                      </a:r>
                      <a:endParaRPr sz="1400"/>
                    </a:p>
                  </a:txBody>
                  <a:tcPr marT="34300" marB="34300" marR="91450" marL="91450"/>
                </a:tc>
                <a:tc>
                  <a:txBody>
                    <a:bodyPr/>
                    <a:lstStyle/>
                    <a:p>
                      <a:pPr indent="0" lvl="0" marL="0" marR="0" rtl="0" algn="l">
                        <a:spcBef>
                          <a:spcPts val="0"/>
                        </a:spcBef>
                        <a:spcAft>
                          <a:spcPts val="0"/>
                        </a:spcAft>
                        <a:buNone/>
                      </a:pPr>
                      <a:r>
                        <a:rPr lang="en-GB"/>
                        <a:t>TOTAL</a:t>
                      </a:r>
                      <a:endParaRPr sz="1400"/>
                    </a:p>
                  </a:txBody>
                  <a:tcPr marT="34300" marB="34300" marR="91450" marL="91450"/>
                </a:tc>
                <a:tc>
                  <a:txBody>
                    <a:bodyPr/>
                    <a:lstStyle/>
                    <a:p>
                      <a:pPr indent="0" lvl="0" marL="0" marR="0" rtl="0" algn="l">
                        <a:spcBef>
                          <a:spcPts val="0"/>
                        </a:spcBef>
                        <a:spcAft>
                          <a:spcPts val="0"/>
                        </a:spcAft>
                        <a:buNone/>
                      </a:pPr>
                      <a:r>
                        <a:rPr lang="en-GB"/>
                        <a:t>PAYMENT_TYPE</a:t>
                      </a:r>
                      <a:endParaRPr sz="1400"/>
                    </a:p>
                  </a:txBody>
                  <a:tcPr marT="34300" marB="34300" marR="91450" marL="91450"/>
                </a:tc>
              </a:tr>
              <a:tr h="581325">
                <a:tc>
                  <a:txBody>
                    <a:bodyPr/>
                    <a:lstStyle/>
                    <a:p>
                      <a:pPr indent="0" lvl="0" marL="0" marR="0" rtl="0" algn="ctr">
                        <a:spcBef>
                          <a:spcPts val="0"/>
                        </a:spcBef>
                        <a:spcAft>
                          <a:spcPts val="0"/>
                        </a:spcAft>
                        <a:buNone/>
                      </a:pPr>
                      <a:r>
                        <a:rPr lang="en-GB" sz="1400"/>
                        <a:t>a1c82654</a:t>
                      </a:r>
                      <a:endParaRPr sz="1400"/>
                    </a:p>
                  </a:txBody>
                  <a:tcPr marT="34300" marB="34300" marR="91450" marL="91450"/>
                </a:tc>
                <a:tc>
                  <a:txBody>
                    <a:bodyPr/>
                    <a:lstStyle/>
                    <a:p>
                      <a:pPr indent="0" lvl="0" marL="0" marR="0" rtl="0" algn="ctr">
                        <a:spcBef>
                          <a:spcPts val="0"/>
                        </a:spcBef>
                        <a:spcAft>
                          <a:spcPts val="0"/>
                        </a:spcAft>
                        <a:buNone/>
                      </a:pPr>
                      <a:r>
                        <a:rPr lang="en-GB" sz="1400"/>
                        <a:t>3bc6c1ea</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0.19</a:t>
                      </a:r>
                      <a:endParaRPr sz="1400"/>
                    </a:p>
                  </a:txBody>
                  <a:tcPr marT="34300" marB="34300" marR="91450" marL="91450"/>
                </a:tc>
                <a:tc>
                  <a:txBody>
                    <a:bodyPr/>
                    <a:lstStyle/>
                    <a:p>
                      <a:pPr indent="0" lvl="0" marL="0" marR="0" rtl="0" algn="ctr">
                        <a:spcBef>
                          <a:spcPts val="0"/>
                        </a:spcBef>
                        <a:spcAft>
                          <a:spcPts val="0"/>
                        </a:spcAft>
                        <a:buNone/>
                      </a:pPr>
                      <a:r>
                        <a:rPr lang="en-GB" sz="1400"/>
                        <a:t>2</a:t>
                      </a:r>
                      <a:endParaRPr sz="1400"/>
                    </a:p>
                  </a:txBody>
                  <a:tcPr marT="34300" marB="34300" marR="91450" marL="91450"/>
                </a:tc>
                <a:tc>
                  <a:txBody>
                    <a:bodyPr/>
                    <a:lstStyle/>
                    <a:p>
                      <a:pPr indent="0" lvl="0" marL="0" marR="0" rtl="0" algn="ctr">
                        <a:spcBef>
                          <a:spcPts val="0"/>
                        </a:spcBef>
                        <a:spcAft>
                          <a:spcPts val="0"/>
                        </a:spcAft>
                        <a:buNone/>
                      </a:pPr>
                      <a:r>
                        <a:rPr lang="en-GB" sz="1400"/>
                        <a:t>4</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r h="581325">
                <a:tc>
                  <a:txBody>
                    <a:bodyPr/>
                    <a:lstStyle/>
                    <a:p>
                      <a:pPr indent="0" lvl="0" marL="0" marR="0" rtl="0" algn="ctr">
                        <a:spcBef>
                          <a:spcPts val="0"/>
                        </a:spcBef>
                        <a:spcAft>
                          <a:spcPts val="0"/>
                        </a:spcAft>
                        <a:buNone/>
                      </a:pPr>
                      <a:r>
                        <a:rPr lang="en-GB" sz="1400"/>
                        <a:t>157cebd9</a:t>
                      </a:r>
                      <a:endParaRPr sz="1400"/>
                    </a:p>
                  </a:txBody>
                  <a:tcPr marT="34300" marB="34300" marR="91450" marL="91450"/>
                </a:tc>
                <a:tc>
                  <a:txBody>
                    <a:bodyPr/>
                    <a:lstStyle/>
                    <a:p>
                      <a:pPr indent="0" lvl="0" marL="0" marR="0" rtl="0" algn="ctr">
                        <a:spcBef>
                          <a:spcPts val="0"/>
                        </a:spcBef>
                        <a:spcAft>
                          <a:spcPts val="0"/>
                        </a:spcAft>
                        <a:buNone/>
                      </a:pPr>
                      <a:r>
                        <a:rPr lang="en-GB" sz="1400"/>
                        <a:t>157cebd9</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4</a:t>
                      </a:r>
                      <a:endParaRPr sz="1400"/>
                    </a:p>
                  </a:txBody>
                  <a:tcPr marT="34300" marB="34300" marR="91450" marL="91450"/>
                </a:tc>
                <a:tc>
                  <a:txBody>
                    <a:bodyPr/>
                    <a:lstStyle/>
                    <a:p>
                      <a:pPr indent="0" lvl="0" marL="0" marR="0" rtl="0" algn="ctr">
                        <a:spcBef>
                          <a:spcPts val="0"/>
                        </a:spcBef>
                        <a:spcAft>
                          <a:spcPts val="0"/>
                        </a:spcAft>
                        <a:buNone/>
                      </a:pPr>
                      <a:r>
                        <a:rPr lang="en-GB" sz="1400"/>
                        <a:t>0.76</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r h="581325">
                <a:tc>
                  <a:txBody>
                    <a:bodyPr/>
                    <a:lstStyle/>
                    <a:p>
                      <a:pPr indent="0" lvl="0" marL="0" marR="0" rtl="0" algn="ctr">
                        <a:spcBef>
                          <a:spcPts val="0"/>
                        </a:spcBef>
                        <a:spcAft>
                          <a:spcPts val="0"/>
                        </a:spcAft>
                        <a:buNone/>
                      </a:pPr>
                      <a:r>
                        <a:rPr lang="en-GB" sz="1400"/>
                        <a:t>a016533b</a:t>
                      </a:r>
                      <a:endParaRPr sz="1400"/>
                    </a:p>
                  </a:txBody>
                  <a:tcPr marT="34300" marB="34300" marR="91450" marL="91450"/>
                </a:tc>
                <a:tc>
                  <a:txBody>
                    <a:bodyPr/>
                    <a:lstStyle/>
                    <a:p>
                      <a:pPr indent="0" lvl="0" marL="0" marR="0" rtl="0" algn="ctr">
                        <a:lnSpc>
                          <a:spcPct val="100000"/>
                        </a:lnSpc>
                        <a:spcBef>
                          <a:spcPts val="0"/>
                        </a:spcBef>
                        <a:spcAft>
                          <a:spcPts val="0"/>
                        </a:spcAft>
                        <a:buNone/>
                      </a:pPr>
                      <a:r>
                        <a:rPr lang="en-GB" sz="1400"/>
                        <a:t>527cebd5</a:t>
                      </a:r>
                      <a:endParaRPr sz="1400"/>
                    </a:p>
                    <a:p>
                      <a:pPr indent="0" lvl="0" marL="0" marR="0" rtl="0" algn="ctr">
                        <a:spcBef>
                          <a:spcPts val="0"/>
                        </a:spcBef>
                        <a:spcAft>
                          <a:spcPts val="0"/>
                        </a:spcAft>
                        <a:buNone/>
                      </a:pPr>
                      <a:r>
                        <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2</a:t>
                      </a:r>
                      <a:endParaRPr sz="1400"/>
                    </a:p>
                  </a:txBody>
                  <a:tcPr marT="34300" marB="34300" marR="91450" marL="91450"/>
                </a:tc>
                <a:tc>
                  <a:txBody>
                    <a:bodyPr/>
                    <a:lstStyle/>
                    <a:p>
                      <a:pPr indent="0" lvl="0" marL="0" marR="0" rtl="0" algn="ctr">
                        <a:spcBef>
                          <a:spcPts val="0"/>
                        </a:spcBef>
                        <a:spcAft>
                          <a:spcPts val="0"/>
                        </a:spcAft>
                        <a:buNone/>
                      </a:pPr>
                      <a:r>
                        <a:rPr lang="en-GB" sz="1400"/>
                        <a:t>5</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r h="581325">
                <a:tc>
                  <a:txBody>
                    <a:bodyPr/>
                    <a:lstStyle/>
                    <a:p>
                      <a:pPr indent="0" lvl="0" marL="0" marR="0" rtl="0" algn="ctr">
                        <a:spcBef>
                          <a:spcPts val="0"/>
                        </a:spcBef>
                        <a:spcAft>
                          <a:spcPts val="0"/>
                        </a:spcAft>
                        <a:buNone/>
                      </a:pPr>
                      <a:r>
                        <a:rPr lang="en-GB" sz="1400"/>
                        <a:t>103e9577</a:t>
                      </a:r>
                      <a:endParaRPr sz="1400"/>
                    </a:p>
                  </a:txBody>
                  <a:tcPr marT="34300" marB="34300" marR="91450" marL="91450"/>
                </a:tc>
                <a:tc>
                  <a:txBody>
                    <a:bodyPr/>
                    <a:lstStyle/>
                    <a:p>
                      <a:pPr indent="0" lvl="0" marL="0" marR="0" rtl="0" algn="ctr">
                        <a:spcBef>
                          <a:spcPts val="0"/>
                        </a:spcBef>
                        <a:spcAft>
                          <a:spcPts val="0"/>
                        </a:spcAft>
                        <a:buNone/>
                      </a:pPr>
                      <a:r>
                        <a:rPr lang="en-GB" sz="1400"/>
                        <a:t>a016533b</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3</a:t>
                      </a:r>
                      <a:endParaRPr sz="1400"/>
                    </a:p>
                  </a:txBody>
                  <a:tcPr marT="34300" marB="34300" marR="91450" marL="91450"/>
                </a:tc>
                <a:tc>
                  <a:txBody>
                    <a:bodyPr/>
                    <a:lstStyle/>
                    <a:p>
                      <a:pPr indent="0" lvl="0" marL="0" marR="0" rtl="0" algn="ctr">
                        <a:spcBef>
                          <a:spcPts val="0"/>
                        </a:spcBef>
                        <a:spcAft>
                          <a:spcPts val="0"/>
                        </a:spcAft>
                        <a:buNone/>
                      </a:pPr>
                      <a:r>
                        <a:rPr lang="en-GB" sz="1400"/>
                        <a:t>5.78</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r h="581325">
                <a:tc>
                  <a:txBody>
                    <a:bodyPr/>
                    <a:lstStyle/>
                    <a:p>
                      <a:pPr indent="0" lvl="0" marL="0" marR="0" rtl="0" algn="ctr">
                        <a:spcBef>
                          <a:spcPts val="0"/>
                        </a:spcBef>
                        <a:spcAft>
                          <a:spcPts val="0"/>
                        </a:spcAft>
                        <a:buNone/>
                      </a:pPr>
                      <a:r>
                        <a:rPr lang="en-GB" sz="1400"/>
                        <a:t>c6ad90d1</a:t>
                      </a:r>
                      <a:endParaRPr sz="1400"/>
                    </a:p>
                  </a:txBody>
                  <a:tcPr marT="34300" marB="34300" marR="91450" marL="91450"/>
                </a:tc>
                <a:tc>
                  <a:txBody>
                    <a:bodyPr/>
                    <a:lstStyle/>
                    <a:p>
                      <a:pPr indent="0" lvl="0" marL="0" marR="0" rtl="0" algn="ctr">
                        <a:spcBef>
                          <a:spcPts val="0"/>
                        </a:spcBef>
                        <a:spcAft>
                          <a:spcPts val="0"/>
                        </a:spcAft>
                        <a:buNone/>
                      </a:pPr>
                      <a:r>
                        <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1</a:t>
                      </a:r>
                      <a:endParaRPr sz="1400"/>
                    </a:p>
                  </a:txBody>
                  <a:tcPr marT="34300" marB="34300" marR="91450" marL="91450"/>
                </a:tc>
                <a:tc>
                  <a:txBody>
                    <a:bodyPr/>
                    <a:lstStyle/>
                    <a:p>
                      <a:pPr indent="0" lvl="0" marL="0" marR="0" rtl="0" algn="ctr">
                        <a:spcBef>
                          <a:spcPts val="0"/>
                        </a:spcBef>
                        <a:spcAft>
                          <a:spcPts val="0"/>
                        </a:spcAft>
                        <a:buNone/>
                      </a:pPr>
                      <a:r>
                        <a:rPr lang="en-GB" sz="1400"/>
                        <a:t>0.38</a:t>
                      </a:r>
                      <a:endParaRPr sz="1400"/>
                    </a:p>
                  </a:txBody>
                  <a:tcPr marT="34300" marB="34300" marR="91450" marL="91450"/>
                </a:tc>
                <a:tc>
                  <a:txBody>
                    <a:bodyPr/>
                    <a:lstStyle/>
                    <a:p>
                      <a:pPr indent="0" lvl="0" marL="0" marR="0" rtl="0" algn="ctr">
                        <a:spcBef>
                          <a:spcPts val="0"/>
                        </a:spcBef>
                        <a:spcAft>
                          <a:spcPts val="0"/>
                        </a:spcAft>
                        <a:buNone/>
                      </a:pPr>
                      <a:r>
                        <a:rPr lang="en-GB" sz="1400"/>
                        <a:t>cash</a:t>
                      </a:r>
                      <a:endParaRPr sz="1400"/>
                    </a:p>
                  </a:txBody>
                  <a:tcPr marT="34300" marB="34300" marR="91450" marL="91450"/>
                </a:tc>
              </a:tr>
              <a:tr h="581325">
                <a:tc>
                  <a:txBody>
                    <a:bodyPr/>
                    <a:lstStyle/>
                    <a:p>
                      <a:pPr indent="0" lvl="0" marL="0" marR="0" rtl="0" algn="ctr">
                        <a:spcBef>
                          <a:spcPts val="0"/>
                        </a:spcBef>
                        <a:spcAft>
                          <a:spcPts val="0"/>
                        </a:spcAft>
                        <a:buNone/>
                      </a:pPr>
                      <a:r>
                        <a:rPr lang="en-GB" sz="1400"/>
                        <a:t>1e17a472</a:t>
                      </a:r>
                      <a:endParaRPr sz="1400"/>
                    </a:p>
                  </a:txBody>
                  <a:tcPr marT="34300" marB="34300" marR="91450" marL="91450"/>
                </a:tc>
                <a:tc>
                  <a:txBody>
                    <a:bodyPr/>
                    <a:lstStyle/>
                    <a:p>
                      <a:pPr indent="0" lvl="0" marL="0" marR="0" rtl="0" algn="ctr">
                        <a:spcBef>
                          <a:spcPts val="0"/>
                        </a:spcBef>
                        <a:spcAft>
                          <a:spcPts val="0"/>
                        </a:spcAft>
                        <a:buNone/>
                      </a:pPr>
                      <a:r>
                        <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2</a:t>
                      </a:r>
                      <a:endParaRPr sz="1400"/>
                    </a:p>
                  </a:txBody>
                  <a:tcPr marT="34300" marB="34300" marR="91450" marL="91450"/>
                </a:tc>
                <a:tc>
                  <a:txBody>
                    <a:bodyPr/>
                    <a:lstStyle/>
                    <a:p>
                      <a:pPr indent="0" lvl="0" marL="0" marR="0" rtl="0" algn="ctr">
                        <a:spcBef>
                          <a:spcPts val="0"/>
                        </a:spcBef>
                        <a:spcAft>
                          <a:spcPts val="0"/>
                        </a:spcAft>
                        <a:buNone/>
                      </a:pPr>
                      <a:r>
                        <a:rPr lang="en-GB" sz="1400"/>
                        <a:t>7.98</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r h="581325">
                <a:tc>
                  <a:txBody>
                    <a:bodyPr/>
                    <a:lstStyle/>
                    <a:p>
                      <a:pPr indent="0" lvl="0" marL="0" marR="0" rtl="0" algn="ctr">
                        <a:spcBef>
                          <a:spcPts val="0"/>
                        </a:spcBef>
                        <a:spcAft>
                          <a:spcPts val="0"/>
                        </a:spcAft>
                        <a:buNone/>
                      </a:pPr>
                      <a:r>
                        <a:rPr lang="en-GB" sz="1400"/>
                        <a:t>0fdb1ce3</a:t>
                      </a:r>
                      <a:endParaRPr sz="1400"/>
                    </a:p>
                  </a:txBody>
                  <a:tcPr marT="34300" marB="34300" marR="91450" marL="91450"/>
                </a:tc>
                <a:tc>
                  <a:txBody>
                    <a:bodyPr/>
                    <a:lstStyle/>
                    <a:p>
                      <a:pPr indent="0" lvl="0" marL="0" marR="0" rtl="0" algn="ctr">
                        <a:spcBef>
                          <a:spcPts val="0"/>
                        </a:spcBef>
                        <a:spcAft>
                          <a:spcPts val="0"/>
                        </a:spcAft>
                        <a:buNone/>
                      </a:pPr>
                      <a:r>
                        <a:t/>
                      </a:r>
                      <a:endParaRPr sz="1400"/>
                    </a:p>
                  </a:txBody>
                  <a:tcPr marT="34300" marB="34300" marR="91450" marL="91450"/>
                </a:tc>
                <a:tc>
                  <a:txBody>
                    <a:bodyPr/>
                    <a:lstStyle/>
                    <a:p>
                      <a:pPr indent="0" lvl="0" marL="0" marR="0" rtl="0" algn="ctr">
                        <a:spcBef>
                          <a:spcPts val="0"/>
                        </a:spcBef>
                        <a:spcAft>
                          <a:spcPts val="0"/>
                        </a:spcAft>
                        <a:buNone/>
                      </a:pPr>
                      <a:r>
                        <a:rPr lang="en-GB" sz="1400"/>
                        <a:t>fruit</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gold</a:t>
                      </a:r>
                      <a:endParaRPr sz="1400"/>
                    </a:p>
                  </a:txBody>
                  <a:tcPr marT="34300" marB="34300" marR="91450" marL="91450"/>
                </a:tc>
                <a:tc>
                  <a:txBody>
                    <a:bodyPr/>
                    <a:lstStyle/>
                    <a:p>
                      <a:pPr indent="0" lvl="0" marL="0" marR="0" rtl="0" algn="ctr">
                        <a:spcBef>
                          <a:spcPts val="0"/>
                        </a:spcBef>
                        <a:spcAft>
                          <a:spcPts val="0"/>
                        </a:spcAft>
                        <a:buNone/>
                      </a:pPr>
                      <a:r>
                        <a:rPr lang="en-GB" sz="1400"/>
                        <a:t>4</a:t>
                      </a:r>
                      <a:endParaRPr sz="1400"/>
                    </a:p>
                  </a:txBody>
                  <a:tcPr marT="34300" marB="34300" marR="91450" marL="91450"/>
                </a:tc>
                <a:tc>
                  <a:txBody>
                    <a:bodyPr/>
                    <a:lstStyle/>
                    <a:p>
                      <a:pPr indent="0" lvl="0" marL="0" marR="0" rtl="0" algn="ctr">
                        <a:spcBef>
                          <a:spcPts val="0"/>
                        </a:spcBef>
                        <a:spcAft>
                          <a:spcPts val="0"/>
                        </a:spcAft>
                        <a:buNone/>
                      </a:pPr>
                      <a:r>
                        <a:rPr lang="en-GB" sz="1400"/>
                        <a:t>7.42</a:t>
                      </a:r>
                      <a:endParaRPr sz="1400"/>
                    </a:p>
                  </a:txBody>
                  <a:tcPr marT="34300" marB="34300" marR="91450" marL="91450"/>
                </a:tc>
                <a:tc>
                  <a:txBody>
                    <a:bodyPr/>
                    <a:lstStyle/>
                    <a:p>
                      <a:pPr indent="0" lvl="0" marL="0" marR="0" rtl="0" algn="ctr">
                        <a:spcBef>
                          <a:spcPts val="0"/>
                        </a:spcBef>
                        <a:spcAft>
                          <a:spcPts val="0"/>
                        </a:spcAft>
                        <a:buNone/>
                      </a:pPr>
                      <a:r>
                        <a:rPr lang="en-GB" sz="1400"/>
                        <a:t>e-wallet</a:t>
                      </a:r>
                      <a:endParaRPr sz="1400"/>
                    </a:p>
                  </a:txBody>
                  <a:tcPr marT="34300" marB="34300"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