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Nunito ExtraBold"/>
      <p:bold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ExtraBold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NunitoExtra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29b471f56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429b471f56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0" y="0"/>
            <a:ext cx="1487628" cy="5143500"/>
          </a:xfrm>
          <a:custGeom>
            <a:rect b="b" l="l" r="r" t="t"/>
            <a:pathLst>
              <a:path extrusionOk="0" h="6858000" w="1983504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1316958" y="557280"/>
            <a:ext cx="489000" cy="4029000"/>
          </a:xfrm>
          <a:prstGeom prst="rect">
            <a:avLst/>
          </a:prstGeom>
          <a:solidFill>
            <a:schemeClr val="accent5">
              <a:alpha val="6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1805942" y="557255"/>
            <a:ext cx="1890900" cy="4029000"/>
          </a:xfrm>
          <a:prstGeom prst="rect">
            <a:avLst/>
          </a:prstGeom>
          <a:solidFill>
            <a:srgbClr val="2E75B5">
              <a:alpha val="800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5"/>
          <p:cNvSpPr txBox="1"/>
          <p:nvPr>
            <p:ph type="title"/>
          </p:nvPr>
        </p:nvSpPr>
        <p:spPr>
          <a:xfrm>
            <a:off x="1857525" y="1839943"/>
            <a:ext cx="16587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None/>
            </a:pPr>
            <a:r>
              <a:rPr lang="en-GB" sz="1900">
                <a:solidFill>
                  <a:srgbClr val="00FF0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COGNIZANT</a:t>
            </a:r>
            <a:endParaRPr sz="2400">
              <a:solidFill>
                <a:srgbClr val="00FF00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4132800" y="273675"/>
            <a:ext cx="4710300" cy="12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800">
                <a:solidFill>
                  <a:srgbClr val="FF000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Data Modeling:</a:t>
            </a:r>
            <a:endParaRPr sz="1800">
              <a:solidFill>
                <a:srgbClr val="FF0000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-177800" lvl="0" marL="20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Nunito ExtraBold"/>
              <a:buChar char="•"/>
            </a:pPr>
            <a:r>
              <a:rPr lang="en-GB" sz="1800">
                <a:solidFill>
                  <a:srgbClr val="351C75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Total </a:t>
            </a:r>
            <a:r>
              <a:rPr lang="en-GB" sz="1800">
                <a:solidFill>
                  <a:srgbClr val="351C75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3 Tables are given which includes data to utilize.</a:t>
            </a:r>
            <a:endParaRPr sz="1800">
              <a:solidFill>
                <a:srgbClr val="351C75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-177800" lvl="0" marL="20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Nunito ExtraBold"/>
              <a:buChar char="•"/>
            </a:pPr>
            <a:r>
              <a:rPr lang="en-GB" sz="1800">
                <a:solidFill>
                  <a:srgbClr val="351C75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All the data available in the tables will be used.</a:t>
            </a:r>
            <a:endParaRPr sz="1800">
              <a:solidFill>
                <a:srgbClr val="351C75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4184250" y="1560000"/>
            <a:ext cx="46074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0" lang="en-GB" sz="1700" u="none" cap="none" strike="noStrike">
                <a:solidFill>
                  <a:srgbClr val="FF000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Strategic Planning:</a:t>
            </a:r>
            <a:endParaRPr sz="1700">
              <a:solidFill>
                <a:srgbClr val="FF0000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-171450" lvl="0" marL="20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700"/>
              <a:buFont typeface="Nunito ExtraBold"/>
              <a:buChar char="•"/>
            </a:pPr>
            <a:r>
              <a:rPr lang="en-GB" sz="1700">
                <a:solidFill>
                  <a:srgbClr val="0000FF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1. </a:t>
            </a:r>
            <a:r>
              <a:rPr i="0" lang="en-GB" sz="1700" u="none" cap="none" strike="noStrike">
                <a:solidFill>
                  <a:srgbClr val="0000FF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Data </a:t>
            </a:r>
            <a:r>
              <a:rPr lang="en-GB" sz="1700">
                <a:solidFill>
                  <a:srgbClr val="0000FF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P</a:t>
            </a:r>
            <a:r>
              <a:rPr i="0" lang="en-GB" sz="1700" u="none" cap="none" strike="noStrike">
                <a:solidFill>
                  <a:srgbClr val="0000FF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reparation:</a:t>
            </a:r>
            <a:endParaRPr sz="1700">
              <a:solidFill>
                <a:srgbClr val="0000FF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-184150" lvl="1" marL="4699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51C75"/>
              </a:buClr>
              <a:buSzPts val="1700"/>
              <a:buFont typeface="Nunito ExtraBold"/>
              <a:buChar char="•"/>
            </a:pPr>
            <a:r>
              <a:rPr i="0" lang="en-GB" sz="1700" u="none" cap="none" strike="noStrike">
                <a:solidFill>
                  <a:srgbClr val="351C75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Use the data model to merge the data and clean the data.</a:t>
            </a:r>
            <a:endParaRPr sz="1700">
              <a:solidFill>
                <a:srgbClr val="351C75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-171450" lvl="0" marL="20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700"/>
              <a:buFont typeface="Nunito ExtraBold"/>
              <a:buChar char="•"/>
            </a:pPr>
            <a:r>
              <a:rPr lang="en-GB" sz="1700">
                <a:solidFill>
                  <a:srgbClr val="0000FF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2. </a:t>
            </a:r>
            <a:r>
              <a:rPr i="0" lang="en-GB" sz="1700" u="none" cap="none" strike="noStrike">
                <a:solidFill>
                  <a:srgbClr val="0000FF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Feature </a:t>
            </a:r>
            <a:r>
              <a:rPr lang="en-GB" sz="1700">
                <a:solidFill>
                  <a:srgbClr val="0000FF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E</a:t>
            </a:r>
            <a:r>
              <a:rPr i="0" lang="en-GB" sz="1700" u="none" cap="none" strike="noStrike">
                <a:solidFill>
                  <a:srgbClr val="0000FF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ngineering:</a:t>
            </a:r>
            <a:endParaRPr sz="1700">
              <a:solidFill>
                <a:srgbClr val="0000FF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-184150" lvl="1" marL="4699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51C75"/>
              </a:buClr>
              <a:buSzPts val="1700"/>
              <a:buFont typeface="Nunito ExtraBold"/>
              <a:buChar char="•"/>
            </a:pPr>
            <a:r>
              <a:rPr i="0" lang="en-GB" sz="1700" u="none" cap="none" strike="noStrike">
                <a:solidFill>
                  <a:srgbClr val="351C75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Create new features.</a:t>
            </a:r>
            <a:endParaRPr sz="1700">
              <a:solidFill>
                <a:srgbClr val="351C75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-184150" lvl="1" marL="4699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51C75"/>
              </a:buClr>
              <a:buSzPts val="1700"/>
              <a:buFont typeface="Nunito ExtraBold"/>
              <a:buChar char="•"/>
            </a:pPr>
            <a:r>
              <a:rPr i="0" lang="en-GB" sz="1700" u="none" cap="none" strike="noStrike">
                <a:solidFill>
                  <a:srgbClr val="351C75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Transform the data into a suitable format for machine learning.</a:t>
            </a:r>
            <a:endParaRPr sz="1700">
              <a:solidFill>
                <a:srgbClr val="351C75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-171450" lvl="0" marL="20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700"/>
              <a:buFont typeface="Nunito ExtraBold"/>
              <a:buChar char="•"/>
            </a:pPr>
            <a:r>
              <a:rPr lang="en-GB" sz="1700">
                <a:solidFill>
                  <a:srgbClr val="0000FF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3. </a:t>
            </a:r>
            <a:r>
              <a:rPr i="0" lang="en-GB" sz="1700" u="none" cap="none" strike="noStrike">
                <a:solidFill>
                  <a:srgbClr val="0000FF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Model </a:t>
            </a:r>
            <a:r>
              <a:rPr lang="en-GB" sz="1700">
                <a:solidFill>
                  <a:srgbClr val="0000FF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B</a:t>
            </a:r>
            <a:r>
              <a:rPr i="0" lang="en-GB" sz="1700" u="none" cap="none" strike="noStrike">
                <a:solidFill>
                  <a:srgbClr val="0000FF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uilding:</a:t>
            </a:r>
            <a:endParaRPr sz="1700">
              <a:solidFill>
                <a:srgbClr val="0000FF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-184150" lvl="1" marL="4699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51C75"/>
              </a:buClr>
              <a:buSzPts val="1700"/>
              <a:buFont typeface="Nunito ExtraBold"/>
              <a:buChar char="•"/>
            </a:pPr>
            <a:r>
              <a:rPr i="0" lang="en-GB" sz="1700" u="none" cap="none" strike="noStrike">
                <a:solidFill>
                  <a:srgbClr val="351C75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Test algorithms with cross-validation.</a:t>
            </a:r>
            <a:endParaRPr sz="1700">
              <a:solidFill>
                <a:srgbClr val="351C75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-184150" lvl="1" marL="4699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51C75"/>
              </a:buClr>
              <a:buSzPts val="1700"/>
              <a:buFont typeface="Nunito ExtraBold"/>
              <a:buChar char="•"/>
            </a:pPr>
            <a:r>
              <a:rPr i="0" lang="en-GB" sz="1700" u="none" cap="none" strike="noStrike">
                <a:solidFill>
                  <a:srgbClr val="351C75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Measure performance metrics.</a:t>
            </a:r>
            <a:endParaRPr i="0" sz="1700" u="none" cap="none" strike="noStrike">
              <a:solidFill>
                <a:srgbClr val="351C75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-76200" lvl="0" marL="254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rgbClr val="351C75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descr="Business handshake" id="136" name="Google Shape;13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947" y="3319283"/>
            <a:ext cx="1900908" cy="1266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