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  <p:embeddedFont>
      <p:font typeface="Nunito ExtraBold"/>
      <p:bold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3" Type="http://schemas.openxmlformats.org/officeDocument/2006/relationships/font" Target="fonts/NunitoExtraBold-bold.fntdata"/><Relationship Id="rId12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Nunito-regular.fntdata"/><Relationship Id="rId14" Type="http://schemas.openxmlformats.org/officeDocument/2006/relationships/font" Target="fonts/NunitoExtra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287b698e8_7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4287b698e8_7_7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287b698e8_7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4287b698e8_7_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287b698e8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287b698e8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3028950" y="-12941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ctrTitle"/>
          </p:nvPr>
        </p:nvSpPr>
        <p:spPr>
          <a:xfrm>
            <a:off x="1615850" y="1250400"/>
            <a:ext cx="6595800" cy="116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GB">
                <a:solidFill>
                  <a:srgbClr val="980000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PREDICTING CUSTOMER BUYING BEHAVIOUR</a:t>
            </a:r>
            <a:endParaRPr>
              <a:solidFill>
                <a:srgbClr val="980000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36" name="Google Shape;136;p14"/>
          <p:cNvSpPr txBox="1"/>
          <p:nvPr>
            <p:ph idx="1" type="subTitle"/>
          </p:nvPr>
        </p:nvSpPr>
        <p:spPr>
          <a:xfrm>
            <a:off x="1615850" y="2797325"/>
            <a:ext cx="5783400" cy="13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2000">
                <a:solidFill>
                  <a:srgbClr val="1155CC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BY: PARVEJ ALAM M. ANSARI</a:t>
            </a:r>
            <a:endParaRPr sz="2000">
              <a:solidFill>
                <a:srgbClr val="1155CC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solidFill>
                <a:srgbClr val="1155CC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2000">
                <a:solidFill>
                  <a:srgbClr val="1155CC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DATE: 08-SEPTEMBER-2023</a:t>
            </a:r>
            <a:endParaRPr sz="2000">
              <a:solidFill>
                <a:srgbClr val="1155CC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1353450" y="196475"/>
            <a:ext cx="64371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7857"/>
              <a:buFont typeface="Calibri"/>
              <a:buNone/>
            </a:pPr>
            <a:r>
              <a:rPr lang="en-GB">
                <a:solidFill>
                  <a:srgbClr val="980000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Feature Importance Horizontal Bar Chart</a:t>
            </a:r>
            <a:endParaRPr>
              <a:solidFill>
                <a:srgbClr val="980000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95975"/>
            <a:ext cx="8781051" cy="431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628650" y="273850"/>
            <a:ext cx="8279100" cy="473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80000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Analysis of </a:t>
            </a:r>
            <a:r>
              <a:rPr lang="en-GB">
                <a:solidFill>
                  <a:srgbClr val="980000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Feature Importance Horizontal Bar Chart</a:t>
            </a:r>
            <a:endParaRPr>
              <a:solidFill>
                <a:srgbClr val="980000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193375" y="747550"/>
            <a:ext cx="8791500" cy="4267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Nunito"/>
              <a:buChar char="❖"/>
            </a:pPr>
            <a:r>
              <a:rPr b="1" lang="en-GB" sz="21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Question: </a:t>
            </a:r>
            <a:endParaRPr b="1" sz="21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Whether the Customer will Complete the air booking or Not? What factors are responsible for the same?</a:t>
            </a:r>
            <a:endParaRPr b="1" sz="21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rgbClr val="00FF00"/>
              </a:buClr>
              <a:buSzPts val="2100"/>
              <a:buFont typeface="Nunito"/>
              <a:buChar char="❖"/>
            </a:pPr>
            <a:r>
              <a:rPr b="1" lang="en-GB" sz="21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Observation: </a:t>
            </a:r>
            <a:endParaRPr b="1" sz="2100">
              <a:solidFill>
                <a:srgbClr val="00FF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From Feature Importance bar chart, the Customer buying behaviour depends upon following top five factors:</a:t>
            </a:r>
            <a:endParaRPr b="1" sz="21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2100"/>
              <a:buFont typeface="Nunito"/>
              <a:buChar char="➢"/>
            </a:pPr>
            <a:r>
              <a:rPr b="1" lang="en-GB" sz="2100">
                <a:solidFill>
                  <a:srgbClr val="9900FF"/>
                </a:solidFill>
                <a:latin typeface="Nunito"/>
                <a:ea typeface="Nunito"/>
                <a:cs typeface="Nunito"/>
                <a:sym typeface="Nunito"/>
              </a:rPr>
              <a:t>purchase_lead (</a:t>
            </a:r>
            <a:r>
              <a:rPr b="1" lang="en-GB" sz="2100">
                <a:solidFill>
                  <a:srgbClr val="351C75"/>
                </a:solidFill>
                <a:latin typeface="Nunito"/>
                <a:ea typeface="Nunito"/>
                <a:cs typeface="Nunito"/>
                <a:sym typeface="Nunito"/>
              </a:rPr>
              <a:t>number of days between travel date and booking date</a:t>
            </a:r>
            <a:r>
              <a:rPr b="1" lang="en-GB" sz="2100">
                <a:solidFill>
                  <a:srgbClr val="9900FF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b="1" sz="2100">
              <a:solidFill>
                <a:srgbClr val="99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100"/>
              <a:buFont typeface="Nunito"/>
              <a:buChar char="➢"/>
            </a:pPr>
            <a:r>
              <a:rPr b="1" lang="en-GB" sz="2100">
                <a:solidFill>
                  <a:srgbClr val="9900FF"/>
                </a:solidFill>
                <a:latin typeface="Nunito"/>
                <a:ea typeface="Nunito"/>
                <a:cs typeface="Nunito"/>
                <a:sym typeface="Nunito"/>
              </a:rPr>
              <a:t>length_of_stay (</a:t>
            </a:r>
            <a:r>
              <a:rPr b="1" lang="en-GB" sz="2100">
                <a:solidFill>
                  <a:srgbClr val="351C75"/>
                </a:solidFill>
                <a:latin typeface="Nunito"/>
                <a:ea typeface="Nunito"/>
                <a:cs typeface="Nunito"/>
                <a:sym typeface="Nunito"/>
              </a:rPr>
              <a:t>number of days spent at destination</a:t>
            </a:r>
            <a:r>
              <a:rPr b="1" lang="en-GB" sz="2100">
                <a:solidFill>
                  <a:srgbClr val="9900FF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b="1" sz="2100">
              <a:solidFill>
                <a:srgbClr val="99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100"/>
              <a:buFont typeface="Nunito"/>
              <a:buChar char="➢"/>
            </a:pPr>
            <a:r>
              <a:rPr b="1" lang="en-GB" sz="2100">
                <a:solidFill>
                  <a:srgbClr val="9900FF"/>
                </a:solidFill>
                <a:latin typeface="Nunito"/>
                <a:ea typeface="Nunito"/>
                <a:cs typeface="Nunito"/>
                <a:sym typeface="Nunito"/>
              </a:rPr>
              <a:t>flight_hour (</a:t>
            </a:r>
            <a:r>
              <a:rPr b="1" lang="en-GB" sz="2100">
                <a:solidFill>
                  <a:srgbClr val="351C75"/>
                </a:solidFill>
                <a:latin typeface="Nunito"/>
                <a:ea typeface="Nunito"/>
                <a:cs typeface="Nunito"/>
                <a:sym typeface="Nunito"/>
              </a:rPr>
              <a:t>hour of flight departure</a:t>
            </a:r>
            <a:r>
              <a:rPr b="1" lang="en-GB" sz="2100">
                <a:solidFill>
                  <a:srgbClr val="9900FF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b="1" sz="2100">
              <a:solidFill>
                <a:srgbClr val="99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100"/>
              <a:buFont typeface="Nunito"/>
              <a:buChar char="➢"/>
            </a:pPr>
            <a:r>
              <a:rPr b="1" lang="en-GB" sz="2100">
                <a:solidFill>
                  <a:srgbClr val="9900FF"/>
                </a:solidFill>
                <a:latin typeface="Nunito"/>
                <a:ea typeface="Nunito"/>
                <a:cs typeface="Nunito"/>
                <a:sym typeface="Nunito"/>
              </a:rPr>
              <a:t>f</a:t>
            </a:r>
            <a:r>
              <a:rPr b="1" lang="en-GB" sz="2100">
                <a:solidFill>
                  <a:srgbClr val="9900FF"/>
                </a:solidFill>
                <a:latin typeface="Nunito"/>
                <a:ea typeface="Nunito"/>
                <a:cs typeface="Nunito"/>
                <a:sym typeface="Nunito"/>
              </a:rPr>
              <a:t>light_duration (</a:t>
            </a:r>
            <a:r>
              <a:rPr b="1" lang="en-GB" sz="2100">
                <a:solidFill>
                  <a:srgbClr val="351C75"/>
                </a:solidFill>
                <a:latin typeface="Nunito"/>
                <a:ea typeface="Nunito"/>
                <a:cs typeface="Nunito"/>
                <a:sym typeface="Nunito"/>
              </a:rPr>
              <a:t>total duration of flight in hours</a:t>
            </a:r>
            <a:r>
              <a:rPr b="1" lang="en-GB" sz="2100">
                <a:solidFill>
                  <a:srgbClr val="9900FF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b="1" sz="2100">
              <a:solidFill>
                <a:srgbClr val="99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100"/>
              <a:buFont typeface="Nunito"/>
              <a:buChar char="➢"/>
            </a:pPr>
            <a:r>
              <a:rPr b="1" lang="en-GB" sz="2100">
                <a:solidFill>
                  <a:srgbClr val="9900FF"/>
                </a:solidFill>
                <a:latin typeface="Nunito"/>
                <a:ea typeface="Nunito"/>
                <a:cs typeface="Nunito"/>
                <a:sym typeface="Nunito"/>
              </a:rPr>
              <a:t>f</a:t>
            </a:r>
            <a:r>
              <a:rPr b="1" lang="en-GB" sz="2100">
                <a:solidFill>
                  <a:srgbClr val="9900FF"/>
                </a:solidFill>
                <a:latin typeface="Nunito"/>
                <a:ea typeface="Nunito"/>
                <a:cs typeface="Nunito"/>
                <a:sym typeface="Nunito"/>
              </a:rPr>
              <a:t>light_day (</a:t>
            </a:r>
            <a:r>
              <a:rPr b="1" lang="en-GB" sz="2100">
                <a:solidFill>
                  <a:srgbClr val="351C75"/>
                </a:solidFill>
                <a:latin typeface="Nunito"/>
                <a:ea typeface="Nunito"/>
                <a:cs typeface="Nunito"/>
                <a:sym typeface="Nunito"/>
              </a:rPr>
              <a:t>day of week of flight departure</a:t>
            </a:r>
            <a:r>
              <a:rPr b="1" lang="en-GB" sz="2100">
                <a:solidFill>
                  <a:srgbClr val="9900FF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b="1" sz="2100">
              <a:solidFill>
                <a:srgbClr val="99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