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1857375"/>
  <p:embeddedFontLst>
    <p:embeddedFont>
      <p:font typeface="Gill Sans"/>
      <p:regular r:id="rId25"/>
      <p:bold r:id="rId26"/>
    </p:embeddedFont>
    <p:embeddedFont>
      <p:font typeface="IBM Plex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bold.fntdata"/><Relationship Id="rId25" Type="http://schemas.openxmlformats.org/officeDocument/2006/relationships/font" Target="fonts/GillSans-regular.fntdata"/><Relationship Id="rId28" Type="http://schemas.openxmlformats.org/officeDocument/2006/relationships/font" Target="fonts/IBMPlexMono-bold.fntdata"/><Relationship Id="rId27" Type="http://schemas.openxmlformats.org/officeDocument/2006/relationships/font" Target="fonts/IBMPlexMon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BMPlexMon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IBMPlexMon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1" name="Shape 21"/>
        <p:cNvGrpSpPr/>
        <p:nvPr/>
      </p:nvGrpSpPr>
      <p:grpSpPr>
        <a:xfrm>
          <a:off x="0" y="0"/>
          <a:ext cx="0" cy="0"/>
          <a:chOff x="0" y="0"/>
          <a:chExt cx="0" cy="0"/>
        </a:xfrm>
      </p:grpSpPr>
      <p:sp>
        <p:nvSpPr>
          <p:cNvPr id="22" name="Google Shape;22;p2"/>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2"/>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5" name="Google Shape;25;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9" name="Google Shape;99;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2" name="Google Shape;102;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9" name="Shape 29"/>
        <p:cNvGrpSpPr/>
        <p:nvPr/>
      </p:nvGrpSpPr>
      <p:grpSpPr>
        <a:xfrm>
          <a:off x="0" y="0"/>
          <a:ext cx="0" cy="0"/>
          <a:chOff x="0" y="0"/>
          <a:chExt cx="0" cy="0"/>
        </a:xfrm>
      </p:grpSpPr>
      <p:sp>
        <p:nvSpPr>
          <p:cNvPr id="30" name="Google Shape;30;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2" name="Google Shape;32;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36" name="Shape 36"/>
        <p:cNvGrpSpPr/>
        <p:nvPr/>
      </p:nvGrpSpPr>
      <p:grpSpPr>
        <a:xfrm>
          <a:off x="0" y="0"/>
          <a:ext cx="0" cy="0"/>
          <a:chOff x="0" y="0"/>
          <a:chExt cx="0" cy="0"/>
        </a:xfrm>
      </p:grpSpPr>
      <p:sp>
        <p:nvSpPr>
          <p:cNvPr id="37" name="Google Shape;37;p4"/>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39" name="Google Shape;39;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4"/>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43" name="Shape 43"/>
        <p:cNvGrpSpPr/>
        <p:nvPr/>
      </p:nvGrpSpPr>
      <p:grpSpPr>
        <a:xfrm>
          <a:off x="0" y="0"/>
          <a:ext cx="0" cy="0"/>
          <a:chOff x="0" y="0"/>
          <a:chExt cx="0" cy="0"/>
        </a:xfrm>
      </p:grpSpPr>
      <p:sp>
        <p:nvSpPr>
          <p:cNvPr id="44" name="Google Shape;44;p5"/>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6" name="Google Shape;46;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5"/>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50" name="Shape 50"/>
        <p:cNvGrpSpPr/>
        <p:nvPr/>
      </p:nvGrpSpPr>
      <p:grpSpPr>
        <a:xfrm>
          <a:off x="0" y="0"/>
          <a:ext cx="0" cy="0"/>
          <a:chOff x="0" y="0"/>
          <a:chExt cx="0" cy="0"/>
        </a:xfrm>
      </p:grpSpPr>
      <p:sp>
        <p:nvSpPr>
          <p:cNvPr id="51" name="Google Shape;51;p6"/>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3" name="Google Shape;53;p6"/>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4" name="Google Shape;54;p6"/>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5" name="Google Shape;55;p6"/>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6" name="Google Shape;56;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3" name="Google Shape;73;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4" name="Google Shape;74;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78" name="Shape 78"/>
        <p:cNvGrpSpPr/>
        <p:nvPr/>
      </p:nvGrpSpPr>
      <p:grpSpPr>
        <a:xfrm>
          <a:off x="0" y="0"/>
          <a:ext cx="0" cy="0"/>
          <a:chOff x="0" y="0"/>
          <a:chExt cx="0" cy="0"/>
        </a:xfrm>
      </p:grpSpPr>
      <p:grpSp>
        <p:nvGrpSpPr>
          <p:cNvPr id="79" name="Google Shape;79;p10"/>
          <p:cNvGrpSpPr/>
          <p:nvPr/>
        </p:nvGrpSpPr>
        <p:grpSpPr>
          <a:xfrm>
            <a:off x="7477387" y="482170"/>
            <a:ext cx="4074533" cy="5149101"/>
            <a:chOff x="7477387" y="482170"/>
            <a:chExt cx="4074533" cy="5149101"/>
          </a:xfrm>
        </p:grpSpPr>
        <p:sp>
          <p:nvSpPr>
            <p:cNvPr id="80" name="Google Shape;80;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0"/>
          <p:cNvSpPr/>
          <p:nvPr>
            <p:ph idx="2" type="pic"/>
          </p:nvPr>
        </p:nvSpPr>
        <p:spPr>
          <a:xfrm>
            <a:off x="8124389" y="1122542"/>
            <a:ext cx="2791171" cy="3866327"/>
          </a:xfrm>
          <a:prstGeom prst="rect">
            <a:avLst/>
          </a:prstGeom>
          <a:solidFill>
            <a:srgbClr val="D8D8D8"/>
          </a:solidFill>
          <a:ln>
            <a:noFill/>
          </a:ln>
        </p:spPr>
      </p:sp>
      <p:sp>
        <p:nvSpPr>
          <p:cNvPr id="84" name="Google Shape;84;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5" name="Google Shape;85;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4.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5" name="Google Shape;15;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id="18" name="Google Shape;18;p1"/>
          <p:cNvPicPr preferRelativeResize="0"/>
          <p:nvPr/>
        </p:nvPicPr>
        <p:blipFill rotWithShape="1">
          <a:blip r:embed="rId2">
            <a:alphaModFix/>
          </a:blip>
          <a:srcRect b="0" l="0" r="0" t="0"/>
          <a:stretch/>
        </p:blipFill>
        <p:spPr>
          <a:xfrm>
            <a:off x="340139" y="6371623"/>
            <a:ext cx="2456070" cy="378964"/>
          </a:xfrm>
          <a:prstGeom prst="rect">
            <a:avLst/>
          </a:prstGeom>
          <a:noFill/>
          <a:ln>
            <a:noFill/>
          </a:ln>
        </p:spPr>
      </p:pic>
      <p:pic>
        <p:nvPicPr>
          <p:cNvPr id="19" name="Google Shape;19;p1"/>
          <p:cNvPicPr preferRelativeResize="0"/>
          <p:nvPr/>
        </p:nvPicPr>
        <p:blipFill rotWithShape="1">
          <a:blip r:embed="rId3">
            <a:alphaModFix/>
          </a:blip>
          <a:srcRect b="0" l="0" r="0" t="0"/>
          <a:stretch/>
        </p:blipFill>
        <p:spPr>
          <a:xfrm>
            <a:off x="8475870" y="6371623"/>
            <a:ext cx="3375991" cy="397761"/>
          </a:xfrm>
          <a:prstGeom prst="rect">
            <a:avLst/>
          </a:prstGeom>
          <a:noFill/>
          <a:ln>
            <a:noFill/>
          </a:ln>
        </p:spPr>
      </p:pic>
      <p:pic>
        <p:nvPicPr>
          <p:cNvPr id="20" name="Google Shape;20;p1"/>
          <p:cNvPicPr preferRelativeResize="0"/>
          <p:nvPr/>
        </p:nvPicPr>
        <p:blipFill rotWithShape="1">
          <a:blip r:embed="rId4">
            <a:alphaModFix amt="3000"/>
          </a:blip>
          <a:srcRect b="0" l="0" r="0" t="0"/>
          <a:stretch/>
        </p:blipFill>
        <p:spPr>
          <a:xfrm>
            <a:off x="1066800" y="861346"/>
            <a:ext cx="10058400" cy="569975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title"/>
          </p:nvPr>
        </p:nvSpPr>
        <p:spPr>
          <a:xfrm>
            <a:off x="6172200" y="2345719"/>
            <a:ext cx="590547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E659B"/>
              </a:buClr>
              <a:buSzPts val="3200"/>
              <a:buFont typeface="Gill Sans"/>
              <a:buNone/>
            </a:pPr>
            <a:r>
              <a:rPr lang="en-US">
                <a:solidFill>
                  <a:srgbClr val="0E659B"/>
                </a:solidFill>
              </a:rPr>
              <a:t>TECHNOLOGY TREND ANALYSIS</a:t>
            </a:r>
            <a:endParaRPr>
              <a:solidFill>
                <a:srgbClr val="0E659B"/>
              </a:solidFill>
            </a:endParaRPr>
          </a:p>
        </p:txBody>
      </p:sp>
      <p:sp>
        <p:nvSpPr>
          <p:cNvPr id="109" name="Google Shape;109;p13"/>
          <p:cNvSpPr txBox="1"/>
          <p:nvPr>
            <p:ph idx="1" type="body"/>
          </p:nvPr>
        </p:nvSpPr>
        <p:spPr>
          <a:xfrm>
            <a:off x="6172200" y="3560007"/>
            <a:ext cx="5181600" cy="261695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PARVEJ ALAM ANSARI</a:t>
            </a:r>
            <a:endParaRPr/>
          </a:p>
          <a:p>
            <a:pPr indent="0" lvl="0" marL="0" rtl="0" algn="l">
              <a:lnSpc>
                <a:spcPct val="120000"/>
              </a:lnSpc>
              <a:spcBef>
                <a:spcPts val="1000"/>
              </a:spcBef>
              <a:spcAft>
                <a:spcPts val="0"/>
              </a:spcAft>
              <a:buSzPts val="2000"/>
              <a:buNone/>
            </a:pPr>
            <a:r>
              <a:rPr lang="en-US"/>
              <a:t>03/11/2023</a:t>
            </a:r>
            <a:endParaRPr/>
          </a:p>
        </p:txBody>
      </p:sp>
      <p:pic>
        <p:nvPicPr>
          <p:cNvPr id="110" name="Google Shape;110;p13"/>
          <p:cNvPicPr preferRelativeResize="0"/>
          <p:nvPr/>
        </p:nvPicPr>
        <p:blipFill rotWithShape="1">
          <a:blip r:embed="rId3">
            <a:alphaModFix/>
          </a:blip>
          <a:srcRect b="0" l="0" r="0" t="0"/>
          <a:stretch/>
        </p:blipFill>
        <p:spPr>
          <a:xfrm>
            <a:off x="1549934" y="2189831"/>
            <a:ext cx="3905640" cy="354437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DATABASE TRENDS - FINDINGS &amp; IMPLICATIONS</a:t>
            </a:r>
            <a:endParaRPr/>
          </a:p>
        </p:txBody>
      </p:sp>
      <p:sp>
        <p:nvSpPr>
          <p:cNvPr id="182" name="Google Shape;182;p22"/>
          <p:cNvSpPr txBox="1"/>
          <p:nvPr>
            <p:ph idx="1" type="body"/>
          </p:nvPr>
        </p:nvSpPr>
        <p:spPr>
          <a:xfrm>
            <a:off x="1449217" y="2017343"/>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000"/>
              <a:buNone/>
            </a:pPr>
            <a:r>
              <a:rPr lang="en-US"/>
              <a:t>Findings</a:t>
            </a:r>
            <a:endParaRPr/>
          </a:p>
          <a:p>
            <a:pPr indent="0" lvl="0" marL="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MySQL is the most popular database</a:t>
            </a:r>
            <a:endParaRPr/>
          </a:p>
          <a:p>
            <a:pPr indent="-228600" lvl="0" marL="228600" rtl="0" algn="l">
              <a:lnSpc>
                <a:spcPct val="120000"/>
              </a:lnSpc>
              <a:spcBef>
                <a:spcPts val="1000"/>
              </a:spcBef>
              <a:spcAft>
                <a:spcPts val="0"/>
              </a:spcAft>
              <a:buSzPts val="2000"/>
              <a:buChar char="•"/>
            </a:pPr>
            <a:r>
              <a:rPr lang="en-US"/>
              <a:t>There are still a lot of companies using Microsoft SQL Server</a:t>
            </a:r>
            <a:endParaRPr/>
          </a:p>
          <a:p>
            <a:pPr indent="-228600" lvl="0" marL="228600" rtl="0" algn="l">
              <a:lnSpc>
                <a:spcPct val="120000"/>
              </a:lnSpc>
              <a:spcBef>
                <a:spcPts val="1000"/>
              </a:spcBef>
              <a:spcAft>
                <a:spcPts val="0"/>
              </a:spcAft>
              <a:buSzPts val="2000"/>
              <a:buChar char="•"/>
            </a:pPr>
            <a:r>
              <a:rPr lang="en-US"/>
              <a:t>MongoDB and Redis are the most favorable NoSQL database</a:t>
            </a:r>
            <a:endParaRPr/>
          </a:p>
        </p:txBody>
      </p:sp>
      <p:sp>
        <p:nvSpPr>
          <p:cNvPr id="183" name="Google Shape;183;p22"/>
          <p:cNvSpPr txBox="1"/>
          <p:nvPr>
            <p:ph idx="2" type="body"/>
          </p:nvPr>
        </p:nvSpPr>
        <p:spPr>
          <a:xfrm>
            <a:off x="6630817" y="2059130"/>
            <a:ext cx="4645152" cy="344152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000"/>
              <a:buNone/>
            </a:pPr>
            <a:r>
              <a:rPr lang="en-US"/>
              <a:t>Implications</a:t>
            </a:r>
            <a:endParaRPr/>
          </a:p>
          <a:p>
            <a:pPr indent="0" lvl="0" marL="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Open-source databases like MySQL are still preferable</a:t>
            </a:r>
            <a:endParaRPr/>
          </a:p>
          <a:p>
            <a:pPr indent="-228600" lvl="0" marL="228600" rtl="0" algn="l">
              <a:lnSpc>
                <a:spcPct val="120000"/>
              </a:lnSpc>
              <a:spcBef>
                <a:spcPts val="1000"/>
              </a:spcBef>
              <a:spcAft>
                <a:spcPts val="0"/>
              </a:spcAft>
              <a:buSzPts val="2000"/>
              <a:buChar char="•"/>
            </a:pPr>
            <a:r>
              <a:rPr lang="en-US"/>
              <a:t>Software development and Big Data technology still requires SQL</a:t>
            </a:r>
            <a:endParaRPr/>
          </a:p>
          <a:p>
            <a:pPr indent="-228600" lvl="0" marL="228600" rtl="0" algn="l">
              <a:lnSpc>
                <a:spcPct val="120000"/>
              </a:lnSpc>
              <a:spcBef>
                <a:spcPts val="1000"/>
              </a:spcBef>
              <a:spcAft>
                <a:spcPts val="0"/>
              </a:spcAft>
              <a:buSzPts val="2000"/>
              <a:buChar char="•"/>
            </a:pPr>
            <a:r>
              <a:rPr lang="en-US"/>
              <a:t>NoSQL databases will make an impact for relational databases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1456266" y="383051"/>
            <a:ext cx="592905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GITHUB JOB POSTINGS</a:t>
            </a:r>
            <a:endParaRPr/>
          </a:p>
        </p:txBody>
      </p:sp>
      <p:pic>
        <p:nvPicPr>
          <p:cNvPr id="189" name="Google Shape;189;p23"/>
          <p:cNvPicPr preferRelativeResize="0"/>
          <p:nvPr>
            <p:ph idx="1" type="body"/>
          </p:nvPr>
        </p:nvPicPr>
        <p:blipFill rotWithShape="1">
          <a:blip r:embed="rId3">
            <a:alphaModFix/>
          </a:blip>
          <a:srcRect b="0" l="0" r="0" t="0"/>
          <a:stretch/>
        </p:blipFill>
        <p:spPr>
          <a:xfrm>
            <a:off x="1456266" y="2054577"/>
            <a:ext cx="9606845" cy="395111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1452648" y="484651"/>
            <a:ext cx="592905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POPULAR LANGUAGES</a:t>
            </a:r>
            <a:endParaRPr/>
          </a:p>
        </p:txBody>
      </p:sp>
      <p:sp>
        <p:nvSpPr>
          <p:cNvPr id="195" name="Google Shape;195;p24"/>
          <p:cNvSpPr txBox="1"/>
          <p:nvPr>
            <p:ph idx="1" type="body"/>
          </p:nvPr>
        </p:nvSpPr>
        <p:spPr>
          <a:xfrm>
            <a:off x="1452648" y="2191385"/>
            <a:ext cx="9633041" cy="286275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200"/>
              <a:buNone/>
            </a:pPr>
            <a:r>
              <a:t/>
            </a:r>
            <a:endParaRPr sz="2200"/>
          </a:p>
        </p:txBody>
      </p:sp>
      <p:pic>
        <p:nvPicPr>
          <p:cNvPr id="196" name="Google Shape;196;p24"/>
          <p:cNvPicPr preferRelativeResize="0"/>
          <p:nvPr>
            <p:ph idx="2" type="body"/>
          </p:nvPr>
        </p:nvPicPr>
        <p:blipFill rotWithShape="1">
          <a:blip r:embed="rId3">
            <a:alphaModFix/>
          </a:blip>
          <a:srcRect b="0" l="0" r="0" t="0"/>
          <a:stretch/>
        </p:blipFill>
        <p:spPr>
          <a:xfrm>
            <a:off x="1452648" y="2077156"/>
            <a:ext cx="9633041" cy="393982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449217" y="804889"/>
            <a:ext cx="9605635" cy="1059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DASHBOARD</a:t>
            </a:r>
            <a:endParaRPr/>
          </a:p>
        </p:txBody>
      </p:sp>
      <p:sp>
        <p:nvSpPr>
          <p:cNvPr id="202" name="Google Shape;202;p25"/>
          <p:cNvSpPr txBox="1"/>
          <p:nvPr>
            <p:ph idx="1" type="body"/>
          </p:nvPr>
        </p:nvSpPr>
        <p:spPr>
          <a:xfrm>
            <a:off x="4849519" y="2424568"/>
            <a:ext cx="6205333" cy="349081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200"/>
              <a:buNone/>
            </a:pPr>
            <a:r>
              <a:rPr lang="en-US" sz="2200"/>
              <a:t>The permanent link of the read-only view of the Cognos dashboard:</a:t>
            </a:r>
            <a:endParaRPr/>
          </a:p>
          <a:p>
            <a:pPr indent="0" lvl="0" marL="0" rtl="0" algn="l">
              <a:lnSpc>
                <a:spcPct val="120000"/>
              </a:lnSpc>
              <a:spcBef>
                <a:spcPts val="1000"/>
              </a:spcBef>
              <a:spcAft>
                <a:spcPts val="0"/>
              </a:spcAft>
              <a:buSzPts val="2200"/>
              <a:buNone/>
            </a:pPr>
            <a:r>
              <a:rPr lang="en-US" sz="2200"/>
              <a:t>https://dataplatform.cloud.ibm.com/dashboards/fe52d392-0d9c-4f29-8996-389531352958/view/6e1bdc0911b91dfc56efe6e4079979037f652454e1bb8b0b83867b495e607197a96f12c7c87a495cd9425037fbee4708cc</a:t>
            </a:r>
            <a:endParaRPr/>
          </a:p>
        </p:txBody>
      </p:sp>
      <p:pic>
        <p:nvPicPr>
          <p:cNvPr id="203" name="Google Shape;203;p25"/>
          <p:cNvPicPr preferRelativeResize="0"/>
          <p:nvPr/>
        </p:nvPicPr>
        <p:blipFill rotWithShape="1">
          <a:blip r:embed="rId3">
            <a:alphaModFix/>
          </a:blip>
          <a:srcRect b="0" l="0" r="0" t="0"/>
          <a:stretch/>
        </p:blipFill>
        <p:spPr>
          <a:xfrm>
            <a:off x="1449217" y="2424568"/>
            <a:ext cx="3054361" cy="30543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CURRENT TECHNOLOGY USAGE</a:t>
            </a:r>
            <a:endParaRPr/>
          </a:p>
        </p:txBody>
      </p:sp>
      <p:sp>
        <p:nvSpPr>
          <p:cNvPr id="209" name="Google Shape;209;p2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pic>
        <p:nvPicPr>
          <p:cNvPr id="210" name="Google Shape;210;p26"/>
          <p:cNvPicPr preferRelativeResize="0"/>
          <p:nvPr/>
        </p:nvPicPr>
        <p:blipFill rotWithShape="1">
          <a:blip r:embed="rId3">
            <a:alphaModFix/>
          </a:blip>
          <a:srcRect b="0" l="0" r="0" t="0"/>
          <a:stretch/>
        </p:blipFill>
        <p:spPr>
          <a:xfrm>
            <a:off x="1451580" y="4075328"/>
            <a:ext cx="9603274" cy="1978151"/>
          </a:xfrm>
          <a:prstGeom prst="rect">
            <a:avLst/>
          </a:prstGeom>
          <a:noFill/>
          <a:ln>
            <a:noFill/>
          </a:ln>
        </p:spPr>
      </p:pic>
      <p:pic>
        <p:nvPicPr>
          <p:cNvPr id="211" name="Google Shape;211;p26"/>
          <p:cNvPicPr preferRelativeResize="0"/>
          <p:nvPr/>
        </p:nvPicPr>
        <p:blipFill rotWithShape="1">
          <a:blip r:embed="rId4">
            <a:alphaModFix/>
          </a:blip>
          <a:srcRect b="0" l="0" r="0" t="0"/>
          <a:stretch/>
        </p:blipFill>
        <p:spPr>
          <a:xfrm>
            <a:off x="1451580" y="1951890"/>
            <a:ext cx="9603274" cy="21234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FUTURE TECHNOLOGY TREND</a:t>
            </a:r>
            <a:endParaRPr/>
          </a:p>
        </p:txBody>
      </p:sp>
      <p:sp>
        <p:nvSpPr>
          <p:cNvPr id="217" name="Google Shape;217;p2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pic>
        <p:nvPicPr>
          <p:cNvPr id="218" name="Google Shape;218;p27"/>
          <p:cNvPicPr preferRelativeResize="0"/>
          <p:nvPr/>
        </p:nvPicPr>
        <p:blipFill rotWithShape="1">
          <a:blip r:embed="rId3">
            <a:alphaModFix/>
          </a:blip>
          <a:srcRect b="0" l="0" r="0" t="0"/>
          <a:stretch/>
        </p:blipFill>
        <p:spPr>
          <a:xfrm>
            <a:off x="1451580" y="1950575"/>
            <a:ext cx="9603274" cy="2126395"/>
          </a:xfrm>
          <a:prstGeom prst="rect">
            <a:avLst/>
          </a:prstGeom>
          <a:noFill/>
          <a:ln>
            <a:noFill/>
          </a:ln>
        </p:spPr>
      </p:pic>
      <p:pic>
        <p:nvPicPr>
          <p:cNvPr id="219" name="Google Shape;219;p27"/>
          <p:cNvPicPr preferRelativeResize="0"/>
          <p:nvPr/>
        </p:nvPicPr>
        <p:blipFill rotWithShape="1">
          <a:blip r:embed="rId4">
            <a:alphaModFix/>
          </a:blip>
          <a:srcRect b="0" l="0" r="0" t="0"/>
          <a:stretch/>
        </p:blipFill>
        <p:spPr>
          <a:xfrm>
            <a:off x="1451581" y="4060418"/>
            <a:ext cx="9603273" cy="19930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DEMOGRAPHICS</a:t>
            </a:r>
            <a:endParaRPr/>
          </a:p>
        </p:txBody>
      </p:sp>
      <p:sp>
        <p:nvSpPr>
          <p:cNvPr id="225" name="Google Shape;225;p2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pic>
        <p:nvPicPr>
          <p:cNvPr id="226" name="Google Shape;226;p28"/>
          <p:cNvPicPr preferRelativeResize="0"/>
          <p:nvPr/>
        </p:nvPicPr>
        <p:blipFill rotWithShape="1">
          <a:blip r:embed="rId3">
            <a:alphaModFix/>
          </a:blip>
          <a:srcRect b="0" l="0" r="0" t="0"/>
          <a:stretch/>
        </p:blipFill>
        <p:spPr>
          <a:xfrm>
            <a:off x="1451579" y="1910323"/>
            <a:ext cx="9603275" cy="2079748"/>
          </a:xfrm>
          <a:prstGeom prst="rect">
            <a:avLst/>
          </a:prstGeom>
          <a:noFill/>
          <a:ln>
            <a:noFill/>
          </a:ln>
        </p:spPr>
      </p:pic>
      <p:pic>
        <p:nvPicPr>
          <p:cNvPr id="227" name="Google Shape;227;p28"/>
          <p:cNvPicPr preferRelativeResize="0"/>
          <p:nvPr/>
        </p:nvPicPr>
        <p:blipFill rotWithShape="1">
          <a:blip r:embed="rId4">
            <a:alphaModFix/>
          </a:blip>
          <a:srcRect b="0" l="0" r="0" t="0"/>
          <a:stretch/>
        </p:blipFill>
        <p:spPr>
          <a:xfrm>
            <a:off x="1451580" y="3990071"/>
            <a:ext cx="9603274" cy="20797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449217" y="804889"/>
            <a:ext cx="9605635" cy="1059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DISCUSSION</a:t>
            </a:r>
            <a:endParaRPr/>
          </a:p>
        </p:txBody>
      </p:sp>
      <p:pic>
        <p:nvPicPr>
          <p:cNvPr id="233" name="Google Shape;233;p29"/>
          <p:cNvPicPr preferRelativeResize="0"/>
          <p:nvPr>
            <p:ph idx="1" type="body"/>
          </p:nvPr>
        </p:nvPicPr>
        <p:blipFill rotWithShape="1">
          <a:blip r:embed="rId3">
            <a:alphaModFix/>
          </a:blip>
          <a:srcRect b="0" l="0" r="0" t="0"/>
          <a:stretch/>
        </p:blipFill>
        <p:spPr>
          <a:xfrm>
            <a:off x="1449217" y="2126363"/>
            <a:ext cx="3054361" cy="3054361"/>
          </a:xfrm>
          <a:prstGeom prst="rect">
            <a:avLst/>
          </a:prstGeom>
          <a:noFill/>
          <a:ln>
            <a:noFill/>
          </a:ln>
        </p:spPr>
      </p:pic>
      <p:sp>
        <p:nvSpPr>
          <p:cNvPr id="234" name="Google Shape;234;p29"/>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800"/>
              <a:buChar char="•"/>
            </a:pPr>
            <a:r>
              <a:rPr lang="en-US" sz="2800"/>
              <a:t>Technology Usage Trend Now and Future</a:t>
            </a:r>
            <a:endParaRPr/>
          </a:p>
          <a:p>
            <a:pPr indent="-228600" lvl="0" marL="228600" rtl="0" algn="l">
              <a:lnSpc>
                <a:spcPct val="120000"/>
              </a:lnSpc>
              <a:spcBef>
                <a:spcPts val="1000"/>
              </a:spcBef>
              <a:spcAft>
                <a:spcPts val="0"/>
              </a:spcAft>
              <a:buSzPts val="2800"/>
              <a:buChar char="•"/>
            </a:pPr>
            <a:r>
              <a:rPr lang="en-US" sz="2800"/>
              <a:t>Gender, Age and Education Discrimination in IT Industry</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OVERALL FINDINGS &amp; IMPLICATIONS</a:t>
            </a:r>
            <a:endParaRPr/>
          </a:p>
        </p:txBody>
      </p:sp>
      <p:sp>
        <p:nvSpPr>
          <p:cNvPr id="240" name="Google Shape;240;p30"/>
          <p:cNvSpPr txBox="1"/>
          <p:nvPr>
            <p:ph idx="1" type="body"/>
          </p:nvPr>
        </p:nvSpPr>
        <p:spPr>
          <a:xfrm>
            <a:off x="1449217" y="2118943"/>
            <a:ext cx="5181600" cy="435133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20000"/>
              </a:lnSpc>
              <a:spcBef>
                <a:spcPts val="0"/>
              </a:spcBef>
              <a:spcAft>
                <a:spcPts val="0"/>
              </a:spcAft>
              <a:buSzPct val="100000"/>
              <a:buNone/>
            </a:pPr>
            <a:r>
              <a:rPr lang="en-US"/>
              <a:t>Findings</a:t>
            </a:r>
            <a:endParaRPr/>
          </a:p>
          <a:p>
            <a:pPr indent="0" lvl="0" marL="0" rtl="0" algn="l">
              <a:lnSpc>
                <a:spcPct val="120000"/>
              </a:lnSpc>
              <a:spcBef>
                <a:spcPts val="10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lang="en-US"/>
              <a:t>Technology trends changes every year</a:t>
            </a:r>
            <a:endParaRPr/>
          </a:p>
          <a:p>
            <a:pPr indent="-228600" lvl="0" marL="228600" rtl="0" algn="l">
              <a:lnSpc>
                <a:spcPct val="120000"/>
              </a:lnSpc>
              <a:spcBef>
                <a:spcPts val="1000"/>
              </a:spcBef>
              <a:spcAft>
                <a:spcPts val="0"/>
              </a:spcAft>
              <a:buSzPct val="100000"/>
              <a:buChar char="•"/>
            </a:pPr>
            <a:r>
              <a:rPr lang="en-US"/>
              <a:t>USA is the top technology country</a:t>
            </a:r>
            <a:endParaRPr/>
          </a:p>
          <a:p>
            <a:pPr indent="-228600" lvl="0" marL="228600" rtl="0" algn="l">
              <a:lnSpc>
                <a:spcPct val="120000"/>
              </a:lnSpc>
              <a:spcBef>
                <a:spcPts val="1000"/>
              </a:spcBef>
              <a:spcAft>
                <a:spcPts val="0"/>
              </a:spcAft>
              <a:buSzPct val="100000"/>
              <a:buChar char="•"/>
            </a:pPr>
            <a:r>
              <a:rPr lang="en-US"/>
              <a:t>There are extreme gender and age discrimination </a:t>
            </a:r>
            <a:endParaRPr/>
          </a:p>
          <a:p>
            <a:pPr indent="-228600" lvl="0" marL="228600" rtl="0" algn="l">
              <a:lnSpc>
                <a:spcPct val="120000"/>
              </a:lnSpc>
              <a:spcBef>
                <a:spcPts val="1000"/>
              </a:spcBef>
              <a:spcAft>
                <a:spcPts val="0"/>
              </a:spcAft>
              <a:buSzPct val="100000"/>
              <a:buChar char="•"/>
            </a:pPr>
            <a:r>
              <a:rPr lang="en-US"/>
              <a:t>Docker and AWS are the most popular platform</a:t>
            </a:r>
            <a:endParaRPr/>
          </a:p>
        </p:txBody>
      </p:sp>
      <p:sp>
        <p:nvSpPr>
          <p:cNvPr id="241" name="Google Shape;241;p30"/>
          <p:cNvSpPr txBox="1"/>
          <p:nvPr>
            <p:ph idx="2" type="body"/>
          </p:nvPr>
        </p:nvSpPr>
        <p:spPr>
          <a:xfrm>
            <a:off x="6409700" y="2118943"/>
            <a:ext cx="4645152" cy="344152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20000"/>
              </a:lnSpc>
              <a:spcBef>
                <a:spcPts val="0"/>
              </a:spcBef>
              <a:spcAft>
                <a:spcPts val="0"/>
              </a:spcAft>
              <a:buSzPct val="100000"/>
              <a:buNone/>
            </a:pPr>
            <a:r>
              <a:rPr lang="en-US"/>
              <a:t>Implications</a:t>
            </a:r>
            <a:endParaRPr/>
          </a:p>
          <a:p>
            <a:pPr indent="0" lvl="0" marL="0" rtl="0" algn="l">
              <a:lnSpc>
                <a:spcPct val="120000"/>
              </a:lnSpc>
              <a:spcBef>
                <a:spcPts val="10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lang="en-US"/>
              <a:t>Programmers should always follow the latest technology trends</a:t>
            </a:r>
            <a:endParaRPr/>
          </a:p>
          <a:p>
            <a:pPr indent="-228600" lvl="0" marL="228600" rtl="0" algn="l">
              <a:lnSpc>
                <a:spcPct val="120000"/>
              </a:lnSpc>
              <a:spcBef>
                <a:spcPts val="1000"/>
              </a:spcBef>
              <a:spcAft>
                <a:spcPts val="0"/>
              </a:spcAft>
              <a:buSzPct val="100000"/>
              <a:buChar char="•"/>
            </a:pPr>
            <a:r>
              <a:rPr lang="en-US"/>
              <a:t>More countries should have the equal chance to be exposed to new technology</a:t>
            </a:r>
            <a:endParaRPr/>
          </a:p>
          <a:p>
            <a:pPr indent="-228600" lvl="0" marL="228600" rtl="0" algn="l">
              <a:lnSpc>
                <a:spcPct val="120000"/>
              </a:lnSpc>
              <a:spcBef>
                <a:spcPts val="1000"/>
              </a:spcBef>
              <a:spcAft>
                <a:spcPts val="0"/>
              </a:spcAft>
              <a:buSzPct val="100000"/>
              <a:buChar char="•"/>
            </a:pPr>
            <a:r>
              <a:rPr lang="en-US"/>
              <a:t>Gender and Age should not be one of the concerns or benefits of Employment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1449217" y="804889"/>
            <a:ext cx="9605635" cy="1059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CONCLUSION</a:t>
            </a:r>
            <a:endParaRPr/>
          </a:p>
        </p:txBody>
      </p:sp>
      <p:pic>
        <p:nvPicPr>
          <p:cNvPr id="247" name="Google Shape;247;p31"/>
          <p:cNvPicPr preferRelativeResize="0"/>
          <p:nvPr>
            <p:ph idx="1" type="body"/>
          </p:nvPr>
        </p:nvPicPr>
        <p:blipFill rotWithShape="1">
          <a:blip r:embed="rId3">
            <a:alphaModFix/>
          </a:blip>
          <a:srcRect b="0" l="0" r="0" t="0"/>
          <a:stretch/>
        </p:blipFill>
        <p:spPr>
          <a:xfrm>
            <a:off x="1449217" y="2113896"/>
            <a:ext cx="3054361" cy="3054361"/>
          </a:xfrm>
          <a:prstGeom prst="rect">
            <a:avLst/>
          </a:prstGeom>
          <a:noFill/>
          <a:ln>
            <a:noFill/>
          </a:ln>
        </p:spPr>
      </p:pic>
      <p:sp>
        <p:nvSpPr>
          <p:cNvPr id="248" name="Google Shape;248;p31"/>
          <p:cNvSpPr txBox="1"/>
          <p:nvPr>
            <p:ph idx="2" type="body"/>
          </p:nvPr>
        </p:nvSpPr>
        <p:spPr>
          <a:xfrm>
            <a:off x="6096001" y="1864194"/>
            <a:ext cx="495885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Technology Trends</a:t>
            </a:r>
            <a:endParaRPr/>
          </a:p>
          <a:p>
            <a:pPr indent="-228600" lvl="0" marL="228600" rtl="0" algn="l">
              <a:lnSpc>
                <a:spcPct val="120000"/>
              </a:lnSpc>
              <a:spcBef>
                <a:spcPts val="1000"/>
              </a:spcBef>
              <a:spcAft>
                <a:spcPts val="0"/>
              </a:spcAft>
              <a:buSzPts val="2000"/>
              <a:buChar char="•"/>
            </a:pPr>
            <a:r>
              <a:rPr lang="en-US"/>
              <a:t>Programming Languages, Database, Platform and Web frame Trends</a:t>
            </a:r>
            <a:endParaRPr/>
          </a:p>
          <a:p>
            <a:pPr indent="-228600" lvl="0" marL="228600" rtl="0" algn="l">
              <a:lnSpc>
                <a:spcPct val="120000"/>
              </a:lnSpc>
              <a:spcBef>
                <a:spcPts val="1000"/>
              </a:spcBef>
              <a:spcAft>
                <a:spcPts val="0"/>
              </a:spcAft>
              <a:buSzPts val="2000"/>
              <a:buChar char="•"/>
            </a:pPr>
            <a:r>
              <a:rPr lang="en-US"/>
              <a:t>Demographics Trends</a:t>
            </a:r>
            <a:endParaRPr/>
          </a:p>
          <a:p>
            <a:pPr indent="-228600" lvl="0" marL="228600" rtl="0" algn="l">
              <a:lnSpc>
                <a:spcPct val="120000"/>
              </a:lnSpc>
              <a:spcBef>
                <a:spcPts val="1000"/>
              </a:spcBef>
              <a:spcAft>
                <a:spcPts val="0"/>
              </a:spcAft>
              <a:buSzPts val="2000"/>
              <a:buChar char="•"/>
            </a:pPr>
            <a:r>
              <a:rPr lang="en-US"/>
              <a:t>Gender and Education</a:t>
            </a:r>
            <a:endParaRPr/>
          </a:p>
          <a:p>
            <a:pPr indent="-228600" lvl="0" marL="228600" rtl="0" algn="l">
              <a:lnSpc>
                <a:spcPct val="120000"/>
              </a:lnSpc>
              <a:spcBef>
                <a:spcPts val="1000"/>
              </a:spcBef>
              <a:spcAft>
                <a:spcPts val="0"/>
              </a:spcAft>
              <a:buSzPts val="2000"/>
              <a:buChar char="•"/>
            </a:pPr>
            <a:r>
              <a:rPr lang="en-US"/>
              <a:t>Programming Languages Trends and Salary Trends</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4"/>
          <p:cNvPicPr preferRelativeResize="0"/>
          <p:nvPr/>
        </p:nvPicPr>
        <p:blipFill rotWithShape="1">
          <a:blip r:embed="rId3">
            <a:alphaModFix/>
          </a:blip>
          <a:srcRect b="0" l="0" r="0" t="0"/>
          <a:stretch/>
        </p:blipFill>
        <p:spPr>
          <a:xfrm>
            <a:off x="1450711" y="2068778"/>
            <a:ext cx="3194581" cy="3194581"/>
          </a:xfrm>
          <a:prstGeom prst="rect">
            <a:avLst/>
          </a:prstGeom>
          <a:noFill/>
          <a:ln>
            <a:noFill/>
          </a:ln>
        </p:spPr>
      </p:pic>
      <p:sp>
        <p:nvSpPr>
          <p:cNvPr id="116" name="Google Shape;116;p14"/>
          <p:cNvSpPr txBox="1"/>
          <p:nvPr>
            <p:ph type="title"/>
          </p:nvPr>
        </p:nvSpPr>
        <p:spPr>
          <a:xfrm>
            <a:off x="1450711" y="505384"/>
            <a:ext cx="850852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OUTLINE</a:t>
            </a:r>
            <a:endParaRPr/>
          </a:p>
        </p:txBody>
      </p:sp>
      <p:sp>
        <p:nvSpPr>
          <p:cNvPr id="117" name="Google Shape;117;p14"/>
          <p:cNvSpPr txBox="1"/>
          <p:nvPr>
            <p:ph idx="1" type="body"/>
          </p:nvPr>
        </p:nvSpPr>
        <p:spPr>
          <a:xfrm>
            <a:off x="6096137" y="2068778"/>
            <a:ext cx="4966974" cy="3448595"/>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1600"/>
              <a:buChar char="•"/>
            </a:pPr>
            <a:r>
              <a:rPr lang="en-US" sz="1600"/>
              <a:t>Executive Summary</a:t>
            </a:r>
            <a:endParaRPr/>
          </a:p>
          <a:p>
            <a:pPr indent="-228600" lvl="0" marL="228600" rtl="0" algn="l">
              <a:lnSpc>
                <a:spcPct val="120000"/>
              </a:lnSpc>
              <a:spcBef>
                <a:spcPts val="1000"/>
              </a:spcBef>
              <a:spcAft>
                <a:spcPts val="0"/>
              </a:spcAft>
              <a:buSzPts val="1600"/>
              <a:buChar char="•"/>
            </a:pPr>
            <a:r>
              <a:rPr lang="en-US" sz="1600"/>
              <a:t>Introduction</a:t>
            </a:r>
            <a:endParaRPr/>
          </a:p>
          <a:p>
            <a:pPr indent="-228600" lvl="0" marL="228600" rtl="0" algn="l">
              <a:lnSpc>
                <a:spcPct val="120000"/>
              </a:lnSpc>
              <a:spcBef>
                <a:spcPts val="1000"/>
              </a:spcBef>
              <a:spcAft>
                <a:spcPts val="0"/>
              </a:spcAft>
              <a:buSzPts val="1600"/>
              <a:buChar char="•"/>
            </a:pPr>
            <a:r>
              <a:rPr lang="en-US" sz="1600"/>
              <a:t>Methodology</a:t>
            </a:r>
            <a:endParaRPr/>
          </a:p>
          <a:p>
            <a:pPr indent="-228600" lvl="0" marL="228600" rtl="0" algn="l">
              <a:lnSpc>
                <a:spcPct val="120000"/>
              </a:lnSpc>
              <a:spcBef>
                <a:spcPts val="1000"/>
              </a:spcBef>
              <a:spcAft>
                <a:spcPts val="0"/>
              </a:spcAft>
              <a:buSzPts val="1600"/>
              <a:buChar char="•"/>
            </a:pPr>
            <a:r>
              <a:rPr lang="en-US" sz="1600"/>
              <a:t>Results</a:t>
            </a:r>
            <a:endParaRPr/>
          </a:p>
          <a:p>
            <a:pPr indent="-228600" lvl="1" marL="685800" rtl="0" algn="l">
              <a:lnSpc>
                <a:spcPct val="120000"/>
              </a:lnSpc>
              <a:spcBef>
                <a:spcPts val="500"/>
              </a:spcBef>
              <a:spcAft>
                <a:spcPts val="0"/>
              </a:spcAft>
              <a:buSzPts val="1600"/>
              <a:buChar char="•"/>
            </a:pPr>
            <a:r>
              <a:rPr lang="en-US" sz="1600"/>
              <a:t>Visualization – Charts</a:t>
            </a:r>
            <a:endParaRPr/>
          </a:p>
          <a:p>
            <a:pPr indent="-228600" lvl="1" marL="685800" rtl="0" algn="l">
              <a:lnSpc>
                <a:spcPct val="120000"/>
              </a:lnSpc>
              <a:spcBef>
                <a:spcPts val="500"/>
              </a:spcBef>
              <a:spcAft>
                <a:spcPts val="0"/>
              </a:spcAft>
              <a:buSzPts val="1600"/>
              <a:buChar char="•"/>
            </a:pPr>
            <a:r>
              <a:rPr lang="en-US" sz="1600"/>
              <a:t>Dashboard</a:t>
            </a:r>
            <a:endParaRPr/>
          </a:p>
          <a:p>
            <a:pPr indent="-228600" lvl="0" marL="228600" rtl="0" algn="l">
              <a:lnSpc>
                <a:spcPct val="120000"/>
              </a:lnSpc>
              <a:spcBef>
                <a:spcPts val="1000"/>
              </a:spcBef>
              <a:spcAft>
                <a:spcPts val="0"/>
              </a:spcAft>
              <a:buSzPts val="1600"/>
              <a:buChar char="•"/>
            </a:pPr>
            <a:r>
              <a:rPr lang="en-US" sz="1600"/>
              <a:t>Discussion</a:t>
            </a:r>
            <a:endParaRPr/>
          </a:p>
          <a:p>
            <a:pPr indent="-228600" lvl="1" marL="685800" rtl="0" algn="l">
              <a:lnSpc>
                <a:spcPct val="120000"/>
              </a:lnSpc>
              <a:spcBef>
                <a:spcPts val="500"/>
              </a:spcBef>
              <a:spcAft>
                <a:spcPts val="0"/>
              </a:spcAft>
              <a:buSzPts val="1600"/>
              <a:buChar char="•"/>
            </a:pPr>
            <a:r>
              <a:rPr lang="en-US" sz="1600"/>
              <a:t>Findings &amp; Implications</a:t>
            </a:r>
            <a:endParaRPr/>
          </a:p>
          <a:p>
            <a:pPr indent="-228600" lvl="0" marL="228600" rtl="0" algn="l">
              <a:lnSpc>
                <a:spcPct val="120000"/>
              </a:lnSpc>
              <a:spcBef>
                <a:spcPts val="1000"/>
              </a:spcBef>
              <a:spcAft>
                <a:spcPts val="0"/>
              </a:spcAft>
              <a:buSzPts val="1600"/>
              <a:buChar char="•"/>
            </a:pPr>
            <a:r>
              <a:rPr lang="en-US" sz="1600"/>
              <a:t>Conclusion</a:t>
            </a:r>
            <a:endParaRPr/>
          </a:p>
          <a:p>
            <a:pPr indent="-228600" lvl="0" marL="228600" rtl="0" algn="l">
              <a:lnSpc>
                <a:spcPct val="120000"/>
              </a:lnSpc>
              <a:spcBef>
                <a:spcPts val="1000"/>
              </a:spcBef>
              <a:spcAft>
                <a:spcPts val="0"/>
              </a:spcAft>
              <a:buSzPts val="1600"/>
              <a:buChar char="•"/>
            </a:pPr>
            <a:r>
              <a:rPr lang="en-US" sz="1600"/>
              <a:t>Appendix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1449217" y="804889"/>
            <a:ext cx="9605635" cy="1059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APPENDIX</a:t>
            </a:r>
            <a:endParaRPr/>
          </a:p>
        </p:txBody>
      </p:sp>
      <p:pic>
        <p:nvPicPr>
          <p:cNvPr id="254" name="Google Shape;254;p32"/>
          <p:cNvPicPr preferRelativeResize="0"/>
          <p:nvPr>
            <p:ph idx="1" type="body"/>
          </p:nvPr>
        </p:nvPicPr>
        <p:blipFill rotWithShape="1">
          <a:blip r:embed="rId3">
            <a:alphaModFix/>
          </a:blip>
          <a:srcRect b="0" l="0" r="0" t="0"/>
          <a:stretch/>
        </p:blipFill>
        <p:spPr>
          <a:xfrm>
            <a:off x="1449217" y="2132045"/>
            <a:ext cx="3194581" cy="3194581"/>
          </a:xfrm>
          <a:prstGeom prst="rect">
            <a:avLst/>
          </a:prstGeom>
          <a:noFill/>
          <a:ln>
            <a:noFill/>
          </a:ln>
        </p:spPr>
      </p:pic>
      <p:sp>
        <p:nvSpPr>
          <p:cNvPr id="255" name="Google Shape;255;p32"/>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0000"/>
              <a:buChar char="•"/>
            </a:pPr>
            <a:r>
              <a:rPr lang="en-US"/>
              <a:t>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1445126" y="488937"/>
            <a:ext cx="856510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EXECUTIVE SUMMARY</a:t>
            </a:r>
            <a:endParaRPr/>
          </a:p>
        </p:txBody>
      </p:sp>
      <p:sp>
        <p:nvSpPr>
          <p:cNvPr id="124" name="Google Shape;124;p15"/>
          <p:cNvSpPr txBox="1"/>
          <p:nvPr>
            <p:ph idx="1" type="body"/>
          </p:nvPr>
        </p:nvSpPr>
        <p:spPr>
          <a:xfrm>
            <a:off x="6096000" y="1825624"/>
            <a:ext cx="7068725" cy="446544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sz="2200"/>
              <a:t>Current Technology Usage Trend</a:t>
            </a:r>
            <a:endParaRPr sz="2200"/>
          </a:p>
          <a:p>
            <a:pPr indent="-228600" lvl="1" marL="685800" rtl="0" algn="l">
              <a:lnSpc>
                <a:spcPct val="120000"/>
              </a:lnSpc>
              <a:spcBef>
                <a:spcPts val="500"/>
              </a:spcBef>
              <a:spcAft>
                <a:spcPts val="0"/>
              </a:spcAft>
              <a:buSzPct val="100000"/>
              <a:buChar char="•"/>
            </a:pPr>
            <a:r>
              <a:rPr lang="en-US" sz="1800"/>
              <a:t>Language</a:t>
            </a:r>
            <a:endParaRPr/>
          </a:p>
          <a:p>
            <a:pPr indent="-228600" lvl="1" marL="685800" rtl="0" algn="l">
              <a:lnSpc>
                <a:spcPct val="120000"/>
              </a:lnSpc>
              <a:spcBef>
                <a:spcPts val="500"/>
              </a:spcBef>
              <a:spcAft>
                <a:spcPts val="0"/>
              </a:spcAft>
              <a:buSzPct val="100000"/>
              <a:buChar char="•"/>
            </a:pPr>
            <a:r>
              <a:rPr lang="en-US" sz="1800"/>
              <a:t>Database</a:t>
            </a:r>
            <a:endParaRPr/>
          </a:p>
          <a:p>
            <a:pPr indent="-228600" lvl="1" marL="685800" rtl="0" algn="l">
              <a:lnSpc>
                <a:spcPct val="120000"/>
              </a:lnSpc>
              <a:spcBef>
                <a:spcPts val="500"/>
              </a:spcBef>
              <a:spcAft>
                <a:spcPts val="0"/>
              </a:spcAft>
              <a:buSzPct val="100000"/>
              <a:buChar char="•"/>
            </a:pPr>
            <a:r>
              <a:rPr lang="en-US" sz="1800"/>
              <a:t>Platform</a:t>
            </a:r>
            <a:endParaRPr/>
          </a:p>
          <a:p>
            <a:pPr indent="-228600" lvl="1" marL="685800" rtl="0" algn="l">
              <a:lnSpc>
                <a:spcPct val="120000"/>
              </a:lnSpc>
              <a:spcBef>
                <a:spcPts val="500"/>
              </a:spcBef>
              <a:spcAft>
                <a:spcPts val="0"/>
              </a:spcAft>
              <a:buSzPct val="100000"/>
              <a:buChar char="•"/>
            </a:pPr>
            <a:r>
              <a:rPr lang="en-US" sz="1800"/>
              <a:t>Web frame</a:t>
            </a:r>
            <a:endParaRPr/>
          </a:p>
          <a:p>
            <a:pPr indent="-228600" lvl="0" marL="228600" rtl="0" algn="l">
              <a:lnSpc>
                <a:spcPct val="120000"/>
              </a:lnSpc>
              <a:spcBef>
                <a:spcPts val="1000"/>
              </a:spcBef>
              <a:spcAft>
                <a:spcPts val="0"/>
              </a:spcAft>
              <a:buSzPct val="100000"/>
              <a:buChar char="•"/>
            </a:pPr>
            <a:r>
              <a:rPr lang="en-US" sz="2200"/>
              <a:t>Future Technology Trend</a:t>
            </a:r>
            <a:endParaRPr/>
          </a:p>
          <a:p>
            <a:pPr indent="-228600" lvl="1" marL="685800" rtl="0" algn="l">
              <a:lnSpc>
                <a:spcPct val="120000"/>
              </a:lnSpc>
              <a:spcBef>
                <a:spcPts val="500"/>
              </a:spcBef>
              <a:spcAft>
                <a:spcPts val="0"/>
              </a:spcAft>
              <a:buSzPct val="100000"/>
              <a:buChar char="•"/>
            </a:pPr>
            <a:r>
              <a:rPr lang="en-US" sz="1800"/>
              <a:t>Language</a:t>
            </a:r>
            <a:endParaRPr/>
          </a:p>
          <a:p>
            <a:pPr indent="-228600" lvl="1" marL="685800" rtl="0" algn="l">
              <a:lnSpc>
                <a:spcPct val="120000"/>
              </a:lnSpc>
              <a:spcBef>
                <a:spcPts val="500"/>
              </a:spcBef>
              <a:spcAft>
                <a:spcPts val="0"/>
              </a:spcAft>
              <a:buSzPct val="100000"/>
              <a:buChar char="•"/>
            </a:pPr>
            <a:r>
              <a:rPr lang="en-US" sz="1800"/>
              <a:t>Database</a:t>
            </a:r>
            <a:endParaRPr/>
          </a:p>
          <a:p>
            <a:pPr indent="-228600" lvl="1" marL="685800" rtl="0" algn="l">
              <a:lnSpc>
                <a:spcPct val="120000"/>
              </a:lnSpc>
              <a:spcBef>
                <a:spcPts val="500"/>
              </a:spcBef>
              <a:spcAft>
                <a:spcPts val="0"/>
              </a:spcAft>
              <a:buSzPct val="100000"/>
              <a:buChar char="•"/>
            </a:pPr>
            <a:r>
              <a:rPr lang="en-US" sz="1800"/>
              <a:t>Platform</a:t>
            </a:r>
            <a:endParaRPr/>
          </a:p>
          <a:p>
            <a:pPr indent="-228600" lvl="1" marL="685800" rtl="0" algn="l">
              <a:lnSpc>
                <a:spcPct val="120000"/>
              </a:lnSpc>
              <a:spcBef>
                <a:spcPts val="500"/>
              </a:spcBef>
              <a:spcAft>
                <a:spcPts val="0"/>
              </a:spcAft>
              <a:buSzPct val="100000"/>
              <a:buChar char="•"/>
            </a:pPr>
            <a:r>
              <a:rPr lang="en-US" sz="1800"/>
              <a:t>Web frame</a:t>
            </a:r>
            <a:endParaRPr/>
          </a:p>
          <a:p>
            <a:pPr indent="-228600" lvl="0" marL="228600" rtl="0" algn="l">
              <a:lnSpc>
                <a:spcPct val="120000"/>
              </a:lnSpc>
              <a:spcBef>
                <a:spcPts val="1000"/>
              </a:spcBef>
              <a:spcAft>
                <a:spcPts val="0"/>
              </a:spcAft>
              <a:buSzPct val="100000"/>
              <a:buChar char="•"/>
            </a:pPr>
            <a:r>
              <a:rPr lang="en-US" sz="2200"/>
              <a:t>Demographics Survey</a:t>
            </a:r>
            <a:endParaRPr/>
          </a:p>
          <a:p>
            <a:pPr indent="-228600" lvl="0" marL="228600" rtl="0" algn="l">
              <a:lnSpc>
                <a:spcPct val="120000"/>
              </a:lnSpc>
              <a:spcBef>
                <a:spcPts val="1000"/>
              </a:spcBef>
              <a:spcAft>
                <a:spcPts val="0"/>
              </a:spcAft>
              <a:buSzPct val="100000"/>
              <a:buChar char="•"/>
            </a:pPr>
            <a:r>
              <a:rPr lang="en-US" sz="2200"/>
              <a:t>Country &amp; Gender Difference</a:t>
            </a:r>
            <a:endParaRPr/>
          </a:p>
        </p:txBody>
      </p:sp>
      <p:pic>
        <p:nvPicPr>
          <p:cNvPr id="125" name="Google Shape;125;p15"/>
          <p:cNvPicPr preferRelativeResize="0"/>
          <p:nvPr/>
        </p:nvPicPr>
        <p:blipFill rotWithShape="1">
          <a:blip r:embed="rId3">
            <a:alphaModFix/>
          </a:blip>
          <a:srcRect b="0" l="0" r="0" t="0"/>
          <a:stretch/>
        </p:blipFill>
        <p:spPr>
          <a:xfrm>
            <a:off x="1445126" y="2141895"/>
            <a:ext cx="3194581" cy="31945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1436065" y="500062"/>
            <a:ext cx="764786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INTRODUCTION</a:t>
            </a:r>
            <a:endParaRPr/>
          </a:p>
        </p:txBody>
      </p:sp>
      <p:pic>
        <p:nvPicPr>
          <p:cNvPr id="131" name="Google Shape;131;p16"/>
          <p:cNvPicPr preferRelativeResize="0"/>
          <p:nvPr/>
        </p:nvPicPr>
        <p:blipFill rotWithShape="1">
          <a:blip r:embed="rId3">
            <a:alphaModFix/>
          </a:blip>
          <a:srcRect b="0" l="0" r="0" t="0"/>
          <a:stretch/>
        </p:blipFill>
        <p:spPr>
          <a:xfrm>
            <a:off x="1618615" y="2284613"/>
            <a:ext cx="3054361" cy="3054361"/>
          </a:xfrm>
          <a:prstGeom prst="rect">
            <a:avLst/>
          </a:prstGeom>
          <a:noFill/>
          <a:ln>
            <a:noFill/>
          </a:ln>
        </p:spPr>
      </p:pic>
      <p:sp>
        <p:nvSpPr>
          <p:cNvPr id="132" name="Google Shape;132;p16"/>
          <p:cNvSpPr txBox="1"/>
          <p:nvPr/>
        </p:nvSpPr>
        <p:spPr>
          <a:xfrm>
            <a:off x="6096000" y="1825625"/>
            <a:ext cx="5012267" cy="4351338"/>
          </a:xfrm>
          <a:prstGeom prst="rect">
            <a:avLst/>
          </a:prstGeom>
          <a:noFill/>
          <a:ln>
            <a:noFill/>
          </a:ln>
        </p:spPr>
        <p:txBody>
          <a:bodyPr anchorCtr="0" anchor="t" bIns="45700" lIns="91425" spcFirstLastPara="1" rIns="91425" wrap="square" tIns="45700">
            <a:noAutofit/>
          </a:bodyPr>
          <a:lstStyle/>
          <a:p>
            <a:pPr indent="-209550" lvl="0" marL="228600" marR="0" rtl="0" algn="l">
              <a:lnSpc>
                <a:spcPct val="90000"/>
              </a:lnSpc>
              <a:spcBef>
                <a:spcPts val="0"/>
              </a:spcBef>
              <a:spcAft>
                <a:spcPts val="0"/>
              </a:spcAft>
              <a:buClr>
                <a:schemeClr val="dk1"/>
              </a:buClr>
              <a:buSzPts val="1900"/>
              <a:buFont typeface="Arial"/>
              <a:buChar char="•"/>
            </a:pPr>
            <a:r>
              <a:rPr b="0" i="0" lang="en-US" sz="1900" u="none" cap="none" strike="noStrike">
                <a:solidFill>
                  <a:schemeClr val="dk1"/>
                </a:solidFill>
                <a:latin typeface="IBM Plex Mono"/>
                <a:ea typeface="IBM Plex Mono"/>
                <a:cs typeface="IBM Plex Mono"/>
                <a:sym typeface="IBM Plex Mono"/>
              </a:rPr>
              <a:t>Analyze technology trend in software and web development among developers around the world</a:t>
            </a:r>
            <a:endParaRPr b="0" i="0" sz="1900" u="none" cap="none" strike="noStrike">
              <a:solidFill>
                <a:schemeClr val="dk1"/>
              </a:solidFill>
              <a:latin typeface="IBM Plex Mono"/>
              <a:ea typeface="IBM Plex Mono"/>
              <a:cs typeface="IBM Plex Mono"/>
              <a:sym typeface="IBM Plex Mono"/>
            </a:endParaRPr>
          </a:p>
          <a:p>
            <a:pPr indent="-209550" lvl="0" marL="228600" marR="0" rtl="0" algn="l">
              <a:lnSpc>
                <a:spcPct val="90000"/>
              </a:lnSpc>
              <a:spcBef>
                <a:spcPts val="1000"/>
              </a:spcBef>
              <a:spcAft>
                <a:spcPts val="0"/>
              </a:spcAft>
              <a:buClr>
                <a:schemeClr val="dk1"/>
              </a:buClr>
              <a:buSzPts val="1900"/>
              <a:buFont typeface="Arial"/>
              <a:buChar char="•"/>
            </a:pPr>
            <a:r>
              <a:rPr b="0" i="0" lang="en-US" sz="1900" u="none" cap="none" strike="noStrike">
                <a:solidFill>
                  <a:schemeClr val="dk1"/>
                </a:solidFill>
                <a:latin typeface="IBM Plex Mono"/>
                <a:ea typeface="IBM Plex Mono"/>
                <a:cs typeface="IBM Plex Mono"/>
                <a:sym typeface="IBM Plex Mono"/>
              </a:rPr>
              <a:t>Purpose of this Analysis</a:t>
            </a:r>
            <a:endParaRPr sz="1100"/>
          </a:p>
          <a:p>
            <a:pPr indent="-209550" lvl="1" marL="685800" marR="0" rtl="0" algn="l">
              <a:lnSpc>
                <a:spcPct val="90000"/>
              </a:lnSpc>
              <a:spcBef>
                <a:spcPts val="500"/>
              </a:spcBef>
              <a:spcAft>
                <a:spcPts val="0"/>
              </a:spcAft>
              <a:buClr>
                <a:schemeClr val="dk1"/>
              </a:buClr>
              <a:buSzPts val="1500"/>
              <a:buFont typeface="Arial"/>
              <a:buChar char="•"/>
            </a:pPr>
            <a:r>
              <a:rPr b="0" i="0" lang="en-US" sz="1500" u="none" cap="none" strike="noStrike">
                <a:solidFill>
                  <a:schemeClr val="dk1"/>
                </a:solidFill>
                <a:latin typeface="IBM Plex Mono"/>
                <a:ea typeface="IBM Plex Mono"/>
                <a:cs typeface="IBM Plex Mono"/>
                <a:sym typeface="IBM Plex Mono"/>
              </a:rPr>
              <a:t>Identify the top programming languages, database, platform and web frame skills in demand</a:t>
            </a:r>
            <a:endParaRPr sz="1100"/>
          </a:p>
          <a:p>
            <a:pPr indent="-209550" lvl="1" marL="685800" marR="0" rtl="0" algn="l">
              <a:lnSpc>
                <a:spcPct val="90000"/>
              </a:lnSpc>
              <a:spcBef>
                <a:spcPts val="500"/>
              </a:spcBef>
              <a:spcAft>
                <a:spcPts val="0"/>
              </a:spcAft>
              <a:buClr>
                <a:schemeClr val="dk1"/>
              </a:buClr>
              <a:buSzPts val="1500"/>
              <a:buFont typeface="Arial"/>
              <a:buChar char="•"/>
            </a:pPr>
            <a:r>
              <a:rPr b="0" i="0" lang="en-US" sz="1500" u="none" cap="none" strike="noStrike">
                <a:solidFill>
                  <a:schemeClr val="dk1"/>
                </a:solidFill>
                <a:latin typeface="IBM Plex Mono"/>
                <a:ea typeface="IBM Plex Mono"/>
                <a:cs typeface="IBM Plex Mono"/>
                <a:sym typeface="IBM Plex Mono"/>
              </a:rPr>
              <a:t>Identify skill requirements for future</a:t>
            </a:r>
            <a:endParaRPr sz="1100"/>
          </a:p>
          <a:p>
            <a:pPr indent="-209550" lvl="1" marL="685800" marR="0" rtl="0" algn="l">
              <a:lnSpc>
                <a:spcPct val="90000"/>
              </a:lnSpc>
              <a:spcBef>
                <a:spcPts val="500"/>
              </a:spcBef>
              <a:spcAft>
                <a:spcPts val="0"/>
              </a:spcAft>
              <a:buClr>
                <a:schemeClr val="dk1"/>
              </a:buClr>
              <a:buSzPts val="1500"/>
              <a:buFont typeface="Arial"/>
              <a:buChar char="•"/>
            </a:pPr>
            <a:r>
              <a:rPr b="0" i="0" lang="en-US" sz="1500" u="none" cap="none" strike="noStrike">
                <a:solidFill>
                  <a:schemeClr val="dk1"/>
                </a:solidFill>
                <a:latin typeface="IBM Plex Mono"/>
                <a:ea typeface="IBM Plex Mono"/>
                <a:cs typeface="IBM Plex Mono"/>
                <a:sym typeface="IBM Plex Mono"/>
              </a:rPr>
              <a:t>Identify human resource gap in the industry</a:t>
            </a:r>
            <a:endParaRPr sz="1100"/>
          </a:p>
          <a:p>
            <a:pPr indent="-209550" lvl="0" marL="228600" marR="0" rtl="0" algn="l">
              <a:lnSpc>
                <a:spcPct val="90000"/>
              </a:lnSpc>
              <a:spcBef>
                <a:spcPts val="1000"/>
              </a:spcBef>
              <a:spcAft>
                <a:spcPts val="0"/>
              </a:spcAft>
              <a:buClr>
                <a:schemeClr val="dk1"/>
              </a:buClr>
              <a:buSzPts val="1900"/>
              <a:buFont typeface="Arial"/>
              <a:buChar char="•"/>
            </a:pPr>
            <a:r>
              <a:rPr b="0" i="0" lang="en-US" sz="1900" u="none" cap="none" strike="noStrike">
                <a:solidFill>
                  <a:schemeClr val="dk1"/>
                </a:solidFill>
                <a:latin typeface="IBM Plex Mono"/>
                <a:ea typeface="IBM Plex Mono"/>
                <a:cs typeface="IBM Plex Mono"/>
                <a:sym typeface="IBM Plex Mono"/>
              </a:rPr>
              <a:t>Audience for this Presentation</a:t>
            </a:r>
            <a:endParaRPr sz="1100"/>
          </a:p>
          <a:p>
            <a:pPr indent="-209550" lvl="1" marL="685800" marR="0" rtl="0" algn="l">
              <a:lnSpc>
                <a:spcPct val="90000"/>
              </a:lnSpc>
              <a:spcBef>
                <a:spcPts val="500"/>
              </a:spcBef>
              <a:spcAft>
                <a:spcPts val="0"/>
              </a:spcAft>
              <a:buClr>
                <a:schemeClr val="dk1"/>
              </a:buClr>
              <a:buSzPts val="1500"/>
              <a:buFont typeface="Arial"/>
              <a:buChar char="•"/>
            </a:pPr>
            <a:r>
              <a:rPr b="0" i="0" lang="en-US" sz="1500" u="none" cap="none" strike="noStrike">
                <a:solidFill>
                  <a:schemeClr val="dk1"/>
                </a:solidFill>
                <a:latin typeface="IBM Plex Mono"/>
                <a:ea typeface="IBM Plex Mono"/>
                <a:cs typeface="IBM Plex Mono"/>
                <a:sym typeface="IBM Plex Mono"/>
              </a:rPr>
              <a:t>Programmers</a:t>
            </a:r>
            <a:endParaRPr sz="1100"/>
          </a:p>
          <a:p>
            <a:pPr indent="-209550" lvl="1" marL="685800" marR="0" rtl="0" algn="l">
              <a:lnSpc>
                <a:spcPct val="90000"/>
              </a:lnSpc>
              <a:spcBef>
                <a:spcPts val="500"/>
              </a:spcBef>
              <a:spcAft>
                <a:spcPts val="0"/>
              </a:spcAft>
              <a:buClr>
                <a:schemeClr val="dk1"/>
              </a:buClr>
              <a:buSzPts val="1500"/>
              <a:buFont typeface="Arial"/>
              <a:buChar char="•"/>
            </a:pPr>
            <a:r>
              <a:rPr b="0" i="0" lang="en-US" sz="1500" u="none" cap="none" strike="noStrike">
                <a:solidFill>
                  <a:schemeClr val="dk1"/>
                </a:solidFill>
                <a:latin typeface="IBM Plex Mono"/>
                <a:ea typeface="IBM Plex Mono"/>
                <a:cs typeface="IBM Plex Mono"/>
                <a:sym typeface="IBM Plex Mono"/>
              </a:rPr>
              <a:t>IT industry leaders</a:t>
            </a:r>
            <a:endParaRPr sz="1100"/>
          </a:p>
          <a:p>
            <a:pPr indent="-209550" lvl="1" marL="685800" marR="0" rtl="0" algn="l">
              <a:lnSpc>
                <a:spcPct val="90000"/>
              </a:lnSpc>
              <a:spcBef>
                <a:spcPts val="500"/>
              </a:spcBef>
              <a:spcAft>
                <a:spcPts val="0"/>
              </a:spcAft>
              <a:buClr>
                <a:schemeClr val="dk1"/>
              </a:buClr>
              <a:buSzPts val="1500"/>
              <a:buFont typeface="Arial"/>
              <a:buChar char="•"/>
            </a:pPr>
            <a:r>
              <a:rPr b="0" i="0" lang="en-US" sz="1500" u="none" cap="none" strike="noStrike">
                <a:solidFill>
                  <a:schemeClr val="dk1"/>
                </a:solidFill>
                <a:latin typeface="IBM Plex Mono"/>
                <a:ea typeface="IBM Plex Mono"/>
                <a:cs typeface="IBM Plex Mono"/>
                <a:sym typeface="IBM Plex Mono"/>
              </a:rPr>
              <a:t>Computer science students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1519757" y="506146"/>
            <a:ext cx="723072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METHODOLOGY</a:t>
            </a:r>
            <a:endParaRPr/>
          </a:p>
        </p:txBody>
      </p:sp>
      <p:sp>
        <p:nvSpPr>
          <p:cNvPr id="138" name="Google Shape;138;p17"/>
          <p:cNvSpPr txBox="1"/>
          <p:nvPr>
            <p:ph idx="1" type="body"/>
          </p:nvPr>
        </p:nvSpPr>
        <p:spPr>
          <a:xfrm>
            <a:off x="6096000" y="1839823"/>
            <a:ext cx="7068725"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Char char="•"/>
            </a:pPr>
            <a:r>
              <a:rPr lang="en-US" sz="2200"/>
              <a:t>Data Collection (Sources)</a:t>
            </a:r>
            <a:endParaRPr/>
          </a:p>
          <a:p>
            <a:pPr indent="-228600" lvl="1" marL="685800" rtl="0" algn="l">
              <a:lnSpc>
                <a:spcPct val="120000"/>
              </a:lnSpc>
              <a:spcBef>
                <a:spcPts val="500"/>
              </a:spcBef>
              <a:spcAft>
                <a:spcPts val="0"/>
              </a:spcAft>
              <a:buSzPct val="100000"/>
              <a:buChar char="•"/>
            </a:pPr>
            <a:r>
              <a:rPr lang="en-US" sz="1800"/>
              <a:t>Stack overflow developer 2019 survey</a:t>
            </a:r>
            <a:endParaRPr/>
          </a:p>
          <a:p>
            <a:pPr indent="-228600" lvl="1" marL="685800" rtl="0" algn="l">
              <a:lnSpc>
                <a:spcPct val="120000"/>
              </a:lnSpc>
              <a:spcBef>
                <a:spcPts val="500"/>
              </a:spcBef>
              <a:spcAft>
                <a:spcPts val="0"/>
              </a:spcAft>
              <a:buSzPct val="100000"/>
              <a:buChar char="•"/>
            </a:pPr>
            <a:r>
              <a:rPr lang="en-US" sz="1800"/>
              <a:t>GitHub job postings</a:t>
            </a:r>
            <a:endParaRPr/>
          </a:p>
          <a:p>
            <a:pPr indent="-228600" lvl="1" marL="685800" rtl="0" algn="l">
              <a:lnSpc>
                <a:spcPct val="120000"/>
              </a:lnSpc>
              <a:spcBef>
                <a:spcPts val="500"/>
              </a:spcBef>
              <a:spcAft>
                <a:spcPts val="0"/>
              </a:spcAft>
              <a:buSzPct val="100000"/>
              <a:buChar char="•"/>
            </a:pPr>
            <a:r>
              <a:rPr lang="en-US" sz="1800"/>
              <a:t>Programming languages annual salary</a:t>
            </a:r>
            <a:endParaRPr/>
          </a:p>
          <a:p>
            <a:pPr indent="-228600" lvl="0" marL="228600" rtl="0" algn="l">
              <a:lnSpc>
                <a:spcPct val="120000"/>
              </a:lnSpc>
              <a:spcBef>
                <a:spcPts val="1000"/>
              </a:spcBef>
              <a:spcAft>
                <a:spcPts val="0"/>
              </a:spcAft>
              <a:buSzPct val="100000"/>
              <a:buChar char="•"/>
            </a:pPr>
            <a:r>
              <a:rPr lang="en-US" sz="2200"/>
              <a:t>Data Wrangling</a:t>
            </a:r>
            <a:endParaRPr/>
          </a:p>
          <a:p>
            <a:pPr indent="-228600" lvl="0" marL="228600" rtl="0" algn="l">
              <a:lnSpc>
                <a:spcPct val="120000"/>
              </a:lnSpc>
              <a:spcBef>
                <a:spcPts val="1000"/>
              </a:spcBef>
              <a:spcAft>
                <a:spcPts val="0"/>
              </a:spcAft>
              <a:buSzPct val="100000"/>
              <a:buChar char="•"/>
            </a:pPr>
            <a:r>
              <a:rPr lang="en-US" sz="2200"/>
              <a:t>Data Exploration</a:t>
            </a:r>
            <a:endParaRPr/>
          </a:p>
          <a:p>
            <a:pPr indent="-228600" lvl="0" marL="228600" rtl="0" algn="l">
              <a:lnSpc>
                <a:spcPct val="120000"/>
              </a:lnSpc>
              <a:spcBef>
                <a:spcPts val="1000"/>
              </a:spcBef>
              <a:spcAft>
                <a:spcPts val="0"/>
              </a:spcAft>
              <a:buSzPct val="100000"/>
              <a:buChar char="•"/>
            </a:pPr>
            <a:r>
              <a:rPr lang="en-US" sz="2200"/>
              <a:t>Data Cleaning</a:t>
            </a:r>
            <a:endParaRPr/>
          </a:p>
          <a:p>
            <a:pPr indent="-228600" lvl="0" marL="228600" rtl="0" algn="l">
              <a:lnSpc>
                <a:spcPct val="120000"/>
              </a:lnSpc>
              <a:spcBef>
                <a:spcPts val="1000"/>
              </a:spcBef>
              <a:spcAft>
                <a:spcPts val="0"/>
              </a:spcAft>
              <a:buSzPct val="100000"/>
              <a:buChar char="•"/>
            </a:pPr>
            <a:r>
              <a:rPr lang="en-US" sz="2200"/>
              <a:t>Data Visualization</a:t>
            </a:r>
            <a:endParaRPr/>
          </a:p>
          <a:p>
            <a:pPr indent="-228600" lvl="1" marL="685800" rtl="0" algn="l">
              <a:lnSpc>
                <a:spcPct val="120000"/>
              </a:lnSpc>
              <a:spcBef>
                <a:spcPts val="500"/>
              </a:spcBef>
              <a:spcAft>
                <a:spcPts val="0"/>
              </a:spcAft>
              <a:buSzPct val="100000"/>
              <a:buChar char="•"/>
            </a:pPr>
            <a:r>
              <a:rPr lang="en-US" sz="1800"/>
              <a:t>Python matplotlib &amp; turtle</a:t>
            </a:r>
            <a:endParaRPr/>
          </a:p>
          <a:p>
            <a:pPr indent="-228600" lvl="1" marL="685800" rtl="0" algn="l">
              <a:lnSpc>
                <a:spcPct val="120000"/>
              </a:lnSpc>
              <a:spcBef>
                <a:spcPts val="500"/>
              </a:spcBef>
              <a:spcAft>
                <a:spcPts val="0"/>
              </a:spcAft>
              <a:buSzPct val="100000"/>
              <a:buChar char="•"/>
            </a:pPr>
            <a:r>
              <a:rPr lang="en-US" sz="1800"/>
              <a:t>IBM Cognos</a:t>
            </a:r>
            <a:endParaRPr/>
          </a:p>
          <a:p>
            <a:pPr indent="-228600" lvl="0" marL="228600" rtl="0" algn="l">
              <a:lnSpc>
                <a:spcPct val="120000"/>
              </a:lnSpc>
              <a:spcBef>
                <a:spcPts val="1000"/>
              </a:spcBef>
              <a:spcAft>
                <a:spcPts val="0"/>
              </a:spcAft>
              <a:buSzPct val="100000"/>
              <a:buChar char="•"/>
            </a:pPr>
            <a:r>
              <a:rPr lang="en-US" sz="2200"/>
              <a:t>Presentation</a:t>
            </a:r>
            <a:endParaRPr sz="1800"/>
          </a:p>
        </p:txBody>
      </p:sp>
      <p:pic>
        <p:nvPicPr>
          <p:cNvPr id="139" name="Google Shape;139;p17"/>
          <p:cNvPicPr preferRelativeResize="0"/>
          <p:nvPr/>
        </p:nvPicPr>
        <p:blipFill rotWithShape="1">
          <a:blip r:embed="rId3">
            <a:alphaModFix/>
          </a:blip>
          <a:srcRect b="0" l="0" r="0" t="0"/>
          <a:stretch/>
        </p:blipFill>
        <p:spPr>
          <a:xfrm>
            <a:off x="1350424" y="2283264"/>
            <a:ext cx="3194581" cy="31945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1449217" y="804889"/>
            <a:ext cx="9605635" cy="1059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RESULTS</a:t>
            </a:r>
            <a:endParaRPr/>
          </a:p>
        </p:txBody>
      </p:sp>
      <p:sp>
        <p:nvSpPr>
          <p:cNvPr id="145" name="Google Shape;145;p18"/>
          <p:cNvSpPr txBox="1"/>
          <p:nvPr>
            <p:ph idx="1" type="body"/>
          </p:nvPr>
        </p:nvSpPr>
        <p:spPr>
          <a:xfrm>
            <a:off x="1043114" y="1825625"/>
            <a:ext cx="7068725" cy="435133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t/>
            </a:r>
            <a:endParaRPr sz="1800"/>
          </a:p>
          <a:p>
            <a:pPr indent="0" lvl="0" marL="0" rtl="0" algn="l">
              <a:lnSpc>
                <a:spcPct val="120000"/>
              </a:lnSpc>
              <a:spcBef>
                <a:spcPts val="1000"/>
              </a:spcBef>
              <a:spcAft>
                <a:spcPts val="0"/>
              </a:spcAft>
              <a:buSzPts val="1800"/>
              <a:buNone/>
            </a:pPr>
            <a:r>
              <a:t/>
            </a:r>
            <a:endParaRPr sz="1800"/>
          </a:p>
          <a:p>
            <a:pPr indent="0" lvl="0" marL="0" rtl="0" algn="l">
              <a:lnSpc>
                <a:spcPct val="120000"/>
              </a:lnSpc>
              <a:spcBef>
                <a:spcPts val="1000"/>
              </a:spcBef>
              <a:spcAft>
                <a:spcPts val="0"/>
              </a:spcAft>
              <a:buSzPts val="1800"/>
              <a:buNone/>
            </a:pPr>
            <a:r>
              <a:t/>
            </a:r>
            <a:endParaRPr sz="1800"/>
          </a:p>
        </p:txBody>
      </p:sp>
      <p:pic>
        <p:nvPicPr>
          <p:cNvPr id="146" name="Google Shape;146;p18"/>
          <p:cNvPicPr preferRelativeResize="0"/>
          <p:nvPr/>
        </p:nvPicPr>
        <p:blipFill rotWithShape="1">
          <a:blip r:embed="rId3">
            <a:alphaModFix/>
          </a:blip>
          <a:srcRect b="0" l="0" r="0" t="0"/>
          <a:stretch/>
        </p:blipFill>
        <p:spPr>
          <a:xfrm>
            <a:off x="1449217" y="2054578"/>
            <a:ext cx="9605635" cy="3861707"/>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PROGRAMMING LANGUAGE TRENDS</a:t>
            </a:r>
            <a:endParaRPr/>
          </a:p>
        </p:txBody>
      </p:sp>
      <p:sp>
        <p:nvSpPr>
          <p:cNvPr id="152" name="Google Shape;152;p19"/>
          <p:cNvSpPr txBox="1"/>
          <p:nvPr>
            <p:ph idx="1" type="body"/>
          </p:nvPr>
        </p:nvSpPr>
        <p:spPr>
          <a:xfrm>
            <a:off x="2519639" y="1860426"/>
            <a:ext cx="2228642" cy="50193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Current Year</a:t>
            </a:r>
            <a:endParaRPr/>
          </a:p>
        </p:txBody>
      </p:sp>
      <p:sp>
        <p:nvSpPr>
          <p:cNvPr id="153" name="Google Shape;153;p19"/>
          <p:cNvSpPr txBox="1"/>
          <p:nvPr>
            <p:ph idx="2" type="body"/>
          </p:nvPr>
        </p:nvSpPr>
        <p:spPr>
          <a:xfrm>
            <a:off x="7914219" y="1855562"/>
            <a:ext cx="1758142" cy="50193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Next Year</a:t>
            </a:r>
            <a:endParaRPr/>
          </a:p>
        </p:txBody>
      </p:sp>
      <p:sp>
        <p:nvSpPr>
          <p:cNvPr id="154" name="Google Shape;154;p19"/>
          <p:cNvSpPr txBox="1"/>
          <p:nvPr/>
        </p:nvSpPr>
        <p:spPr>
          <a:xfrm>
            <a:off x="838199" y="2506661"/>
            <a:ext cx="4614949" cy="367030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70C0"/>
              </a:buClr>
              <a:buSzPts val="2200"/>
              <a:buFont typeface="Arial"/>
              <a:buNone/>
            </a:pPr>
            <a:r>
              <a:t/>
            </a:r>
            <a:endParaRPr b="0" i="0" sz="2200" u="none" cap="none" strike="noStrike">
              <a:solidFill>
                <a:srgbClr val="0070C0"/>
              </a:solidFill>
              <a:latin typeface="IBM Plex Mono"/>
              <a:ea typeface="IBM Plex Mono"/>
              <a:cs typeface="IBM Plex Mono"/>
              <a:sym typeface="IBM Plex Mono"/>
            </a:endParaRPr>
          </a:p>
        </p:txBody>
      </p:sp>
      <p:sp>
        <p:nvSpPr>
          <p:cNvPr id="155" name="Google Shape;155;p19"/>
          <p:cNvSpPr txBox="1"/>
          <p:nvPr/>
        </p:nvSpPr>
        <p:spPr>
          <a:xfrm>
            <a:off x="6172200" y="2506661"/>
            <a:ext cx="4614949" cy="367030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70C0"/>
              </a:buClr>
              <a:buSzPts val="2200"/>
              <a:buFont typeface="Arial"/>
              <a:buNone/>
            </a:pPr>
            <a:r>
              <a:t/>
            </a:r>
            <a:endParaRPr b="0" i="0" sz="2200" u="none" cap="none" strike="noStrike">
              <a:solidFill>
                <a:srgbClr val="0070C0"/>
              </a:solidFill>
              <a:latin typeface="IBM Plex Mono"/>
              <a:ea typeface="IBM Plex Mono"/>
              <a:cs typeface="IBM Plex Mono"/>
              <a:sym typeface="IBM Plex Mono"/>
            </a:endParaRPr>
          </a:p>
        </p:txBody>
      </p:sp>
      <p:pic>
        <p:nvPicPr>
          <p:cNvPr id="156" name="Google Shape;156;p19"/>
          <p:cNvPicPr preferRelativeResize="0"/>
          <p:nvPr/>
        </p:nvPicPr>
        <p:blipFill rotWithShape="1">
          <a:blip r:embed="rId3">
            <a:alphaModFix/>
          </a:blip>
          <a:srcRect b="0" l="0" r="0" t="0"/>
          <a:stretch/>
        </p:blipFill>
        <p:spPr>
          <a:xfrm>
            <a:off x="1479786" y="2748999"/>
            <a:ext cx="4332888" cy="3183950"/>
          </a:xfrm>
          <a:prstGeom prst="rect">
            <a:avLst/>
          </a:prstGeom>
          <a:noFill/>
          <a:ln>
            <a:noFill/>
          </a:ln>
          <a:effectLst>
            <a:outerShdw blurRad="292100" rotWithShape="0" algn="tl" dir="2700000" dist="139700">
              <a:srgbClr val="333333">
                <a:alpha val="64705"/>
              </a:srgbClr>
            </a:outerShdw>
          </a:effectLst>
        </p:spPr>
      </p:pic>
      <p:pic>
        <p:nvPicPr>
          <p:cNvPr id="157" name="Google Shape;157;p19"/>
          <p:cNvPicPr preferRelativeResize="0"/>
          <p:nvPr/>
        </p:nvPicPr>
        <p:blipFill rotWithShape="1">
          <a:blip r:embed="rId4">
            <a:alphaModFix/>
          </a:blip>
          <a:srcRect b="0" l="0" r="0" t="0"/>
          <a:stretch/>
        </p:blipFill>
        <p:spPr>
          <a:xfrm>
            <a:off x="6439904" y="2748999"/>
            <a:ext cx="4614949" cy="31839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Gill Sans"/>
              <a:buNone/>
            </a:pPr>
            <a:r>
              <a:rPr lang="en-US" sz="2800"/>
              <a:t>PROGRAMMING LANGUAGE TRENDS - FINDINGS &amp; IMPLICATIONS</a:t>
            </a:r>
            <a:endParaRPr/>
          </a:p>
        </p:txBody>
      </p:sp>
      <p:sp>
        <p:nvSpPr>
          <p:cNvPr id="164" name="Google Shape;164;p20"/>
          <p:cNvSpPr txBox="1"/>
          <p:nvPr>
            <p:ph idx="1" type="body"/>
          </p:nvPr>
        </p:nvSpPr>
        <p:spPr>
          <a:xfrm>
            <a:off x="1449217" y="2059324"/>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000"/>
              <a:buNone/>
            </a:pPr>
            <a:r>
              <a:rPr lang="en-US"/>
              <a:t>Findings</a:t>
            </a:r>
            <a:endParaRPr/>
          </a:p>
          <a:p>
            <a:pPr indent="0" lvl="0" marL="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JavaScript is top trending language in the world</a:t>
            </a:r>
            <a:endParaRPr/>
          </a:p>
          <a:p>
            <a:pPr indent="-228600" lvl="0" marL="228600" rtl="0" algn="l">
              <a:lnSpc>
                <a:spcPct val="120000"/>
              </a:lnSpc>
              <a:spcBef>
                <a:spcPts val="1000"/>
              </a:spcBef>
              <a:spcAft>
                <a:spcPts val="0"/>
              </a:spcAft>
              <a:buSzPts val="2000"/>
              <a:buChar char="•"/>
            </a:pPr>
            <a:r>
              <a:rPr lang="en-US"/>
              <a:t>Python and TypeScript are becoming more and more popular</a:t>
            </a:r>
            <a:endParaRPr/>
          </a:p>
          <a:p>
            <a:pPr indent="-228600" lvl="0" marL="228600" rtl="0" algn="l">
              <a:lnSpc>
                <a:spcPct val="120000"/>
              </a:lnSpc>
              <a:spcBef>
                <a:spcPts val="1000"/>
              </a:spcBef>
              <a:spcAft>
                <a:spcPts val="0"/>
              </a:spcAft>
              <a:buSzPts val="2000"/>
              <a:buChar char="•"/>
            </a:pPr>
            <a:r>
              <a:rPr lang="en-US"/>
              <a:t>HTML/CSS and SQL still has great portion in language usage trend</a:t>
            </a:r>
            <a:endParaRPr/>
          </a:p>
        </p:txBody>
      </p:sp>
      <p:sp>
        <p:nvSpPr>
          <p:cNvPr id="165" name="Google Shape;165;p20"/>
          <p:cNvSpPr txBox="1"/>
          <p:nvPr>
            <p:ph idx="2" type="body"/>
          </p:nvPr>
        </p:nvSpPr>
        <p:spPr>
          <a:xfrm>
            <a:off x="6630817" y="2025264"/>
            <a:ext cx="4645152" cy="344152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000"/>
              <a:buNone/>
            </a:pPr>
            <a:r>
              <a:rPr lang="en-US"/>
              <a:t>Implications</a:t>
            </a:r>
            <a:endParaRPr/>
          </a:p>
          <a:p>
            <a:pPr indent="0" lvl="0" marL="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Web developments and Web developers are still in high demands</a:t>
            </a:r>
            <a:endParaRPr/>
          </a:p>
          <a:p>
            <a:pPr indent="-228600" lvl="0" marL="228600" rtl="0" algn="l">
              <a:lnSpc>
                <a:spcPct val="120000"/>
              </a:lnSpc>
              <a:spcBef>
                <a:spcPts val="1000"/>
              </a:spcBef>
              <a:spcAft>
                <a:spcPts val="0"/>
              </a:spcAft>
              <a:buSzPts val="2000"/>
              <a:buChar char="•"/>
            </a:pPr>
            <a:r>
              <a:rPr lang="en-US"/>
              <a:t>JavaScript and TypeScript are crucial to learn for developers</a:t>
            </a:r>
            <a:endParaRPr/>
          </a:p>
          <a:p>
            <a:pPr indent="-228600" lvl="0" marL="228600" rtl="0" algn="l">
              <a:lnSpc>
                <a:spcPct val="120000"/>
              </a:lnSpc>
              <a:spcBef>
                <a:spcPts val="1000"/>
              </a:spcBef>
              <a:spcAft>
                <a:spcPts val="0"/>
              </a:spcAft>
              <a:buSzPts val="2000"/>
              <a:buChar char="•"/>
            </a:pPr>
            <a:r>
              <a:rPr lang="en-US"/>
              <a:t>Python is the new trending language, especially popular in AI fields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1489579" y="681038"/>
            <a:ext cx="10515600" cy="1325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DATABASE TRENDS</a:t>
            </a:r>
            <a:endParaRPr/>
          </a:p>
        </p:txBody>
      </p:sp>
      <p:sp>
        <p:nvSpPr>
          <p:cNvPr id="171" name="Google Shape;171;p21"/>
          <p:cNvSpPr txBox="1"/>
          <p:nvPr>
            <p:ph idx="1" type="body"/>
          </p:nvPr>
        </p:nvSpPr>
        <p:spPr>
          <a:xfrm>
            <a:off x="2582236" y="1879526"/>
            <a:ext cx="2228642" cy="50193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Current Year</a:t>
            </a:r>
            <a:endParaRPr/>
          </a:p>
        </p:txBody>
      </p:sp>
      <p:sp>
        <p:nvSpPr>
          <p:cNvPr id="172" name="Google Shape;172;p21"/>
          <p:cNvSpPr txBox="1"/>
          <p:nvPr>
            <p:ph idx="2" type="body"/>
          </p:nvPr>
        </p:nvSpPr>
        <p:spPr>
          <a:xfrm>
            <a:off x="7600603" y="1842484"/>
            <a:ext cx="1758142" cy="50193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Next Year</a:t>
            </a:r>
            <a:endParaRPr/>
          </a:p>
        </p:txBody>
      </p:sp>
      <p:sp>
        <p:nvSpPr>
          <p:cNvPr id="173" name="Google Shape;173;p21"/>
          <p:cNvSpPr txBox="1"/>
          <p:nvPr/>
        </p:nvSpPr>
        <p:spPr>
          <a:xfrm>
            <a:off x="838199" y="2506661"/>
            <a:ext cx="4614949" cy="367030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70C0"/>
              </a:buClr>
              <a:buSzPts val="2200"/>
              <a:buFont typeface="Arial"/>
              <a:buNone/>
            </a:pPr>
            <a:r>
              <a:t/>
            </a:r>
            <a:endParaRPr b="0" i="0" sz="2200" u="none" cap="none" strike="noStrike">
              <a:solidFill>
                <a:srgbClr val="0070C0"/>
              </a:solidFill>
              <a:latin typeface="IBM Plex Mono"/>
              <a:ea typeface="IBM Plex Mono"/>
              <a:cs typeface="IBM Plex Mono"/>
              <a:sym typeface="IBM Plex Mono"/>
            </a:endParaRPr>
          </a:p>
        </p:txBody>
      </p:sp>
      <p:sp>
        <p:nvSpPr>
          <p:cNvPr id="174" name="Google Shape;174;p21"/>
          <p:cNvSpPr txBox="1"/>
          <p:nvPr/>
        </p:nvSpPr>
        <p:spPr>
          <a:xfrm>
            <a:off x="6172200" y="2506661"/>
            <a:ext cx="4614949" cy="367030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70C0"/>
              </a:buClr>
              <a:buSzPts val="2200"/>
              <a:buFont typeface="Arial"/>
              <a:buNone/>
            </a:pPr>
            <a:r>
              <a:t/>
            </a:r>
            <a:endParaRPr b="0" i="0" sz="2200" u="none" cap="none" strike="noStrike">
              <a:solidFill>
                <a:srgbClr val="0070C0"/>
              </a:solidFill>
              <a:latin typeface="IBM Plex Mono"/>
              <a:ea typeface="IBM Plex Mono"/>
              <a:cs typeface="IBM Plex Mono"/>
              <a:sym typeface="IBM Plex Mono"/>
            </a:endParaRPr>
          </a:p>
        </p:txBody>
      </p:sp>
      <p:pic>
        <p:nvPicPr>
          <p:cNvPr id="175" name="Google Shape;175;p21"/>
          <p:cNvPicPr preferRelativeResize="0"/>
          <p:nvPr/>
        </p:nvPicPr>
        <p:blipFill rotWithShape="1">
          <a:blip r:embed="rId3">
            <a:alphaModFix/>
          </a:blip>
          <a:srcRect b="0" l="0" r="0" t="0"/>
          <a:stretch/>
        </p:blipFill>
        <p:spPr>
          <a:xfrm>
            <a:off x="1489579" y="2506661"/>
            <a:ext cx="4413956" cy="3342178"/>
          </a:xfrm>
          <a:prstGeom prst="rect">
            <a:avLst/>
          </a:prstGeom>
          <a:noFill/>
          <a:ln>
            <a:noFill/>
          </a:ln>
          <a:effectLst>
            <a:outerShdw blurRad="292100" rotWithShape="0" algn="tl" dir="2700000" dist="139700">
              <a:srgbClr val="333333">
                <a:alpha val="64705"/>
              </a:srgbClr>
            </a:outerShdw>
          </a:effectLst>
        </p:spPr>
      </p:pic>
      <p:pic>
        <p:nvPicPr>
          <p:cNvPr id="176" name="Google Shape;176;p21"/>
          <p:cNvPicPr preferRelativeResize="0"/>
          <p:nvPr/>
        </p:nvPicPr>
        <p:blipFill rotWithShape="1">
          <a:blip r:embed="rId4">
            <a:alphaModFix/>
          </a:blip>
          <a:srcRect b="0" l="0" r="0" t="0"/>
          <a:stretch/>
        </p:blipFill>
        <p:spPr>
          <a:xfrm>
            <a:off x="6622587" y="2506661"/>
            <a:ext cx="4502455" cy="334217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画廊">
  <a:themeElements>
    <a:clrScheme name="画廊">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