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Roboto Medium"/>
      <p:regular r:id="rId30"/>
      <p:bold r:id="rId31"/>
      <p:italic r:id="rId32"/>
      <p:boldItalic r:id="rId33"/>
    </p:embeddedFont>
    <p:embeddedFont>
      <p:font typeface="Roboto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edium-bold.fntdata"/><Relationship Id="rId30" Type="http://schemas.openxmlformats.org/officeDocument/2006/relationships/font" Target="fonts/RobotoMedium-regular.fntdata"/><Relationship Id="rId11" Type="http://schemas.openxmlformats.org/officeDocument/2006/relationships/slide" Target="slides/slide5.xml"/><Relationship Id="rId33" Type="http://schemas.openxmlformats.org/officeDocument/2006/relationships/font" Target="fonts/RobotoMedium-boldItalic.fntdata"/><Relationship Id="rId10" Type="http://schemas.openxmlformats.org/officeDocument/2006/relationships/slide" Target="slides/slide4.xml"/><Relationship Id="rId32" Type="http://schemas.openxmlformats.org/officeDocument/2006/relationships/font" Target="fonts/RobotoMedium-italic.fntdata"/><Relationship Id="rId13" Type="http://schemas.openxmlformats.org/officeDocument/2006/relationships/slide" Target="slides/slide7.xml"/><Relationship Id="rId35" Type="http://schemas.openxmlformats.org/officeDocument/2006/relationships/font" Target="fonts/RobotoLight-bold.fntdata"/><Relationship Id="rId12" Type="http://schemas.openxmlformats.org/officeDocument/2006/relationships/slide" Target="slides/slide6.xml"/><Relationship Id="rId34" Type="http://schemas.openxmlformats.org/officeDocument/2006/relationships/font" Target="fonts/RobotoLight-regular.fntdata"/><Relationship Id="rId15" Type="http://schemas.openxmlformats.org/officeDocument/2006/relationships/slide" Target="slides/slide9.xml"/><Relationship Id="rId37" Type="http://schemas.openxmlformats.org/officeDocument/2006/relationships/font" Target="fonts/RobotoLight-boldItalic.fntdata"/><Relationship Id="rId14" Type="http://schemas.openxmlformats.org/officeDocument/2006/relationships/slide" Target="slides/slide8.xml"/><Relationship Id="rId36" Type="http://schemas.openxmlformats.org/officeDocument/2006/relationships/font" Target="fonts/RobotoLight-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Zq1QDAkoRzU" TargetMode="External"/><Relationship Id="rId3" Type="http://schemas.openxmlformats.org/officeDocument/2006/relationships/hyperlink" Target="about:blank"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1be0b53dd_2_5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81be0b53dd_2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1be0b53dd_2_12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81be0b53dd_2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81be0b53dd_2_13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81be0b53dd_2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81be0b53dd_2_13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81be0b53dd_2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81be0b53dd_2_14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81be0b53dd_2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81be0b53dd_2_1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81be0b53dd_2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81be0b53dd_2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281be0b53dd_2_1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81be0b53dd_2_1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81be0b53dd_2_17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81be0b53dd_2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81be0b53dd_2_1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281be0b53dd_2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81be0b53dd_2_1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281be0b53dd_2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1be0b53dd_2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281be0b53dd_2_2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281be0b53dd_2_2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1be0b53dd_2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281be0b53dd_2_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5"/>
              </a:buClr>
              <a:buSzPts val="1200"/>
              <a:buFont typeface="Roboto Light"/>
              <a:buNone/>
            </a:pPr>
            <a:r>
              <a:rPr lang="en-GB" sz="1200">
                <a:solidFill>
                  <a:srgbClr val="000005"/>
                </a:solidFill>
                <a:latin typeface="Roboto Light"/>
                <a:ea typeface="Roboto Light"/>
                <a:cs typeface="Roboto Light"/>
                <a:sym typeface="Roboto Light"/>
              </a:rPr>
              <a:t>To view Privacy video explaining how important data privacy is to Quantium, please click here: </a:t>
            </a:r>
            <a:r>
              <a:rPr lang="en-GB" sz="1200" u="sng">
                <a:solidFill>
                  <a:schemeClr val="hlink"/>
                </a:solidFill>
                <a:latin typeface="Roboto Light"/>
                <a:ea typeface="Roboto Light"/>
                <a:cs typeface="Roboto Light"/>
                <a:sym typeface="Roboto Light"/>
                <a:hlinkClick r:id="rId2"/>
              </a:rPr>
              <a:t>https://www.youtube.com/watch?v=Zq1QDAkoRzU</a:t>
            </a:r>
            <a:endParaRPr sz="1200">
              <a:solidFill>
                <a:srgbClr val="000005"/>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5"/>
              </a:buClr>
              <a:buSzPts val="1200"/>
              <a:buFont typeface="Roboto Light"/>
              <a:buNone/>
            </a:pPr>
            <a:r>
              <a:rPr lang="en-GB" sz="1200">
                <a:solidFill>
                  <a:srgbClr val="000005"/>
                </a:solidFill>
                <a:latin typeface="Roboto Light"/>
                <a:ea typeface="Roboto Light"/>
                <a:cs typeface="Roboto Light"/>
                <a:sym typeface="Roboto Light"/>
              </a:rPr>
              <a:t>or here </a:t>
            </a:r>
            <a:r>
              <a:rPr lang="en-GB" sz="1200" u="sng">
                <a:solidFill>
                  <a:schemeClr val="hlink"/>
                </a:solidFill>
                <a:latin typeface="Roboto Light"/>
                <a:ea typeface="Roboto Light"/>
                <a:cs typeface="Roboto Light"/>
                <a:sym typeface="Roboto Light"/>
                <a:hlinkClick r:id="rId3"/>
              </a:rPr>
              <a:t>Q:\Company Reference\Brand &amp; Design\Brand videos\Q Privacy.mp4</a:t>
            </a:r>
            <a:endParaRPr sz="1200">
              <a:solidFill>
                <a:srgbClr val="000005"/>
              </a:solidFill>
              <a:latin typeface="Roboto Light"/>
              <a:ea typeface="Roboto Light"/>
              <a:cs typeface="Roboto Light"/>
              <a:sym typeface="Roboto Light"/>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rPr i="0" lang="en-GB" sz="1200">
                <a:solidFill>
                  <a:schemeClr val="dk1"/>
                </a:solidFill>
                <a:latin typeface="Calibri"/>
                <a:ea typeface="Calibri"/>
                <a:cs typeface="Calibri"/>
                <a:sym typeface="Calibri"/>
              </a:rPr>
              <a:t>At Quantium, we believe that data is the behavioural footprint of humanity and that it has to be treated with the utmost care and responsibility. </a:t>
            </a:r>
            <a:endParaRPr/>
          </a:p>
          <a:p>
            <a:pPr indent="0" lvl="0" marL="0" rtl="0" algn="l">
              <a:spcBef>
                <a:spcPts val="0"/>
              </a:spcBef>
              <a:spcAft>
                <a:spcPts val="0"/>
              </a:spcAft>
              <a:buNone/>
            </a:pPr>
            <a:r>
              <a:rPr i="0" lang="en-GB" sz="1200">
                <a:solidFill>
                  <a:schemeClr val="dk1"/>
                </a:solidFill>
                <a:latin typeface="Calibri"/>
                <a:ea typeface="Calibri"/>
                <a:cs typeface="Calibri"/>
                <a:sym typeface="Calibri"/>
              </a:rPr>
              <a:t>Histories, attitudes, indeed lives are stored within it in ways that aren’t always apparent – and that’s what makes its potential so powerful. </a:t>
            </a:r>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rPr i="0" lang="en-GB" sz="1200">
                <a:solidFill>
                  <a:schemeClr val="dk1"/>
                </a:solidFill>
                <a:latin typeface="Calibri"/>
                <a:ea typeface="Calibri"/>
                <a:cs typeface="Calibri"/>
                <a:sym typeface="Calibri"/>
              </a:rPr>
              <a:t>To work with it responsibly, sensitively, we set ourselves the highest data privacy protection and governance standards. </a:t>
            </a:r>
            <a:endParaRPr/>
          </a:p>
          <a:p>
            <a:pPr indent="0" lvl="0" marL="0" rtl="0" algn="l">
              <a:spcBef>
                <a:spcPts val="0"/>
              </a:spcBef>
              <a:spcAft>
                <a:spcPts val="0"/>
              </a:spcAft>
              <a:buNone/>
            </a:pPr>
            <a:r>
              <a:rPr i="0" lang="en-GB" sz="1200">
                <a:solidFill>
                  <a:schemeClr val="dk1"/>
                </a:solidFill>
                <a:latin typeface="Calibri"/>
                <a:ea typeface="Calibri"/>
                <a:cs typeface="Calibri"/>
                <a:sym typeface="Calibri"/>
              </a:rPr>
              <a:t>We have spent 17 years perfecting privacy-by-design and secure-by-design principles. Central to this is not holding any personally identifiable information about people – </a:t>
            </a:r>
            <a:endParaRPr/>
          </a:p>
          <a:p>
            <a:pPr indent="0" lvl="0" marL="0" rtl="0" algn="l">
              <a:spcBef>
                <a:spcPts val="0"/>
              </a:spcBef>
              <a:spcAft>
                <a:spcPts val="0"/>
              </a:spcAft>
              <a:buNone/>
            </a:pPr>
            <a:r>
              <a:rPr i="0" lang="en-GB" sz="1200">
                <a:solidFill>
                  <a:schemeClr val="dk1"/>
                </a:solidFill>
                <a:latin typeface="Calibri"/>
                <a:ea typeface="Calibri"/>
                <a:cs typeface="Calibri"/>
                <a:sym typeface="Calibri"/>
              </a:rPr>
              <a:t>we neither receive it, and put the necessary protections in place to be unable to decipher it. </a:t>
            </a:r>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rPr i="0" lang="en-GB" sz="1200">
                <a:solidFill>
                  <a:schemeClr val="dk1"/>
                </a:solidFill>
                <a:latin typeface="Calibri"/>
                <a:ea typeface="Calibri"/>
                <a:cs typeface="Calibri"/>
                <a:sym typeface="Calibri"/>
              </a:rPr>
              <a:t>Every aspect of handling data is safeguarded: from its de-identification, to its encryption – data security is paramount and of the highest grade. </a:t>
            </a:r>
            <a:endParaRPr/>
          </a:p>
          <a:p>
            <a:pPr indent="0" lvl="0" marL="0" rtl="0" algn="l">
              <a:spcBef>
                <a:spcPts val="0"/>
              </a:spcBef>
              <a:spcAft>
                <a:spcPts val="0"/>
              </a:spcAft>
              <a:buNone/>
            </a:pPr>
            <a:r>
              <a:rPr i="0" lang="en-GB" sz="1200">
                <a:solidFill>
                  <a:schemeClr val="dk1"/>
                </a:solidFill>
                <a:latin typeface="Calibri"/>
                <a:ea typeface="Calibri"/>
                <a:cs typeface="Calibri"/>
                <a:sym typeface="Calibri"/>
              </a:rPr>
              <a:t>We pride ourselves on gaining the trust of iconic organisations around the world through years of securely working with their data, </a:t>
            </a:r>
            <a:endParaRPr/>
          </a:p>
          <a:p>
            <a:pPr indent="0" lvl="0" marL="0" rtl="0" algn="l">
              <a:spcBef>
                <a:spcPts val="0"/>
              </a:spcBef>
              <a:spcAft>
                <a:spcPts val="0"/>
              </a:spcAft>
              <a:buNone/>
            </a:pPr>
            <a:r>
              <a:rPr i="0" lang="en-GB" sz="1200">
                <a:solidFill>
                  <a:schemeClr val="dk1"/>
                </a:solidFill>
                <a:latin typeface="Calibri"/>
                <a:ea typeface="Calibri"/>
                <a:cs typeface="Calibri"/>
                <a:sym typeface="Calibri"/>
              </a:rPr>
              <a:t>and in turn the trust that builds with their stakeholders.</a:t>
            </a:r>
            <a:endParaRPr/>
          </a:p>
          <a:p>
            <a:pPr indent="0" lvl="0" marL="0" rtl="0" algn="l">
              <a:spcBef>
                <a:spcPts val="0"/>
              </a:spcBef>
              <a:spcAft>
                <a:spcPts val="0"/>
              </a:spcAft>
              <a:buNone/>
            </a:pPr>
            <a:r>
              <a:t/>
            </a:r>
            <a:endParaRPr i="0"/>
          </a:p>
        </p:txBody>
      </p:sp>
      <p:sp>
        <p:nvSpPr>
          <p:cNvPr id="121" name="Google Shape;121;g281be0b53dd_2_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Roboto Light"/>
              <a:buNone/>
            </a:pPr>
            <a:fld id="{00000000-1234-1234-1234-123412341234}" type="slidenum">
              <a:rPr b="0" i="0" lang="en-GB" sz="1200" u="none" cap="none" strike="noStrike">
                <a:solidFill>
                  <a:srgbClr val="000000"/>
                </a:solidFill>
                <a:latin typeface="Roboto Light"/>
                <a:ea typeface="Roboto Light"/>
                <a:cs typeface="Roboto Light"/>
                <a:sym typeface="Roboto Light"/>
              </a:rPr>
              <a:t>‹#›</a:t>
            </a:fld>
            <a:endParaRPr b="0" i="0" sz="1200" u="none" cap="none" strike="noStrike">
              <a:solidFill>
                <a:srgbClr val="000000"/>
              </a:solidFill>
              <a:latin typeface="Roboto Light"/>
              <a:ea typeface="Roboto Light"/>
              <a:cs typeface="Roboto Light"/>
              <a:sym typeface="Roboto 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81be0b53dd_2_7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81be0b53dd_2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81be0b53dd_2_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81be0b53dd_2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81be0b53dd_2_8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81be0b53dd_2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1be0b53dd_2_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81be0b53dd_2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1be0b53dd_2_9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81be0b53dd_2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1be0b53dd_2_11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81be0b53dd_2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81be0b53dd_2_1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81be0b53dd_2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each">
  <p:cSld name="Title beach">
    <p:spTree>
      <p:nvGrpSpPr>
        <p:cNvPr id="72" name="Shape 72"/>
        <p:cNvGrpSpPr/>
        <p:nvPr/>
      </p:nvGrpSpPr>
      <p:grpSpPr>
        <a:xfrm>
          <a:off x="0" y="0"/>
          <a:ext cx="0" cy="0"/>
          <a:chOff x="0" y="0"/>
          <a:chExt cx="0" cy="0"/>
        </a:xfrm>
      </p:grpSpPr>
      <p:sp>
        <p:nvSpPr>
          <p:cNvPr id="73" name="Google Shape;73;p14"/>
          <p:cNvSpPr txBox="1"/>
          <p:nvPr>
            <p:ph type="ctrTitle"/>
          </p:nvPr>
        </p:nvSpPr>
        <p:spPr>
          <a:xfrm>
            <a:off x="909639" y="1153121"/>
            <a:ext cx="3064668" cy="1790700"/>
          </a:xfrm>
          <a:prstGeom prst="rect">
            <a:avLst/>
          </a:prstGeom>
          <a:noFill/>
          <a:ln>
            <a:noFill/>
          </a:ln>
        </p:spPr>
        <p:txBody>
          <a:bodyPr anchorCtr="0" anchor="b" bIns="34275" lIns="0" spcFirstLastPara="1" rIns="68575" wrap="square" tIns="34275">
            <a:noAutofit/>
          </a:bodyPr>
          <a:lstStyle>
            <a:lvl1pPr lvl="0" marR="0" rtl="0" algn="l">
              <a:lnSpc>
                <a:spcPct val="100000"/>
              </a:lnSpc>
              <a:spcBef>
                <a:spcPts val="0"/>
              </a:spcBef>
              <a:spcAft>
                <a:spcPts val="0"/>
              </a:spcAft>
              <a:buClr>
                <a:srgbClr val="000005"/>
              </a:buClr>
              <a:buSzPts val="2000"/>
              <a:buFont typeface="Roboto Medium"/>
              <a:buNone/>
              <a:defRPr b="0" i="0" sz="2000" u="none" cap="none" strike="noStrike">
                <a:solidFill>
                  <a:srgbClr val="000005"/>
                </a:solidFill>
                <a:latin typeface="Roboto Medium"/>
                <a:ea typeface="Roboto Medium"/>
                <a:cs typeface="Roboto Medium"/>
                <a:sym typeface="Roboto Medium"/>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4" name="Google Shape;74;p14"/>
          <p:cNvSpPr txBox="1"/>
          <p:nvPr>
            <p:ph idx="1" type="subTitle"/>
          </p:nvPr>
        </p:nvSpPr>
        <p:spPr>
          <a:xfrm>
            <a:off x="909638" y="3095030"/>
            <a:ext cx="3064668" cy="927496"/>
          </a:xfrm>
          <a:prstGeom prst="rect">
            <a:avLst/>
          </a:prstGeom>
          <a:noFill/>
          <a:ln>
            <a:noFill/>
          </a:ln>
        </p:spPr>
        <p:txBody>
          <a:bodyPr anchorCtr="0" anchor="t" bIns="34275" lIns="0" spcFirstLastPara="1" rIns="68575" wrap="square" tIns="34275">
            <a:noAutofit/>
          </a:bodyPr>
          <a:lstStyle>
            <a:lvl1pPr lvl="0" marR="0" rtl="0" algn="l">
              <a:lnSpc>
                <a:spcPct val="100000"/>
              </a:lnSpc>
              <a:spcBef>
                <a:spcPts val="800"/>
              </a:spcBef>
              <a:spcAft>
                <a:spcPts val="0"/>
              </a:spcAft>
              <a:buClr>
                <a:srgbClr val="000005"/>
              </a:buClr>
              <a:buSzPts val="1400"/>
              <a:buFont typeface="Arial"/>
              <a:buNone/>
              <a:defRPr b="0" i="0" sz="1400" u="none" cap="none" strike="noStrike">
                <a:solidFill>
                  <a:srgbClr val="000005"/>
                </a:solidFill>
                <a:latin typeface="Roboto Light"/>
                <a:ea typeface="Roboto Light"/>
                <a:cs typeface="Roboto Light"/>
                <a:sym typeface="Roboto Light"/>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Roboto"/>
                <a:ea typeface="Roboto"/>
                <a:cs typeface="Roboto"/>
                <a:sym typeface="Roboto"/>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Roboto"/>
                <a:ea typeface="Roboto"/>
                <a:cs typeface="Roboto"/>
                <a:sym typeface="Roboto"/>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Roboto Light"/>
                <a:ea typeface="Roboto Light"/>
                <a:cs typeface="Roboto Light"/>
                <a:sym typeface="Roboto Light"/>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Roboto Light"/>
                <a:ea typeface="Roboto Light"/>
                <a:cs typeface="Roboto Light"/>
                <a:sym typeface="Roboto Light"/>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Roboto Light"/>
                <a:ea typeface="Roboto Light"/>
                <a:cs typeface="Roboto Light"/>
                <a:sym typeface="Roboto Light"/>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Roboto Light"/>
                <a:ea typeface="Roboto Light"/>
                <a:cs typeface="Roboto Light"/>
                <a:sym typeface="Roboto Light"/>
              </a:defRPr>
            </a:lvl9pPr>
          </a:lstStyle>
          <a:p/>
        </p:txBody>
      </p:sp>
      <p:sp>
        <p:nvSpPr>
          <p:cNvPr id="75" name="Google Shape;75;p14"/>
          <p:cNvSpPr/>
          <p:nvPr/>
        </p:nvSpPr>
        <p:spPr>
          <a:xfrm>
            <a:off x="127262" y="4652128"/>
            <a:ext cx="282804" cy="282804"/>
          </a:xfrm>
          <a:prstGeom prst="rect">
            <a:avLst/>
          </a:prstGeom>
          <a:solidFill>
            <a:srgbClr val="00000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Light"/>
              <a:ea typeface="Roboto Light"/>
              <a:cs typeface="Roboto Light"/>
              <a:sym typeface="Roboto Light"/>
            </a:endParaRPr>
          </a:p>
        </p:txBody>
      </p:sp>
      <p:sp>
        <p:nvSpPr>
          <p:cNvPr id="76" name="Google Shape;76;p14"/>
          <p:cNvSpPr txBox="1"/>
          <p:nvPr>
            <p:ph idx="2" type="body"/>
          </p:nvPr>
        </p:nvSpPr>
        <p:spPr>
          <a:xfrm>
            <a:off x="909638" y="488156"/>
            <a:ext cx="1596629" cy="183356"/>
          </a:xfrm>
          <a:prstGeom prst="rect">
            <a:avLst/>
          </a:prstGeom>
          <a:noFill/>
          <a:ln>
            <a:noFill/>
          </a:ln>
        </p:spPr>
        <p:txBody>
          <a:bodyPr anchorCtr="0" anchor="t" bIns="34275" lIns="0" spcFirstLastPara="1" rIns="68575" wrap="square" tIns="34275">
            <a:noAutofit/>
          </a:bodyPr>
          <a:lstStyle>
            <a:lvl1pPr indent="-228600" lvl="0" marL="457200" marR="0" rtl="0" algn="l">
              <a:lnSpc>
                <a:spcPct val="90000"/>
              </a:lnSpc>
              <a:spcBef>
                <a:spcPts val="800"/>
              </a:spcBef>
              <a:spcAft>
                <a:spcPts val="0"/>
              </a:spcAft>
              <a:buClr>
                <a:srgbClr val="000005"/>
              </a:buClr>
              <a:buSzPts val="800"/>
              <a:buFont typeface="Arial"/>
              <a:buNone/>
              <a:defRPr b="0" i="0" sz="800" u="none" cap="none" strike="noStrike">
                <a:solidFill>
                  <a:srgbClr val="000005"/>
                </a:solidFill>
                <a:latin typeface="Roboto Light"/>
                <a:ea typeface="Roboto Light"/>
                <a:cs typeface="Roboto Light"/>
                <a:sym typeface="Roboto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Light"/>
                <a:ea typeface="Roboto Light"/>
                <a:cs typeface="Roboto Light"/>
                <a:sym typeface="Roboto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Light"/>
                <a:ea typeface="Roboto Light"/>
                <a:cs typeface="Roboto Light"/>
                <a:sym typeface="Roboto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Light"/>
                <a:ea typeface="Roboto Light"/>
                <a:cs typeface="Roboto Light"/>
                <a:sym typeface="Roboto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Light"/>
                <a:ea typeface="Roboto Light"/>
                <a:cs typeface="Roboto Light"/>
                <a:sym typeface="Roboto Light"/>
              </a:defRPr>
            </a:lvl9pPr>
          </a:lstStyle>
          <a:p/>
        </p:txBody>
      </p:sp>
      <p:sp>
        <p:nvSpPr>
          <p:cNvPr id="77" name="Google Shape;77;p14"/>
          <p:cNvSpPr txBox="1"/>
          <p:nvPr>
            <p:ph idx="3" type="body"/>
          </p:nvPr>
        </p:nvSpPr>
        <p:spPr>
          <a:xfrm>
            <a:off x="909638" y="344092"/>
            <a:ext cx="1596629" cy="183356"/>
          </a:xfrm>
          <a:prstGeom prst="rect">
            <a:avLst/>
          </a:prstGeom>
          <a:noFill/>
          <a:ln>
            <a:noFill/>
          </a:ln>
        </p:spPr>
        <p:txBody>
          <a:bodyPr anchorCtr="0" anchor="t" bIns="34275" lIns="0" spcFirstLastPara="1" rIns="68575" wrap="square" tIns="34275">
            <a:noAutofit/>
          </a:bodyPr>
          <a:lstStyle>
            <a:lvl1pPr indent="-228600" lvl="0" marL="457200" marR="0" rtl="0" algn="l">
              <a:lnSpc>
                <a:spcPct val="90000"/>
              </a:lnSpc>
              <a:spcBef>
                <a:spcPts val="800"/>
              </a:spcBef>
              <a:spcAft>
                <a:spcPts val="0"/>
              </a:spcAft>
              <a:buClr>
                <a:srgbClr val="000005"/>
              </a:buClr>
              <a:buSzPts val="800"/>
              <a:buFont typeface="Arial"/>
              <a:buNone/>
              <a:defRPr b="0" i="0" sz="800" u="none" cap="none" strike="noStrike">
                <a:solidFill>
                  <a:srgbClr val="000005"/>
                </a:solidFill>
                <a:latin typeface="Roboto Medium"/>
                <a:ea typeface="Roboto Medium"/>
                <a:cs typeface="Roboto Medium"/>
                <a:sym typeface="Roboto Medium"/>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Light"/>
                <a:ea typeface="Roboto Light"/>
                <a:cs typeface="Roboto Light"/>
                <a:sym typeface="Roboto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Light"/>
                <a:ea typeface="Roboto Light"/>
                <a:cs typeface="Roboto Light"/>
                <a:sym typeface="Roboto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Light"/>
                <a:ea typeface="Roboto Light"/>
                <a:cs typeface="Roboto Light"/>
                <a:sym typeface="Roboto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Light"/>
                <a:ea typeface="Roboto Light"/>
                <a:cs typeface="Roboto Light"/>
                <a:sym typeface="Roboto Light"/>
              </a:defRPr>
            </a:lvl9pPr>
          </a:lstStyle>
          <a:p/>
        </p:txBody>
      </p:sp>
      <p:sp>
        <p:nvSpPr>
          <p:cNvPr id="78" name="Google Shape;78;p14"/>
          <p:cNvSpPr/>
          <p:nvPr/>
        </p:nvSpPr>
        <p:spPr>
          <a:xfrm>
            <a:off x="5685299" y="-1"/>
            <a:ext cx="3458700" cy="5143500"/>
          </a:xfrm>
          <a:prstGeom prst="rect">
            <a:avLst/>
          </a:prstGeom>
          <a:blipFill rotWithShape="1">
            <a:blip r:embed="rId2">
              <a:alphaModFix/>
            </a:blip>
            <a:stretch>
              <a:fillRect b="-15" l="0" r="0" t="-15"/>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000005"/>
              </a:solidFill>
              <a:latin typeface="Roboto Light"/>
              <a:ea typeface="Roboto Light"/>
              <a:cs typeface="Roboto Light"/>
              <a:sym typeface="Robot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C, privacy &amp; ISO">
  <p:cSld name="CIC, privacy &amp; ISO">
    <p:spTree>
      <p:nvGrpSpPr>
        <p:cNvPr id="79" name="Shape 79"/>
        <p:cNvGrpSpPr/>
        <p:nvPr/>
      </p:nvGrpSpPr>
      <p:grpSpPr>
        <a:xfrm>
          <a:off x="0" y="0"/>
          <a:ext cx="0" cy="0"/>
          <a:chOff x="0" y="0"/>
          <a:chExt cx="0" cy="0"/>
        </a:xfrm>
      </p:grpSpPr>
      <p:sp>
        <p:nvSpPr>
          <p:cNvPr id="80" name="Google Shape;80;p15"/>
          <p:cNvSpPr/>
          <p:nvPr/>
        </p:nvSpPr>
        <p:spPr>
          <a:xfrm>
            <a:off x="555427" y="1333376"/>
            <a:ext cx="8588571" cy="3810123"/>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Light"/>
              <a:ea typeface="Roboto Light"/>
              <a:cs typeface="Roboto Light"/>
              <a:sym typeface="Roboto Light"/>
            </a:endParaRPr>
          </a:p>
        </p:txBody>
      </p:sp>
      <p:sp>
        <p:nvSpPr>
          <p:cNvPr id="81" name="Google Shape;81;p15"/>
          <p:cNvSpPr/>
          <p:nvPr/>
        </p:nvSpPr>
        <p:spPr>
          <a:xfrm>
            <a:off x="6753225" y="-1"/>
            <a:ext cx="2390774" cy="5143502"/>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Light"/>
              <a:ea typeface="Roboto Light"/>
              <a:cs typeface="Roboto Light"/>
              <a:sym typeface="Roboto Light"/>
            </a:endParaRPr>
          </a:p>
        </p:txBody>
      </p:sp>
      <p:sp>
        <p:nvSpPr>
          <p:cNvPr id="82" name="Google Shape;82;p15"/>
          <p:cNvSpPr/>
          <p:nvPr/>
        </p:nvSpPr>
        <p:spPr>
          <a:xfrm>
            <a:off x="8758238" y="375047"/>
            <a:ext cx="804863" cy="804863"/>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Light"/>
              <a:ea typeface="Roboto Light"/>
              <a:cs typeface="Roboto Light"/>
              <a:sym typeface="Roboto Light"/>
            </a:endParaRPr>
          </a:p>
        </p:txBody>
      </p:sp>
      <p:sp>
        <p:nvSpPr>
          <p:cNvPr id="83" name="Google Shape;83;p15"/>
          <p:cNvSpPr/>
          <p:nvPr/>
        </p:nvSpPr>
        <p:spPr>
          <a:xfrm>
            <a:off x="904875" y="4657035"/>
            <a:ext cx="1066800" cy="270034"/>
          </a:xfrm>
          <a:custGeom>
            <a:rect b="b" l="l" r="r" t="t"/>
            <a:pathLst>
              <a:path extrusionOk="0" h="1944" w="7680">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Roboto Light"/>
              <a:ea typeface="Roboto Light"/>
              <a:cs typeface="Roboto Light"/>
              <a:sym typeface="Roboto Light"/>
            </a:endParaRPr>
          </a:p>
        </p:txBody>
      </p:sp>
      <p:sp>
        <p:nvSpPr>
          <p:cNvPr id="84" name="Google Shape;84;p15"/>
          <p:cNvSpPr txBox="1"/>
          <p:nvPr/>
        </p:nvSpPr>
        <p:spPr>
          <a:xfrm>
            <a:off x="897731" y="300153"/>
            <a:ext cx="5584627" cy="618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5"/>
              </a:buClr>
              <a:buSzPts val="1800"/>
              <a:buFont typeface="Arial"/>
              <a:buNone/>
            </a:pPr>
            <a:r>
              <a:rPr b="0" i="0" lang="en-GB" sz="1800" u="none" cap="none" strike="noStrike">
                <a:solidFill>
                  <a:srgbClr val="000005"/>
                </a:solidFill>
                <a:latin typeface="Roboto"/>
                <a:ea typeface="Roboto"/>
                <a:cs typeface="Roboto"/>
                <a:sym typeface="Roboto"/>
              </a:rPr>
              <a:t>Our 17 year history assures best practice in privacy, security and the ethical use of data</a:t>
            </a:r>
            <a:endParaRPr sz="1100"/>
          </a:p>
        </p:txBody>
      </p:sp>
      <p:sp>
        <p:nvSpPr>
          <p:cNvPr id="85" name="Google Shape;85;p15"/>
          <p:cNvSpPr txBox="1"/>
          <p:nvPr/>
        </p:nvSpPr>
        <p:spPr>
          <a:xfrm>
            <a:off x="7055711" y="1813414"/>
            <a:ext cx="1754180" cy="1635369"/>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1400"/>
              <a:buFont typeface="Arial"/>
              <a:buNone/>
            </a:pPr>
            <a:r>
              <a:rPr b="0" i="0" lang="en-GB" sz="1400" u="none" cap="none" strike="noStrike">
                <a:solidFill>
                  <a:srgbClr val="FFFFFF"/>
                </a:solidFill>
                <a:latin typeface="Roboto Light"/>
                <a:ea typeface="Roboto Light"/>
                <a:cs typeface="Roboto Light"/>
                <a:sym typeface="Roboto Light"/>
              </a:rPr>
              <a:t>Quantium believes </a:t>
            </a:r>
            <a:br>
              <a:rPr b="0" i="0" lang="en-GB" sz="1400" u="none" cap="none" strike="noStrike">
                <a:solidFill>
                  <a:srgbClr val="FFFFFF"/>
                </a:solidFill>
                <a:latin typeface="Roboto Light"/>
                <a:ea typeface="Roboto Light"/>
                <a:cs typeface="Roboto Light"/>
                <a:sym typeface="Roboto Light"/>
              </a:rPr>
            </a:br>
            <a:r>
              <a:rPr b="0" i="0" lang="en-GB" sz="1400" u="none" cap="none" strike="noStrike">
                <a:solidFill>
                  <a:srgbClr val="FFFFFF"/>
                </a:solidFill>
                <a:latin typeface="Roboto Light"/>
                <a:ea typeface="Roboto Light"/>
                <a:cs typeface="Roboto Light"/>
                <a:sym typeface="Roboto Light"/>
              </a:rPr>
              <a:t>in using data for progress, with great care and responsibility. As such please respect the commercial in confidence nature </a:t>
            </a:r>
            <a:br>
              <a:rPr b="0" i="0" lang="en-GB" sz="1400" u="none" cap="none" strike="noStrike">
                <a:solidFill>
                  <a:srgbClr val="FFFFFF"/>
                </a:solidFill>
                <a:latin typeface="Roboto Light"/>
                <a:ea typeface="Roboto Light"/>
                <a:cs typeface="Roboto Light"/>
                <a:sym typeface="Roboto Light"/>
              </a:rPr>
            </a:br>
            <a:r>
              <a:rPr b="0" i="0" lang="en-GB" sz="1400" u="none" cap="none" strike="noStrike">
                <a:solidFill>
                  <a:srgbClr val="FFFFFF"/>
                </a:solidFill>
                <a:latin typeface="Roboto Light"/>
                <a:ea typeface="Roboto Light"/>
                <a:cs typeface="Roboto Light"/>
                <a:sym typeface="Roboto Light"/>
              </a:rPr>
              <a:t>of this document.</a:t>
            </a:r>
            <a:endParaRPr sz="1100"/>
          </a:p>
        </p:txBody>
      </p:sp>
      <p:sp>
        <p:nvSpPr>
          <p:cNvPr id="86" name="Google Shape;86;p15"/>
          <p:cNvSpPr txBox="1"/>
          <p:nvPr/>
        </p:nvSpPr>
        <p:spPr>
          <a:xfrm>
            <a:off x="7055711" y="375047"/>
            <a:ext cx="1655267" cy="804863"/>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1800"/>
              <a:buFont typeface="Arial"/>
              <a:buNone/>
            </a:pPr>
            <a:r>
              <a:rPr b="0" i="0" lang="en-GB" sz="1800" u="none" cap="none" strike="noStrike">
                <a:solidFill>
                  <a:srgbClr val="FFFFFF"/>
                </a:solidFill>
                <a:latin typeface="Roboto"/>
                <a:ea typeface="Roboto"/>
                <a:cs typeface="Roboto"/>
                <a:sym typeface="Roboto"/>
              </a:rPr>
              <a:t>We all have a responsibility</a:t>
            </a:r>
            <a:br>
              <a:rPr b="0" i="0" lang="en-GB" sz="1800" u="none" cap="none" strike="noStrike">
                <a:solidFill>
                  <a:srgbClr val="FFFFFF"/>
                </a:solidFill>
                <a:latin typeface="Roboto"/>
                <a:ea typeface="Roboto"/>
                <a:cs typeface="Roboto"/>
                <a:sym typeface="Roboto"/>
              </a:rPr>
            </a:br>
            <a:r>
              <a:rPr b="0" i="0" lang="en-GB" sz="1800" u="none" cap="none" strike="noStrike">
                <a:solidFill>
                  <a:srgbClr val="FFFFFF"/>
                </a:solidFill>
                <a:latin typeface="Roboto"/>
                <a:ea typeface="Roboto"/>
                <a:cs typeface="Roboto"/>
                <a:sym typeface="Roboto"/>
              </a:rPr>
              <a:t>to use data</a:t>
            </a:r>
            <a:br>
              <a:rPr b="0" i="0" lang="en-GB" sz="1800" u="none" cap="none" strike="noStrike">
                <a:solidFill>
                  <a:srgbClr val="FFFFFF"/>
                </a:solidFill>
                <a:latin typeface="Roboto"/>
                <a:ea typeface="Roboto"/>
                <a:cs typeface="Roboto"/>
                <a:sym typeface="Roboto"/>
              </a:rPr>
            </a:br>
            <a:r>
              <a:rPr b="0" i="0" lang="en-GB" sz="1800" u="none" cap="none" strike="noStrike">
                <a:solidFill>
                  <a:srgbClr val="FFFFFF"/>
                </a:solidFill>
                <a:latin typeface="Roboto"/>
                <a:ea typeface="Roboto"/>
                <a:cs typeface="Roboto"/>
                <a:sym typeface="Roboto"/>
              </a:rPr>
              <a:t>for good</a:t>
            </a:r>
            <a:endParaRPr sz="1100"/>
          </a:p>
        </p:txBody>
      </p:sp>
      <p:sp>
        <p:nvSpPr>
          <p:cNvPr id="87" name="Google Shape;87;p15"/>
          <p:cNvSpPr/>
          <p:nvPr/>
        </p:nvSpPr>
        <p:spPr>
          <a:xfrm>
            <a:off x="897731" y="1479431"/>
            <a:ext cx="1733365" cy="230833"/>
          </a:xfrm>
          <a:prstGeom prst="rect">
            <a:avLst/>
          </a:prstGeom>
          <a:noFill/>
          <a:ln>
            <a:noFill/>
          </a:ln>
        </p:spPr>
        <p:txBody>
          <a:bodyPr anchorCtr="0" anchor="ctr" bIns="34275" lIns="0" spcFirstLastPara="1" rIns="68575" wrap="square" tIns="34275">
            <a:noAutofit/>
          </a:bodyPr>
          <a:lstStyle/>
          <a:p>
            <a:pPr indent="0" lvl="0" marL="0" marR="0" rtl="0" algn="l">
              <a:lnSpc>
                <a:spcPct val="100000"/>
              </a:lnSpc>
              <a:spcBef>
                <a:spcPts val="0"/>
              </a:spcBef>
              <a:spcAft>
                <a:spcPts val="0"/>
              </a:spcAft>
              <a:buClr>
                <a:srgbClr val="000005"/>
              </a:buClr>
              <a:buSzPts val="1100"/>
              <a:buFont typeface="Roboto Medium"/>
              <a:buNone/>
            </a:pPr>
            <a:r>
              <a:rPr b="0" i="0" lang="en-GB" sz="1100" u="none" cap="none" strike="noStrike">
                <a:solidFill>
                  <a:srgbClr val="000005"/>
                </a:solidFill>
                <a:latin typeface="Roboto Medium"/>
                <a:ea typeface="Roboto Medium"/>
                <a:cs typeface="Roboto Medium"/>
                <a:sym typeface="Roboto Medium"/>
              </a:rPr>
              <a:t>Privacy</a:t>
            </a:r>
            <a:endParaRPr sz="1100"/>
          </a:p>
        </p:txBody>
      </p:sp>
      <p:sp>
        <p:nvSpPr>
          <p:cNvPr id="88" name="Google Shape;88;p15"/>
          <p:cNvSpPr/>
          <p:nvPr/>
        </p:nvSpPr>
        <p:spPr>
          <a:xfrm>
            <a:off x="897731" y="1690978"/>
            <a:ext cx="1733365" cy="1454244"/>
          </a:xfrm>
          <a:prstGeom prst="rect">
            <a:avLst/>
          </a:prstGeom>
          <a:noFill/>
          <a:ln>
            <a:noFill/>
          </a:ln>
        </p:spPr>
        <p:txBody>
          <a:bodyPr anchorCtr="0" anchor="t" bIns="34275" lIns="0" spcFirstLastPara="1" rIns="0" wrap="square" tIns="34275">
            <a:noAutofit/>
          </a:bodyPr>
          <a:lstStyle/>
          <a:p>
            <a:pPr indent="-139700" lvl="0" marL="139700" marR="0" rtl="0" algn="l">
              <a:lnSpc>
                <a:spcPct val="100000"/>
              </a:lnSpc>
              <a:spcBef>
                <a:spcPts val="0"/>
              </a:spcBef>
              <a:spcAft>
                <a:spcPts val="0"/>
              </a:spcAft>
              <a:buClr>
                <a:srgbClr val="000005"/>
              </a:buClr>
              <a:buSzPts val="800"/>
              <a:buFont typeface="Roboto Light"/>
              <a:buChar char="•"/>
            </a:pPr>
            <a:r>
              <a:rPr b="0" i="0" lang="en-GB" sz="800" u="none" cap="none" strike="noStrike">
                <a:solidFill>
                  <a:srgbClr val="000005"/>
                </a:solidFill>
                <a:latin typeface="Roboto Light"/>
                <a:ea typeface="Roboto Light"/>
                <a:cs typeface="Roboto Light"/>
                <a:sym typeface="Roboto Light"/>
              </a:rPr>
              <a:t>We have built our business based on privacy by design principles </a:t>
            </a:r>
            <a:br>
              <a:rPr b="0" i="0" lang="en-GB" sz="800" u="none" cap="none" strike="noStrike">
                <a:solidFill>
                  <a:srgbClr val="000005"/>
                </a:solidFill>
                <a:latin typeface="Roboto Light"/>
                <a:ea typeface="Roboto Light"/>
                <a:cs typeface="Roboto Light"/>
                <a:sym typeface="Roboto Light"/>
              </a:rPr>
            </a:br>
            <a:r>
              <a:rPr b="0" i="0" lang="en-GB" sz="800" u="none" cap="none" strike="noStrike">
                <a:solidFill>
                  <a:srgbClr val="000005"/>
                </a:solidFill>
                <a:latin typeface="Roboto Light"/>
                <a:ea typeface="Roboto Light"/>
                <a:cs typeface="Roboto Light"/>
                <a:sym typeface="Roboto Light"/>
              </a:rPr>
              <a:t>for the past 17 years</a:t>
            </a:r>
            <a:endParaRPr sz="1100"/>
          </a:p>
          <a:p>
            <a:pPr indent="-139700" lvl="0" marL="139700" marR="0" rtl="0" algn="l">
              <a:lnSpc>
                <a:spcPct val="100000"/>
              </a:lnSpc>
              <a:spcBef>
                <a:spcPts val="500"/>
              </a:spcBef>
              <a:spcAft>
                <a:spcPts val="0"/>
              </a:spcAft>
              <a:buClr>
                <a:srgbClr val="000005"/>
              </a:buClr>
              <a:buSzPts val="800"/>
              <a:buFont typeface="Roboto Light"/>
              <a:buChar char="•"/>
            </a:pPr>
            <a:r>
              <a:rPr b="0" i="0" lang="en-GB" sz="800" u="none" cap="none" strike="noStrike">
                <a:solidFill>
                  <a:srgbClr val="000005"/>
                </a:solidFill>
                <a:latin typeface="Roboto Light"/>
                <a:ea typeface="Roboto Light"/>
                <a:cs typeface="Roboto Light"/>
                <a:sym typeface="Roboto Light"/>
              </a:rPr>
              <a:t>Quantium has strict protocols</a:t>
            </a:r>
            <a:br>
              <a:rPr b="0" i="0" lang="en-GB" sz="800" u="none" cap="none" strike="noStrike">
                <a:solidFill>
                  <a:srgbClr val="000005"/>
                </a:solidFill>
                <a:latin typeface="Roboto Light"/>
                <a:ea typeface="Roboto Light"/>
                <a:cs typeface="Roboto Light"/>
                <a:sym typeface="Roboto Light"/>
              </a:rPr>
            </a:br>
            <a:r>
              <a:rPr b="0" i="0" lang="en-GB" sz="800" u="none" cap="none" strike="noStrike">
                <a:solidFill>
                  <a:srgbClr val="000005"/>
                </a:solidFill>
                <a:latin typeface="Roboto Light"/>
                <a:ea typeface="Roboto Light"/>
                <a:cs typeface="Roboto Light"/>
                <a:sym typeface="Roboto Light"/>
              </a:rPr>
              <a:t>around the receipt and storage </a:t>
            </a:r>
            <a:br>
              <a:rPr b="0" i="0" lang="en-GB" sz="800" u="none" cap="none" strike="noStrike">
                <a:solidFill>
                  <a:srgbClr val="000005"/>
                </a:solidFill>
                <a:latin typeface="Roboto Light"/>
                <a:ea typeface="Roboto Light"/>
                <a:cs typeface="Roboto Light"/>
                <a:sym typeface="Roboto Light"/>
              </a:rPr>
            </a:br>
            <a:r>
              <a:rPr b="0" i="0" lang="en-GB" sz="800" u="none" cap="none" strike="noStrike">
                <a:solidFill>
                  <a:srgbClr val="000005"/>
                </a:solidFill>
                <a:latin typeface="Roboto Light"/>
                <a:ea typeface="Roboto Light"/>
                <a:cs typeface="Roboto Light"/>
                <a:sym typeface="Roboto Light"/>
              </a:rPr>
              <a:t>of personal information</a:t>
            </a:r>
            <a:endParaRPr sz="1100"/>
          </a:p>
          <a:p>
            <a:pPr indent="-139700" lvl="0" marL="139700" marR="0" rtl="0" algn="l">
              <a:lnSpc>
                <a:spcPct val="100000"/>
              </a:lnSpc>
              <a:spcBef>
                <a:spcPts val="500"/>
              </a:spcBef>
              <a:spcAft>
                <a:spcPts val="0"/>
              </a:spcAft>
              <a:buClr>
                <a:srgbClr val="000005"/>
              </a:buClr>
              <a:buSzPts val="800"/>
              <a:buFont typeface="Roboto Light"/>
              <a:buChar char="•"/>
            </a:pPr>
            <a:r>
              <a:rPr b="0" i="0" lang="en-GB" sz="800" u="none" cap="none" strike="noStrike">
                <a:solidFill>
                  <a:srgbClr val="000005"/>
                </a:solidFill>
                <a:latin typeface="Roboto Light"/>
                <a:ea typeface="Roboto Light"/>
                <a:cs typeface="Roboto Light"/>
                <a:sym typeface="Roboto Light"/>
              </a:rPr>
              <a:t>All information is de-identified using an irreversible tokenisation process with no ability to</a:t>
            </a:r>
            <a:br>
              <a:rPr b="0" i="0" lang="en-GB" sz="800" u="none" cap="none" strike="noStrike">
                <a:solidFill>
                  <a:srgbClr val="000005"/>
                </a:solidFill>
                <a:latin typeface="Roboto Light"/>
                <a:ea typeface="Roboto Light"/>
                <a:cs typeface="Roboto Light"/>
                <a:sym typeface="Roboto Light"/>
              </a:rPr>
            </a:br>
            <a:r>
              <a:rPr b="0" i="0" lang="en-GB" sz="800" u="none" cap="none" strike="noStrike">
                <a:solidFill>
                  <a:srgbClr val="000005"/>
                </a:solidFill>
                <a:latin typeface="Roboto Light"/>
                <a:ea typeface="Roboto Light"/>
                <a:cs typeface="Roboto Light"/>
                <a:sym typeface="Roboto Light"/>
              </a:rPr>
              <a:t>re-identify individuals.</a:t>
            </a:r>
            <a:endParaRPr sz="1100"/>
          </a:p>
        </p:txBody>
      </p:sp>
      <p:sp>
        <p:nvSpPr>
          <p:cNvPr id="89" name="Google Shape;89;p15"/>
          <p:cNvSpPr/>
          <p:nvPr/>
        </p:nvSpPr>
        <p:spPr>
          <a:xfrm>
            <a:off x="2968228" y="1479431"/>
            <a:ext cx="1733365" cy="230833"/>
          </a:xfrm>
          <a:prstGeom prst="rect">
            <a:avLst/>
          </a:prstGeom>
          <a:noFill/>
          <a:ln>
            <a:noFill/>
          </a:ln>
        </p:spPr>
        <p:txBody>
          <a:bodyPr anchorCtr="0" anchor="ctr" bIns="34275" lIns="0" spcFirstLastPara="1" rIns="68575" wrap="square" tIns="34275">
            <a:noAutofit/>
          </a:bodyPr>
          <a:lstStyle/>
          <a:p>
            <a:pPr indent="0" lvl="0" marL="0" marR="0" rtl="0" algn="l">
              <a:lnSpc>
                <a:spcPct val="100000"/>
              </a:lnSpc>
              <a:spcBef>
                <a:spcPts val="0"/>
              </a:spcBef>
              <a:spcAft>
                <a:spcPts val="0"/>
              </a:spcAft>
              <a:buClr>
                <a:srgbClr val="000005"/>
              </a:buClr>
              <a:buSzPts val="1100"/>
              <a:buFont typeface="Roboto Medium"/>
              <a:buNone/>
            </a:pPr>
            <a:r>
              <a:rPr b="0" i="0" lang="en-GB" sz="1100" u="none" cap="none" strike="noStrike">
                <a:solidFill>
                  <a:srgbClr val="000005"/>
                </a:solidFill>
                <a:latin typeface="Roboto Medium"/>
                <a:ea typeface="Roboto Medium"/>
                <a:cs typeface="Roboto Medium"/>
                <a:sym typeface="Roboto Medium"/>
              </a:rPr>
              <a:t>Security</a:t>
            </a:r>
            <a:endParaRPr sz="1100"/>
          </a:p>
        </p:txBody>
      </p:sp>
      <p:sp>
        <p:nvSpPr>
          <p:cNvPr id="90" name="Google Shape;90;p15"/>
          <p:cNvSpPr/>
          <p:nvPr/>
        </p:nvSpPr>
        <p:spPr>
          <a:xfrm>
            <a:off x="2968228" y="1690978"/>
            <a:ext cx="1733365" cy="2643032"/>
          </a:xfrm>
          <a:prstGeom prst="rect">
            <a:avLst/>
          </a:prstGeom>
          <a:noFill/>
          <a:ln>
            <a:noFill/>
          </a:ln>
        </p:spPr>
        <p:txBody>
          <a:bodyPr anchorCtr="0" anchor="t" bIns="34275" lIns="0" spcFirstLastPara="1" rIns="68575" wrap="square" tIns="34275">
            <a:noAutofit/>
          </a:bodyPr>
          <a:lstStyle/>
          <a:p>
            <a:pPr indent="-139700" lvl="0" marL="139700" marR="0" rtl="0" algn="l">
              <a:lnSpc>
                <a:spcPct val="100000"/>
              </a:lnSpc>
              <a:spcBef>
                <a:spcPts val="0"/>
              </a:spcBef>
              <a:spcAft>
                <a:spcPts val="0"/>
              </a:spcAft>
              <a:buClr>
                <a:srgbClr val="000005"/>
              </a:buClr>
              <a:buSzPts val="800"/>
              <a:buFont typeface="Roboto Light"/>
              <a:buChar char="•"/>
            </a:pPr>
            <a:r>
              <a:rPr b="0" i="0" lang="en-GB" sz="800" u="none" cap="none" strike="noStrike">
                <a:solidFill>
                  <a:srgbClr val="000005"/>
                </a:solidFill>
                <a:latin typeface="Roboto Light"/>
                <a:ea typeface="Roboto Light"/>
                <a:cs typeface="Roboto Light"/>
                <a:sym typeface="Roboto Light"/>
              </a:rPr>
              <a:t>We are ISO27001 certified - internationally recognised </a:t>
            </a:r>
            <a:br>
              <a:rPr b="0" i="0" lang="en-GB" sz="800" u="none" cap="none" strike="noStrike">
                <a:solidFill>
                  <a:srgbClr val="000005"/>
                </a:solidFill>
                <a:latin typeface="Roboto Light"/>
                <a:ea typeface="Roboto Light"/>
                <a:cs typeface="Roboto Light"/>
                <a:sym typeface="Roboto Light"/>
              </a:rPr>
            </a:br>
            <a:r>
              <a:rPr b="0" i="0" lang="en-GB" sz="800" u="none" cap="none" strike="noStrike">
                <a:solidFill>
                  <a:srgbClr val="000005"/>
                </a:solidFill>
                <a:latin typeface="Roboto Light"/>
                <a:ea typeface="Roboto Light"/>
                <a:cs typeface="Roboto Light"/>
                <a:sym typeface="Roboto Light"/>
              </a:rPr>
              <a:t>for our ability to uphold best practice standards across information security</a:t>
            </a:r>
            <a:endParaRPr sz="1100"/>
          </a:p>
          <a:p>
            <a:pPr indent="-139700" lvl="0" marL="139700" marR="0" rtl="0" algn="l">
              <a:lnSpc>
                <a:spcPct val="100000"/>
              </a:lnSpc>
              <a:spcBef>
                <a:spcPts val="500"/>
              </a:spcBef>
              <a:spcAft>
                <a:spcPts val="0"/>
              </a:spcAft>
              <a:buClr>
                <a:srgbClr val="000005"/>
              </a:buClr>
              <a:buSzPts val="800"/>
              <a:buFont typeface="Roboto Light"/>
              <a:buChar char="•"/>
            </a:pPr>
            <a:r>
              <a:rPr b="0" i="0" lang="en-GB" sz="800" u="none" cap="none" strike="noStrike">
                <a:solidFill>
                  <a:srgbClr val="000005"/>
                </a:solidFill>
                <a:latin typeface="Roboto Light"/>
                <a:ea typeface="Roboto Light"/>
                <a:cs typeface="Roboto Light"/>
                <a:sym typeface="Roboto Light"/>
              </a:rPr>
              <a:t>We use ‘bank grade’ security </a:t>
            </a:r>
            <a:br>
              <a:rPr b="0" i="0" lang="en-GB" sz="800" u="none" cap="none" strike="noStrike">
                <a:solidFill>
                  <a:srgbClr val="000005"/>
                </a:solidFill>
                <a:latin typeface="Roboto Light"/>
                <a:ea typeface="Roboto Light"/>
                <a:cs typeface="Roboto Light"/>
                <a:sym typeface="Roboto Light"/>
              </a:rPr>
            </a:br>
            <a:r>
              <a:rPr b="0" i="0" lang="en-GB" sz="800" u="none" cap="none" strike="noStrike">
                <a:solidFill>
                  <a:srgbClr val="000005"/>
                </a:solidFill>
                <a:latin typeface="Roboto Light"/>
                <a:ea typeface="Roboto Light"/>
                <a:cs typeface="Roboto Light"/>
                <a:sym typeface="Roboto Light"/>
              </a:rPr>
              <a:t>to store and process our data</a:t>
            </a:r>
            <a:endParaRPr sz="1100"/>
          </a:p>
          <a:p>
            <a:pPr indent="-139700" lvl="0" marL="139700" marR="0" rtl="0" algn="l">
              <a:lnSpc>
                <a:spcPct val="100000"/>
              </a:lnSpc>
              <a:spcBef>
                <a:spcPts val="500"/>
              </a:spcBef>
              <a:spcAft>
                <a:spcPts val="0"/>
              </a:spcAft>
              <a:buClr>
                <a:srgbClr val="000005"/>
              </a:buClr>
              <a:buSzPts val="800"/>
              <a:buFont typeface="Roboto Light"/>
              <a:buChar char="•"/>
            </a:pPr>
            <a:r>
              <a:rPr b="0" i="0" lang="en-GB" sz="800" u="none" cap="none" strike="noStrike">
                <a:solidFill>
                  <a:srgbClr val="000005"/>
                </a:solidFill>
                <a:latin typeface="Roboto Light"/>
                <a:ea typeface="Roboto Light"/>
                <a:cs typeface="Roboto Light"/>
                <a:sym typeface="Roboto Light"/>
              </a:rPr>
              <a:t>Comply with 200+ security requirements from NAB, Woolworths and other </a:t>
            </a:r>
            <a:br>
              <a:rPr b="0" i="0" lang="en-GB" sz="800" u="none" cap="none" strike="noStrike">
                <a:solidFill>
                  <a:srgbClr val="000005"/>
                </a:solidFill>
                <a:latin typeface="Roboto Light"/>
                <a:ea typeface="Roboto Light"/>
                <a:cs typeface="Roboto Light"/>
                <a:sym typeface="Roboto Light"/>
              </a:rPr>
            </a:br>
            <a:r>
              <a:rPr b="0" i="0" lang="en-GB" sz="800" u="none" cap="none" strike="noStrike">
                <a:solidFill>
                  <a:srgbClr val="000005"/>
                </a:solidFill>
                <a:latin typeface="Roboto Light"/>
                <a:ea typeface="Roboto Light"/>
                <a:cs typeface="Roboto Light"/>
                <a:sym typeface="Roboto Light"/>
              </a:rPr>
              <a:t>data partners</a:t>
            </a:r>
            <a:endParaRPr sz="1100"/>
          </a:p>
          <a:p>
            <a:pPr indent="-139700" lvl="0" marL="139700" marR="0" rtl="0" algn="l">
              <a:lnSpc>
                <a:spcPct val="100000"/>
              </a:lnSpc>
              <a:spcBef>
                <a:spcPts val="500"/>
              </a:spcBef>
              <a:spcAft>
                <a:spcPts val="0"/>
              </a:spcAft>
              <a:buClr>
                <a:srgbClr val="000005"/>
              </a:buClr>
              <a:buSzPts val="800"/>
              <a:buFont typeface="Roboto Light"/>
              <a:buChar char="•"/>
            </a:pPr>
            <a:r>
              <a:rPr b="0" i="0" lang="en-GB" sz="800" u="none" cap="none" strike="noStrike">
                <a:solidFill>
                  <a:srgbClr val="000005"/>
                </a:solidFill>
                <a:latin typeface="Roboto Light"/>
                <a:ea typeface="Roboto Light"/>
                <a:cs typeface="Roboto Light"/>
                <a:sym typeface="Roboto Light"/>
              </a:rPr>
              <a:t>All partner data is held in separate restricted environments</a:t>
            </a:r>
            <a:endParaRPr sz="1100"/>
          </a:p>
          <a:p>
            <a:pPr indent="-139700" lvl="0" marL="139700" marR="0" rtl="0" algn="l">
              <a:lnSpc>
                <a:spcPct val="100000"/>
              </a:lnSpc>
              <a:spcBef>
                <a:spcPts val="500"/>
              </a:spcBef>
              <a:spcAft>
                <a:spcPts val="0"/>
              </a:spcAft>
              <a:buClr>
                <a:srgbClr val="000005"/>
              </a:buClr>
              <a:buSzPts val="800"/>
              <a:buFont typeface="Roboto Light"/>
              <a:buChar char="•"/>
            </a:pPr>
            <a:r>
              <a:rPr b="0" i="0" lang="en-GB" sz="800" u="none" cap="none" strike="noStrike">
                <a:solidFill>
                  <a:srgbClr val="000005"/>
                </a:solidFill>
                <a:latin typeface="Roboto Light"/>
                <a:ea typeface="Roboto Light"/>
                <a:cs typeface="Roboto Light"/>
                <a:sym typeface="Roboto Light"/>
              </a:rPr>
              <a:t>All access to partner data is limited to essential staff only</a:t>
            </a:r>
            <a:endParaRPr sz="1100"/>
          </a:p>
          <a:p>
            <a:pPr indent="-139700" lvl="0" marL="139700" marR="0" rtl="0" algn="l">
              <a:lnSpc>
                <a:spcPct val="100000"/>
              </a:lnSpc>
              <a:spcBef>
                <a:spcPts val="500"/>
              </a:spcBef>
              <a:spcAft>
                <a:spcPts val="0"/>
              </a:spcAft>
              <a:buClr>
                <a:srgbClr val="000005"/>
              </a:buClr>
              <a:buSzPts val="800"/>
              <a:buFont typeface="Roboto Light"/>
              <a:buChar char="•"/>
            </a:pPr>
            <a:r>
              <a:rPr b="0" i="0" lang="en-GB" sz="800" u="none" cap="none" strike="noStrike">
                <a:solidFill>
                  <a:srgbClr val="000005"/>
                </a:solidFill>
                <a:latin typeface="Roboto Light"/>
                <a:ea typeface="Roboto Light"/>
                <a:cs typeface="Roboto Light"/>
                <a:sym typeface="Roboto Light"/>
              </a:rPr>
              <a:t>Security environment and processes regularly audited </a:t>
            </a:r>
            <a:br>
              <a:rPr b="0" i="0" lang="en-GB" sz="800" u="none" cap="none" strike="noStrike">
                <a:solidFill>
                  <a:srgbClr val="000005"/>
                </a:solidFill>
                <a:latin typeface="Roboto Light"/>
                <a:ea typeface="Roboto Light"/>
                <a:cs typeface="Roboto Light"/>
                <a:sym typeface="Roboto Light"/>
              </a:rPr>
            </a:br>
            <a:r>
              <a:rPr b="0" i="0" lang="en-GB" sz="800" u="none" cap="none" strike="noStrike">
                <a:solidFill>
                  <a:srgbClr val="000005"/>
                </a:solidFill>
                <a:latin typeface="Roboto Light"/>
                <a:ea typeface="Roboto Light"/>
                <a:cs typeface="Roboto Light"/>
                <a:sym typeface="Roboto Light"/>
              </a:rPr>
              <a:t>by our data partners.</a:t>
            </a:r>
            <a:endParaRPr b="0" i="0" sz="800" u="none" cap="none" strike="noStrike">
              <a:solidFill>
                <a:srgbClr val="000005"/>
              </a:solidFill>
              <a:latin typeface="Roboto Light"/>
              <a:ea typeface="Roboto Light"/>
              <a:cs typeface="Roboto Light"/>
              <a:sym typeface="Roboto Light"/>
            </a:endParaRPr>
          </a:p>
        </p:txBody>
      </p:sp>
      <p:sp>
        <p:nvSpPr>
          <p:cNvPr id="91" name="Google Shape;91;p15"/>
          <p:cNvSpPr/>
          <p:nvPr/>
        </p:nvSpPr>
        <p:spPr>
          <a:xfrm>
            <a:off x="5038725" y="1479431"/>
            <a:ext cx="1733365" cy="230833"/>
          </a:xfrm>
          <a:prstGeom prst="rect">
            <a:avLst/>
          </a:prstGeom>
          <a:noFill/>
          <a:ln>
            <a:noFill/>
          </a:ln>
        </p:spPr>
        <p:txBody>
          <a:bodyPr anchorCtr="0" anchor="ctr" bIns="34275" lIns="0" spcFirstLastPara="1" rIns="68575" wrap="square" tIns="34275">
            <a:noAutofit/>
          </a:bodyPr>
          <a:lstStyle/>
          <a:p>
            <a:pPr indent="0" lvl="0" marL="0" marR="0" rtl="0" algn="l">
              <a:lnSpc>
                <a:spcPct val="100000"/>
              </a:lnSpc>
              <a:spcBef>
                <a:spcPts val="0"/>
              </a:spcBef>
              <a:spcAft>
                <a:spcPts val="0"/>
              </a:spcAft>
              <a:buClr>
                <a:srgbClr val="000005"/>
              </a:buClr>
              <a:buSzPts val="1100"/>
              <a:buFont typeface="Roboto Medium"/>
              <a:buNone/>
            </a:pPr>
            <a:r>
              <a:rPr b="0" i="0" lang="en-GB" sz="1100" u="none" cap="none" strike="noStrike">
                <a:solidFill>
                  <a:srgbClr val="000005"/>
                </a:solidFill>
                <a:latin typeface="Roboto Medium"/>
                <a:ea typeface="Roboto Medium"/>
                <a:cs typeface="Roboto Medium"/>
                <a:sym typeface="Roboto Medium"/>
              </a:rPr>
              <a:t>Ethical use of data</a:t>
            </a:r>
            <a:endParaRPr sz="1100"/>
          </a:p>
        </p:txBody>
      </p:sp>
      <p:sp>
        <p:nvSpPr>
          <p:cNvPr id="92" name="Google Shape;92;p15"/>
          <p:cNvSpPr/>
          <p:nvPr/>
        </p:nvSpPr>
        <p:spPr>
          <a:xfrm>
            <a:off x="5038725" y="1690978"/>
            <a:ext cx="1594248" cy="704039"/>
          </a:xfrm>
          <a:prstGeom prst="rect">
            <a:avLst/>
          </a:prstGeom>
          <a:noFill/>
          <a:ln>
            <a:noFill/>
          </a:ln>
        </p:spPr>
        <p:txBody>
          <a:bodyPr anchorCtr="0" anchor="t" bIns="34275" lIns="0" spcFirstLastPara="1" rIns="68575" wrap="square" tIns="34275">
            <a:noAutofit/>
          </a:bodyPr>
          <a:lstStyle/>
          <a:p>
            <a:pPr indent="0" lvl="0" marL="0" marR="0" rtl="0" algn="l">
              <a:lnSpc>
                <a:spcPct val="100000"/>
              </a:lnSpc>
              <a:spcBef>
                <a:spcPts val="0"/>
              </a:spcBef>
              <a:spcAft>
                <a:spcPts val="0"/>
              </a:spcAft>
              <a:buClr>
                <a:srgbClr val="000005"/>
              </a:buClr>
              <a:buSzPts val="800"/>
              <a:buFont typeface="Roboto Light"/>
              <a:buNone/>
            </a:pPr>
            <a:r>
              <a:rPr b="0" i="0" lang="en-GB" sz="800" u="none" cap="none" strike="noStrike">
                <a:solidFill>
                  <a:srgbClr val="000005"/>
                </a:solidFill>
                <a:latin typeface="Roboto Light"/>
                <a:ea typeface="Roboto Light"/>
                <a:cs typeface="Roboto Light"/>
                <a:sym typeface="Roboto Light"/>
              </a:rPr>
              <a:t>Applies to all facets of our work, from the initiatives we take on, the information we use and how our solutions impact individuals, organisations and society.</a:t>
            </a:r>
            <a:endParaRPr sz="1100"/>
          </a:p>
        </p:txBody>
      </p:sp>
      <p:grpSp>
        <p:nvGrpSpPr>
          <p:cNvPr id="93" name="Google Shape;93;p15"/>
          <p:cNvGrpSpPr/>
          <p:nvPr/>
        </p:nvGrpSpPr>
        <p:grpSpPr>
          <a:xfrm>
            <a:off x="2799661" y="1490972"/>
            <a:ext cx="2070497" cy="2843036"/>
            <a:chOff x="3732882" y="1987964"/>
            <a:chExt cx="2760663" cy="3850128"/>
          </a:xfrm>
        </p:grpSpPr>
        <p:cxnSp>
          <p:nvCxnSpPr>
            <p:cNvPr id="94" name="Google Shape;94;p15"/>
            <p:cNvCxnSpPr/>
            <p:nvPr/>
          </p:nvCxnSpPr>
          <p:spPr>
            <a:xfrm>
              <a:off x="3732882" y="1987964"/>
              <a:ext cx="0" cy="3850128"/>
            </a:xfrm>
            <a:prstGeom prst="straightConnector1">
              <a:avLst/>
            </a:prstGeom>
            <a:noFill/>
            <a:ln cap="flat" cmpd="sng" w="9525">
              <a:solidFill>
                <a:srgbClr val="BCB5AC"/>
              </a:solidFill>
              <a:prstDash val="solid"/>
              <a:miter lim="800000"/>
              <a:headEnd len="sm" w="sm" type="none"/>
              <a:tailEnd len="sm" w="sm" type="none"/>
            </a:ln>
          </p:spPr>
        </p:cxnSp>
        <p:cxnSp>
          <p:nvCxnSpPr>
            <p:cNvPr id="95" name="Google Shape;95;p15"/>
            <p:cNvCxnSpPr/>
            <p:nvPr/>
          </p:nvCxnSpPr>
          <p:spPr>
            <a:xfrm>
              <a:off x="6493545" y="1987964"/>
              <a:ext cx="0" cy="3850128"/>
            </a:xfrm>
            <a:prstGeom prst="straightConnector1">
              <a:avLst/>
            </a:prstGeom>
            <a:noFill/>
            <a:ln cap="flat" cmpd="sng" w="9525">
              <a:solidFill>
                <a:srgbClr val="BCB5AC"/>
              </a:solidFill>
              <a:prstDash val="solid"/>
              <a:miter lim="800000"/>
              <a:headEnd len="sm" w="sm" type="none"/>
              <a:tailEnd len="sm" w="sm"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ing blank">
  <p:cSld name="Heading blank">
    <p:spTree>
      <p:nvGrpSpPr>
        <p:cNvPr id="96" name="Shape 96"/>
        <p:cNvGrpSpPr/>
        <p:nvPr/>
      </p:nvGrpSpPr>
      <p:grpSpPr>
        <a:xfrm>
          <a:off x="0" y="0"/>
          <a:ext cx="0" cy="0"/>
          <a:chOff x="0" y="0"/>
          <a:chExt cx="0" cy="0"/>
        </a:xfrm>
      </p:grpSpPr>
      <p:sp>
        <p:nvSpPr>
          <p:cNvPr id="97" name="Google Shape;97;p16"/>
          <p:cNvSpPr txBox="1"/>
          <p:nvPr>
            <p:ph idx="1" type="body"/>
          </p:nvPr>
        </p:nvSpPr>
        <p:spPr>
          <a:xfrm>
            <a:off x="897731" y="340028"/>
            <a:ext cx="7859700" cy="618300"/>
          </a:xfrm>
          <a:prstGeom prst="rect">
            <a:avLst/>
          </a:prstGeom>
          <a:noFill/>
          <a:ln>
            <a:noFill/>
          </a:ln>
        </p:spPr>
        <p:txBody>
          <a:bodyPr anchorCtr="0" anchor="t" bIns="34275" lIns="0" spcFirstLastPara="1" rIns="68575" wrap="square" tIns="0">
            <a:noAutofit/>
          </a:bodyPr>
          <a:lstStyle>
            <a:lvl1pPr indent="-228600" lvl="0" marL="457200" marR="0" rtl="0" algn="l">
              <a:lnSpc>
                <a:spcPct val="100000"/>
              </a:lnSpc>
              <a:spcBef>
                <a:spcPts val="800"/>
              </a:spcBef>
              <a:spcAft>
                <a:spcPts val="0"/>
              </a:spcAft>
              <a:buClr>
                <a:srgbClr val="000005"/>
              </a:buClr>
              <a:buSzPts val="1800"/>
              <a:buFont typeface="Arial"/>
              <a:buNone/>
              <a:defRPr b="0" i="0" sz="1800" u="none" cap="none" strike="noStrike">
                <a:solidFill>
                  <a:srgbClr val="000005"/>
                </a:solidFill>
                <a:latin typeface="Roboto"/>
                <a:ea typeface="Roboto"/>
                <a:cs typeface="Roboto"/>
                <a:sym typeface="Roboto"/>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Roboto Light"/>
                <a:ea typeface="Roboto Light"/>
                <a:cs typeface="Roboto Light"/>
                <a:sym typeface="Roboto Light"/>
              </a:defRPr>
            </a:lvl2pPr>
            <a:lvl3pPr indent="-228600" lvl="2" marL="13716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Roboto Light"/>
                <a:ea typeface="Roboto Light"/>
                <a:cs typeface="Roboto Light"/>
                <a:sym typeface="Roboto Light"/>
              </a:defRPr>
            </a:lvl3pPr>
            <a:lvl4pPr indent="-228600" lvl="3" marL="18288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Roboto Light"/>
                <a:ea typeface="Roboto Light"/>
                <a:cs typeface="Roboto Light"/>
                <a:sym typeface="Roboto Light"/>
              </a:defRPr>
            </a:lvl4pPr>
            <a:lvl5pPr indent="-228600" lvl="4" marL="22860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Roboto Light"/>
                <a:ea typeface="Roboto Light"/>
                <a:cs typeface="Roboto Light"/>
                <a:sym typeface="Roboto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Light"/>
                <a:ea typeface="Roboto Light"/>
                <a:cs typeface="Roboto Light"/>
                <a:sym typeface="Roboto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Light"/>
                <a:ea typeface="Roboto Light"/>
                <a:cs typeface="Roboto Light"/>
                <a:sym typeface="Roboto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Light"/>
                <a:ea typeface="Roboto Light"/>
                <a:cs typeface="Roboto Light"/>
                <a:sym typeface="Roboto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Light"/>
                <a:ea typeface="Roboto Light"/>
                <a:cs typeface="Roboto Light"/>
                <a:sym typeface="Roboto Ligh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ivider (plain)">
  <p:cSld name="Agenda Divider (plain)">
    <p:spTree>
      <p:nvGrpSpPr>
        <p:cNvPr id="98" name="Shape 98"/>
        <p:cNvGrpSpPr/>
        <p:nvPr/>
      </p:nvGrpSpPr>
      <p:grpSpPr>
        <a:xfrm>
          <a:off x="0" y="0"/>
          <a:ext cx="0" cy="0"/>
          <a:chOff x="0" y="0"/>
          <a:chExt cx="0" cy="0"/>
        </a:xfrm>
      </p:grpSpPr>
      <p:sp>
        <p:nvSpPr>
          <p:cNvPr id="99" name="Google Shape;99;p17"/>
          <p:cNvSpPr/>
          <p:nvPr/>
        </p:nvSpPr>
        <p:spPr>
          <a:xfrm>
            <a:off x="555426" y="0"/>
            <a:ext cx="8588574" cy="1850231"/>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Light"/>
              <a:ea typeface="Roboto Light"/>
              <a:cs typeface="Roboto Light"/>
              <a:sym typeface="Roboto Light"/>
            </a:endParaRPr>
          </a:p>
        </p:txBody>
      </p:sp>
      <p:sp>
        <p:nvSpPr>
          <p:cNvPr id="100" name="Google Shape;100;p17"/>
          <p:cNvSpPr txBox="1"/>
          <p:nvPr>
            <p:ph type="title"/>
          </p:nvPr>
        </p:nvSpPr>
        <p:spPr>
          <a:xfrm>
            <a:off x="871538" y="300038"/>
            <a:ext cx="1728788" cy="728663"/>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rgbClr val="000005"/>
              </a:buClr>
              <a:buSzPts val="6200"/>
              <a:buFont typeface="Roboto Light"/>
              <a:buNone/>
              <a:defRPr b="0" i="0" sz="6200" u="none" cap="none" strike="noStrike">
                <a:solidFill>
                  <a:srgbClr val="000005"/>
                </a:solidFill>
                <a:latin typeface="Roboto Light"/>
                <a:ea typeface="Roboto Light"/>
                <a:cs typeface="Roboto Light"/>
                <a:sym typeface="Roboto Ligh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1" name="Google Shape;101;p17"/>
          <p:cNvSpPr txBox="1"/>
          <p:nvPr>
            <p:ph idx="1" type="body"/>
          </p:nvPr>
        </p:nvSpPr>
        <p:spPr>
          <a:xfrm>
            <a:off x="901304" y="2341959"/>
            <a:ext cx="4137422" cy="1887140"/>
          </a:xfrm>
          <a:prstGeom prst="rect">
            <a:avLst/>
          </a:prstGeom>
          <a:noFill/>
          <a:ln>
            <a:noFill/>
          </a:ln>
        </p:spPr>
        <p:txBody>
          <a:bodyPr anchorCtr="0" anchor="t" bIns="34275" lIns="0" spcFirstLastPara="1" rIns="68575" wrap="square" tIns="0">
            <a:noAutofit/>
          </a:bodyPr>
          <a:lstStyle>
            <a:lvl1pPr indent="-228600" lvl="0" marL="457200" marR="0" rtl="0" algn="l">
              <a:lnSpc>
                <a:spcPct val="100000"/>
              </a:lnSpc>
              <a:spcBef>
                <a:spcPts val="800"/>
              </a:spcBef>
              <a:spcAft>
                <a:spcPts val="0"/>
              </a:spcAft>
              <a:buClr>
                <a:srgbClr val="000005"/>
              </a:buClr>
              <a:buSzPts val="1800"/>
              <a:buFont typeface="Arial"/>
              <a:buNone/>
              <a:defRPr b="0" i="0" sz="1800" u="none" cap="none" strike="noStrike">
                <a:solidFill>
                  <a:srgbClr val="000005"/>
                </a:solidFill>
                <a:latin typeface="Roboto Medium"/>
                <a:ea typeface="Roboto Medium"/>
                <a:cs typeface="Roboto Medium"/>
                <a:sym typeface="Roboto Medium"/>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Roboto"/>
                <a:ea typeface="Roboto"/>
                <a:cs typeface="Roboto"/>
                <a:sym typeface="Roboto"/>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Roboto"/>
                <a:ea typeface="Roboto"/>
                <a:cs typeface="Roboto"/>
                <a:sym typeface="Roboto"/>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Roboto"/>
                <a:ea typeface="Roboto"/>
                <a:cs typeface="Roboto"/>
                <a:sym typeface="Roboto"/>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Roboto"/>
                <a:ea typeface="Roboto"/>
                <a:cs typeface="Roboto"/>
                <a:sym typeface="Roboto"/>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Roboto Light"/>
                <a:ea typeface="Roboto Light"/>
                <a:cs typeface="Roboto Light"/>
                <a:sym typeface="Roboto Light"/>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Roboto Light"/>
                <a:ea typeface="Roboto Light"/>
                <a:cs typeface="Roboto Light"/>
                <a:sym typeface="Roboto Light"/>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Roboto Light"/>
                <a:ea typeface="Roboto Light"/>
                <a:cs typeface="Roboto Light"/>
                <a:sym typeface="Roboto Light"/>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Roboto Light"/>
                <a:ea typeface="Roboto Light"/>
                <a:cs typeface="Roboto Light"/>
                <a:sym typeface="Roboto Ligh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
  <p:cSld name="Disclaimer">
    <p:spTree>
      <p:nvGrpSpPr>
        <p:cNvPr id="102" name="Shape 102"/>
        <p:cNvGrpSpPr/>
        <p:nvPr/>
      </p:nvGrpSpPr>
      <p:grpSpPr>
        <a:xfrm>
          <a:off x="0" y="0"/>
          <a:ext cx="0" cy="0"/>
          <a:chOff x="0" y="0"/>
          <a:chExt cx="0" cy="0"/>
        </a:xfrm>
      </p:grpSpPr>
      <p:sp>
        <p:nvSpPr>
          <p:cNvPr id="103" name="Google Shape;103;p18"/>
          <p:cNvSpPr/>
          <p:nvPr/>
        </p:nvSpPr>
        <p:spPr>
          <a:xfrm>
            <a:off x="133350" y="4667250"/>
            <a:ext cx="252413" cy="224977"/>
          </a:xfrm>
          <a:prstGeom prst="rect">
            <a:avLst/>
          </a:prstGeom>
          <a:solidFill>
            <a:srgbClr val="00000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Light"/>
              <a:ea typeface="Roboto Light"/>
              <a:cs typeface="Roboto Light"/>
              <a:sym typeface="Roboto Light"/>
            </a:endParaRPr>
          </a:p>
        </p:txBody>
      </p:sp>
      <p:sp>
        <p:nvSpPr>
          <p:cNvPr id="104" name="Google Shape;104;p18"/>
          <p:cNvSpPr/>
          <p:nvPr/>
        </p:nvSpPr>
        <p:spPr>
          <a:xfrm>
            <a:off x="2723745" y="3594371"/>
            <a:ext cx="6034493" cy="1297856"/>
          </a:xfrm>
          <a:prstGeom prst="rect">
            <a:avLst/>
          </a:prstGeom>
          <a:noFill/>
          <a:ln>
            <a:noFill/>
          </a:ln>
        </p:spPr>
        <p:txBody>
          <a:bodyPr anchorCtr="0" anchor="b" bIns="34275" lIns="0" spcFirstLastPara="1" rIns="68575" wrap="square" tIns="34275">
            <a:noAutofit/>
          </a:bodyPr>
          <a:lstStyle/>
          <a:p>
            <a:pPr indent="0" lvl="0" marL="0" marR="0" rtl="0" algn="just">
              <a:lnSpc>
                <a:spcPct val="100000"/>
              </a:lnSpc>
              <a:spcBef>
                <a:spcPts val="0"/>
              </a:spcBef>
              <a:spcAft>
                <a:spcPts val="0"/>
              </a:spcAft>
              <a:buNone/>
            </a:pPr>
            <a:r>
              <a:rPr b="0" lang="en-GB" sz="800">
                <a:solidFill>
                  <a:srgbClr val="736D67"/>
                </a:solidFill>
                <a:latin typeface="Roboto Medium"/>
                <a:ea typeface="Roboto Medium"/>
                <a:cs typeface="Roboto Medium"/>
                <a:sym typeface="Roboto Medium"/>
              </a:rPr>
              <a:t>Disclaimer: </a:t>
            </a:r>
            <a:r>
              <a:rPr b="0" lang="en-GB" sz="800">
                <a:solidFill>
                  <a:srgbClr val="736D67"/>
                </a:solidFill>
                <a:latin typeface="Roboto Light"/>
                <a:ea typeface="Roboto Light"/>
                <a:cs typeface="Roboto Light"/>
                <a:sym typeface="Roboto Light"/>
              </a:rPr>
              <a:t>This document comprises, and is the subject of intellectual property (including copyright) and confidentiality rights of one or multiple owners, including The Quantium Group Pty Limited and its affiliates (</a:t>
            </a:r>
            <a:r>
              <a:rPr b="0" lang="en-GB" sz="800">
                <a:solidFill>
                  <a:srgbClr val="736D67"/>
                </a:solidFill>
                <a:latin typeface="Roboto Medium"/>
                <a:ea typeface="Roboto Medium"/>
                <a:cs typeface="Roboto Medium"/>
                <a:sym typeface="Roboto Medium"/>
              </a:rPr>
              <a:t>Quantium</a:t>
            </a:r>
            <a:r>
              <a:rPr b="0" lang="en-GB" sz="800">
                <a:solidFill>
                  <a:srgbClr val="736D67"/>
                </a:solidFill>
                <a:latin typeface="Roboto Light"/>
                <a:ea typeface="Roboto Light"/>
                <a:cs typeface="Roboto Light"/>
                <a:sym typeface="Roboto Light"/>
              </a:rPr>
              <a:t>) and where applicable, its third-party data owners (</a:t>
            </a:r>
            <a:r>
              <a:rPr b="0" lang="en-GB" sz="800">
                <a:solidFill>
                  <a:srgbClr val="736D67"/>
                </a:solidFill>
                <a:latin typeface="Roboto Medium"/>
                <a:ea typeface="Roboto Medium"/>
                <a:cs typeface="Roboto Medium"/>
                <a:sym typeface="Roboto Medium"/>
              </a:rPr>
              <a:t>Data Providers</a:t>
            </a:r>
            <a:r>
              <a:rPr b="0" lang="en-GB" sz="800">
                <a:solidFill>
                  <a:srgbClr val="736D67"/>
                </a:solidFill>
                <a:latin typeface="Roboto Light"/>
                <a:ea typeface="Roboto Light"/>
                <a:cs typeface="Roboto Light"/>
                <a:sym typeface="Roboto Light"/>
              </a:rPr>
              <a:t>), together (</a:t>
            </a:r>
            <a:r>
              <a:rPr b="0" lang="en-GB" sz="800">
                <a:solidFill>
                  <a:srgbClr val="736D67"/>
                </a:solidFill>
                <a:latin typeface="Roboto Medium"/>
                <a:ea typeface="Roboto Medium"/>
                <a:cs typeface="Roboto Medium"/>
                <a:sym typeface="Roboto Medium"/>
              </a:rPr>
              <a:t>IP Owners</a:t>
            </a:r>
            <a:r>
              <a:rPr b="0" lang="en-GB" sz="800">
                <a:solidFill>
                  <a:srgbClr val="736D67"/>
                </a:solidFill>
                <a:latin typeface="Roboto Light"/>
                <a:ea typeface="Roboto Light"/>
                <a:cs typeface="Roboto Light"/>
                <a:sym typeface="Roboto Light"/>
              </a:rPr>
              <a:t>). The information contained in this </a:t>
            </a:r>
            <a:r>
              <a:rPr lang="en-GB" sz="800">
                <a:solidFill>
                  <a:srgbClr val="736D67"/>
                </a:solidFill>
                <a:latin typeface="Roboto Light"/>
                <a:ea typeface="Roboto Light"/>
                <a:cs typeface="Roboto Light"/>
                <a:sym typeface="Roboto Light"/>
              </a:rPr>
              <a:t>document </a:t>
            </a:r>
            <a:r>
              <a:rPr b="0" lang="en-GB" sz="800">
                <a:solidFill>
                  <a:srgbClr val="736D67"/>
                </a:solidFill>
                <a:latin typeface="Roboto Light"/>
                <a:ea typeface="Roboto Light"/>
                <a:cs typeface="Roboto Light"/>
                <a:sym typeface="Roboto Light"/>
              </a:rPr>
              <a:t>may have been prepared using raw data owned by the Data Providers. The Data Providers have not been involved in the analysis of the raw data, the preparation of, or the information contained in the </a:t>
            </a:r>
            <a:r>
              <a:rPr lang="en-GB" sz="800">
                <a:solidFill>
                  <a:srgbClr val="736D67"/>
                </a:solidFill>
                <a:latin typeface="Roboto Light"/>
                <a:ea typeface="Roboto Light"/>
                <a:cs typeface="Roboto Light"/>
                <a:sym typeface="Roboto Light"/>
              </a:rPr>
              <a:t>document. </a:t>
            </a:r>
            <a:r>
              <a:rPr b="0" lang="en-GB" sz="800">
                <a:solidFill>
                  <a:srgbClr val="736D67"/>
                </a:solidFill>
                <a:latin typeface="Roboto Light"/>
                <a:ea typeface="Roboto Light"/>
                <a:cs typeface="Roboto Light"/>
                <a:sym typeface="Roboto Light"/>
              </a:rPr>
              <a:t>The IP Owners do not make any representation (express or implied), nor give any guarantee or warranty in relation to the accuracy, completeness or appropriateness of the raw data, nor the analysis contained in this </a:t>
            </a:r>
            <a:r>
              <a:rPr lang="en-GB" sz="800">
                <a:solidFill>
                  <a:srgbClr val="736D67"/>
                </a:solidFill>
                <a:latin typeface="Roboto Light"/>
                <a:ea typeface="Roboto Light"/>
                <a:cs typeface="Roboto Light"/>
                <a:sym typeface="Roboto Light"/>
              </a:rPr>
              <a:t>document. </a:t>
            </a:r>
            <a:r>
              <a:rPr b="0" lang="en-GB" sz="800">
                <a:solidFill>
                  <a:srgbClr val="736D67"/>
                </a:solidFill>
                <a:latin typeface="Roboto Light"/>
                <a:ea typeface="Roboto Light"/>
                <a:cs typeface="Roboto Light"/>
                <a:sym typeface="Roboto Light"/>
              </a:rPr>
              <a:t>None of the IP Owners will have any liability for any use or disclosure by the recipient of any information contained in, or derived from this </a:t>
            </a:r>
            <a:r>
              <a:rPr lang="en-GB" sz="800">
                <a:solidFill>
                  <a:srgbClr val="736D67"/>
                </a:solidFill>
                <a:latin typeface="Roboto Light"/>
                <a:ea typeface="Roboto Light"/>
                <a:cs typeface="Roboto Light"/>
                <a:sym typeface="Roboto Light"/>
              </a:rPr>
              <a:t>document. </a:t>
            </a:r>
            <a:r>
              <a:rPr b="0" lang="en-GB" sz="800">
                <a:solidFill>
                  <a:srgbClr val="736D67"/>
                </a:solidFill>
                <a:latin typeface="Roboto Light"/>
                <a:ea typeface="Roboto Light"/>
                <a:cs typeface="Roboto Light"/>
                <a:sym typeface="Roboto Light"/>
              </a:rPr>
              <a:t>To the maximum extent permitted by law, the IP Owners expressly disclaim, take no responsibility for and have no liability for the preparation, contents, accuracy or completeness of this </a:t>
            </a:r>
            <a:r>
              <a:rPr lang="en-GB" sz="800">
                <a:solidFill>
                  <a:srgbClr val="736D67"/>
                </a:solidFill>
                <a:latin typeface="Roboto Light"/>
                <a:ea typeface="Roboto Light"/>
                <a:cs typeface="Roboto Light"/>
                <a:sym typeface="Roboto Light"/>
              </a:rPr>
              <a:t>document, </a:t>
            </a:r>
            <a:r>
              <a:rPr b="0" lang="en-GB" sz="800">
                <a:solidFill>
                  <a:srgbClr val="736D67"/>
                </a:solidFill>
                <a:latin typeface="Roboto Light"/>
                <a:ea typeface="Roboto Light"/>
                <a:cs typeface="Roboto Light"/>
                <a:sym typeface="Roboto Light"/>
              </a:rPr>
              <a:t>nor the analysis on which it is based. This </a:t>
            </a:r>
            <a:r>
              <a:rPr lang="en-GB" sz="800">
                <a:solidFill>
                  <a:srgbClr val="736D67"/>
                </a:solidFill>
                <a:latin typeface="Roboto Light"/>
                <a:ea typeface="Roboto Light"/>
                <a:cs typeface="Roboto Light"/>
                <a:sym typeface="Roboto Light"/>
              </a:rPr>
              <a:t>document </a:t>
            </a:r>
            <a:r>
              <a:rPr b="0" lang="en-GB" sz="800">
                <a:solidFill>
                  <a:srgbClr val="736D67"/>
                </a:solidFill>
                <a:latin typeface="Roboto Light"/>
                <a:ea typeface="Roboto Light"/>
                <a:cs typeface="Roboto Light"/>
                <a:sym typeface="Roboto Light"/>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b="0" sz="800">
              <a:solidFill>
                <a:srgbClr val="736D67"/>
              </a:solidFill>
              <a:latin typeface="Roboto Light"/>
              <a:ea typeface="Roboto Light"/>
              <a:cs typeface="Roboto Light"/>
              <a:sym typeface="Roboto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 y="0"/>
            <a:ext cx="555734"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Light"/>
              <a:ea typeface="Roboto Light"/>
              <a:cs typeface="Roboto Light"/>
              <a:sym typeface="Roboto Light"/>
            </a:endParaRPr>
          </a:p>
        </p:txBody>
      </p:sp>
      <p:sp>
        <p:nvSpPr>
          <p:cNvPr id="52" name="Google Shape;52;p13"/>
          <p:cNvSpPr txBox="1"/>
          <p:nvPr/>
        </p:nvSpPr>
        <p:spPr>
          <a:xfrm>
            <a:off x="95250" y="4679744"/>
            <a:ext cx="342900" cy="273844"/>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b="0" i="0" lang="en-GB" sz="1100" u="none" cap="none" strike="noStrike">
                <a:solidFill>
                  <a:srgbClr val="FFFFFF"/>
                </a:solidFill>
                <a:latin typeface="Roboto"/>
                <a:ea typeface="Roboto"/>
                <a:cs typeface="Roboto"/>
                <a:sym typeface="Roboto"/>
              </a:rPr>
              <a:t>‹#›</a:t>
            </a:fld>
            <a:endParaRPr b="0" i="0" sz="1100" u="none" cap="none" strike="noStrike">
              <a:solidFill>
                <a:srgbClr val="FFFFFF"/>
              </a:solidFill>
              <a:latin typeface="Roboto"/>
              <a:ea typeface="Roboto"/>
              <a:cs typeface="Roboto"/>
              <a:sym typeface="Roboto"/>
            </a:endParaRPr>
          </a:p>
        </p:txBody>
      </p:sp>
      <p:sp>
        <p:nvSpPr>
          <p:cNvPr id="53" name="Google Shape;53;p13"/>
          <p:cNvSpPr/>
          <p:nvPr/>
        </p:nvSpPr>
        <p:spPr>
          <a:xfrm>
            <a:off x="-295891" y="355312"/>
            <a:ext cx="172183" cy="172183"/>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Light"/>
              <a:ea typeface="Roboto Light"/>
              <a:cs typeface="Roboto Light"/>
              <a:sym typeface="Roboto Light"/>
            </a:endParaRPr>
          </a:p>
        </p:txBody>
      </p:sp>
      <p:sp>
        <p:nvSpPr>
          <p:cNvPr id="54" name="Google Shape;54;p13"/>
          <p:cNvSpPr/>
          <p:nvPr/>
        </p:nvSpPr>
        <p:spPr>
          <a:xfrm>
            <a:off x="-295891" y="587843"/>
            <a:ext cx="172183" cy="172183"/>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Light"/>
              <a:ea typeface="Roboto Light"/>
              <a:cs typeface="Roboto Light"/>
              <a:sym typeface="Roboto Light"/>
            </a:endParaRPr>
          </a:p>
        </p:txBody>
      </p:sp>
      <p:sp>
        <p:nvSpPr>
          <p:cNvPr id="55" name="Google Shape;55;p13"/>
          <p:cNvSpPr/>
          <p:nvPr/>
        </p:nvSpPr>
        <p:spPr>
          <a:xfrm>
            <a:off x="-295891" y="820375"/>
            <a:ext cx="172183" cy="172183"/>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Light"/>
              <a:ea typeface="Roboto Light"/>
              <a:cs typeface="Roboto Light"/>
              <a:sym typeface="Roboto Light"/>
            </a:endParaRPr>
          </a:p>
        </p:txBody>
      </p:sp>
      <p:sp>
        <p:nvSpPr>
          <p:cNvPr id="56" name="Google Shape;56;p13"/>
          <p:cNvSpPr/>
          <p:nvPr/>
        </p:nvSpPr>
        <p:spPr>
          <a:xfrm>
            <a:off x="-295891" y="1052906"/>
            <a:ext cx="172183" cy="172183"/>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Light"/>
              <a:ea typeface="Roboto Light"/>
              <a:cs typeface="Roboto Light"/>
              <a:sym typeface="Roboto Light"/>
            </a:endParaRPr>
          </a:p>
        </p:txBody>
      </p:sp>
      <p:sp>
        <p:nvSpPr>
          <p:cNvPr id="57" name="Google Shape;57;p13"/>
          <p:cNvSpPr/>
          <p:nvPr/>
        </p:nvSpPr>
        <p:spPr>
          <a:xfrm>
            <a:off x="-295891" y="1750501"/>
            <a:ext cx="172183" cy="172183"/>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Light"/>
              <a:ea typeface="Roboto Light"/>
              <a:cs typeface="Roboto Light"/>
              <a:sym typeface="Roboto Light"/>
            </a:endParaRPr>
          </a:p>
        </p:txBody>
      </p:sp>
      <p:sp>
        <p:nvSpPr>
          <p:cNvPr id="58" name="Google Shape;58;p13"/>
          <p:cNvSpPr/>
          <p:nvPr/>
        </p:nvSpPr>
        <p:spPr>
          <a:xfrm>
            <a:off x="-295891" y="1285438"/>
            <a:ext cx="172183" cy="172183"/>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Light"/>
              <a:ea typeface="Roboto Light"/>
              <a:cs typeface="Roboto Light"/>
              <a:sym typeface="Roboto Light"/>
            </a:endParaRPr>
          </a:p>
        </p:txBody>
      </p:sp>
      <p:sp>
        <p:nvSpPr>
          <p:cNvPr id="59" name="Google Shape;59;p13"/>
          <p:cNvSpPr/>
          <p:nvPr/>
        </p:nvSpPr>
        <p:spPr>
          <a:xfrm>
            <a:off x="-295891" y="1517969"/>
            <a:ext cx="172183" cy="172183"/>
          </a:xfrm>
          <a:prstGeom prst="ellipse">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Light"/>
              <a:ea typeface="Roboto Light"/>
              <a:cs typeface="Roboto Light"/>
              <a:sym typeface="Roboto Light"/>
            </a:endParaRPr>
          </a:p>
        </p:txBody>
      </p:sp>
      <p:sp>
        <p:nvSpPr>
          <p:cNvPr id="60" name="Google Shape;60;p13"/>
          <p:cNvSpPr/>
          <p:nvPr/>
        </p:nvSpPr>
        <p:spPr>
          <a:xfrm>
            <a:off x="-295891" y="1983032"/>
            <a:ext cx="172183" cy="172183"/>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Light"/>
              <a:ea typeface="Roboto Light"/>
              <a:cs typeface="Roboto Light"/>
              <a:sym typeface="Roboto Light"/>
            </a:endParaRPr>
          </a:p>
        </p:txBody>
      </p:sp>
      <p:sp>
        <p:nvSpPr>
          <p:cNvPr id="61" name="Google Shape;61;p13"/>
          <p:cNvSpPr/>
          <p:nvPr/>
        </p:nvSpPr>
        <p:spPr>
          <a:xfrm>
            <a:off x="-295891" y="2852194"/>
            <a:ext cx="172800" cy="172800"/>
          </a:xfrm>
          <a:prstGeom prst="ellipse">
            <a:avLst/>
          </a:prstGeom>
          <a:solidFill>
            <a:srgbClr val="3F68A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Light"/>
              <a:ea typeface="Roboto Light"/>
              <a:cs typeface="Roboto Light"/>
              <a:sym typeface="Roboto Light"/>
            </a:endParaRPr>
          </a:p>
        </p:txBody>
      </p:sp>
      <p:sp>
        <p:nvSpPr>
          <p:cNvPr id="62" name="Google Shape;62;p13"/>
          <p:cNvSpPr/>
          <p:nvPr/>
        </p:nvSpPr>
        <p:spPr>
          <a:xfrm>
            <a:off x="-295891" y="3085343"/>
            <a:ext cx="172800" cy="172800"/>
          </a:xfrm>
          <a:prstGeom prst="ellipse">
            <a:avLst/>
          </a:prstGeom>
          <a:solidFill>
            <a:srgbClr val="44B5C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Light"/>
              <a:ea typeface="Roboto Light"/>
              <a:cs typeface="Roboto Light"/>
              <a:sym typeface="Roboto Light"/>
            </a:endParaRPr>
          </a:p>
        </p:txBody>
      </p:sp>
      <p:sp>
        <p:nvSpPr>
          <p:cNvPr id="63" name="Google Shape;63;p13"/>
          <p:cNvSpPr/>
          <p:nvPr/>
        </p:nvSpPr>
        <p:spPr>
          <a:xfrm>
            <a:off x="-295891" y="3318491"/>
            <a:ext cx="172800" cy="172800"/>
          </a:xfrm>
          <a:prstGeom prst="ellipse">
            <a:avLst/>
          </a:prstGeom>
          <a:solidFill>
            <a:srgbClr val="44D6A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Light"/>
              <a:ea typeface="Roboto Light"/>
              <a:cs typeface="Roboto Light"/>
              <a:sym typeface="Roboto Light"/>
            </a:endParaRPr>
          </a:p>
        </p:txBody>
      </p:sp>
      <p:sp>
        <p:nvSpPr>
          <p:cNvPr id="64" name="Google Shape;64;p13"/>
          <p:cNvSpPr/>
          <p:nvPr/>
        </p:nvSpPr>
        <p:spPr>
          <a:xfrm>
            <a:off x="-295891" y="3551640"/>
            <a:ext cx="172800" cy="172800"/>
          </a:xfrm>
          <a:prstGeom prst="ellipse">
            <a:avLst/>
          </a:prstGeom>
          <a:solidFill>
            <a:srgbClr val="7FDD7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Light"/>
              <a:ea typeface="Roboto Light"/>
              <a:cs typeface="Roboto Light"/>
              <a:sym typeface="Roboto Light"/>
            </a:endParaRPr>
          </a:p>
        </p:txBody>
      </p:sp>
      <p:sp>
        <p:nvSpPr>
          <p:cNvPr id="65" name="Google Shape;65;p13"/>
          <p:cNvSpPr/>
          <p:nvPr/>
        </p:nvSpPr>
        <p:spPr>
          <a:xfrm>
            <a:off x="-295891" y="3784789"/>
            <a:ext cx="172800" cy="172800"/>
          </a:xfrm>
          <a:prstGeom prst="ellipse">
            <a:avLst/>
          </a:prstGeom>
          <a:solidFill>
            <a:srgbClr val="EAC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Light"/>
              <a:ea typeface="Roboto Light"/>
              <a:cs typeface="Roboto Light"/>
              <a:sym typeface="Roboto Light"/>
            </a:endParaRPr>
          </a:p>
        </p:txBody>
      </p:sp>
      <p:sp>
        <p:nvSpPr>
          <p:cNvPr id="66" name="Google Shape;66;p13"/>
          <p:cNvSpPr/>
          <p:nvPr/>
        </p:nvSpPr>
        <p:spPr>
          <a:xfrm>
            <a:off x="-295891" y="4017938"/>
            <a:ext cx="172800" cy="172800"/>
          </a:xfrm>
          <a:prstGeom prst="ellipse">
            <a:avLst/>
          </a:prstGeom>
          <a:solidFill>
            <a:srgbClr val="EF9B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Light"/>
              <a:ea typeface="Roboto Light"/>
              <a:cs typeface="Roboto Light"/>
              <a:sym typeface="Roboto Light"/>
            </a:endParaRPr>
          </a:p>
        </p:txBody>
      </p:sp>
      <p:sp>
        <p:nvSpPr>
          <p:cNvPr id="67" name="Google Shape;67;p13"/>
          <p:cNvSpPr/>
          <p:nvPr/>
        </p:nvSpPr>
        <p:spPr>
          <a:xfrm>
            <a:off x="-295891" y="4251086"/>
            <a:ext cx="172800" cy="172800"/>
          </a:xfrm>
          <a:prstGeom prst="ellipse">
            <a:avLst/>
          </a:prstGeom>
          <a:solidFill>
            <a:srgbClr val="EF63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Light"/>
              <a:ea typeface="Roboto Light"/>
              <a:cs typeface="Roboto Light"/>
              <a:sym typeface="Roboto Light"/>
            </a:endParaRPr>
          </a:p>
        </p:txBody>
      </p:sp>
      <p:sp>
        <p:nvSpPr>
          <p:cNvPr id="68" name="Google Shape;68;p13"/>
          <p:cNvSpPr/>
          <p:nvPr/>
        </p:nvSpPr>
        <p:spPr>
          <a:xfrm>
            <a:off x="-295891" y="4484235"/>
            <a:ext cx="172800" cy="172800"/>
          </a:xfrm>
          <a:prstGeom prst="ellipse">
            <a:avLst/>
          </a:prstGeom>
          <a:solidFill>
            <a:srgbClr val="C963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Light"/>
              <a:ea typeface="Roboto Light"/>
              <a:cs typeface="Roboto Light"/>
              <a:sym typeface="Roboto Light"/>
            </a:endParaRPr>
          </a:p>
        </p:txBody>
      </p:sp>
      <p:sp>
        <p:nvSpPr>
          <p:cNvPr id="69" name="Google Shape;69;p13"/>
          <p:cNvSpPr/>
          <p:nvPr/>
        </p:nvSpPr>
        <p:spPr>
          <a:xfrm>
            <a:off x="-295891" y="4717380"/>
            <a:ext cx="172800" cy="172800"/>
          </a:xfrm>
          <a:prstGeom prst="ellipse">
            <a:avLst/>
          </a:prstGeom>
          <a:solidFill>
            <a:srgbClr val="8E72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Light"/>
              <a:ea typeface="Roboto Light"/>
              <a:cs typeface="Roboto Light"/>
              <a:sym typeface="Roboto Light"/>
            </a:endParaRPr>
          </a:p>
        </p:txBody>
      </p:sp>
      <p:sp>
        <p:nvSpPr>
          <p:cNvPr id="70" name="Google Shape;70;p13"/>
          <p:cNvSpPr/>
          <p:nvPr/>
        </p:nvSpPr>
        <p:spPr>
          <a:xfrm>
            <a:off x="904875" y="4657035"/>
            <a:ext cx="1066800" cy="270034"/>
          </a:xfrm>
          <a:custGeom>
            <a:rect b="b" l="l" r="r" t="t"/>
            <a:pathLst>
              <a:path extrusionOk="0" h="1944" w="7680">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Roboto Light"/>
              <a:ea typeface="Roboto Light"/>
              <a:cs typeface="Roboto Light"/>
              <a:sym typeface="Roboto Light"/>
            </a:endParaRPr>
          </a:p>
        </p:txBody>
      </p:sp>
      <p:sp>
        <p:nvSpPr>
          <p:cNvPr descr="{&quot;HashCode&quot;:-231024771,&quot;Placement&quot;:&quot;Footer&quot;}" id="71" name="Google Shape;71;p13"/>
          <p:cNvSpPr txBox="1"/>
          <p:nvPr/>
        </p:nvSpPr>
        <p:spPr>
          <a:xfrm>
            <a:off x="3947289" y="4946742"/>
            <a:ext cx="1249423" cy="196758"/>
          </a:xfrm>
          <a:prstGeom prst="rect">
            <a:avLst/>
          </a:prstGeom>
          <a:noFill/>
          <a:ln>
            <a:noFill/>
          </a:ln>
        </p:spPr>
        <p:txBody>
          <a:bodyPr anchorCtr="1" anchor="ctr" bIns="0" lIns="0" spcFirstLastPara="1" rIns="0" wrap="square" tIns="0">
            <a:noAutofit/>
          </a:bodyPr>
          <a:lstStyle/>
          <a:p>
            <a:pPr indent="0" lvl="0" marL="0" marR="0" rtl="0" algn="ctr">
              <a:spcBef>
                <a:spcPts val="0"/>
              </a:spcBef>
              <a:spcAft>
                <a:spcPts val="0"/>
              </a:spcAft>
              <a:buNone/>
            </a:pPr>
            <a:r>
              <a:rPr lang="en-GB" sz="800">
                <a:solidFill>
                  <a:srgbClr val="000000"/>
                </a:solidFill>
                <a:latin typeface="Calibri"/>
                <a:ea typeface="Calibri"/>
                <a:cs typeface="Calibri"/>
                <a:sym typeface="Calibri"/>
              </a:rPr>
              <a:t>Classification: Confidential</a:t>
            </a:r>
            <a:endParaRPr sz="8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517">
          <p15:clr>
            <a:srgbClr val="5ACBF0"/>
          </p15:clr>
        </p15:guide>
        <p15:guide id="2" orient="horz" pos="2845">
          <p15:clr>
            <a:srgbClr val="5ACBF0"/>
          </p15:clr>
        </p15:guide>
        <p15:guide id="3" orient="horz" pos="236">
          <p15:clr>
            <a:srgbClr val="5ACBF0"/>
          </p15:clr>
        </p15:guide>
        <p15:guide id="4" pos="570">
          <p15:clr>
            <a:srgbClr val="5ACBF0"/>
          </p15:clr>
        </p15:guide>
        <p15:guide id="5" orient="horz" pos="617">
          <p15:clr>
            <a:srgbClr val="FBAE40"/>
          </p15:clr>
        </p15:guide>
        <p15:guide id="6" pos="3050">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ctrTitle"/>
          </p:nvPr>
        </p:nvSpPr>
        <p:spPr>
          <a:xfrm>
            <a:off x="1031700" y="987923"/>
            <a:ext cx="3064800" cy="1092600"/>
          </a:xfrm>
          <a:prstGeom prst="rect">
            <a:avLst/>
          </a:prstGeom>
          <a:noFill/>
          <a:ln>
            <a:noFill/>
          </a:ln>
        </p:spPr>
        <p:txBody>
          <a:bodyPr anchorCtr="0" anchor="b" bIns="34275" lIns="0" spcFirstLastPara="1" rIns="68575" wrap="square" tIns="34275">
            <a:noAutofit/>
          </a:bodyPr>
          <a:lstStyle/>
          <a:p>
            <a:pPr indent="0" lvl="0" marL="0" rtl="0" algn="l">
              <a:lnSpc>
                <a:spcPct val="100000"/>
              </a:lnSpc>
              <a:spcBef>
                <a:spcPts val="0"/>
              </a:spcBef>
              <a:spcAft>
                <a:spcPts val="0"/>
              </a:spcAft>
              <a:buClr>
                <a:srgbClr val="000005"/>
              </a:buClr>
              <a:buSzPts val="2000"/>
              <a:buFont typeface="Roboto Medium"/>
              <a:buNone/>
            </a:pPr>
            <a:r>
              <a:rPr lang="en-GB">
                <a:solidFill>
                  <a:srgbClr val="980000"/>
                </a:solidFill>
              </a:rPr>
              <a:t>Category Review: Chips</a:t>
            </a:r>
            <a:endParaRPr>
              <a:solidFill>
                <a:srgbClr val="980000"/>
              </a:solidFill>
            </a:endParaRPr>
          </a:p>
        </p:txBody>
      </p:sp>
      <p:sp>
        <p:nvSpPr>
          <p:cNvPr id="110" name="Google Shape;110;p19"/>
          <p:cNvSpPr txBox="1"/>
          <p:nvPr>
            <p:ph idx="1" type="subTitle"/>
          </p:nvPr>
        </p:nvSpPr>
        <p:spPr>
          <a:xfrm>
            <a:off x="1620538" y="2107955"/>
            <a:ext cx="3064800" cy="927600"/>
          </a:xfrm>
          <a:prstGeom prst="rect">
            <a:avLst/>
          </a:prstGeom>
          <a:noFill/>
          <a:ln>
            <a:noFill/>
          </a:ln>
        </p:spPr>
        <p:txBody>
          <a:bodyPr anchorCtr="0" anchor="t" bIns="34275" lIns="0" spcFirstLastPara="1" rIns="68575" wrap="square" tIns="34275">
            <a:noAutofit/>
          </a:bodyPr>
          <a:lstStyle/>
          <a:p>
            <a:pPr indent="0" lvl="0" marL="0" rtl="0" algn="l">
              <a:lnSpc>
                <a:spcPct val="100000"/>
              </a:lnSpc>
              <a:spcBef>
                <a:spcPts val="0"/>
              </a:spcBef>
              <a:spcAft>
                <a:spcPts val="0"/>
              </a:spcAft>
              <a:buClr>
                <a:srgbClr val="000005"/>
              </a:buClr>
              <a:buSzPts val="1400"/>
              <a:buNone/>
            </a:pPr>
            <a:r>
              <a:rPr b="1" lang="en-GB">
                <a:solidFill>
                  <a:srgbClr val="44B5C4"/>
                </a:solidFill>
                <a:latin typeface="Roboto"/>
                <a:ea typeface="Roboto"/>
                <a:cs typeface="Roboto"/>
                <a:sym typeface="Roboto"/>
              </a:rPr>
              <a:t>Retail Analytics</a:t>
            </a:r>
            <a:endParaRPr b="1">
              <a:solidFill>
                <a:srgbClr val="44B5C4"/>
              </a:solidFill>
              <a:latin typeface="Roboto"/>
              <a:ea typeface="Roboto"/>
              <a:cs typeface="Roboto"/>
              <a:sym typeface="Roboto"/>
            </a:endParaRPr>
          </a:p>
          <a:p>
            <a:pPr indent="0" lvl="0" marL="0" rtl="0" algn="l">
              <a:lnSpc>
                <a:spcPct val="100000"/>
              </a:lnSpc>
              <a:spcBef>
                <a:spcPts val="800"/>
              </a:spcBef>
              <a:spcAft>
                <a:spcPts val="0"/>
              </a:spcAft>
              <a:buClr>
                <a:srgbClr val="000005"/>
              </a:buClr>
              <a:buSzPts val="1400"/>
              <a:buNone/>
            </a:pPr>
            <a:r>
              <a:t/>
            </a:r>
            <a:endParaRPr b="1">
              <a:solidFill>
                <a:srgbClr val="44B5C4"/>
              </a:solidFill>
              <a:latin typeface="Roboto"/>
              <a:ea typeface="Roboto"/>
              <a:cs typeface="Roboto"/>
              <a:sym typeface="Roboto"/>
            </a:endParaRPr>
          </a:p>
        </p:txBody>
      </p:sp>
      <p:sp>
        <p:nvSpPr>
          <p:cNvPr id="111" name="Google Shape;111;p19"/>
          <p:cNvSpPr txBox="1"/>
          <p:nvPr>
            <p:ph idx="2" type="body"/>
          </p:nvPr>
        </p:nvSpPr>
        <p:spPr>
          <a:xfrm>
            <a:off x="909638" y="488156"/>
            <a:ext cx="1596629" cy="183356"/>
          </a:xfrm>
          <a:prstGeom prst="rect">
            <a:avLst/>
          </a:prstGeom>
          <a:noFill/>
          <a:ln>
            <a:noFill/>
          </a:ln>
        </p:spPr>
        <p:txBody>
          <a:bodyPr anchorCtr="0" anchor="t" bIns="34275" lIns="0" spcFirstLastPara="1" rIns="68575" wrap="square" tIns="34275">
            <a:noAutofit/>
          </a:bodyPr>
          <a:lstStyle/>
          <a:p>
            <a:pPr indent="0" lvl="0" marL="0" rtl="0" algn="l">
              <a:lnSpc>
                <a:spcPct val="90000"/>
              </a:lnSpc>
              <a:spcBef>
                <a:spcPts val="0"/>
              </a:spcBef>
              <a:spcAft>
                <a:spcPts val="0"/>
              </a:spcAft>
              <a:buClr>
                <a:srgbClr val="000005"/>
              </a:buClr>
              <a:buSzPts val="800"/>
              <a:buFont typeface="Arial"/>
              <a:buNone/>
            </a:pPr>
            <a:r>
              <a:rPr lang="en-GB"/>
              <a:t>SEPTEMBER 2023</a:t>
            </a:r>
            <a:endParaRPr/>
          </a:p>
        </p:txBody>
      </p:sp>
      <p:grpSp>
        <p:nvGrpSpPr>
          <p:cNvPr id="112" name="Google Shape;112;p19"/>
          <p:cNvGrpSpPr/>
          <p:nvPr/>
        </p:nvGrpSpPr>
        <p:grpSpPr>
          <a:xfrm>
            <a:off x="9221070" y="4216150"/>
            <a:ext cx="1486474" cy="927350"/>
            <a:chOff x="8857913" y="1025653"/>
            <a:chExt cx="1981965" cy="1236467"/>
          </a:xfrm>
        </p:grpSpPr>
        <p:sp>
          <p:nvSpPr>
            <p:cNvPr id="113" name="Google Shape;113;p19"/>
            <p:cNvSpPr/>
            <p:nvPr/>
          </p:nvSpPr>
          <p:spPr>
            <a:xfrm>
              <a:off x="8857914" y="1025653"/>
              <a:ext cx="1981964" cy="1236467"/>
            </a:xfrm>
            <a:prstGeom prst="rect">
              <a:avLst/>
            </a:prstGeom>
            <a:solidFill>
              <a:srgbClr val="FFFFFF"/>
            </a:solidFill>
            <a:ln cap="flat" cmpd="sng" w="12700">
              <a:solidFill>
                <a:srgbClr val="C7C5C4"/>
              </a:solidFill>
              <a:prstDash val="solid"/>
              <a:miter lim="800000"/>
              <a:headEnd len="sm" w="sm" type="none"/>
              <a:tailEnd len="sm" w="sm" type="none"/>
            </a:ln>
          </p:spPr>
          <p:txBody>
            <a:bodyPr anchorCtr="0" anchor="t" bIns="34275" lIns="68575" spcFirstLastPara="1" rIns="68575" wrap="square" tIns="351000">
              <a:noAutofit/>
            </a:bodyPr>
            <a:lstStyle/>
            <a:p>
              <a:pPr indent="0" lvl="0" marL="0" marR="0" rtl="0" algn="l">
                <a:spcBef>
                  <a:spcPts val="0"/>
                </a:spcBef>
                <a:spcAft>
                  <a:spcPts val="0"/>
                </a:spcAft>
                <a:buNone/>
              </a:pPr>
              <a:r>
                <a:rPr lang="en-GB" sz="800">
                  <a:solidFill>
                    <a:srgbClr val="EF9B47"/>
                  </a:solidFill>
                  <a:latin typeface="Roboto Medium"/>
                  <a:ea typeface="Roboto Medium"/>
                  <a:cs typeface="Roboto Medium"/>
                  <a:sym typeface="Roboto Medium"/>
                </a:rPr>
                <a:t>Brand note:</a:t>
              </a:r>
              <a:r>
                <a:rPr lang="en-GB" sz="800">
                  <a:solidFill>
                    <a:srgbClr val="000005"/>
                  </a:solidFill>
                  <a:latin typeface="Roboto Light"/>
                  <a:ea typeface="Roboto Light"/>
                  <a:cs typeface="Roboto Light"/>
                  <a:sym typeface="Roboto Light"/>
                </a:rPr>
                <a:t> If client logo is not required, use alternate title page layout </a:t>
              </a:r>
              <a:r>
                <a:rPr lang="en-GB" sz="800">
                  <a:solidFill>
                    <a:srgbClr val="000005"/>
                  </a:solidFill>
                  <a:latin typeface="Roboto Medium"/>
                  <a:ea typeface="Roboto Medium"/>
                  <a:cs typeface="Roboto Medium"/>
                  <a:sym typeface="Roboto Medium"/>
                </a:rPr>
                <a:t>right click slide thumbnail </a:t>
              </a:r>
              <a:r>
                <a:rPr lang="en-GB" sz="800">
                  <a:solidFill>
                    <a:srgbClr val="000005"/>
                  </a:solidFill>
                  <a:latin typeface="Roboto Light"/>
                  <a:ea typeface="Roboto Light"/>
                  <a:cs typeface="Roboto Light"/>
                  <a:sym typeface="Roboto Light"/>
                </a:rPr>
                <a:t>&gt;</a:t>
              </a:r>
              <a:r>
                <a:rPr lang="en-GB" sz="800">
                  <a:solidFill>
                    <a:srgbClr val="000005"/>
                  </a:solidFill>
                  <a:latin typeface="Roboto Medium"/>
                  <a:ea typeface="Roboto Medium"/>
                  <a:cs typeface="Roboto Medium"/>
                  <a:sym typeface="Roboto Medium"/>
                </a:rPr>
                <a:t> Layout </a:t>
              </a:r>
              <a:r>
                <a:rPr lang="en-GB" sz="800">
                  <a:solidFill>
                    <a:srgbClr val="000005"/>
                  </a:solidFill>
                  <a:latin typeface="Roboto Light"/>
                  <a:ea typeface="Roboto Light"/>
                  <a:cs typeface="Roboto Light"/>
                  <a:sym typeface="Roboto Light"/>
                </a:rPr>
                <a:t>&gt;</a:t>
              </a:r>
              <a:r>
                <a:rPr lang="en-GB" sz="800">
                  <a:solidFill>
                    <a:srgbClr val="000005"/>
                  </a:solidFill>
                  <a:latin typeface="Roboto Medium"/>
                  <a:ea typeface="Roboto Medium"/>
                  <a:cs typeface="Roboto Medium"/>
                  <a:sym typeface="Roboto Medium"/>
                </a:rPr>
                <a:t> Title</a:t>
              </a:r>
              <a:endParaRPr sz="800">
                <a:solidFill>
                  <a:srgbClr val="000005"/>
                </a:solidFill>
                <a:latin typeface="Roboto Medium"/>
                <a:ea typeface="Roboto Medium"/>
                <a:cs typeface="Roboto Medium"/>
                <a:sym typeface="Roboto Medium"/>
              </a:endParaRPr>
            </a:p>
          </p:txBody>
        </p:sp>
        <p:grpSp>
          <p:nvGrpSpPr>
            <p:cNvPr id="114" name="Google Shape;114;p19"/>
            <p:cNvGrpSpPr/>
            <p:nvPr/>
          </p:nvGrpSpPr>
          <p:grpSpPr>
            <a:xfrm>
              <a:off x="8857913" y="1025653"/>
              <a:ext cx="356123" cy="320040"/>
              <a:chOff x="2932" y="1344"/>
              <a:chExt cx="1816" cy="1632"/>
            </a:xfrm>
          </p:grpSpPr>
          <p:sp>
            <p:nvSpPr>
              <p:cNvPr id="115" name="Google Shape;115;p19"/>
              <p:cNvSpPr/>
              <p:nvPr/>
            </p:nvSpPr>
            <p:spPr>
              <a:xfrm>
                <a:off x="2932" y="1344"/>
                <a:ext cx="1806" cy="1622"/>
              </a:xfrm>
              <a:custGeom>
                <a:rect b="b" l="l" r="r" t="t"/>
                <a:pathLst>
                  <a:path extrusionOk="0" h="1622" w="1806">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txBody>
              <a:bodyPr anchorCtr="0" anchor="t" bIns="34275" lIns="67500" spcFirstLastPara="1" rIns="27000" wrap="square" tIns="486000">
                <a:noAutofit/>
              </a:bodyPr>
              <a:lstStyle/>
              <a:p>
                <a:pPr indent="0" lvl="0" marL="0" marR="0" rtl="0" algn="l">
                  <a:spcBef>
                    <a:spcPts val="0"/>
                  </a:spcBef>
                  <a:spcAft>
                    <a:spcPts val="0"/>
                  </a:spcAft>
                  <a:buNone/>
                </a:pPr>
                <a:r>
                  <a:t/>
                </a:r>
                <a:endParaRPr sz="1400">
                  <a:solidFill>
                    <a:schemeClr val="dk1"/>
                  </a:solidFill>
                  <a:latin typeface="Roboto Light"/>
                  <a:ea typeface="Roboto Light"/>
                  <a:cs typeface="Roboto Light"/>
                  <a:sym typeface="Roboto Light"/>
                </a:endParaRPr>
              </a:p>
            </p:txBody>
          </p:sp>
          <p:sp>
            <p:nvSpPr>
              <p:cNvPr id="116" name="Google Shape;116;p19"/>
              <p:cNvSpPr/>
              <p:nvPr/>
            </p:nvSpPr>
            <p:spPr>
              <a:xfrm>
                <a:off x="4465" y="2694"/>
                <a:ext cx="283" cy="282"/>
              </a:xfrm>
              <a:custGeom>
                <a:rect b="b" l="l" r="r" t="t"/>
                <a:pathLst>
                  <a:path extrusionOk="0" h="282" w="283">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txBody>
              <a:bodyPr anchorCtr="0" anchor="t" bIns="34275" lIns="67500" spcFirstLastPara="1" rIns="27000" wrap="square" tIns="486000">
                <a:noAutofit/>
              </a:bodyPr>
              <a:lstStyle/>
              <a:p>
                <a:pPr indent="0" lvl="0" marL="0" marR="0" rtl="0" algn="l">
                  <a:spcBef>
                    <a:spcPts val="0"/>
                  </a:spcBef>
                  <a:spcAft>
                    <a:spcPts val="0"/>
                  </a:spcAft>
                  <a:buNone/>
                </a:pPr>
                <a:r>
                  <a:t/>
                </a:r>
                <a:endParaRPr sz="1400">
                  <a:solidFill>
                    <a:schemeClr val="dk1"/>
                  </a:solidFill>
                  <a:latin typeface="Roboto Light"/>
                  <a:ea typeface="Roboto Light"/>
                  <a:cs typeface="Roboto Light"/>
                  <a:sym typeface="Roboto Light"/>
                </a:endParaRPr>
              </a:p>
            </p:txBody>
          </p:sp>
        </p:grpSp>
      </p:grpSp>
      <p:sp>
        <p:nvSpPr>
          <p:cNvPr id="117" name="Google Shape;117;p19"/>
          <p:cNvSpPr txBox="1"/>
          <p:nvPr>
            <p:ph idx="1" type="subTitle"/>
          </p:nvPr>
        </p:nvSpPr>
        <p:spPr>
          <a:xfrm>
            <a:off x="1062038" y="3247430"/>
            <a:ext cx="3064800" cy="927600"/>
          </a:xfrm>
          <a:prstGeom prst="rect">
            <a:avLst/>
          </a:prstGeom>
          <a:noFill/>
          <a:ln>
            <a:noFill/>
          </a:ln>
        </p:spPr>
        <p:txBody>
          <a:bodyPr anchorCtr="0" anchor="t" bIns="34275" lIns="0" spcFirstLastPara="1" rIns="68575" wrap="square" tIns="34275">
            <a:noAutofit/>
          </a:bodyPr>
          <a:lstStyle/>
          <a:p>
            <a:pPr indent="0" lvl="0" marL="0" rtl="0" algn="ctr">
              <a:lnSpc>
                <a:spcPct val="100000"/>
              </a:lnSpc>
              <a:spcBef>
                <a:spcPts val="800"/>
              </a:spcBef>
              <a:spcAft>
                <a:spcPts val="0"/>
              </a:spcAft>
              <a:buClr>
                <a:srgbClr val="000005"/>
              </a:buClr>
              <a:buSzPts val="1400"/>
              <a:buNone/>
            </a:pPr>
            <a:r>
              <a:rPr b="1" lang="en-GB">
                <a:solidFill>
                  <a:srgbClr val="0000FF"/>
                </a:solidFill>
                <a:latin typeface="Roboto"/>
                <a:ea typeface="Roboto"/>
                <a:cs typeface="Roboto"/>
                <a:sym typeface="Roboto"/>
              </a:rPr>
              <a:t>Submitted By: </a:t>
            </a:r>
            <a:endParaRPr b="1">
              <a:solidFill>
                <a:srgbClr val="0000FF"/>
              </a:solidFill>
              <a:latin typeface="Roboto"/>
              <a:ea typeface="Roboto"/>
              <a:cs typeface="Roboto"/>
              <a:sym typeface="Roboto"/>
            </a:endParaRPr>
          </a:p>
          <a:p>
            <a:pPr indent="0" lvl="0" marL="0" rtl="0" algn="ctr">
              <a:lnSpc>
                <a:spcPct val="100000"/>
              </a:lnSpc>
              <a:spcBef>
                <a:spcPts val="800"/>
              </a:spcBef>
              <a:spcAft>
                <a:spcPts val="0"/>
              </a:spcAft>
              <a:buClr>
                <a:srgbClr val="000005"/>
              </a:buClr>
              <a:buSzPts val="1400"/>
              <a:buNone/>
            </a:pPr>
            <a:r>
              <a:rPr b="1" lang="en-GB">
                <a:solidFill>
                  <a:srgbClr val="0000FF"/>
                </a:solidFill>
                <a:latin typeface="Roboto"/>
                <a:ea typeface="Roboto"/>
                <a:cs typeface="Roboto"/>
                <a:sym typeface="Roboto"/>
              </a:rPr>
              <a:t>PARVEJ ALAM ANSARI</a:t>
            </a:r>
            <a:endParaRPr b="1">
              <a:solidFill>
                <a:srgbClr val="0000FF"/>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idx="1" type="body"/>
          </p:nvPr>
        </p:nvSpPr>
        <p:spPr>
          <a:xfrm>
            <a:off x="897731" y="340028"/>
            <a:ext cx="7859700" cy="618300"/>
          </a:xfrm>
          <a:prstGeom prst="rect">
            <a:avLst/>
          </a:prstGeom>
          <a:noFill/>
          <a:ln>
            <a:noFill/>
          </a:ln>
        </p:spPr>
        <p:txBody>
          <a:bodyPr anchorCtr="0" anchor="t" bIns="34275" lIns="0" spcFirstLastPara="1" rIns="68575" wrap="square" tIns="0">
            <a:noAutofit/>
          </a:bodyPr>
          <a:lstStyle/>
          <a:p>
            <a:pPr indent="0" lvl="0" marL="0" rtl="0" algn="l">
              <a:lnSpc>
                <a:spcPct val="100000"/>
              </a:lnSpc>
              <a:spcBef>
                <a:spcPts val="0"/>
              </a:spcBef>
              <a:spcAft>
                <a:spcPts val="0"/>
              </a:spcAft>
              <a:buClr>
                <a:srgbClr val="000005"/>
              </a:buClr>
              <a:buSzPts val="1800"/>
              <a:buNone/>
            </a:pPr>
            <a:r>
              <a:rPr lang="en-GB"/>
              <a:t>Popular brands</a:t>
            </a:r>
            <a:endParaRPr/>
          </a:p>
        </p:txBody>
      </p:sp>
      <p:pic>
        <p:nvPicPr>
          <p:cNvPr id="188" name="Google Shape;188;p28"/>
          <p:cNvPicPr preferRelativeResize="0"/>
          <p:nvPr/>
        </p:nvPicPr>
        <p:blipFill rotWithShape="1">
          <a:blip r:embed="rId3">
            <a:alphaModFix/>
          </a:blip>
          <a:srcRect b="0" l="0" r="0" t="0"/>
          <a:stretch/>
        </p:blipFill>
        <p:spPr>
          <a:xfrm>
            <a:off x="1156457" y="796280"/>
            <a:ext cx="7016142" cy="3550939"/>
          </a:xfrm>
          <a:prstGeom prst="rect">
            <a:avLst/>
          </a:prstGeom>
          <a:noFill/>
          <a:ln>
            <a:noFill/>
          </a:ln>
        </p:spPr>
      </p:pic>
      <p:sp>
        <p:nvSpPr>
          <p:cNvPr id="189" name="Google Shape;189;p28"/>
          <p:cNvSpPr txBox="1"/>
          <p:nvPr/>
        </p:nvSpPr>
        <p:spPr>
          <a:xfrm>
            <a:off x="1338943" y="4433068"/>
            <a:ext cx="6651172" cy="17158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GB" sz="900">
                <a:solidFill>
                  <a:schemeClr val="dk1"/>
                </a:solidFill>
                <a:latin typeface="Roboto Light"/>
                <a:ea typeface="Roboto Light"/>
                <a:cs typeface="Roboto Light"/>
                <a:sym typeface="Roboto Light"/>
              </a:rPr>
              <a:t>Kettle is the most popular brand followed by Smiths, Doritos and Pringles. </a:t>
            </a:r>
            <a:endParaRPr sz="900">
              <a:solidFill>
                <a:schemeClr val="dk1"/>
              </a:solidFill>
              <a:latin typeface="Roboto Light"/>
              <a:ea typeface="Roboto Light"/>
              <a:cs typeface="Roboto Light"/>
              <a:sym typeface="Robo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871538" y="300038"/>
            <a:ext cx="1728788" cy="728663"/>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5"/>
              </a:buClr>
              <a:buSzPts val="6200"/>
              <a:buFont typeface="Roboto Light"/>
              <a:buNone/>
            </a:pPr>
            <a:r>
              <a:rPr lang="en-GB"/>
              <a:t>02</a:t>
            </a:r>
            <a:endParaRPr/>
          </a:p>
        </p:txBody>
      </p:sp>
      <p:sp>
        <p:nvSpPr>
          <p:cNvPr id="195" name="Google Shape;195;p29"/>
          <p:cNvSpPr txBox="1"/>
          <p:nvPr>
            <p:ph idx="1" type="body"/>
          </p:nvPr>
        </p:nvSpPr>
        <p:spPr>
          <a:xfrm>
            <a:off x="901304" y="2341959"/>
            <a:ext cx="4137422" cy="1887140"/>
          </a:xfrm>
          <a:prstGeom prst="rect">
            <a:avLst/>
          </a:prstGeom>
          <a:noFill/>
          <a:ln>
            <a:noFill/>
          </a:ln>
        </p:spPr>
        <p:txBody>
          <a:bodyPr anchorCtr="0" anchor="t" bIns="34275" lIns="0" spcFirstLastPara="1" rIns="68575" wrap="square" tIns="0">
            <a:noAutofit/>
          </a:bodyPr>
          <a:lstStyle/>
          <a:p>
            <a:pPr indent="0" lvl="0" marL="0" rtl="0" algn="l">
              <a:lnSpc>
                <a:spcPct val="100000"/>
              </a:lnSpc>
              <a:spcBef>
                <a:spcPts val="0"/>
              </a:spcBef>
              <a:spcAft>
                <a:spcPts val="0"/>
              </a:spcAft>
              <a:buClr>
                <a:srgbClr val="000005"/>
              </a:buClr>
              <a:buSzPts val="1800"/>
              <a:buNone/>
            </a:pPr>
            <a:r>
              <a:rPr lang="en-GB"/>
              <a:t>Trial store performance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idx="1" type="body"/>
          </p:nvPr>
        </p:nvSpPr>
        <p:spPr>
          <a:xfrm>
            <a:off x="897731" y="340028"/>
            <a:ext cx="7859700" cy="618300"/>
          </a:xfrm>
          <a:prstGeom prst="rect">
            <a:avLst/>
          </a:prstGeom>
          <a:noFill/>
          <a:ln>
            <a:noFill/>
          </a:ln>
        </p:spPr>
        <p:txBody>
          <a:bodyPr anchorCtr="0" anchor="t" bIns="34275" lIns="0" spcFirstLastPara="1" rIns="68575" wrap="square" tIns="0">
            <a:noAutofit/>
          </a:bodyPr>
          <a:lstStyle/>
          <a:p>
            <a:pPr indent="0" lvl="0" marL="0" rtl="0" algn="l">
              <a:lnSpc>
                <a:spcPct val="100000"/>
              </a:lnSpc>
              <a:spcBef>
                <a:spcPts val="0"/>
              </a:spcBef>
              <a:spcAft>
                <a:spcPts val="0"/>
              </a:spcAft>
              <a:buClr>
                <a:srgbClr val="000005"/>
              </a:buClr>
              <a:buSzPts val="1800"/>
              <a:buNone/>
            </a:pPr>
            <a:r>
              <a:rPr lang="en-GB"/>
              <a:t>Correlation of the control store 77 vs other stores</a:t>
            </a:r>
            <a:endParaRPr/>
          </a:p>
        </p:txBody>
      </p:sp>
      <p:pic>
        <p:nvPicPr>
          <p:cNvPr id="201" name="Google Shape;201;p30"/>
          <p:cNvPicPr preferRelativeResize="0"/>
          <p:nvPr/>
        </p:nvPicPr>
        <p:blipFill rotWithShape="1">
          <a:blip r:embed="rId3">
            <a:alphaModFix/>
          </a:blip>
          <a:srcRect b="0" l="0" r="0" t="0"/>
          <a:stretch/>
        </p:blipFill>
        <p:spPr>
          <a:xfrm>
            <a:off x="9229051" y="0"/>
            <a:ext cx="1495174" cy="1367146"/>
          </a:xfrm>
          <a:prstGeom prst="rect">
            <a:avLst/>
          </a:prstGeom>
          <a:noFill/>
          <a:ln>
            <a:noFill/>
          </a:ln>
        </p:spPr>
      </p:pic>
      <p:pic>
        <p:nvPicPr>
          <p:cNvPr id="202" name="Google Shape;202;p30"/>
          <p:cNvPicPr preferRelativeResize="0"/>
          <p:nvPr/>
        </p:nvPicPr>
        <p:blipFill rotWithShape="1">
          <a:blip r:embed="rId4">
            <a:alphaModFix/>
          </a:blip>
          <a:srcRect b="0" l="0" r="0" t="0"/>
          <a:stretch/>
        </p:blipFill>
        <p:spPr>
          <a:xfrm>
            <a:off x="1392658" y="956587"/>
            <a:ext cx="6864063" cy="3212642"/>
          </a:xfrm>
          <a:prstGeom prst="rect">
            <a:avLst/>
          </a:prstGeom>
          <a:noFill/>
          <a:ln>
            <a:noFill/>
          </a:ln>
        </p:spPr>
      </p:pic>
      <p:sp>
        <p:nvSpPr>
          <p:cNvPr id="203" name="Google Shape;203;p30"/>
          <p:cNvSpPr txBox="1"/>
          <p:nvPr/>
        </p:nvSpPr>
        <p:spPr>
          <a:xfrm>
            <a:off x="1392658" y="4169228"/>
            <a:ext cx="6999514" cy="44631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GB" sz="1100">
                <a:solidFill>
                  <a:schemeClr val="dk1"/>
                </a:solidFill>
                <a:latin typeface="Roboto Light"/>
                <a:ea typeface="Roboto Light"/>
                <a:cs typeface="Roboto Light"/>
                <a:sym typeface="Roboto Light"/>
              </a:rPr>
              <a:t>Stores with maximum similarities have the highest correlation. So stores 233, 119 and 79 are the most correlated.</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1"/>
          <p:cNvPicPr preferRelativeResize="0"/>
          <p:nvPr/>
        </p:nvPicPr>
        <p:blipFill rotWithShape="1">
          <a:blip r:embed="rId3">
            <a:alphaModFix/>
          </a:blip>
          <a:srcRect b="0" l="0" r="0" t="0"/>
          <a:stretch/>
        </p:blipFill>
        <p:spPr>
          <a:xfrm>
            <a:off x="1095187" y="868571"/>
            <a:ext cx="2543530" cy="1750463"/>
          </a:xfrm>
          <a:prstGeom prst="rect">
            <a:avLst/>
          </a:prstGeom>
          <a:noFill/>
          <a:ln>
            <a:noFill/>
          </a:ln>
        </p:spPr>
      </p:pic>
      <p:sp>
        <p:nvSpPr>
          <p:cNvPr id="209" name="Google Shape;209;p31"/>
          <p:cNvSpPr txBox="1"/>
          <p:nvPr>
            <p:ph idx="1" type="body"/>
          </p:nvPr>
        </p:nvSpPr>
        <p:spPr>
          <a:xfrm>
            <a:off x="897731" y="340028"/>
            <a:ext cx="7859700" cy="618300"/>
          </a:xfrm>
          <a:prstGeom prst="rect">
            <a:avLst/>
          </a:prstGeom>
          <a:noFill/>
          <a:ln>
            <a:noFill/>
          </a:ln>
        </p:spPr>
        <p:txBody>
          <a:bodyPr anchorCtr="0" anchor="t" bIns="34275" lIns="0" spcFirstLastPara="1" rIns="68575" wrap="square" tIns="0">
            <a:noAutofit/>
          </a:bodyPr>
          <a:lstStyle/>
          <a:p>
            <a:pPr indent="0" lvl="0" marL="0" rtl="0" algn="l">
              <a:lnSpc>
                <a:spcPct val="100000"/>
              </a:lnSpc>
              <a:spcBef>
                <a:spcPts val="0"/>
              </a:spcBef>
              <a:spcAft>
                <a:spcPts val="0"/>
              </a:spcAft>
              <a:buClr>
                <a:srgbClr val="000005"/>
              </a:buClr>
              <a:buSzPts val="1800"/>
              <a:buNone/>
            </a:pPr>
            <a:r>
              <a:rPr lang="en-GB"/>
              <a:t>Trial store 77 vs Store 233 </a:t>
            </a:r>
            <a:endParaRPr/>
          </a:p>
        </p:txBody>
      </p:sp>
      <p:pic>
        <p:nvPicPr>
          <p:cNvPr id="210" name="Google Shape;210;p31"/>
          <p:cNvPicPr preferRelativeResize="0"/>
          <p:nvPr/>
        </p:nvPicPr>
        <p:blipFill rotWithShape="1">
          <a:blip r:embed="rId4">
            <a:alphaModFix/>
          </a:blip>
          <a:srcRect b="0" l="0" r="0" t="0"/>
          <a:stretch/>
        </p:blipFill>
        <p:spPr>
          <a:xfrm>
            <a:off x="3836172" y="899161"/>
            <a:ext cx="2664991" cy="1779042"/>
          </a:xfrm>
          <a:prstGeom prst="rect">
            <a:avLst/>
          </a:prstGeom>
          <a:noFill/>
          <a:ln>
            <a:noFill/>
          </a:ln>
        </p:spPr>
      </p:pic>
      <p:pic>
        <p:nvPicPr>
          <p:cNvPr id="211" name="Google Shape;211;p31"/>
          <p:cNvPicPr preferRelativeResize="0"/>
          <p:nvPr/>
        </p:nvPicPr>
        <p:blipFill rotWithShape="1">
          <a:blip r:embed="rId5">
            <a:alphaModFix/>
          </a:blip>
          <a:srcRect b="0" l="0" r="0" t="-30"/>
          <a:stretch/>
        </p:blipFill>
        <p:spPr>
          <a:xfrm>
            <a:off x="1095187" y="2850504"/>
            <a:ext cx="2729294" cy="1765039"/>
          </a:xfrm>
          <a:prstGeom prst="rect">
            <a:avLst/>
          </a:prstGeom>
          <a:noFill/>
          <a:ln>
            <a:noFill/>
          </a:ln>
        </p:spPr>
      </p:pic>
      <p:pic>
        <p:nvPicPr>
          <p:cNvPr id="212" name="Google Shape;212;p31"/>
          <p:cNvPicPr preferRelativeResize="0"/>
          <p:nvPr/>
        </p:nvPicPr>
        <p:blipFill rotWithShape="1">
          <a:blip r:embed="rId6">
            <a:alphaModFix/>
          </a:blip>
          <a:srcRect b="0" l="0" r="0" t="0"/>
          <a:stretch/>
        </p:blipFill>
        <p:spPr>
          <a:xfrm>
            <a:off x="3907619" y="2924152"/>
            <a:ext cx="2522096" cy="1771897"/>
          </a:xfrm>
          <a:prstGeom prst="rect">
            <a:avLst/>
          </a:prstGeom>
          <a:noFill/>
          <a:ln>
            <a:noFill/>
          </a:ln>
        </p:spPr>
      </p:pic>
      <p:sp>
        <p:nvSpPr>
          <p:cNvPr id="213" name="Google Shape;213;p31"/>
          <p:cNvSpPr txBox="1"/>
          <p:nvPr/>
        </p:nvSpPr>
        <p:spPr>
          <a:xfrm>
            <a:off x="6501163" y="1018467"/>
            <a:ext cx="2256268" cy="13546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GB" sz="1100">
                <a:solidFill>
                  <a:schemeClr val="dk1"/>
                </a:solidFill>
                <a:latin typeface="Roboto Light"/>
                <a:ea typeface="Roboto Light"/>
                <a:cs typeface="Roboto Light"/>
                <a:sym typeface="Roboto Light"/>
              </a:rPr>
              <a:t>Distributions of total sales and customers in pretrial period</a:t>
            </a:r>
            <a:endParaRPr sz="1100"/>
          </a:p>
          <a:p>
            <a:pPr indent="0" lvl="0" marL="0" marR="0" rtl="0" algn="l">
              <a:spcBef>
                <a:spcPts val="0"/>
              </a:spcBef>
              <a:spcAft>
                <a:spcPts val="0"/>
              </a:spcAft>
              <a:buNone/>
            </a:pPr>
            <a:r>
              <a:t/>
            </a:r>
            <a:endParaRPr b="1" sz="1100">
              <a:solidFill>
                <a:schemeClr val="dk1"/>
              </a:solidFill>
              <a:latin typeface="Roboto Light"/>
              <a:ea typeface="Roboto Light"/>
              <a:cs typeface="Roboto Light"/>
              <a:sym typeface="Roboto Light"/>
            </a:endParaRPr>
          </a:p>
          <a:p>
            <a:pPr indent="-222250" lvl="0" marL="215900" marR="0" rtl="0" algn="l">
              <a:spcBef>
                <a:spcPts val="0"/>
              </a:spcBef>
              <a:spcAft>
                <a:spcPts val="0"/>
              </a:spcAft>
              <a:buClr>
                <a:schemeClr val="dk1"/>
              </a:buClr>
              <a:buSzPts val="1100"/>
              <a:buFont typeface="Arial"/>
              <a:buChar char="•"/>
            </a:pPr>
            <a:r>
              <a:rPr lang="en-GB" sz="1100">
                <a:solidFill>
                  <a:schemeClr val="dk1"/>
                </a:solidFill>
                <a:latin typeface="Roboto Light"/>
                <a:ea typeface="Roboto Light"/>
                <a:cs typeface="Roboto Light"/>
                <a:sym typeface="Roboto Light"/>
              </a:rPr>
              <a:t>Means don’t vary and there is no  significant difference</a:t>
            </a:r>
            <a:endParaRPr sz="1100"/>
          </a:p>
          <a:p>
            <a:pPr indent="-152400" lvl="0" marL="215900" marR="0" rtl="0" algn="l">
              <a:spcBef>
                <a:spcPts val="0"/>
              </a:spcBef>
              <a:spcAft>
                <a:spcPts val="0"/>
              </a:spcAft>
              <a:buClr>
                <a:schemeClr val="dk1"/>
              </a:buClr>
              <a:buSzPts val="1100"/>
              <a:buFont typeface="Arial"/>
              <a:buNone/>
            </a:pPr>
            <a:r>
              <a:t/>
            </a:r>
            <a:endParaRPr b="1" sz="1100">
              <a:solidFill>
                <a:schemeClr val="dk1"/>
              </a:solidFill>
              <a:latin typeface="Roboto Light"/>
              <a:ea typeface="Roboto Light"/>
              <a:cs typeface="Roboto Light"/>
              <a:sym typeface="Roboto Light"/>
            </a:endParaRPr>
          </a:p>
        </p:txBody>
      </p:sp>
      <p:sp>
        <p:nvSpPr>
          <p:cNvPr id="214" name="Google Shape;214;p31"/>
          <p:cNvSpPr txBox="1"/>
          <p:nvPr/>
        </p:nvSpPr>
        <p:spPr>
          <a:xfrm>
            <a:off x="6512854" y="3055715"/>
            <a:ext cx="2256268" cy="13546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GB" sz="1100">
                <a:solidFill>
                  <a:schemeClr val="dk1"/>
                </a:solidFill>
                <a:latin typeface="Roboto Light"/>
                <a:ea typeface="Roboto Light"/>
                <a:cs typeface="Roboto Light"/>
                <a:sym typeface="Roboto Light"/>
              </a:rPr>
              <a:t>Distributions of total sales and customers in pretrial period</a:t>
            </a:r>
            <a:endParaRPr sz="1100"/>
          </a:p>
          <a:p>
            <a:pPr indent="0" lvl="0" marL="0" marR="0" rtl="0" algn="l">
              <a:spcBef>
                <a:spcPts val="0"/>
              </a:spcBef>
              <a:spcAft>
                <a:spcPts val="0"/>
              </a:spcAft>
              <a:buNone/>
            </a:pPr>
            <a:r>
              <a:t/>
            </a:r>
            <a:endParaRPr b="1" sz="1100">
              <a:solidFill>
                <a:schemeClr val="dk1"/>
              </a:solidFill>
              <a:latin typeface="Roboto Light"/>
              <a:ea typeface="Roboto Light"/>
              <a:cs typeface="Roboto Light"/>
              <a:sym typeface="Roboto Light"/>
            </a:endParaRPr>
          </a:p>
          <a:p>
            <a:pPr indent="-222250" lvl="0" marL="215900" marR="0" rtl="0" algn="l">
              <a:spcBef>
                <a:spcPts val="0"/>
              </a:spcBef>
              <a:spcAft>
                <a:spcPts val="0"/>
              </a:spcAft>
              <a:buClr>
                <a:schemeClr val="dk1"/>
              </a:buClr>
              <a:buSzPts val="1100"/>
              <a:buFont typeface="Arial"/>
              <a:buChar char="•"/>
            </a:pPr>
            <a:r>
              <a:rPr lang="en-GB" sz="1100">
                <a:solidFill>
                  <a:schemeClr val="dk1"/>
                </a:solidFill>
                <a:latin typeface="Roboto Light"/>
                <a:ea typeface="Roboto Light"/>
                <a:cs typeface="Roboto Light"/>
                <a:sym typeface="Roboto Light"/>
              </a:rPr>
              <a:t>Means vary and there is a significant difference</a:t>
            </a:r>
            <a:endParaRPr sz="1100"/>
          </a:p>
        </p:txBody>
      </p:sp>
      <p:cxnSp>
        <p:nvCxnSpPr>
          <p:cNvPr id="215" name="Google Shape;215;p31"/>
          <p:cNvCxnSpPr/>
          <p:nvPr/>
        </p:nvCxnSpPr>
        <p:spPr>
          <a:xfrm>
            <a:off x="897731" y="2706437"/>
            <a:ext cx="8207829" cy="0"/>
          </a:xfrm>
          <a:prstGeom prst="straightConnector1">
            <a:avLst/>
          </a:prstGeom>
          <a:noFill/>
          <a:ln cap="flat" cmpd="sng" w="9525">
            <a:solidFill>
              <a:srgbClr val="000000"/>
            </a:solidFill>
            <a:prstDash val="solid"/>
            <a:miter lim="800000"/>
            <a:headEnd len="sm" w="sm" type="none"/>
            <a:tailEnd len="med" w="med" type="stealth"/>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idx="1" type="body"/>
          </p:nvPr>
        </p:nvSpPr>
        <p:spPr>
          <a:xfrm>
            <a:off x="897731" y="340028"/>
            <a:ext cx="7859700" cy="618300"/>
          </a:xfrm>
          <a:prstGeom prst="rect">
            <a:avLst/>
          </a:prstGeom>
          <a:noFill/>
          <a:ln>
            <a:noFill/>
          </a:ln>
        </p:spPr>
        <p:txBody>
          <a:bodyPr anchorCtr="0" anchor="t" bIns="34275" lIns="0" spcFirstLastPara="1" rIns="68575" wrap="square" tIns="0">
            <a:noAutofit/>
          </a:bodyPr>
          <a:lstStyle/>
          <a:p>
            <a:pPr indent="0" lvl="0" marL="0" rtl="0" algn="l">
              <a:lnSpc>
                <a:spcPct val="100000"/>
              </a:lnSpc>
              <a:spcBef>
                <a:spcPts val="0"/>
              </a:spcBef>
              <a:spcAft>
                <a:spcPts val="0"/>
              </a:spcAft>
              <a:buClr>
                <a:srgbClr val="000005"/>
              </a:buClr>
              <a:buSzPts val="1800"/>
              <a:buNone/>
            </a:pPr>
            <a:r>
              <a:rPr lang="en-GB"/>
              <a:t>Correlation of the control store 86 vs other stores</a:t>
            </a:r>
            <a:endParaRPr/>
          </a:p>
          <a:p>
            <a:pPr indent="0" lvl="0" marL="0" rtl="0" algn="l">
              <a:lnSpc>
                <a:spcPct val="100000"/>
              </a:lnSpc>
              <a:spcBef>
                <a:spcPts val="800"/>
              </a:spcBef>
              <a:spcAft>
                <a:spcPts val="0"/>
              </a:spcAft>
              <a:buClr>
                <a:srgbClr val="000005"/>
              </a:buClr>
              <a:buSzPts val="1800"/>
              <a:buNone/>
            </a:pPr>
            <a:r>
              <a:t/>
            </a:r>
            <a:endParaRPr/>
          </a:p>
        </p:txBody>
      </p:sp>
      <p:pic>
        <p:nvPicPr>
          <p:cNvPr id="221" name="Google Shape;221;p32"/>
          <p:cNvPicPr preferRelativeResize="0"/>
          <p:nvPr/>
        </p:nvPicPr>
        <p:blipFill rotWithShape="1">
          <a:blip r:embed="rId3">
            <a:alphaModFix/>
          </a:blip>
          <a:srcRect b="0" l="0" r="0" t="0"/>
          <a:stretch/>
        </p:blipFill>
        <p:spPr>
          <a:xfrm>
            <a:off x="1422379" y="649178"/>
            <a:ext cx="6810405" cy="3581921"/>
          </a:xfrm>
          <a:prstGeom prst="rect">
            <a:avLst/>
          </a:prstGeom>
          <a:noFill/>
          <a:ln>
            <a:noFill/>
          </a:ln>
        </p:spPr>
      </p:pic>
      <p:sp>
        <p:nvSpPr>
          <p:cNvPr id="222" name="Google Shape;222;p32"/>
          <p:cNvSpPr txBox="1"/>
          <p:nvPr/>
        </p:nvSpPr>
        <p:spPr>
          <a:xfrm>
            <a:off x="1392658" y="4169228"/>
            <a:ext cx="6999514" cy="44631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GB" sz="1100">
                <a:solidFill>
                  <a:schemeClr val="dk1"/>
                </a:solidFill>
                <a:latin typeface="Roboto Light"/>
                <a:ea typeface="Roboto Light"/>
                <a:cs typeface="Roboto Light"/>
                <a:sym typeface="Roboto Light"/>
              </a:rPr>
              <a:t>Stores with maximum similarities have the highest correlation. So stores 255, 23 and 120 are the most correlated.</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idx="1" type="body"/>
          </p:nvPr>
        </p:nvSpPr>
        <p:spPr>
          <a:xfrm>
            <a:off x="897731" y="340028"/>
            <a:ext cx="7859700" cy="618300"/>
          </a:xfrm>
          <a:prstGeom prst="rect">
            <a:avLst/>
          </a:prstGeom>
          <a:noFill/>
          <a:ln>
            <a:noFill/>
          </a:ln>
        </p:spPr>
        <p:txBody>
          <a:bodyPr anchorCtr="0" anchor="t" bIns="34275" lIns="0" spcFirstLastPara="1" rIns="68575" wrap="square" tIns="0">
            <a:noAutofit/>
          </a:bodyPr>
          <a:lstStyle/>
          <a:p>
            <a:pPr indent="0" lvl="0" marL="0" rtl="0" algn="l">
              <a:lnSpc>
                <a:spcPct val="100000"/>
              </a:lnSpc>
              <a:spcBef>
                <a:spcPts val="0"/>
              </a:spcBef>
              <a:spcAft>
                <a:spcPts val="0"/>
              </a:spcAft>
              <a:buClr>
                <a:srgbClr val="000005"/>
              </a:buClr>
              <a:buSzPts val="1800"/>
              <a:buNone/>
            </a:pPr>
            <a:r>
              <a:rPr lang="en-GB"/>
              <a:t>Trial store 86 vs Store 155 </a:t>
            </a:r>
            <a:endParaRPr/>
          </a:p>
          <a:p>
            <a:pPr indent="0" lvl="0" marL="0" rtl="0" algn="l">
              <a:lnSpc>
                <a:spcPct val="100000"/>
              </a:lnSpc>
              <a:spcBef>
                <a:spcPts val="800"/>
              </a:spcBef>
              <a:spcAft>
                <a:spcPts val="0"/>
              </a:spcAft>
              <a:buClr>
                <a:srgbClr val="000005"/>
              </a:buClr>
              <a:buSzPts val="1800"/>
              <a:buNone/>
            </a:pPr>
            <a:r>
              <a:t/>
            </a:r>
            <a:endParaRPr/>
          </a:p>
        </p:txBody>
      </p:sp>
      <p:pic>
        <p:nvPicPr>
          <p:cNvPr id="229" name="Google Shape;229;p33"/>
          <p:cNvPicPr preferRelativeResize="0"/>
          <p:nvPr/>
        </p:nvPicPr>
        <p:blipFill rotWithShape="1">
          <a:blip r:embed="rId3">
            <a:alphaModFix/>
          </a:blip>
          <a:srcRect b="0" l="0" r="0" t="0"/>
          <a:stretch/>
        </p:blipFill>
        <p:spPr>
          <a:xfrm>
            <a:off x="897731" y="649178"/>
            <a:ext cx="2848021" cy="1873091"/>
          </a:xfrm>
          <a:prstGeom prst="rect">
            <a:avLst/>
          </a:prstGeom>
          <a:noFill/>
          <a:ln>
            <a:noFill/>
          </a:ln>
        </p:spPr>
      </p:pic>
      <p:pic>
        <p:nvPicPr>
          <p:cNvPr id="230" name="Google Shape;230;p33"/>
          <p:cNvPicPr preferRelativeResize="0"/>
          <p:nvPr/>
        </p:nvPicPr>
        <p:blipFill rotWithShape="1">
          <a:blip r:embed="rId4">
            <a:alphaModFix/>
          </a:blip>
          <a:srcRect b="0" l="0" r="0" t="0"/>
          <a:stretch/>
        </p:blipFill>
        <p:spPr>
          <a:xfrm>
            <a:off x="3867281" y="634889"/>
            <a:ext cx="2685296" cy="1887380"/>
          </a:xfrm>
          <a:prstGeom prst="rect">
            <a:avLst/>
          </a:prstGeom>
          <a:noFill/>
          <a:ln>
            <a:noFill/>
          </a:ln>
        </p:spPr>
      </p:pic>
      <p:pic>
        <p:nvPicPr>
          <p:cNvPr id="231" name="Google Shape;231;p33"/>
          <p:cNvPicPr preferRelativeResize="0"/>
          <p:nvPr/>
        </p:nvPicPr>
        <p:blipFill rotWithShape="1">
          <a:blip r:embed="rId5">
            <a:alphaModFix/>
          </a:blip>
          <a:srcRect b="0" l="0" r="0" t="0"/>
          <a:stretch/>
        </p:blipFill>
        <p:spPr>
          <a:xfrm>
            <a:off x="897731" y="2628907"/>
            <a:ext cx="2848020" cy="1939250"/>
          </a:xfrm>
          <a:prstGeom prst="rect">
            <a:avLst/>
          </a:prstGeom>
          <a:noFill/>
          <a:ln>
            <a:noFill/>
          </a:ln>
        </p:spPr>
      </p:pic>
      <p:pic>
        <p:nvPicPr>
          <p:cNvPr id="232" name="Google Shape;232;p33"/>
          <p:cNvPicPr preferRelativeResize="0"/>
          <p:nvPr/>
        </p:nvPicPr>
        <p:blipFill rotWithShape="1">
          <a:blip r:embed="rId6">
            <a:alphaModFix/>
          </a:blip>
          <a:srcRect b="0" l="0" r="0" t="0"/>
          <a:stretch/>
        </p:blipFill>
        <p:spPr>
          <a:xfrm>
            <a:off x="3900250" y="2628906"/>
            <a:ext cx="2685295" cy="1859050"/>
          </a:xfrm>
          <a:prstGeom prst="rect">
            <a:avLst/>
          </a:prstGeom>
          <a:noFill/>
          <a:ln>
            <a:noFill/>
          </a:ln>
        </p:spPr>
      </p:pic>
      <p:cxnSp>
        <p:nvCxnSpPr>
          <p:cNvPr id="233" name="Google Shape;233;p33"/>
          <p:cNvCxnSpPr/>
          <p:nvPr/>
        </p:nvCxnSpPr>
        <p:spPr>
          <a:xfrm>
            <a:off x="897731" y="2580275"/>
            <a:ext cx="8158717" cy="0"/>
          </a:xfrm>
          <a:prstGeom prst="straightConnector1">
            <a:avLst/>
          </a:prstGeom>
          <a:noFill/>
          <a:ln cap="flat" cmpd="sng" w="9525">
            <a:solidFill>
              <a:schemeClr val="dk1"/>
            </a:solidFill>
            <a:prstDash val="solid"/>
            <a:miter lim="800000"/>
            <a:headEnd len="sm" w="sm" type="none"/>
            <a:tailEnd len="med" w="med" type="stealth"/>
          </a:ln>
        </p:spPr>
      </p:cxnSp>
      <p:sp>
        <p:nvSpPr>
          <p:cNvPr id="234" name="Google Shape;234;p33"/>
          <p:cNvSpPr txBox="1"/>
          <p:nvPr/>
        </p:nvSpPr>
        <p:spPr>
          <a:xfrm>
            <a:off x="6622693" y="772642"/>
            <a:ext cx="2256268" cy="13546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GB" sz="1100">
                <a:solidFill>
                  <a:schemeClr val="dk1"/>
                </a:solidFill>
                <a:latin typeface="Roboto Light"/>
                <a:ea typeface="Roboto Light"/>
                <a:cs typeface="Roboto Light"/>
                <a:sym typeface="Roboto Light"/>
              </a:rPr>
              <a:t>Distributions of total sales and customers in pretrial period</a:t>
            </a:r>
            <a:endParaRPr sz="1100"/>
          </a:p>
          <a:p>
            <a:pPr indent="-222250" lvl="0" marL="215900" marR="0" rtl="0" algn="l">
              <a:spcBef>
                <a:spcPts val="0"/>
              </a:spcBef>
              <a:spcAft>
                <a:spcPts val="0"/>
              </a:spcAft>
              <a:buClr>
                <a:schemeClr val="dk1"/>
              </a:buClr>
              <a:buSzPts val="1100"/>
              <a:buFont typeface="Arial"/>
              <a:buChar char="•"/>
            </a:pPr>
            <a:r>
              <a:rPr lang="en-GB" sz="1100">
                <a:solidFill>
                  <a:schemeClr val="dk1"/>
                </a:solidFill>
                <a:latin typeface="Roboto Light"/>
                <a:ea typeface="Roboto Light"/>
                <a:cs typeface="Roboto Light"/>
                <a:sym typeface="Roboto Light"/>
              </a:rPr>
              <a:t>Means don’t vary and there is no  significant difference</a:t>
            </a:r>
            <a:endParaRPr sz="1100"/>
          </a:p>
          <a:p>
            <a:pPr indent="-152400" lvl="0" marL="215900" marR="0" rtl="0" algn="l">
              <a:spcBef>
                <a:spcPts val="0"/>
              </a:spcBef>
              <a:spcAft>
                <a:spcPts val="0"/>
              </a:spcAft>
              <a:buClr>
                <a:schemeClr val="dk1"/>
              </a:buClr>
              <a:buSzPts val="1100"/>
              <a:buFont typeface="Arial"/>
              <a:buNone/>
            </a:pPr>
            <a:r>
              <a:t/>
            </a:r>
            <a:endParaRPr b="1" sz="1100">
              <a:solidFill>
                <a:schemeClr val="dk1"/>
              </a:solidFill>
              <a:latin typeface="Roboto Light"/>
              <a:ea typeface="Roboto Light"/>
              <a:cs typeface="Roboto Light"/>
              <a:sym typeface="Roboto Light"/>
            </a:endParaRPr>
          </a:p>
        </p:txBody>
      </p:sp>
      <p:sp>
        <p:nvSpPr>
          <p:cNvPr id="235" name="Google Shape;235;p33"/>
          <p:cNvSpPr txBox="1"/>
          <p:nvPr/>
        </p:nvSpPr>
        <p:spPr>
          <a:xfrm>
            <a:off x="6759875" y="2819684"/>
            <a:ext cx="2256268" cy="135461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GB" sz="1100">
                <a:solidFill>
                  <a:schemeClr val="dk1"/>
                </a:solidFill>
                <a:latin typeface="Roboto Light"/>
                <a:ea typeface="Roboto Light"/>
                <a:cs typeface="Roboto Light"/>
                <a:sym typeface="Roboto Light"/>
              </a:rPr>
              <a:t>Distributions of total sales and customers in pretrial period</a:t>
            </a:r>
            <a:endParaRPr sz="1100"/>
          </a:p>
          <a:p>
            <a:pPr indent="0" lvl="0" marL="0" marR="0" rtl="0" algn="l">
              <a:spcBef>
                <a:spcPts val="0"/>
              </a:spcBef>
              <a:spcAft>
                <a:spcPts val="0"/>
              </a:spcAft>
              <a:buNone/>
            </a:pPr>
            <a:r>
              <a:t/>
            </a:r>
            <a:endParaRPr b="1" sz="1100">
              <a:solidFill>
                <a:schemeClr val="dk1"/>
              </a:solidFill>
              <a:latin typeface="Roboto Light"/>
              <a:ea typeface="Roboto Light"/>
              <a:cs typeface="Roboto Light"/>
              <a:sym typeface="Roboto Light"/>
            </a:endParaRPr>
          </a:p>
          <a:p>
            <a:pPr indent="-222250" lvl="0" marL="215900" marR="0" rtl="0" algn="l">
              <a:spcBef>
                <a:spcPts val="0"/>
              </a:spcBef>
              <a:spcAft>
                <a:spcPts val="0"/>
              </a:spcAft>
              <a:buClr>
                <a:schemeClr val="dk1"/>
              </a:buClr>
              <a:buSzPts val="1100"/>
              <a:buFont typeface="Arial"/>
              <a:buChar char="•"/>
            </a:pPr>
            <a:r>
              <a:rPr lang="en-GB" sz="1100">
                <a:solidFill>
                  <a:schemeClr val="dk1"/>
                </a:solidFill>
                <a:latin typeface="Roboto Light"/>
                <a:ea typeface="Roboto Light"/>
                <a:cs typeface="Roboto Light"/>
                <a:sym typeface="Roboto Light"/>
              </a:rPr>
              <a:t>Means vary and there is a significant difference</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4"/>
          <p:cNvPicPr preferRelativeResize="0"/>
          <p:nvPr/>
        </p:nvPicPr>
        <p:blipFill rotWithShape="1">
          <a:blip r:embed="rId3">
            <a:alphaModFix/>
          </a:blip>
          <a:srcRect b="0" l="0" r="0" t="0"/>
          <a:stretch/>
        </p:blipFill>
        <p:spPr>
          <a:xfrm>
            <a:off x="3595344" y="602276"/>
            <a:ext cx="2823718" cy="2029803"/>
          </a:xfrm>
          <a:prstGeom prst="rect">
            <a:avLst/>
          </a:prstGeom>
          <a:noFill/>
          <a:ln>
            <a:noFill/>
          </a:ln>
        </p:spPr>
      </p:pic>
      <p:pic>
        <p:nvPicPr>
          <p:cNvPr id="241" name="Google Shape;241;p34"/>
          <p:cNvPicPr preferRelativeResize="0"/>
          <p:nvPr/>
        </p:nvPicPr>
        <p:blipFill rotWithShape="1">
          <a:blip r:embed="rId4">
            <a:alphaModFix/>
          </a:blip>
          <a:srcRect b="0" l="0" r="0" t="0"/>
          <a:stretch/>
        </p:blipFill>
        <p:spPr>
          <a:xfrm>
            <a:off x="713182" y="662605"/>
            <a:ext cx="2895805" cy="1909145"/>
          </a:xfrm>
          <a:prstGeom prst="rect">
            <a:avLst/>
          </a:prstGeom>
          <a:noFill/>
          <a:ln>
            <a:noFill/>
          </a:ln>
        </p:spPr>
      </p:pic>
      <p:pic>
        <p:nvPicPr>
          <p:cNvPr id="242" name="Google Shape;242;p34"/>
          <p:cNvPicPr preferRelativeResize="0"/>
          <p:nvPr/>
        </p:nvPicPr>
        <p:blipFill rotWithShape="1">
          <a:blip r:embed="rId5">
            <a:alphaModFix/>
          </a:blip>
          <a:srcRect b="0" l="0" r="0" t="0"/>
          <a:stretch/>
        </p:blipFill>
        <p:spPr>
          <a:xfrm>
            <a:off x="713182" y="2616204"/>
            <a:ext cx="2844737" cy="2014337"/>
          </a:xfrm>
          <a:prstGeom prst="rect">
            <a:avLst/>
          </a:prstGeom>
          <a:noFill/>
          <a:ln>
            <a:noFill/>
          </a:ln>
        </p:spPr>
      </p:pic>
      <p:pic>
        <p:nvPicPr>
          <p:cNvPr id="243" name="Google Shape;243;p34"/>
          <p:cNvPicPr preferRelativeResize="0"/>
          <p:nvPr/>
        </p:nvPicPr>
        <p:blipFill rotWithShape="1">
          <a:blip r:embed="rId6">
            <a:alphaModFix/>
          </a:blip>
          <a:srcRect b="0" l="0" r="0" t="0"/>
          <a:stretch/>
        </p:blipFill>
        <p:spPr>
          <a:xfrm>
            <a:off x="3608986" y="2571750"/>
            <a:ext cx="2882162" cy="2101403"/>
          </a:xfrm>
          <a:prstGeom prst="rect">
            <a:avLst/>
          </a:prstGeom>
          <a:noFill/>
          <a:ln>
            <a:noFill/>
          </a:ln>
        </p:spPr>
      </p:pic>
      <p:cxnSp>
        <p:nvCxnSpPr>
          <p:cNvPr id="244" name="Google Shape;244;p34"/>
          <p:cNvCxnSpPr/>
          <p:nvPr/>
        </p:nvCxnSpPr>
        <p:spPr>
          <a:xfrm>
            <a:off x="897731" y="2571750"/>
            <a:ext cx="8082983" cy="0"/>
          </a:xfrm>
          <a:prstGeom prst="straightConnector1">
            <a:avLst/>
          </a:prstGeom>
          <a:noFill/>
          <a:ln cap="flat" cmpd="sng" w="9525">
            <a:solidFill>
              <a:srgbClr val="000000"/>
            </a:solidFill>
            <a:prstDash val="solid"/>
            <a:miter lim="800000"/>
            <a:headEnd len="sm" w="sm" type="none"/>
            <a:tailEnd len="med" w="med" type="stealth"/>
          </a:ln>
        </p:spPr>
      </p:cxnSp>
      <p:sp>
        <p:nvSpPr>
          <p:cNvPr id="245" name="Google Shape;245;p34"/>
          <p:cNvSpPr txBox="1"/>
          <p:nvPr/>
        </p:nvSpPr>
        <p:spPr>
          <a:xfrm>
            <a:off x="6538588" y="827009"/>
            <a:ext cx="2256268" cy="13546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GB" sz="1100">
                <a:solidFill>
                  <a:schemeClr val="dk1"/>
                </a:solidFill>
                <a:latin typeface="Roboto Light"/>
                <a:ea typeface="Roboto Light"/>
                <a:cs typeface="Roboto Light"/>
                <a:sym typeface="Roboto Light"/>
              </a:rPr>
              <a:t>Distributions of total sales and customers in pretrial period</a:t>
            </a:r>
            <a:endParaRPr sz="1100"/>
          </a:p>
          <a:p>
            <a:pPr indent="-222250" lvl="0" marL="215900" marR="0" rtl="0" algn="l">
              <a:spcBef>
                <a:spcPts val="0"/>
              </a:spcBef>
              <a:spcAft>
                <a:spcPts val="0"/>
              </a:spcAft>
              <a:buClr>
                <a:schemeClr val="dk1"/>
              </a:buClr>
              <a:buSzPts val="1100"/>
              <a:buFont typeface="Arial"/>
              <a:buChar char="•"/>
            </a:pPr>
            <a:r>
              <a:rPr lang="en-GB" sz="1100">
                <a:solidFill>
                  <a:schemeClr val="dk1"/>
                </a:solidFill>
                <a:latin typeface="Roboto Light"/>
                <a:ea typeface="Roboto Light"/>
                <a:cs typeface="Roboto Light"/>
                <a:sym typeface="Roboto Light"/>
              </a:rPr>
              <a:t>Means don’t vary and there is no  significant difference</a:t>
            </a:r>
            <a:endParaRPr sz="1100"/>
          </a:p>
          <a:p>
            <a:pPr indent="-152400" lvl="0" marL="215900" marR="0" rtl="0" algn="l">
              <a:spcBef>
                <a:spcPts val="0"/>
              </a:spcBef>
              <a:spcAft>
                <a:spcPts val="0"/>
              </a:spcAft>
              <a:buClr>
                <a:schemeClr val="dk1"/>
              </a:buClr>
              <a:buSzPts val="1100"/>
              <a:buFont typeface="Arial"/>
              <a:buNone/>
            </a:pPr>
            <a:r>
              <a:t/>
            </a:r>
            <a:endParaRPr b="1" sz="1100">
              <a:solidFill>
                <a:schemeClr val="dk1"/>
              </a:solidFill>
              <a:latin typeface="Roboto Light"/>
              <a:ea typeface="Roboto Light"/>
              <a:cs typeface="Roboto Light"/>
              <a:sym typeface="Roboto Light"/>
            </a:endParaRPr>
          </a:p>
        </p:txBody>
      </p:sp>
      <p:sp>
        <p:nvSpPr>
          <p:cNvPr id="246" name="Google Shape;246;p34"/>
          <p:cNvSpPr txBox="1"/>
          <p:nvPr/>
        </p:nvSpPr>
        <p:spPr>
          <a:xfrm>
            <a:off x="6538588" y="2893776"/>
            <a:ext cx="2256268" cy="135461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GB" sz="1100">
                <a:solidFill>
                  <a:schemeClr val="dk1"/>
                </a:solidFill>
                <a:latin typeface="Roboto Light"/>
                <a:ea typeface="Roboto Light"/>
                <a:cs typeface="Roboto Light"/>
                <a:sym typeface="Roboto Light"/>
              </a:rPr>
              <a:t>Distributions of total sales and customers in pretrial period</a:t>
            </a:r>
            <a:endParaRPr sz="1100"/>
          </a:p>
          <a:p>
            <a:pPr indent="0" lvl="0" marL="0" marR="0" rtl="0" algn="l">
              <a:spcBef>
                <a:spcPts val="0"/>
              </a:spcBef>
              <a:spcAft>
                <a:spcPts val="0"/>
              </a:spcAft>
              <a:buNone/>
            </a:pPr>
            <a:r>
              <a:t/>
            </a:r>
            <a:endParaRPr b="1" sz="1100">
              <a:solidFill>
                <a:schemeClr val="dk1"/>
              </a:solidFill>
              <a:latin typeface="Roboto Light"/>
              <a:ea typeface="Roboto Light"/>
              <a:cs typeface="Roboto Light"/>
              <a:sym typeface="Roboto Light"/>
            </a:endParaRPr>
          </a:p>
          <a:p>
            <a:pPr indent="-222250" lvl="0" marL="215900" marR="0" rtl="0" algn="l">
              <a:spcBef>
                <a:spcPts val="0"/>
              </a:spcBef>
              <a:spcAft>
                <a:spcPts val="0"/>
              </a:spcAft>
              <a:buClr>
                <a:schemeClr val="dk1"/>
              </a:buClr>
              <a:buSzPts val="1100"/>
              <a:buFont typeface="Arial"/>
              <a:buChar char="•"/>
            </a:pPr>
            <a:r>
              <a:rPr lang="en-GB" sz="1100">
                <a:solidFill>
                  <a:schemeClr val="dk1"/>
                </a:solidFill>
                <a:latin typeface="Roboto Light"/>
                <a:ea typeface="Roboto Light"/>
                <a:cs typeface="Roboto Light"/>
                <a:sym typeface="Roboto Light"/>
              </a:rPr>
              <a:t>Means vary and there is a significant difference</a:t>
            </a:r>
            <a:endParaRPr sz="1100"/>
          </a:p>
        </p:txBody>
      </p:sp>
      <p:sp>
        <p:nvSpPr>
          <p:cNvPr id="247" name="Google Shape;247;p34"/>
          <p:cNvSpPr txBox="1"/>
          <p:nvPr>
            <p:ph idx="1" type="body"/>
          </p:nvPr>
        </p:nvSpPr>
        <p:spPr>
          <a:xfrm>
            <a:off x="897731" y="340028"/>
            <a:ext cx="7859700" cy="618300"/>
          </a:xfrm>
          <a:prstGeom prst="rect">
            <a:avLst/>
          </a:prstGeom>
          <a:noFill/>
          <a:ln>
            <a:noFill/>
          </a:ln>
        </p:spPr>
        <p:txBody>
          <a:bodyPr anchorCtr="0" anchor="t" bIns="34275" lIns="0" spcFirstLastPara="1" rIns="68575" wrap="square" tIns="0">
            <a:noAutofit/>
          </a:bodyPr>
          <a:lstStyle/>
          <a:p>
            <a:pPr indent="0" lvl="0" marL="0" rtl="0" algn="l">
              <a:lnSpc>
                <a:spcPct val="100000"/>
              </a:lnSpc>
              <a:spcBef>
                <a:spcPts val="0"/>
              </a:spcBef>
              <a:spcAft>
                <a:spcPts val="0"/>
              </a:spcAft>
              <a:buClr>
                <a:srgbClr val="000005"/>
              </a:buClr>
              <a:buSzPts val="1800"/>
              <a:buNone/>
            </a:pPr>
            <a:r>
              <a:rPr lang="en-GB"/>
              <a:t>Trial store 88 vs Store 237 </a:t>
            </a:r>
            <a:r>
              <a:rPr lang="en-GB" sz="1100"/>
              <a:t>– Similarly selecting store 237 as trial store for store 88</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5"/>
          <p:cNvPicPr preferRelativeResize="0"/>
          <p:nvPr/>
        </p:nvPicPr>
        <p:blipFill rotWithShape="1">
          <a:blip r:embed="rId3">
            <a:alphaModFix/>
          </a:blip>
          <a:srcRect b="0" l="0" r="0" t="0"/>
          <a:stretch/>
        </p:blipFill>
        <p:spPr>
          <a:xfrm>
            <a:off x="4667825" y="1004769"/>
            <a:ext cx="4278086" cy="2990288"/>
          </a:xfrm>
          <a:prstGeom prst="rect">
            <a:avLst/>
          </a:prstGeom>
          <a:noFill/>
          <a:ln>
            <a:noFill/>
          </a:ln>
        </p:spPr>
      </p:pic>
      <p:sp>
        <p:nvSpPr>
          <p:cNvPr id="253" name="Google Shape;253;p35"/>
          <p:cNvSpPr txBox="1"/>
          <p:nvPr>
            <p:ph idx="1" type="body"/>
          </p:nvPr>
        </p:nvSpPr>
        <p:spPr>
          <a:xfrm>
            <a:off x="897731" y="340028"/>
            <a:ext cx="7859700" cy="618300"/>
          </a:xfrm>
          <a:prstGeom prst="rect">
            <a:avLst/>
          </a:prstGeom>
          <a:noFill/>
          <a:ln>
            <a:noFill/>
          </a:ln>
        </p:spPr>
        <p:txBody>
          <a:bodyPr anchorCtr="0" anchor="t" bIns="34275" lIns="0" spcFirstLastPara="1" rIns="68575" wrap="square" tIns="0">
            <a:noAutofit/>
          </a:bodyPr>
          <a:lstStyle/>
          <a:p>
            <a:pPr indent="0" lvl="0" marL="0" rtl="0" algn="l">
              <a:lnSpc>
                <a:spcPct val="100000"/>
              </a:lnSpc>
              <a:spcBef>
                <a:spcPts val="0"/>
              </a:spcBef>
              <a:spcAft>
                <a:spcPts val="0"/>
              </a:spcAft>
              <a:buClr>
                <a:srgbClr val="000005"/>
              </a:buClr>
              <a:buSzPts val="1800"/>
              <a:buNone/>
            </a:pPr>
            <a:r>
              <a:rPr lang="en-GB"/>
              <a:t>The control store were set up to measure sales whether trial store are doing better during the trial period or not.</a:t>
            </a:r>
            <a:endParaRPr/>
          </a:p>
        </p:txBody>
      </p:sp>
      <p:pic>
        <p:nvPicPr>
          <p:cNvPr id="254" name="Google Shape;254;p35"/>
          <p:cNvPicPr preferRelativeResize="0"/>
          <p:nvPr/>
        </p:nvPicPr>
        <p:blipFill rotWithShape="1">
          <a:blip r:embed="rId4">
            <a:alphaModFix/>
          </a:blip>
          <a:srcRect b="0" l="0" r="0" t="0"/>
          <a:stretch/>
        </p:blipFill>
        <p:spPr>
          <a:xfrm>
            <a:off x="566057" y="958328"/>
            <a:ext cx="4278086" cy="3136544"/>
          </a:xfrm>
          <a:prstGeom prst="rect">
            <a:avLst/>
          </a:prstGeom>
          <a:noFill/>
          <a:ln>
            <a:noFill/>
          </a:ln>
        </p:spPr>
      </p:pic>
      <p:sp>
        <p:nvSpPr>
          <p:cNvPr id="255" name="Google Shape;255;p35"/>
          <p:cNvSpPr/>
          <p:nvPr/>
        </p:nvSpPr>
        <p:spPr>
          <a:xfrm>
            <a:off x="5736772" y="1088572"/>
            <a:ext cx="1534885" cy="2612571"/>
          </a:xfrm>
          <a:prstGeom prst="rect">
            <a:avLst/>
          </a:prstGeom>
          <a:no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000005"/>
              </a:solidFill>
              <a:latin typeface="Roboto Light"/>
              <a:ea typeface="Roboto Light"/>
              <a:cs typeface="Roboto Light"/>
              <a:sym typeface="Roboto Light"/>
            </a:endParaRPr>
          </a:p>
        </p:txBody>
      </p:sp>
      <p:cxnSp>
        <p:nvCxnSpPr>
          <p:cNvPr id="256" name="Google Shape;256;p35"/>
          <p:cNvCxnSpPr/>
          <p:nvPr/>
        </p:nvCxnSpPr>
        <p:spPr>
          <a:xfrm rot="10800000">
            <a:off x="772886" y="4094873"/>
            <a:ext cx="3995057" cy="0"/>
          </a:xfrm>
          <a:prstGeom prst="straightConnector1">
            <a:avLst/>
          </a:prstGeom>
          <a:noFill/>
          <a:ln cap="flat" cmpd="sng" w="9525">
            <a:solidFill>
              <a:srgbClr val="000000"/>
            </a:solidFill>
            <a:prstDash val="solid"/>
            <a:miter lim="800000"/>
            <a:headEnd len="sm" w="sm" type="none"/>
            <a:tailEnd len="med" w="med" type="triangle"/>
          </a:ln>
        </p:spPr>
      </p:cxnSp>
      <p:cxnSp>
        <p:nvCxnSpPr>
          <p:cNvPr id="257" name="Google Shape;257;p35"/>
          <p:cNvCxnSpPr/>
          <p:nvPr/>
        </p:nvCxnSpPr>
        <p:spPr>
          <a:xfrm>
            <a:off x="4974772" y="4094873"/>
            <a:ext cx="3886200" cy="0"/>
          </a:xfrm>
          <a:prstGeom prst="straightConnector1">
            <a:avLst/>
          </a:prstGeom>
          <a:noFill/>
          <a:ln cap="flat" cmpd="sng" w="9525">
            <a:solidFill>
              <a:srgbClr val="000000"/>
            </a:solidFill>
            <a:prstDash val="solid"/>
            <a:miter lim="800000"/>
            <a:headEnd len="sm" w="sm" type="none"/>
            <a:tailEnd len="med" w="med" type="triangle"/>
          </a:ln>
        </p:spPr>
      </p:cxnSp>
      <p:sp>
        <p:nvSpPr>
          <p:cNvPr id="258" name="Google Shape;258;p35"/>
          <p:cNvSpPr txBox="1"/>
          <p:nvPr/>
        </p:nvSpPr>
        <p:spPr>
          <a:xfrm>
            <a:off x="2264228" y="4227346"/>
            <a:ext cx="478972" cy="11973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GB" sz="900">
                <a:solidFill>
                  <a:schemeClr val="dk1"/>
                </a:solidFill>
                <a:latin typeface="Roboto Light"/>
                <a:ea typeface="Roboto Light"/>
                <a:cs typeface="Roboto Light"/>
                <a:sym typeface="Roboto Light"/>
              </a:rPr>
              <a:t>2018</a:t>
            </a:r>
            <a:endParaRPr sz="1100"/>
          </a:p>
        </p:txBody>
      </p:sp>
      <p:sp>
        <p:nvSpPr>
          <p:cNvPr id="259" name="Google Shape;259;p35"/>
          <p:cNvSpPr txBox="1"/>
          <p:nvPr/>
        </p:nvSpPr>
        <p:spPr>
          <a:xfrm>
            <a:off x="6678386" y="4194688"/>
            <a:ext cx="478972" cy="11973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GB" sz="900">
                <a:solidFill>
                  <a:schemeClr val="dk1"/>
                </a:solidFill>
                <a:latin typeface="Roboto Light"/>
                <a:ea typeface="Roboto Light"/>
                <a:cs typeface="Roboto Light"/>
                <a:sym typeface="Roboto Light"/>
              </a:rPr>
              <a:t>2019</a:t>
            </a:r>
            <a:endParaRPr sz="1100"/>
          </a:p>
        </p:txBody>
      </p:sp>
      <p:cxnSp>
        <p:nvCxnSpPr>
          <p:cNvPr id="260" name="Google Shape;260;p35"/>
          <p:cNvCxnSpPr/>
          <p:nvPr/>
        </p:nvCxnSpPr>
        <p:spPr>
          <a:xfrm rot="-5400000">
            <a:off x="5344844" y="3810044"/>
            <a:ext cx="914400" cy="696600"/>
          </a:xfrm>
          <a:prstGeom prst="curvedConnector3">
            <a:avLst>
              <a:gd fmla="val 50000" name="adj1"/>
            </a:avLst>
          </a:prstGeom>
          <a:noFill/>
          <a:ln cap="flat" cmpd="sng" w="9525">
            <a:solidFill>
              <a:srgbClr val="000000"/>
            </a:solidFill>
            <a:prstDash val="solid"/>
            <a:miter lim="800000"/>
            <a:headEnd len="sm" w="sm" type="none"/>
            <a:tailEnd len="med" w="med" type="triangle"/>
          </a:ln>
        </p:spPr>
      </p:cxnSp>
      <p:sp>
        <p:nvSpPr>
          <p:cNvPr id="261" name="Google Shape;261;p35"/>
          <p:cNvSpPr txBox="1"/>
          <p:nvPr/>
        </p:nvSpPr>
        <p:spPr>
          <a:xfrm>
            <a:off x="4974772" y="4615544"/>
            <a:ext cx="2296885" cy="23946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GB" sz="900">
                <a:solidFill>
                  <a:schemeClr val="dk1"/>
                </a:solidFill>
                <a:latin typeface="Roboto Light"/>
                <a:ea typeface="Roboto Light"/>
                <a:cs typeface="Roboto Light"/>
                <a:sym typeface="Roboto Light"/>
              </a:rPr>
              <a:t>Trial period</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nvSpPr>
        <p:spPr>
          <a:xfrm>
            <a:off x="914400" y="958454"/>
            <a:ext cx="7331869" cy="877163"/>
          </a:xfrm>
          <a:prstGeom prst="rect">
            <a:avLst/>
          </a:prstGeom>
          <a:noFill/>
          <a:ln>
            <a:noFill/>
          </a:ln>
        </p:spPr>
        <p:txBody>
          <a:bodyPr anchorCtr="0" anchor="t" bIns="34275" lIns="68575" spcFirstLastPara="1" rIns="68575" wrap="square" tIns="34275">
            <a:spAutoFit/>
          </a:bodyPr>
          <a:lstStyle/>
          <a:p>
            <a:pPr indent="-222250" lvl="0" marL="215900" marR="0" rtl="0" algn="l">
              <a:spcBef>
                <a:spcPts val="0"/>
              </a:spcBef>
              <a:spcAft>
                <a:spcPts val="0"/>
              </a:spcAft>
              <a:buClr>
                <a:srgbClr val="000000"/>
              </a:buClr>
              <a:buSzPts val="1100"/>
              <a:buFont typeface="Arial"/>
              <a:buChar char="•"/>
            </a:pPr>
            <a:r>
              <a:rPr b="0" i="0" lang="en-GB" sz="1100">
                <a:solidFill>
                  <a:srgbClr val="000000"/>
                </a:solidFill>
                <a:latin typeface="Roboto Light"/>
                <a:ea typeface="Roboto Light"/>
                <a:cs typeface="Roboto Light"/>
                <a:sym typeface="Roboto Light"/>
              </a:rPr>
              <a:t>We've found control stores 233, 155, 237 for trial stores 77, 86 and 88 respectively.</a:t>
            </a:r>
            <a:endParaRPr sz="1100"/>
          </a:p>
          <a:p>
            <a:pPr indent="-222250" lvl="0" marL="215900" marR="0" rtl="0" algn="l">
              <a:spcBef>
                <a:spcPts val="0"/>
              </a:spcBef>
              <a:spcAft>
                <a:spcPts val="0"/>
              </a:spcAft>
              <a:buClr>
                <a:srgbClr val="000000"/>
              </a:buClr>
              <a:buSzPts val="1100"/>
              <a:buFont typeface="Arial"/>
              <a:buChar char="•"/>
            </a:pPr>
            <a:r>
              <a:rPr b="0" i="0" lang="en-GB" sz="1100">
                <a:solidFill>
                  <a:srgbClr val="000000"/>
                </a:solidFill>
                <a:latin typeface="Roboto Light"/>
                <a:ea typeface="Roboto Light"/>
                <a:cs typeface="Roboto Light"/>
                <a:sym typeface="Roboto Light"/>
              </a:rPr>
              <a:t>The results for trial stores 77 and 88 during the trial period show a significant difference in at least two of the three trial months but this is not the case for trial store 86. </a:t>
            </a:r>
            <a:endParaRPr sz="1100"/>
          </a:p>
          <a:p>
            <a:pPr indent="-222250" lvl="0" marL="215900" marR="0" rtl="0" algn="l">
              <a:spcBef>
                <a:spcPts val="0"/>
              </a:spcBef>
              <a:spcAft>
                <a:spcPts val="0"/>
              </a:spcAft>
              <a:buClr>
                <a:srgbClr val="000000"/>
              </a:buClr>
              <a:buSzPts val="1100"/>
              <a:buFont typeface="Arial"/>
              <a:buChar char="•"/>
            </a:pPr>
            <a:r>
              <a:rPr b="0" i="0" lang="en-GB" sz="1100">
                <a:solidFill>
                  <a:srgbClr val="000000"/>
                </a:solidFill>
                <a:latin typeface="Roboto Light"/>
                <a:ea typeface="Roboto Light"/>
                <a:cs typeface="Roboto Light"/>
                <a:sym typeface="Roboto Light"/>
              </a:rPr>
              <a:t>We can check with the client if the implementation of the trial was different in trial store 86 but overall, the trial shows a significant increase in sales.</a:t>
            </a:r>
            <a:endParaRPr sz="1100"/>
          </a:p>
        </p:txBody>
      </p:sp>
      <p:sp>
        <p:nvSpPr>
          <p:cNvPr id="267" name="Google Shape;267;p36"/>
          <p:cNvSpPr txBox="1"/>
          <p:nvPr>
            <p:ph idx="1" type="body"/>
          </p:nvPr>
        </p:nvSpPr>
        <p:spPr>
          <a:xfrm>
            <a:off x="897731" y="340519"/>
            <a:ext cx="7859316" cy="617935"/>
          </a:xfrm>
          <a:prstGeom prst="rect">
            <a:avLst/>
          </a:prstGeom>
          <a:noFill/>
          <a:ln>
            <a:noFill/>
          </a:ln>
        </p:spPr>
        <p:txBody>
          <a:bodyPr anchorCtr="0" anchor="t" bIns="34275" lIns="0" spcFirstLastPara="1" rIns="68575" wrap="square" tIns="0">
            <a:noAutofit/>
          </a:bodyPr>
          <a:lstStyle/>
          <a:p>
            <a:pPr indent="0" lvl="0" marL="0" rtl="0" algn="l">
              <a:lnSpc>
                <a:spcPct val="100000"/>
              </a:lnSpc>
              <a:spcBef>
                <a:spcPts val="0"/>
              </a:spcBef>
              <a:spcAft>
                <a:spcPts val="0"/>
              </a:spcAft>
              <a:buClr>
                <a:srgbClr val="000005"/>
              </a:buClr>
              <a:buSzPts val="2100"/>
              <a:buNone/>
            </a:pPr>
            <a:r>
              <a:rPr lang="en-GB" sz="2100"/>
              <a:t>Conclusion</a:t>
            </a:r>
            <a:endParaRPr/>
          </a:p>
        </p:txBody>
      </p:sp>
      <p:sp>
        <p:nvSpPr>
          <p:cNvPr id="268" name="Google Shape;268;p36"/>
          <p:cNvSpPr txBox="1"/>
          <p:nvPr/>
        </p:nvSpPr>
        <p:spPr>
          <a:xfrm>
            <a:off x="914399" y="2568967"/>
            <a:ext cx="7842647" cy="1038746"/>
          </a:xfrm>
          <a:prstGeom prst="rect">
            <a:avLst/>
          </a:prstGeom>
          <a:noFill/>
          <a:ln>
            <a:noFill/>
          </a:ln>
        </p:spPr>
        <p:txBody>
          <a:bodyPr anchorCtr="0" anchor="t" bIns="34275" lIns="68575" spcFirstLastPara="1" rIns="68575" wrap="square" tIns="34275">
            <a:spAutoFit/>
          </a:bodyPr>
          <a:lstStyle/>
          <a:p>
            <a:pPr indent="-184150" lvl="0" marL="177800" marR="0" rtl="0" algn="l">
              <a:spcBef>
                <a:spcPts val="0"/>
              </a:spcBef>
              <a:spcAft>
                <a:spcPts val="0"/>
              </a:spcAft>
              <a:buClr>
                <a:schemeClr val="dk1"/>
              </a:buClr>
              <a:buSzPts val="1100"/>
              <a:buFont typeface="Roboto Light"/>
              <a:buAutoNum type="arabicPeriod"/>
            </a:pPr>
            <a:r>
              <a:rPr lang="en-GB" sz="1100">
                <a:solidFill>
                  <a:schemeClr val="dk1"/>
                </a:solidFill>
                <a:latin typeface="Roboto Light"/>
                <a:ea typeface="Roboto Light"/>
                <a:cs typeface="Roboto Light"/>
                <a:sym typeface="Roboto Light"/>
              </a:rPr>
              <a:t>Stocks should be high in December before the Christmas</a:t>
            </a:r>
            <a:endParaRPr sz="1100"/>
          </a:p>
          <a:p>
            <a:pPr indent="-184150" lvl="0" marL="177800" marR="0" rtl="0" algn="l">
              <a:spcBef>
                <a:spcPts val="0"/>
              </a:spcBef>
              <a:spcAft>
                <a:spcPts val="0"/>
              </a:spcAft>
              <a:buClr>
                <a:schemeClr val="dk1"/>
              </a:buClr>
              <a:buSzPts val="1100"/>
              <a:buFont typeface="Roboto Light"/>
              <a:buAutoNum type="arabicPeriod"/>
            </a:pPr>
            <a:r>
              <a:rPr lang="en-GB" sz="1100">
                <a:solidFill>
                  <a:schemeClr val="dk1"/>
                </a:solidFill>
                <a:latin typeface="Roboto Light"/>
                <a:ea typeface="Roboto Light"/>
                <a:cs typeface="Roboto Light"/>
                <a:sym typeface="Roboto Light"/>
              </a:rPr>
              <a:t>Kettle, Smiths, Doritos and Pringles should be kept in stocks as they are the most sold</a:t>
            </a:r>
            <a:endParaRPr sz="1100"/>
          </a:p>
          <a:p>
            <a:pPr indent="-184150" lvl="0" marL="177800" marR="0" rtl="0" algn="l">
              <a:spcBef>
                <a:spcPts val="0"/>
              </a:spcBef>
              <a:spcAft>
                <a:spcPts val="0"/>
              </a:spcAft>
              <a:buClr>
                <a:schemeClr val="dk1"/>
              </a:buClr>
              <a:buSzPts val="1100"/>
              <a:buFont typeface="Roboto Light"/>
              <a:buAutoNum type="arabicPeriod"/>
            </a:pPr>
            <a:r>
              <a:rPr lang="en-GB" sz="1100">
                <a:solidFill>
                  <a:schemeClr val="dk1"/>
                </a:solidFill>
                <a:latin typeface="Roboto Light"/>
                <a:ea typeface="Roboto Light"/>
                <a:cs typeface="Roboto Light"/>
                <a:sym typeface="Roboto Light"/>
              </a:rPr>
              <a:t>Mainstream </a:t>
            </a:r>
            <a:r>
              <a:rPr lang="en-GB" sz="1100">
                <a:solidFill>
                  <a:srgbClr val="000000"/>
                </a:solidFill>
                <a:latin typeface="Roboto Light"/>
                <a:ea typeface="Roboto Light"/>
                <a:cs typeface="Roboto Light"/>
                <a:sym typeface="Roboto Light"/>
              </a:rPr>
              <a:t>young singles/couples, retirees are the account for a great share of chips sale so they need much attention. </a:t>
            </a:r>
            <a:endParaRPr sz="1100"/>
          </a:p>
          <a:p>
            <a:pPr indent="-184150" lvl="0" marL="177800" marR="0" rtl="0" algn="l">
              <a:spcBef>
                <a:spcPts val="0"/>
              </a:spcBef>
              <a:spcAft>
                <a:spcPts val="0"/>
              </a:spcAft>
              <a:buClr>
                <a:schemeClr val="dk1"/>
              </a:buClr>
              <a:buSzPts val="1100"/>
              <a:buFont typeface="Roboto Light"/>
              <a:buAutoNum type="arabicPeriod"/>
            </a:pPr>
            <a:r>
              <a:rPr lang="en-GB" sz="1100">
                <a:solidFill>
                  <a:schemeClr val="dk1"/>
                </a:solidFill>
                <a:latin typeface="Roboto Light"/>
                <a:ea typeface="Roboto Light"/>
                <a:cs typeface="Roboto Light"/>
                <a:sym typeface="Roboto Light"/>
              </a:rPr>
              <a:t>Budget older families have the maximum contribution to sales.</a:t>
            </a:r>
            <a:endParaRPr sz="1100"/>
          </a:p>
          <a:p>
            <a:pPr indent="-184150" lvl="0" marL="177800" marR="0" rtl="0" algn="l">
              <a:spcBef>
                <a:spcPts val="0"/>
              </a:spcBef>
              <a:spcAft>
                <a:spcPts val="0"/>
              </a:spcAft>
              <a:buClr>
                <a:srgbClr val="000000"/>
              </a:buClr>
              <a:buSzPts val="1100"/>
              <a:buFont typeface="Roboto Light"/>
              <a:buAutoNum type="arabicPeriod"/>
            </a:pPr>
            <a:r>
              <a:rPr lang="en-GB" sz="1100">
                <a:solidFill>
                  <a:srgbClr val="000000"/>
                </a:solidFill>
                <a:latin typeface="Roboto Light"/>
                <a:ea typeface="Roboto Light"/>
                <a:cs typeface="Roboto Light"/>
                <a:sym typeface="Roboto Light"/>
              </a:rPr>
              <a:t>C</a:t>
            </a:r>
            <a:r>
              <a:rPr b="0" i="0" lang="en-GB" sz="1100">
                <a:solidFill>
                  <a:srgbClr val="000000"/>
                </a:solidFill>
                <a:latin typeface="Roboto Light"/>
                <a:ea typeface="Roboto Light"/>
                <a:cs typeface="Roboto Light"/>
                <a:sym typeface="Roboto Light"/>
              </a:rPr>
              <a:t>ontrol stores 233, 155, 237 for trial stores 77, 86 and 88 respectively would be a good choice</a:t>
            </a:r>
            <a:endParaRPr sz="1100">
              <a:solidFill>
                <a:schemeClr val="dk1"/>
              </a:solidFill>
              <a:latin typeface="Roboto Light"/>
              <a:ea typeface="Roboto Light"/>
              <a:cs typeface="Roboto Light"/>
              <a:sym typeface="Roboto Light"/>
            </a:endParaRPr>
          </a:p>
          <a:p>
            <a:pPr indent="-114300" lvl="0" marL="177800" marR="0" rtl="0" algn="l">
              <a:spcBef>
                <a:spcPts val="0"/>
              </a:spcBef>
              <a:spcAft>
                <a:spcPts val="0"/>
              </a:spcAft>
              <a:buClr>
                <a:schemeClr val="dk1"/>
              </a:buClr>
              <a:buSzPts val="1100"/>
              <a:buFont typeface="Roboto Light"/>
              <a:buNone/>
            </a:pPr>
            <a:r>
              <a:t/>
            </a:r>
            <a:endParaRPr sz="1100">
              <a:solidFill>
                <a:schemeClr val="dk1"/>
              </a:solidFill>
              <a:latin typeface="Roboto Light"/>
              <a:ea typeface="Roboto Light"/>
              <a:cs typeface="Roboto Light"/>
              <a:sym typeface="Roboto Light"/>
            </a:endParaRPr>
          </a:p>
        </p:txBody>
      </p:sp>
      <p:sp>
        <p:nvSpPr>
          <p:cNvPr id="269" name="Google Shape;269;p36"/>
          <p:cNvSpPr txBox="1"/>
          <p:nvPr/>
        </p:nvSpPr>
        <p:spPr>
          <a:xfrm>
            <a:off x="897731" y="1954922"/>
            <a:ext cx="7859316" cy="617935"/>
          </a:xfrm>
          <a:prstGeom prst="rect">
            <a:avLst/>
          </a:prstGeom>
          <a:noFill/>
          <a:ln>
            <a:noFill/>
          </a:ln>
        </p:spPr>
        <p:txBody>
          <a:bodyPr anchorCtr="0" anchor="t" bIns="34275" lIns="0" spcFirstLastPara="1" rIns="68575" wrap="square" tIns="0">
            <a:noAutofit/>
          </a:bodyPr>
          <a:lstStyle/>
          <a:p>
            <a:pPr indent="0" lvl="0" marL="0" marR="0" rtl="0" algn="l">
              <a:lnSpc>
                <a:spcPct val="100000"/>
              </a:lnSpc>
              <a:spcBef>
                <a:spcPts val="0"/>
              </a:spcBef>
              <a:spcAft>
                <a:spcPts val="0"/>
              </a:spcAft>
              <a:buClr>
                <a:srgbClr val="000005"/>
              </a:buClr>
              <a:buSzPts val="2100"/>
              <a:buFont typeface="Arial"/>
              <a:buNone/>
            </a:pPr>
            <a:r>
              <a:rPr lang="en-GB" sz="2100">
                <a:solidFill>
                  <a:srgbClr val="000005"/>
                </a:solidFill>
                <a:latin typeface="Roboto"/>
                <a:ea typeface="Roboto"/>
                <a:cs typeface="Roboto"/>
                <a:sym typeface="Roboto"/>
              </a:rPr>
              <a:t>Recommendations</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idx="1" type="body"/>
          </p:nvPr>
        </p:nvSpPr>
        <p:spPr>
          <a:xfrm>
            <a:off x="897731" y="340028"/>
            <a:ext cx="7859700" cy="618300"/>
          </a:xfrm>
          <a:prstGeom prst="rect">
            <a:avLst/>
          </a:prstGeom>
          <a:noFill/>
          <a:ln>
            <a:noFill/>
          </a:ln>
        </p:spPr>
        <p:txBody>
          <a:bodyPr anchorCtr="0" anchor="t" bIns="34275" lIns="0" spcFirstLastPara="1" rIns="68575" wrap="square" tIns="0">
            <a:noAutofit/>
          </a:bodyPr>
          <a:lstStyle/>
          <a:p>
            <a:pPr indent="0" lvl="0" marL="0" rtl="0" algn="l">
              <a:lnSpc>
                <a:spcPct val="100000"/>
              </a:lnSpc>
              <a:spcBef>
                <a:spcPts val="0"/>
              </a:spcBef>
              <a:spcAft>
                <a:spcPts val="0"/>
              </a:spcAft>
              <a:buClr>
                <a:srgbClr val="000005"/>
              </a:buClr>
              <a:buSzPts val="1800"/>
              <a:buNone/>
            </a:pPr>
            <a:r>
              <a:rPr lang="en-GB"/>
              <a:t>Executive summary</a:t>
            </a:r>
            <a:endParaRPr/>
          </a:p>
        </p:txBody>
      </p:sp>
      <p:sp>
        <p:nvSpPr>
          <p:cNvPr id="128" name="Google Shape;128;p21"/>
          <p:cNvSpPr/>
          <p:nvPr/>
        </p:nvSpPr>
        <p:spPr>
          <a:xfrm>
            <a:off x="897731" y="1428750"/>
            <a:ext cx="364331" cy="364331"/>
          </a:xfrm>
          <a:prstGeom prst="ellipse">
            <a:avLst/>
          </a:prstGeom>
          <a:solidFill>
            <a:srgbClr val="FFFFFF"/>
          </a:solidFill>
          <a:ln cap="flat" cmpd="sng" w="12700">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GB" sz="1400">
                <a:solidFill>
                  <a:srgbClr val="000000"/>
                </a:solidFill>
                <a:latin typeface="Roboto Light"/>
                <a:ea typeface="Roboto Light"/>
                <a:cs typeface="Roboto Light"/>
                <a:sym typeface="Roboto Light"/>
              </a:rPr>
              <a:t>01</a:t>
            </a:r>
            <a:endParaRPr sz="1100"/>
          </a:p>
        </p:txBody>
      </p:sp>
      <p:sp>
        <p:nvSpPr>
          <p:cNvPr id="129" name="Google Shape;129;p21"/>
          <p:cNvSpPr/>
          <p:nvPr/>
        </p:nvSpPr>
        <p:spPr>
          <a:xfrm>
            <a:off x="897731" y="3071684"/>
            <a:ext cx="364331" cy="364331"/>
          </a:xfrm>
          <a:prstGeom prst="ellipse">
            <a:avLst/>
          </a:prstGeom>
          <a:solidFill>
            <a:srgbClr val="FFFFFF"/>
          </a:solidFill>
          <a:ln cap="flat" cmpd="sng" w="12700">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GB" sz="1400">
                <a:solidFill>
                  <a:srgbClr val="000000"/>
                </a:solidFill>
                <a:latin typeface="Roboto Light"/>
                <a:ea typeface="Roboto Light"/>
                <a:cs typeface="Roboto Light"/>
                <a:sym typeface="Roboto Light"/>
              </a:rPr>
              <a:t>02</a:t>
            </a:r>
            <a:endParaRPr sz="1400">
              <a:solidFill>
                <a:srgbClr val="000000"/>
              </a:solidFill>
              <a:latin typeface="Roboto Light"/>
              <a:ea typeface="Roboto Light"/>
              <a:cs typeface="Roboto Light"/>
              <a:sym typeface="Roboto Light"/>
            </a:endParaRPr>
          </a:p>
        </p:txBody>
      </p:sp>
      <p:sp>
        <p:nvSpPr>
          <p:cNvPr id="130" name="Google Shape;130;p21"/>
          <p:cNvSpPr txBox="1"/>
          <p:nvPr/>
        </p:nvSpPr>
        <p:spPr>
          <a:xfrm>
            <a:off x="1451690" y="1475915"/>
            <a:ext cx="1422139" cy="128905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GB" sz="1100">
                <a:solidFill>
                  <a:schemeClr val="dk1"/>
                </a:solidFill>
                <a:latin typeface="Roboto"/>
                <a:ea typeface="Roboto"/>
                <a:cs typeface="Roboto"/>
                <a:sym typeface="Roboto"/>
              </a:rPr>
              <a:t>Task 1</a:t>
            </a:r>
            <a:endParaRPr sz="1100"/>
          </a:p>
        </p:txBody>
      </p:sp>
      <p:sp>
        <p:nvSpPr>
          <p:cNvPr id="131" name="Google Shape;131;p21"/>
          <p:cNvSpPr txBox="1"/>
          <p:nvPr/>
        </p:nvSpPr>
        <p:spPr>
          <a:xfrm>
            <a:off x="1451690" y="3118849"/>
            <a:ext cx="1422139" cy="128905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GB" sz="1100">
                <a:solidFill>
                  <a:schemeClr val="dk1"/>
                </a:solidFill>
                <a:latin typeface="Roboto"/>
                <a:ea typeface="Roboto"/>
                <a:cs typeface="Roboto"/>
                <a:sym typeface="Roboto"/>
              </a:rPr>
              <a:t>Task 2</a:t>
            </a:r>
            <a:endParaRPr sz="1100">
              <a:solidFill>
                <a:schemeClr val="dk1"/>
              </a:solidFill>
              <a:latin typeface="Roboto"/>
              <a:ea typeface="Roboto"/>
              <a:cs typeface="Roboto"/>
              <a:sym typeface="Roboto"/>
            </a:endParaRPr>
          </a:p>
        </p:txBody>
      </p:sp>
      <p:sp>
        <p:nvSpPr>
          <p:cNvPr id="132" name="Google Shape;132;p21"/>
          <p:cNvSpPr txBox="1"/>
          <p:nvPr/>
        </p:nvSpPr>
        <p:spPr>
          <a:xfrm>
            <a:off x="3071689" y="1475915"/>
            <a:ext cx="5685742" cy="1289056"/>
          </a:xfrm>
          <a:prstGeom prst="rect">
            <a:avLst/>
          </a:prstGeom>
          <a:noFill/>
          <a:ln>
            <a:noFill/>
          </a:ln>
        </p:spPr>
        <p:txBody>
          <a:bodyPr anchorCtr="0" anchor="t" bIns="0" lIns="0" spcFirstLastPara="1" rIns="0" wrap="square" tIns="0">
            <a:noAutofit/>
          </a:bodyPr>
          <a:lstStyle/>
          <a:p>
            <a:pPr indent="-171450" lvl="0" marL="177800" marR="0" rtl="0" algn="l">
              <a:spcBef>
                <a:spcPts val="0"/>
              </a:spcBef>
              <a:spcAft>
                <a:spcPts val="0"/>
              </a:spcAft>
              <a:buClr>
                <a:schemeClr val="dk1"/>
              </a:buClr>
              <a:buSzPts val="900"/>
              <a:buFont typeface="Roboto Light"/>
              <a:buAutoNum type="arabicPeriod"/>
            </a:pPr>
            <a:r>
              <a:rPr lang="en-GB" sz="900">
                <a:solidFill>
                  <a:schemeClr val="dk1"/>
                </a:solidFill>
                <a:latin typeface="Roboto Light"/>
                <a:ea typeface="Roboto Light"/>
                <a:cs typeface="Roboto Light"/>
                <a:sym typeface="Roboto Light"/>
              </a:rPr>
              <a:t>The sales increase in the month of December before the Christmas (except the day itself). So, these are the crucial times.</a:t>
            </a:r>
            <a:endParaRPr sz="1100"/>
          </a:p>
          <a:p>
            <a:pPr indent="-171450" lvl="0" marL="177800" marR="0" rtl="0" algn="l">
              <a:spcBef>
                <a:spcPts val="0"/>
              </a:spcBef>
              <a:spcAft>
                <a:spcPts val="0"/>
              </a:spcAft>
              <a:buClr>
                <a:schemeClr val="dk1"/>
              </a:buClr>
              <a:buSzPts val="900"/>
              <a:buFont typeface="Roboto Light"/>
              <a:buAutoNum type="arabicPeriod"/>
            </a:pPr>
            <a:r>
              <a:rPr lang="en-GB" sz="900">
                <a:solidFill>
                  <a:schemeClr val="dk1"/>
                </a:solidFill>
                <a:latin typeface="Roboto Light"/>
                <a:ea typeface="Roboto Light"/>
                <a:cs typeface="Roboto Light"/>
                <a:sym typeface="Roboto Light"/>
              </a:rPr>
              <a:t>Kettle is the most popular brand followed by Smiths, Doritos and Pringles. So, they need to be in stock. Also 175 gram packets are the most sold.</a:t>
            </a:r>
            <a:endParaRPr sz="1100"/>
          </a:p>
          <a:p>
            <a:pPr indent="-171450" lvl="0" marL="177800" marR="0" rtl="0" algn="l">
              <a:spcBef>
                <a:spcPts val="0"/>
              </a:spcBef>
              <a:spcAft>
                <a:spcPts val="0"/>
              </a:spcAft>
              <a:buClr>
                <a:schemeClr val="dk1"/>
              </a:buClr>
              <a:buSzPts val="900"/>
              <a:buFont typeface="Roboto Light"/>
              <a:buAutoNum type="arabicPeriod"/>
            </a:pPr>
            <a:r>
              <a:rPr lang="en-GB" sz="900">
                <a:solidFill>
                  <a:schemeClr val="dk1"/>
                </a:solidFill>
                <a:latin typeface="Roboto Light"/>
                <a:ea typeface="Roboto Light"/>
                <a:cs typeface="Roboto Light"/>
                <a:sym typeface="Roboto Light"/>
              </a:rPr>
              <a:t>Mainstream </a:t>
            </a:r>
            <a:r>
              <a:rPr lang="en-GB" sz="900">
                <a:solidFill>
                  <a:srgbClr val="000000"/>
                </a:solidFill>
                <a:latin typeface="Roboto Light"/>
                <a:ea typeface="Roboto Light"/>
                <a:cs typeface="Roboto Light"/>
                <a:sym typeface="Roboto Light"/>
              </a:rPr>
              <a:t>young singles/couples, retirees are the most common customers and also account for a great share of chips sale. </a:t>
            </a:r>
            <a:endParaRPr sz="1100"/>
          </a:p>
          <a:p>
            <a:pPr indent="-171450" lvl="0" marL="177800" marR="0" rtl="0" algn="l">
              <a:spcBef>
                <a:spcPts val="0"/>
              </a:spcBef>
              <a:spcAft>
                <a:spcPts val="0"/>
              </a:spcAft>
              <a:buClr>
                <a:schemeClr val="dk1"/>
              </a:buClr>
              <a:buSzPts val="900"/>
              <a:buFont typeface="Roboto Light"/>
              <a:buAutoNum type="arabicPeriod"/>
            </a:pPr>
            <a:r>
              <a:rPr lang="en-GB" sz="900">
                <a:solidFill>
                  <a:schemeClr val="dk1"/>
                </a:solidFill>
                <a:latin typeface="Roboto Light"/>
                <a:ea typeface="Roboto Light"/>
                <a:cs typeface="Roboto Light"/>
                <a:sym typeface="Roboto Light"/>
              </a:rPr>
              <a:t>Budget older families have the maximum contribution to sales.</a:t>
            </a:r>
            <a:endParaRPr sz="1100"/>
          </a:p>
          <a:p>
            <a:pPr indent="-114300" lvl="0" marL="177800" marR="0" rtl="0" algn="l">
              <a:spcBef>
                <a:spcPts val="0"/>
              </a:spcBef>
              <a:spcAft>
                <a:spcPts val="0"/>
              </a:spcAft>
              <a:buClr>
                <a:schemeClr val="dk1"/>
              </a:buClr>
              <a:buSzPts val="900"/>
              <a:buFont typeface="Roboto Light"/>
              <a:buNone/>
            </a:pPr>
            <a:r>
              <a:t/>
            </a:r>
            <a:endParaRPr sz="900">
              <a:solidFill>
                <a:schemeClr val="dk1"/>
              </a:solidFill>
              <a:latin typeface="Roboto Light"/>
              <a:ea typeface="Roboto Light"/>
              <a:cs typeface="Roboto Light"/>
              <a:sym typeface="Roboto Light"/>
            </a:endParaRPr>
          </a:p>
        </p:txBody>
      </p:sp>
      <p:sp>
        <p:nvSpPr>
          <p:cNvPr id="133" name="Google Shape;133;p21"/>
          <p:cNvSpPr txBox="1"/>
          <p:nvPr/>
        </p:nvSpPr>
        <p:spPr>
          <a:xfrm>
            <a:off x="3071689" y="3118850"/>
            <a:ext cx="5685742" cy="1289056"/>
          </a:xfrm>
          <a:prstGeom prst="rect">
            <a:avLst/>
          </a:prstGeom>
          <a:noFill/>
          <a:ln>
            <a:noFill/>
          </a:ln>
        </p:spPr>
        <p:txBody>
          <a:bodyPr anchorCtr="0" anchor="t" bIns="0" lIns="0" spcFirstLastPara="1" rIns="0" wrap="square" tIns="0">
            <a:noAutofit/>
          </a:bodyPr>
          <a:lstStyle/>
          <a:p>
            <a:pPr indent="-171450" lvl="0" marL="177800" marR="0" rtl="0" algn="l">
              <a:spcBef>
                <a:spcPts val="0"/>
              </a:spcBef>
              <a:spcAft>
                <a:spcPts val="0"/>
              </a:spcAft>
              <a:buClr>
                <a:schemeClr val="dk1"/>
              </a:buClr>
              <a:buSzPts val="900"/>
              <a:buFont typeface="Roboto Light"/>
              <a:buAutoNum type="arabicPeriod"/>
            </a:pPr>
            <a:r>
              <a:rPr lang="en-GB" sz="900">
                <a:solidFill>
                  <a:schemeClr val="dk1"/>
                </a:solidFill>
                <a:latin typeface="Roboto Light"/>
                <a:ea typeface="Roboto Light"/>
                <a:cs typeface="Roboto Light"/>
                <a:sym typeface="Roboto Light"/>
              </a:rPr>
              <a:t>One control store was selected for each trial store and the values of metrics were compared in trial and pre trial period.</a:t>
            </a:r>
            <a:r>
              <a:rPr b="0" i="0" lang="en-GB" sz="900">
                <a:solidFill>
                  <a:srgbClr val="000000"/>
                </a:solidFill>
                <a:latin typeface="Roboto Light"/>
                <a:ea typeface="Roboto Light"/>
                <a:cs typeface="Roboto Light"/>
                <a:sym typeface="Roboto Light"/>
              </a:rPr>
              <a:t> </a:t>
            </a:r>
            <a:endParaRPr sz="1100"/>
          </a:p>
          <a:p>
            <a:pPr indent="-171450" lvl="0" marL="177800" marR="0" rtl="0" algn="l">
              <a:spcBef>
                <a:spcPts val="0"/>
              </a:spcBef>
              <a:spcAft>
                <a:spcPts val="0"/>
              </a:spcAft>
              <a:buClr>
                <a:srgbClr val="000000"/>
              </a:buClr>
              <a:buSzPts val="900"/>
              <a:buFont typeface="Roboto Light"/>
              <a:buAutoNum type="arabicPeriod"/>
            </a:pPr>
            <a:r>
              <a:rPr i="0" lang="en-GB" sz="900">
                <a:solidFill>
                  <a:srgbClr val="000000"/>
                </a:solidFill>
                <a:latin typeface="Roboto Light"/>
                <a:ea typeface="Roboto Light"/>
                <a:cs typeface="Roboto Light"/>
                <a:sym typeface="Roboto Light"/>
              </a:rPr>
              <a:t>The results for trial stores 77 and 88 during the trial period show a significant difference in at least two of the three trial months but this is not the case for trial store 86. </a:t>
            </a:r>
            <a:endParaRPr sz="900">
              <a:solidFill>
                <a:schemeClr val="dk1"/>
              </a:solidFill>
              <a:latin typeface="Roboto Light"/>
              <a:ea typeface="Roboto Light"/>
              <a:cs typeface="Roboto Light"/>
              <a:sym typeface="Roboto 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871538" y="300038"/>
            <a:ext cx="1728788" cy="728663"/>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5"/>
              </a:buClr>
              <a:buSzPts val="6200"/>
              <a:buFont typeface="Roboto Light"/>
              <a:buNone/>
            </a:pPr>
            <a:r>
              <a:rPr lang="en-GB"/>
              <a:t>01</a:t>
            </a:r>
            <a:endParaRPr/>
          </a:p>
        </p:txBody>
      </p:sp>
      <p:sp>
        <p:nvSpPr>
          <p:cNvPr id="139" name="Google Shape;139;p22"/>
          <p:cNvSpPr txBox="1"/>
          <p:nvPr>
            <p:ph idx="1" type="body"/>
          </p:nvPr>
        </p:nvSpPr>
        <p:spPr>
          <a:xfrm>
            <a:off x="901304" y="2341959"/>
            <a:ext cx="4137422" cy="1887140"/>
          </a:xfrm>
          <a:prstGeom prst="rect">
            <a:avLst/>
          </a:prstGeom>
          <a:noFill/>
          <a:ln>
            <a:noFill/>
          </a:ln>
        </p:spPr>
        <p:txBody>
          <a:bodyPr anchorCtr="0" anchor="t" bIns="34275" lIns="0" spcFirstLastPara="1" rIns="68575" wrap="square" tIns="0">
            <a:noAutofit/>
          </a:bodyPr>
          <a:lstStyle/>
          <a:p>
            <a:pPr indent="0" lvl="0" marL="0" rtl="0" algn="l">
              <a:lnSpc>
                <a:spcPct val="100000"/>
              </a:lnSpc>
              <a:spcBef>
                <a:spcPts val="0"/>
              </a:spcBef>
              <a:spcAft>
                <a:spcPts val="0"/>
              </a:spcAft>
              <a:buClr>
                <a:srgbClr val="000000"/>
              </a:buClr>
              <a:buSzPts val="2700"/>
              <a:buNone/>
            </a:pPr>
            <a:r>
              <a:rPr b="1" lang="en-GB" sz="2700">
                <a:solidFill>
                  <a:srgbClr val="000000"/>
                </a:solidFill>
                <a:latin typeface="Roboto Light"/>
                <a:ea typeface="Roboto Light"/>
                <a:cs typeface="Roboto Light"/>
                <a:sym typeface="Roboto Light"/>
              </a:rPr>
              <a:t>C</a:t>
            </a:r>
            <a:r>
              <a:rPr b="1" i="0" lang="en-GB" sz="2700">
                <a:solidFill>
                  <a:srgbClr val="000000"/>
                </a:solidFill>
                <a:latin typeface="Roboto Light"/>
                <a:ea typeface="Roboto Light"/>
                <a:cs typeface="Roboto Light"/>
                <a:sym typeface="Roboto Light"/>
              </a:rPr>
              <a:t>ustomer </a:t>
            </a:r>
            <a:r>
              <a:rPr b="1" lang="en-GB" sz="2700">
                <a:solidFill>
                  <a:srgbClr val="000000"/>
                </a:solidFill>
                <a:latin typeface="Roboto Light"/>
                <a:ea typeface="Roboto Light"/>
                <a:cs typeface="Roboto Light"/>
                <a:sym typeface="Roboto Light"/>
              </a:rPr>
              <a:t>A</a:t>
            </a:r>
            <a:r>
              <a:rPr b="1" i="0" lang="en-GB" sz="2700">
                <a:solidFill>
                  <a:srgbClr val="000000"/>
                </a:solidFill>
                <a:latin typeface="Roboto Light"/>
                <a:ea typeface="Roboto Light"/>
                <a:cs typeface="Roboto Light"/>
                <a:sym typeface="Roboto Light"/>
              </a:rPr>
              <a:t>nalysis</a:t>
            </a:r>
            <a:endParaRPr/>
          </a:p>
          <a:p>
            <a:pPr indent="0" lvl="0" marL="0" rtl="0" algn="l">
              <a:lnSpc>
                <a:spcPct val="100000"/>
              </a:lnSpc>
              <a:spcBef>
                <a:spcPts val="800"/>
              </a:spcBef>
              <a:spcAft>
                <a:spcPts val="0"/>
              </a:spcAft>
              <a:buClr>
                <a:srgbClr val="000005"/>
              </a:buClr>
              <a:buSzPts val="1800"/>
              <a:buNone/>
            </a:pPr>
            <a:r>
              <a:t/>
            </a:r>
            <a:endParaRPr>
              <a:latin typeface="Roboto Light"/>
              <a:ea typeface="Roboto Light"/>
              <a:cs typeface="Roboto Light"/>
              <a:sym typeface="Roboto 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3"/>
          <p:cNvPicPr preferRelativeResize="0"/>
          <p:nvPr/>
        </p:nvPicPr>
        <p:blipFill rotWithShape="1">
          <a:blip r:embed="rId3">
            <a:alphaModFix/>
          </a:blip>
          <a:srcRect b="0" l="0" r="0" t="0"/>
          <a:stretch/>
        </p:blipFill>
        <p:spPr>
          <a:xfrm>
            <a:off x="9237206" y="0"/>
            <a:ext cx="1495174" cy="1229975"/>
          </a:xfrm>
          <a:prstGeom prst="rect">
            <a:avLst/>
          </a:prstGeom>
          <a:noFill/>
          <a:ln>
            <a:noFill/>
          </a:ln>
        </p:spPr>
      </p:pic>
      <p:pic>
        <p:nvPicPr>
          <p:cNvPr id="145" name="Google Shape;145;p23"/>
          <p:cNvPicPr preferRelativeResize="0"/>
          <p:nvPr/>
        </p:nvPicPr>
        <p:blipFill rotWithShape="1">
          <a:blip r:embed="rId4">
            <a:alphaModFix/>
          </a:blip>
          <a:srcRect b="0" l="0" r="0" t="0"/>
          <a:stretch/>
        </p:blipFill>
        <p:spPr>
          <a:xfrm>
            <a:off x="1160876" y="840535"/>
            <a:ext cx="7064829" cy="3462429"/>
          </a:xfrm>
          <a:prstGeom prst="rect">
            <a:avLst/>
          </a:prstGeom>
          <a:noFill/>
          <a:ln>
            <a:noFill/>
          </a:ln>
        </p:spPr>
      </p:pic>
      <p:sp>
        <p:nvSpPr>
          <p:cNvPr id="146" name="Google Shape;146;p23"/>
          <p:cNvSpPr txBox="1"/>
          <p:nvPr/>
        </p:nvSpPr>
        <p:spPr>
          <a:xfrm>
            <a:off x="897731" y="340028"/>
            <a:ext cx="7859700" cy="618300"/>
          </a:xfrm>
          <a:prstGeom prst="rect">
            <a:avLst/>
          </a:prstGeom>
          <a:noFill/>
          <a:ln>
            <a:noFill/>
          </a:ln>
        </p:spPr>
        <p:txBody>
          <a:bodyPr anchorCtr="0" anchor="t" bIns="34275" lIns="0" spcFirstLastPara="1" rIns="68575" wrap="square" tIns="0">
            <a:noAutofit/>
          </a:bodyPr>
          <a:lstStyle/>
          <a:p>
            <a:pPr indent="0" lvl="0" marL="0" marR="0" rtl="0" algn="l">
              <a:lnSpc>
                <a:spcPct val="100000"/>
              </a:lnSpc>
              <a:spcBef>
                <a:spcPts val="0"/>
              </a:spcBef>
              <a:spcAft>
                <a:spcPts val="0"/>
              </a:spcAft>
              <a:buClr>
                <a:srgbClr val="000005"/>
              </a:buClr>
              <a:buSzPts val="1500"/>
              <a:buFont typeface="Arial"/>
              <a:buNone/>
            </a:pPr>
            <a:r>
              <a:rPr lang="en-GB" sz="1500">
                <a:solidFill>
                  <a:srgbClr val="000005"/>
                </a:solidFill>
                <a:latin typeface="Roboto"/>
                <a:ea typeface="Roboto"/>
                <a:cs typeface="Roboto"/>
                <a:sym typeface="Roboto"/>
              </a:rPr>
              <a:t>Sales distribution </a:t>
            </a:r>
            <a:endParaRPr sz="1100"/>
          </a:p>
        </p:txBody>
      </p:sp>
      <p:sp>
        <p:nvSpPr>
          <p:cNvPr id="147" name="Google Shape;147;p23"/>
          <p:cNvSpPr txBox="1"/>
          <p:nvPr/>
        </p:nvSpPr>
        <p:spPr>
          <a:xfrm>
            <a:off x="1295167" y="4397828"/>
            <a:ext cx="7064829" cy="1524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GB" sz="900">
                <a:solidFill>
                  <a:schemeClr val="dk1"/>
                </a:solidFill>
                <a:latin typeface="Roboto Light"/>
                <a:ea typeface="Roboto Light"/>
                <a:cs typeface="Roboto Light"/>
                <a:sym typeface="Roboto Light"/>
              </a:rPr>
              <a:t>The sales  have a sudden hike n the month of December before the Christmas (except the day itself). Whereas there is no sales on 25</a:t>
            </a:r>
            <a:r>
              <a:rPr baseline="30000" lang="en-GB" sz="900">
                <a:solidFill>
                  <a:schemeClr val="dk1"/>
                </a:solidFill>
                <a:latin typeface="Roboto Light"/>
                <a:ea typeface="Roboto Light"/>
                <a:cs typeface="Roboto Light"/>
                <a:sym typeface="Roboto Light"/>
              </a:rPr>
              <a:t>th.</a:t>
            </a:r>
            <a:endParaRPr sz="900">
              <a:solidFill>
                <a:schemeClr val="dk1"/>
              </a:solidFill>
              <a:latin typeface="Roboto Light"/>
              <a:ea typeface="Roboto Light"/>
              <a:cs typeface="Roboto Light"/>
              <a:sym typeface="Roboto 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idx="1" type="body"/>
          </p:nvPr>
        </p:nvSpPr>
        <p:spPr>
          <a:xfrm>
            <a:off x="897731" y="340028"/>
            <a:ext cx="7859700" cy="618300"/>
          </a:xfrm>
          <a:prstGeom prst="rect">
            <a:avLst/>
          </a:prstGeom>
          <a:noFill/>
          <a:ln>
            <a:noFill/>
          </a:ln>
        </p:spPr>
        <p:txBody>
          <a:bodyPr anchorCtr="0" anchor="t" bIns="34275" lIns="0" spcFirstLastPara="1" rIns="68575" wrap="square" tIns="0">
            <a:noAutofit/>
          </a:bodyPr>
          <a:lstStyle/>
          <a:p>
            <a:pPr indent="0" lvl="0" marL="0" rtl="0" algn="l">
              <a:lnSpc>
                <a:spcPct val="100000"/>
              </a:lnSpc>
              <a:spcBef>
                <a:spcPts val="0"/>
              </a:spcBef>
              <a:spcAft>
                <a:spcPts val="0"/>
              </a:spcAft>
              <a:buClr>
                <a:srgbClr val="000005"/>
              </a:buClr>
              <a:buSzPts val="1800"/>
              <a:buNone/>
            </a:pPr>
            <a:r>
              <a:rPr lang="en-GB"/>
              <a:t>Affluence and its effect on consumer buying for the category of chips</a:t>
            </a:r>
            <a:endParaRPr/>
          </a:p>
        </p:txBody>
      </p:sp>
      <p:pic>
        <p:nvPicPr>
          <p:cNvPr id="153" name="Google Shape;153;p24"/>
          <p:cNvPicPr preferRelativeResize="0"/>
          <p:nvPr/>
        </p:nvPicPr>
        <p:blipFill rotWithShape="1">
          <a:blip r:embed="rId3">
            <a:alphaModFix/>
          </a:blip>
          <a:srcRect b="0" l="0" r="0" t="0"/>
          <a:stretch/>
        </p:blipFill>
        <p:spPr>
          <a:xfrm>
            <a:off x="9245274" y="0"/>
            <a:ext cx="1495174" cy="1092803"/>
          </a:xfrm>
          <a:prstGeom prst="rect">
            <a:avLst/>
          </a:prstGeom>
          <a:noFill/>
          <a:ln>
            <a:noFill/>
          </a:ln>
        </p:spPr>
      </p:pic>
      <p:sp>
        <p:nvSpPr>
          <p:cNvPr id="154" name="Google Shape;154;p24"/>
          <p:cNvSpPr txBox="1"/>
          <p:nvPr/>
        </p:nvSpPr>
        <p:spPr>
          <a:xfrm>
            <a:off x="897731" y="958328"/>
            <a:ext cx="7658441" cy="3145586"/>
          </a:xfrm>
          <a:prstGeom prst="rect">
            <a:avLst/>
          </a:prstGeom>
          <a:noFill/>
          <a:ln>
            <a:noFill/>
          </a:ln>
        </p:spPr>
        <p:txBody>
          <a:bodyPr anchorCtr="0" anchor="t" bIns="0" lIns="0" spcFirstLastPara="1" rIns="0" wrap="square" tIns="0">
            <a:noAutofit/>
          </a:bodyPr>
          <a:lstStyle/>
          <a:p>
            <a:pPr indent="-177800" lvl="0" marL="177800" marR="0" rtl="0" algn="l">
              <a:spcBef>
                <a:spcPts val="0"/>
              </a:spcBef>
              <a:spcAft>
                <a:spcPts val="0"/>
              </a:spcAft>
              <a:buClr>
                <a:schemeClr val="dk1"/>
              </a:buClr>
              <a:buSzPts val="1200"/>
              <a:buFont typeface="Roboto Light"/>
              <a:buAutoNum type="arabicPeriod"/>
            </a:pPr>
            <a:r>
              <a:rPr lang="en-GB" sz="1200">
                <a:solidFill>
                  <a:schemeClr val="dk1"/>
                </a:solidFill>
                <a:latin typeface="Roboto Light"/>
                <a:ea typeface="Roboto Light"/>
                <a:cs typeface="Roboto Light"/>
                <a:sym typeface="Roboto Light"/>
              </a:rPr>
              <a:t>Kettle is the most popular brand followed by Smiths, Doritos and Pringles. </a:t>
            </a:r>
            <a:endParaRPr sz="1100"/>
          </a:p>
          <a:p>
            <a:pPr indent="-177800" lvl="0" marL="177800" marR="0" rtl="0" algn="l">
              <a:spcBef>
                <a:spcPts val="0"/>
              </a:spcBef>
              <a:spcAft>
                <a:spcPts val="0"/>
              </a:spcAft>
              <a:buClr>
                <a:schemeClr val="dk1"/>
              </a:buClr>
              <a:buSzPts val="1200"/>
              <a:buFont typeface="Roboto Light"/>
              <a:buAutoNum type="arabicPeriod"/>
            </a:pPr>
            <a:r>
              <a:rPr lang="en-GB" sz="1200">
                <a:solidFill>
                  <a:schemeClr val="dk1"/>
                </a:solidFill>
                <a:latin typeface="Roboto Light"/>
                <a:ea typeface="Roboto Light"/>
                <a:cs typeface="Roboto Light"/>
                <a:sym typeface="Roboto Light"/>
              </a:rPr>
              <a:t>Mainstream </a:t>
            </a:r>
            <a:r>
              <a:rPr lang="en-GB" sz="1200">
                <a:solidFill>
                  <a:srgbClr val="000000"/>
                </a:solidFill>
                <a:latin typeface="Roboto Light"/>
                <a:ea typeface="Roboto Light"/>
                <a:cs typeface="Roboto Light"/>
                <a:sym typeface="Roboto Light"/>
              </a:rPr>
              <a:t>young singles/couples, retirees are the most common customers and also account for a great share of chips sale. </a:t>
            </a:r>
            <a:endParaRPr sz="1100"/>
          </a:p>
          <a:p>
            <a:pPr indent="-177800" lvl="0" marL="177800" marR="0" rtl="0" algn="l">
              <a:spcBef>
                <a:spcPts val="0"/>
              </a:spcBef>
              <a:spcAft>
                <a:spcPts val="0"/>
              </a:spcAft>
              <a:buClr>
                <a:schemeClr val="dk1"/>
              </a:buClr>
              <a:buSzPts val="1200"/>
              <a:buFont typeface="Roboto Light"/>
              <a:buAutoNum type="arabicPeriod"/>
            </a:pPr>
            <a:r>
              <a:rPr lang="en-GB" sz="1200">
                <a:solidFill>
                  <a:schemeClr val="dk1"/>
                </a:solidFill>
                <a:latin typeface="Roboto Light"/>
                <a:ea typeface="Roboto Light"/>
                <a:cs typeface="Roboto Light"/>
                <a:sym typeface="Roboto Light"/>
              </a:rPr>
              <a:t>Budget older families have the maximum contribution to sales.</a:t>
            </a:r>
            <a:endParaRPr sz="1100"/>
          </a:p>
          <a:p>
            <a:pPr indent="-177800" lvl="0" marL="177800" marR="0" rtl="0" algn="l">
              <a:spcBef>
                <a:spcPts val="0"/>
              </a:spcBef>
              <a:spcAft>
                <a:spcPts val="0"/>
              </a:spcAft>
              <a:buClr>
                <a:schemeClr val="dk1"/>
              </a:buClr>
              <a:buSzPts val="1200"/>
              <a:buFont typeface="Roboto Light"/>
              <a:buAutoNum type="arabicPeriod"/>
            </a:pPr>
            <a:r>
              <a:rPr lang="en-GB" sz="1200">
                <a:solidFill>
                  <a:schemeClr val="dk1"/>
                </a:solidFill>
                <a:latin typeface="Roboto Light"/>
                <a:ea typeface="Roboto Light"/>
                <a:cs typeface="Roboto Light"/>
                <a:sym typeface="Roboto Light"/>
              </a:rPr>
              <a:t>Mainstream </a:t>
            </a:r>
            <a:r>
              <a:rPr lang="en-GB" sz="1200">
                <a:solidFill>
                  <a:srgbClr val="000000"/>
                </a:solidFill>
                <a:latin typeface="Roboto Light"/>
                <a:ea typeface="Roboto Light"/>
                <a:cs typeface="Roboto Light"/>
                <a:sym typeface="Roboto Light"/>
              </a:rPr>
              <a:t>young singles/couples and mid-age single/couples pay more per packet than any other group.</a:t>
            </a:r>
            <a:endParaRPr sz="1200">
              <a:solidFill>
                <a:schemeClr val="dk1"/>
              </a:solidFill>
              <a:latin typeface="Roboto Light"/>
              <a:ea typeface="Roboto Light"/>
              <a:cs typeface="Roboto Light"/>
              <a:sym typeface="Roboto 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5"/>
          <p:cNvPicPr preferRelativeResize="0"/>
          <p:nvPr/>
        </p:nvPicPr>
        <p:blipFill rotWithShape="1">
          <a:blip r:embed="rId3">
            <a:alphaModFix/>
          </a:blip>
          <a:srcRect b="0" l="0" r="0" t="0"/>
          <a:stretch/>
        </p:blipFill>
        <p:spPr>
          <a:xfrm>
            <a:off x="1130101" y="817715"/>
            <a:ext cx="7116168" cy="3508071"/>
          </a:xfrm>
          <a:prstGeom prst="rect">
            <a:avLst/>
          </a:prstGeom>
          <a:noFill/>
          <a:ln>
            <a:noFill/>
          </a:ln>
        </p:spPr>
      </p:pic>
      <p:sp>
        <p:nvSpPr>
          <p:cNvPr id="160" name="Google Shape;160;p25"/>
          <p:cNvSpPr txBox="1"/>
          <p:nvPr>
            <p:ph idx="1" type="body"/>
          </p:nvPr>
        </p:nvSpPr>
        <p:spPr>
          <a:xfrm>
            <a:off x="897731" y="340028"/>
            <a:ext cx="7712869" cy="618300"/>
          </a:xfrm>
          <a:prstGeom prst="rect">
            <a:avLst/>
          </a:prstGeom>
          <a:noFill/>
          <a:ln>
            <a:noFill/>
          </a:ln>
        </p:spPr>
        <p:txBody>
          <a:bodyPr anchorCtr="0" anchor="t" bIns="34275" lIns="0" spcFirstLastPara="1" rIns="68575" wrap="square" tIns="0">
            <a:noAutofit/>
          </a:bodyPr>
          <a:lstStyle/>
          <a:p>
            <a:pPr indent="0" lvl="0" marL="0" rtl="0" algn="l">
              <a:lnSpc>
                <a:spcPct val="100000"/>
              </a:lnSpc>
              <a:spcBef>
                <a:spcPts val="0"/>
              </a:spcBef>
              <a:spcAft>
                <a:spcPts val="0"/>
              </a:spcAft>
              <a:buClr>
                <a:srgbClr val="000005"/>
              </a:buClr>
              <a:buSzPts val="1800"/>
              <a:buNone/>
            </a:pPr>
            <a:r>
              <a:rPr lang="en-GB"/>
              <a:t>Visualising the proportion of customers by affluence and life stage on this slide </a:t>
            </a:r>
            <a:endParaRPr/>
          </a:p>
        </p:txBody>
      </p:sp>
      <p:grpSp>
        <p:nvGrpSpPr>
          <p:cNvPr id="161" name="Google Shape;161;p25"/>
          <p:cNvGrpSpPr/>
          <p:nvPr/>
        </p:nvGrpSpPr>
        <p:grpSpPr>
          <a:xfrm>
            <a:off x="9221070" y="-211455"/>
            <a:ext cx="1152525" cy="451485"/>
            <a:chOff x="12294760" y="-281940"/>
            <a:chExt cx="1536700" cy="601980"/>
          </a:xfrm>
        </p:grpSpPr>
        <p:grpSp>
          <p:nvGrpSpPr>
            <p:cNvPr id="162" name="Google Shape;162;p25"/>
            <p:cNvGrpSpPr/>
            <p:nvPr/>
          </p:nvGrpSpPr>
          <p:grpSpPr>
            <a:xfrm>
              <a:off x="12294760" y="0"/>
              <a:ext cx="356123" cy="320040"/>
              <a:chOff x="2932" y="1344"/>
              <a:chExt cx="1816" cy="1632"/>
            </a:xfrm>
          </p:grpSpPr>
          <p:sp>
            <p:nvSpPr>
              <p:cNvPr id="163" name="Google Shape;163;p25"/>
              <p:cNvSpPr/>
              <p:nvPr/>
            </p:nvSpPr>
            <p:spPr>
              <a:xfrm>
                <a:off x="2932" y="1344"/>
                <a:ext cx="1806" cy="1622"/>
              </a:xfrm>
              <a:custGeom>
                <a:rect b="b" l="l" r="r" t="t"/>
                <a:pathLst>
                  <a:path extrusionOk="0" h="1622" w="1806">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txBody>
              <a:bodyPr anchorCtr="0" anchor="t" bIns="34275" lIns="67500" spcFirstLastPara="1" rIns="27000" wrap="square" tIns="486000">
                <a:noAutofit/>
              </a:bodyPr>
              <a:lstStyle/>
              <a:p>
                <a:pPr indent="0" lvl="0" marL="0" marR="0" rtl="0" algn="l">
                  <a:lnSpc>
                    <a:spcPct val="100000"/>
                  </a:lnSpc>
                  <a:spcBef>
                    <a:spcPts val="0"/>
                  </a:spcBef>
                  <a:spcAft>
                    <a:spcPts val="0"/>
                  </a:spcAft>
                  <a:buClr>
                    <a:schemeClr val="dk1"/>
                  </a:buClr>
                  <a:buSzPts val="1400"/>
                  <a:buFont typeface="Roboto Light"/>
                  <a:buNone/>
                </a:pPr>
                <a:r>
                  <a:t/>
                </a:r>
                <a:endParaRPr b="0" i="0" sz="1400" u="none" cap="none" strike="noStrike">
                  <a:solidFill>
                    <a:srgbClr val="000005"/>
                  </a:solidFill>
                  <a:latin typeface="Roboto Light"/>
                  <a:ea typeface="Roboto Light"/>
                  <a:cs typeface="Roboto Light"/>
                  <a:sym typeface="Roboto Light"/>
                </a:endParaRPr>
              </a:p>
            </p:txBody>
          </p:sp>
          <p:sp>
            <p:nvSpPr>
              <p:cNvPr id="164" name="Google Shape;164;p25"/>
              <p:cNvSpPr/>
              <p:nvPr/>
            </p:nvSpPr>
            <p:spPr>
              <a:xfrm>
                <a:off x="4465" y="2694"/>
                <a:ext cx="283" cy="282"/>
              </a:xfrm>
              <a:custGeom>
                <a:rect b="b" l="l" r="r" t="t"/>
                <a:pathLst>
                  <a:path extrusionOk="0" h="282" w="283">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txBody>
              <a:bodyPr anchorCtr="0" anchor="t" bIns="34275" lIns="67500" spcFirstLastPara="1" rIns="27000" wrap="square" tIns="486000">
                <a:noAutofit/>
              </a:bodyPr>
              <a:lstStyle/>
              <a:p>
                <a:pPr indent="0" lvl="0" marL="0" marR="0" rtl="0" algn="l">
                  <a:lnSpc>
                    <a:spcPct val="100000"/>
                  </a:lnSpc>
                  <a:spcBef>
                    <a:spcPts val="0"/>
                  </a:spcBef>
                  <a:spcAft>
                    <a:spcPts val="0"/>
                  </a:spcAft>
                  <a:buClr>
                    <a:schemeClr val="dk1"/>
                  </a:buClr>
                  <a:buSzPts val="1400"/>
                  <a:buFont typeface="Roboto Light"/>
                  <a:buNone/>
                </a:pPr>
                <a:r>
                  <a:t/>
                </a:r>
                <a:endParaRPr b="0" i="0" sz="1400" u="none" cap="none" strike="noStrike">
                  <a:solidFill>
                    <a:srgbClr val="000005"/>
                  </a:solidFill>
                  <a:latin typeface="Roboto Light"/>
                  <a:ea typeface="Roboto Light"/>
                  <a:cs typeface="Roboto Light"/>
                  <a:sym typeface="Roboto Light"/>
                </a:endParaRPr>
              </a:p>
            </p:txBody>
          </p:sp>
        </p:grpSp>
        <p:sp>
          <p:nvSpPr>
            <p:cNvPr id="165" name="Google Shape;165;p25"/>
            <p:cNvSpPr txBox="1"/>
            <p:nvPr/>
          </p:nvSpPr>
          <p:spPr>
            <a:xfrm>
              <a:off x="12294760" y="-281940"/>
              <a:ext cx="1536700" cy="31807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GB" sz="900">
                  <a:solidFill>
                    <a:srgbClr val="EF6347"/>
                  </a:solidFill>
                  <a:latin typeface="Roboto Light"/>
                  <a:ea typeface="Roboto Light"/>
                  <a:cs typeface="Roboto Light"/>
                  <a:sym typeface="Roboto Light"/>
                </a:rPr>
                <a:t>Editable (delete this)</a:t>
              </a:r>
              <a:endParaRPr sz="1100"/>
            </a:p>
          </p:txBody>
        </p:sp>
      </p:grpSp>
      <p:pic>
        <p:nvPicPr>
          <p:cNvPr id="166" name="Google Shape;166;p25"/>
          <p:cNvPicPr preferRelativeResize="0"/>
          <p:nvPr/>
        </p:nvPicPr>
        <p:blipFill rotWithShape="1">
          <a:blip r:embed="rId4">
            <a:alphaModFix/>
          </a:blip>
          <a:srcRect b="0" l="0" r="0" t="0"/>
          <a:stretch/>
        </p:blipFill>
        <p:spPr>
          <a:xfrm>
            <a:off x="9221070" y="0"/>
            <a:ext cx="1495174" cy="1229975"/>
          </a:xfrm>
          <a:prstGeom prst="rect">
            <a:avLst/>
          </a:prstGeom>
          <a:noFill/>
          <a:ln>
            <a:noFill/>
          </a:ln>
        </p:spPr>
      </p:pic>
      <p:sp>
        <p:nvSpPr>
          <p:cNvPr id="167" name="Google Shape;167;p25"/>
          <p:cNvSpPr txBox="1"/>
          <p:nvPr/>
        </p:nvSpPr>
        <p:spPr>
          <a:xfrm>
            <a:off x="1574870" y="4325786"/>
            <a:ext cx="6226628" cy="2503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GB" sz="900">
                <a:solidFill>
                  <a:schemeClr val="dk1"/>
                </a:solidFill>
                <a:latin typeface="Roboto Light"/>
                <a:ea typeface="Roboto Light"/>
                <a:cs typeface="Roboto Light"/>
                <a:sym typeface="Roboto Light"/>
              </a:rPr>
              <a:t>It can be clearly visualized that mainstream </a:t>
            </a:r>
            <a:r>
              <a:rPr lang="en-GB" sz="900">
                <a:solidFill>
                  <a:srgbClr val="000000"/>
                </a:solidFill>
                <a:latin typeface="Roboto Light"/>
                <a:ea typeface="Roboto Light"/>
                <a:cs typeface="Roboto Light"/>
                <a:sym typeface="Roboto Light"/>
              </a:rPr>
              <a:t>young singles/couples, retirees are customers contributing the most</a:t>
            </a:r>
            <a:endParaRPr sz="900">
              <a:solidFill>
                <a:schemeClr val="dk1"/>
              </a:solidFill>
              <a:latin typeface="Roboto Light"/>
              <a:ea typeface="Roboto Light"/>
              <a:cs typeface="Roboto Light"/>
              <a:sym typeface="Roboto 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idx="1" type="body"/>
          </p:nvPr>
        </p:nvSpPr>
        <p:spPr>
          <a:xfrm>
            <a:off x="897731" y="303014"/>
            <a:ext cx="7859700" cy="618300"/>
          </a:xfrm>
          <a:prstGeom prst="rect">
            <a:avLst/>
          </a:prstGeom>
          <a:noFill/>
          <a:ln>
            <a:noFill/>
          </a:ln>
        </p:spPr>
        <p:txBody>
          <a:bodyPr anchorCtr="0" anchor="t" bIns="34275" lIns="0" spcFirstLastPara="1" rIns="68575" wrap="square" tIns="0">
            <a:noAutofit/>
          </a:bodyPr>
          <a:lstStyle/>
          <a:p>
            <a:pPr indent="0" lvl="0" marL="0" rtl="0" algn="l">
              <a:lnSpc>
                <a:spcPct val="100000"/>
              </a:lnSpc>
              <a:spcBef>
                <a:spcPts val="0"/>
              </a:spcBef>
              <a:spcAft>
                <a:spcPts val="0"/>
              </a:spcAft>
              <a:buClr>
                <a:srgbClr val="000005"/>
              </a:buClr>
              <a:buSzPts val="1800"/>
              <a:buNone/>
            </a:pPr>
            <a:r>
              <a:rPr lang="en-GB"/>
              <a:t>Distribution of life stage of customers</a:t>
            </a:r>
            <a:endParaRPr/>
          </a:p>
        </p:txBody>
      </p:sp>
      <p:pic>
        <p:nvPicPr>
          <p:cNvPr id="173" name="Google Shape;173;p26"/>
          <p:cNvPicPr preferRelativeResize="0"/>
          <p:nvPr/>
        </p:nvPicPr>
        <p:blipFill rotWithShape="1">
          <a:blip r:embed="rId3">
            <a:alphaModFix/>
          </a:blip>
          <a:srcRect b="0" l="0" r="0" t="0"/>
          <a:stretch/>
        </p:blipFill>
        <p:spPr>
          <a:xfrm>
            <a:off x="1551715" y="921314"/>
            <a:ext cx="6551733" cy="3300873"/>
          </a:xfrm>
          <a:prstGeom prst="rect">
            <a:avLst/>
          </a:prstGeom>
          <a:noFill/>
          <a:ln>
            <a:noFill/>
          </a:ln>
        </p:spPr>
      </p:pic>
      <p:sp>
        <p:nvSpPr>
          <p:cNvPr id="174" name="Google Shape;174;p26"/>
          <p:cNvSpPr txBox="1"/>
          <p:nvPr/>
        </p:nvSpPr>
        <p:spPr>
          <a:xfrm>
            <a:off x="1524000" y="4310743"/>
            <a:ext cx="6618515" cy="3048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GB" sz="900">
                <a:solidFill>
                  <a:schemeClr val="dk1"/>
                </a:solidFill>
                <a:latin typeface="Roboto Light"/>
                <a:ea typeface="Roboto Light"/>
                <a:cs typeface="Roboto Light"/>
                <a:sym typeface="Roboto Light"/>
              </a:rPr>
              <a:t>It can be seen that retirees, </a:t>
            </a:r>
            <a:r>
              <a:rPr lang="en-GB" sz="900">
                <a:solidFill>
                  <a:srgbClr val="000000"/>
                </a:solidFill>
                <a:latin typeface="Roboto Light"/>
                <a:ea typeface="Roboto Light"/>
                <a:cs typeface="Roboto Light"/>
                <a:sym typeface="Roboto Light"/>
              </a:rPr>
              <a:t>young singles/couples, retirees are the most common customers </a:t>
            </a:r>
            <a:endParaRPr sz="900">
              <a:solidFill>
                <a:schemeClr val="dk1"/>
              </a:solidFill>
              <a:latin typeface="Roboto Light"/>
              <a:ea typeface="Roboto Light"/>
              <a:cs typeface="Roboto Light"/>
              <a:sym typeface="Robo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idx="1" type="body"/>
          </p:nvPr>
        </p:nvSpPr>
        <p:spPr>
          <a:xfrm>
            <a:off x="897731" y="340028"/>
            <a:ext cx="7859700" cy="618300"/>
          </a:xfrm>
          <a:prstGeom prst="rect">
            <a:avLst/>
          </a:prstGeom>
          <a:noFill/>
          <a:ln>
            <a:noFill/>
          </a:ln>
        </p:spPr>
        <p:txBody>
          <a:bodyPr anchorCtr="0" anchor="t" bIns="34275" lIns="0" spcFirstLastPara="1" rIns="68575" wrap="square" tIns="0">
            <a:noAutofit/>
          </a:bodyPr>
          <a:lstStyle/>
          <a:p>
            <a:pPr indent="0" lvl="0" marL="0" rtl="0" algn="l">
              <a:lnSpc>
                <a:spcPct val="100000"/>
              </a:lnSpc>
              <a:spcBef>
                <a:spcPts val="0"/>
              </a:spcBef>
              <a:spcAft>
                <a:spcPts val="0"/>
              </a:spcAft>
              <a:buClr>
                <a:srgbClr val="000005"/>
              </a:buClr>
              <a:buSzPts val="1800"/>
              <a:buNone/>
            </a:pPr>
            <a:r>
              <a:rPr lang="en-GB"/>
              <a:t>Average expenditure per segment</a:t>
            </a:r>
            <a:endParaRPr/>
          </a:p>
        </p:txBody>
      </p:sp>
      <p:pic>
        <p:nvPicPr>
          <p:cNvPr id="180" name="Google Shape;180;p27"/>
          <p:cNvPicPr preferRelativeResize="0"/>
          <p:nvPr/>
        </p:nvPicPr>
        <p:blipFill rotWithShape="1">
          <a:blip r:embed="rId3">
            <a:alphaModFix/>
          </a:blip>
          <a:srcRect b="0" l="0" r="0" t="0"/>
          <a:stretch/>
        </p:blipFill>
        <p:spPr>
          <a:xfrm>
            <a:off x="1099653" y="806997"/>
            <a:ext cx="6944694" cy="3529505"/>
          </a:xfrm>
          <a:prstGeom prst="rect">
            <a:avLst/>
          </a:prstGeom>
          <a:noFill/>
          <a:ln>
            <a:noFill/>
          </a:ln>
        </p:spPr>
      </p:pic>
      <p:sp>
        <p:nvSpPr>
          <p:cNvPr id="181" name="Google Shape;181;p27"/>
          <p:cNvSpPr txBox="1"/>
          <p:nvPr/>
        </p:nvSpPr>
        <p:spPr>
          <a:xfrm>
            <a:off x="1099653" y="4430486"/>
            <a:ext cx="6944694" cy="23948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Roboto Light"/>
              <a:ea typeface="Roboto Light"/>
              <a:cs typeface="Roboto Light"/>
              <a:sym typeface="Roboto Light"/>
            </a:endParaRPr>
          </a:p>
        </p:txBody>
      </p:sp>
      <p:sp>
        <p:nvSpPr>
          <p:cNvPr id="182" name="Google Shape;182;p27"/>
          <p:cNvSpPr txBox="1"/>
          <p:nvPr/>
        </p:nvSpPr>
        <p:spPr>
          <a:xfrm>
            <a:off x="1099653" y="4336502"/>
            <a:ext cx="6944694" cy="33346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GB" sz="900">
                <a:solidFill>
                  <a:schemeClr val="dk1"/>
                </a:solidFill>
                <a:latin typeface="Roboto Light"/>
                <a:ea typeface="Roboto Light"/>
                <a:cs typeface="Roboto Light"/>
                <a:sym typeface="Roboto Light"/>
              </a:rPr>
              <a:t>mainstream </a:t>
            </a:r>
            <a:r>
              <a:rPr lang="en-GB" sz="900">
                <a:solidFill>
                  <a:srgbClr val="000000"/>
                </a:solidFill>
                <a:latin typeface="Roboto Light"/>
                <a:ea typeface="Roboto Light"/>
                <a:cs typeface="Roboto Light"/>
                <a:sym typeface="Roboto Light"/>
              </a:rPr>
              <a:t>young singles/couples also spend the most</a:t>
            </a:r>
            <a:endParaRPr sz="900">
              <a:solidFill>
                <a:schemeClr val="dk1"/>
              </a:solidFill>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