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Lst>
  <p:sldSz cy="6858000" cx="12192000"/>
  <p:notesSz cx="6858000" cy="9144000"/>
  <p:embeddedFontLst>
    <p:embeddedFont>
      <p:font typeface="Roboto Mono"/>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2D5DC2E-A089-4A85-B120-72DF66F56293}">
  <a:tblStyle styleId="{F2D5DC2E-A089-4A85-B120-72DF66F56293}"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RobotoMono-regular.fntdata"/><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RobotoMono-italic.fntdata"/><Relationship Id="rId12" Type="http://schemas.openxmlformats.org/officeDocument/2006/relationships/slide" Target="slides/slide6.xml"/><Relationship Id="rId34" Type="http://schemas.openxmlformats.org/officeDocument/2006/relationships/font" Target="fonts/RobotoMono-bold.fntdata"/><Relationship Id="rId15" Type="http://schemas.openxmlformats.org/officeDocument/2006/relationships/slide" Target="slides/slide9.xml"/><Relationship Id="rId14" Type="http://schemas.openxmlformats.org/officeDocument/2006/relationships/slide" Target="slides/slide8.xml"/><Relationship Id="rId36" Type="http://schemas.openxmlformats.org/officeDocument/2006/relationships/font" Target="fonts/RobotoMono-bold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2e801b0b9d7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g2e801b0b9d7_0_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2e801b0b9d7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g2e801b0b9d7_0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2e801b0b9d7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g2e801b0b9d7_0_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2e801b0b9d7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g2e801b0b9d7_0_4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2e801b0b9d7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g2e801b0b9d7_0_5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2e801b0b9d7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g2e801b0b9d7_0_6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2e801b0b9d7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g2e801b0b9d7_0_7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2e801b0b9d7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g2e801b0b9d7_0_8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2e801b0b9d7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g2e801b0b9d7_0_8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2e801b0b9d7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g2e801b0b9d7_0_9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2e801b0b9d7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g2e801b0b9d7_0_10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2e801b0b9d7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g2e801b0b9d7_0_1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2e801b0b9d7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g2e801b0b9d7_0_1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Twentieth Centur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
        <p:nvSpPr>
          <p:cNvPr id="17" name="Google Shape;17;p2"/>
          <p:cNvSpPr/>
          <p:nvPr/>
        </p:nvSpPr>
        <p:spPr>
          <a:xfrm>
            <a:off x="10208695" y="1"/>
            <a:ext cx="1135066" cy="477997"/>
          </a:xfrm>
          <a:custGeom>
            <a:rect b="b" l="l" r="r" t="t"/>
            <a:pathLst>
              <a:path extrusionOk="0" h="477997" w="1135066">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18" name="Google Shape;18;p2"/>
          <p:cNvSpPr/>
          <p:nvPr/>
        </p:nvSpPr>
        <p:spPr>
          <a:xfrm flipH="1">
            <a:off x="555710" y="1064829"/>
            <a:ext cx="4083433" cy="4083433"/>
          </a:xfrm>
          <a:prstGeom prst="arc">
            <a:avLst>
              <a:gd fmla="val 16200000" name="adj1"/>
              <a:gd fmla="val 0" name="adj2"/>
            </a:avLst>
          </a:prstGeom>
          <a:noFill/>
          <a:ln cap="rnd" cmpd="sng" w="127000">
            <a:solidFill>
              <a:schemeClr val="accent4"/>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venir"/>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6" name="Shape 86"/>
        <p:cNvGrpSpPr/>
        <p:nvPr/>
      </p:nvGrpSpPr>
      <p:grpSpPr>
        <a:xfrm>
          <a:off x="0" y="0"/>
          <a:ext cx="0" cy="0"/>
          <a:chOff x="0" y="0"/>
          <a:chExt cx="0" cy="0"/>
        </a:xfrm>
      </p:grpSpPr>
      <p:sp>
        <p:nvSpPr>
          <p:cNvPr id="87" name="Google Shape;87;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8" name="Google Shape;88;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9" name="Google Shape;89;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
        <p:nvSpPr>
          <p:cNvPr id="92" name="Google Shape;92;p11"/>
          <p:cNvSpPr/>
          <p:nvPr/>
        </p:nvSpPr>
        <p:spPr>
          <a:xfrm rot="-5400000">
            <a:off x="-388933" y="4841194"/>
            <a:ext cx="1737401" cy="959536"/>
          </a:xfrm>
          <a:custGeom>
            <a:rect b="b" l="l" r="r" t="t"/>
            <a:pathLst>
              <a:path extrusionOk="0" h="959536" w="1737401">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venir"/>
              <a:buNone/>
            </a:pPr>
            <a:r>
              <a:t/>
            </a:r>
            <a:endParaRPr b="0" i="0" sz="1800" u="none" cap="none" strike="noStrike">
              <a:solidFill>
                <a:srgbClr val="000000"/>
              </a:solidFill>
              <a:latin typeface="Calibri"/>
              <a:ea typeface="Calibri"/>
              <a:cs typeface="Calibri"/>
              <a:sym typeface="Calibri"/>
            </a:endParaRPr>
          </a:p>
        </p:txBody>
      </p:sp>
      <p:sp>
        <p:nvSpPr>
          <p:cNvPr id="93" name="Google Shape;93;p11"/>
          <p:cNvSpPr/>
          <p:nvPr/>
        </p:nvSpPr>
        <p:spPr>
          <a:xfrm>
            <a:off x="10494433" y="2"/>
            <a:ext cx="849328" cy="357668"/>
          </a:xfrm>
          <a:custGeom>
            <a:rect b="b" l="l" r="r" t="t"/>
            <a:pathLst>
              <a:path extrusionOk="0" h="477997" w="1135066">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4" name="Shape 94"/>
        <p:cNvGrpSpPr/>
        <p:nvPr/>
      </p:nvGrpSpPr>
      <p:grpSpPr>
        <a:xfrm>
          <a:off x="0" y="0"/>
          <a:ext cx="0" cy="0"/>
          <a:chOff x="0" y="0"/>
          <a:chExt cx="0" cy="0"/>
        </a:xfrm>
      </p:grpSpPr>
      <p:sp>
        <p:nvSpPr>
          <p:cNvPr id="95" name="Google Shape;9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6" name="Google Shape;9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7" name="Google Shape;9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
        <p:nvSpPr>
          <p:cNvPr id="100" name="Google Shape;100;p12"/>
          <p:cNvSpPr/>
          <p:nvPr/>
        </p:nvSpPr>
        <p:spPr>
          <a:xfrm rot="-5400000">
            <a:off x="-388933" y="4841194"/>
            <a:ext cx="1737401" cy="959536"/>
          </a:xfrm>
          <a:custGeom>
            <a:rect b="b" l="l" r="r" t="t"/>
            <a:pathLst>
              <a:path extrusionOk="0" h="959536" w="1737401">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venir"/>
              <a:buNone/>
            </a:pPr>
            <a:r>
              <a:t/>
            </a:r>
            <a:endParaRPr b="0" i="0" sz="1800" u="none" cap="none" strike="noStrike">
              <a:solidFill>
                <a:srgbClr val="000000"/>
              </a:solidFill>
              <a:latin typeface="Calibri"/>
              <a:ea typeface="Calibri"/>
              <a:cs typeface="Calibri"/>
              <a:sym typeface="Calibri"/>
            </a:endParaRPr>
          </a:p>
        </p:txBody>
      </p:sp>
      <p:sp>
        <p:nvSpPr>
          <p:cNvPr id="101" name="Google Shape;101;p12"/>
          <p:cNvSpPr/>
          <p:nvPr/>
        </p:nvSpPr>
        <p:spPr>
          <a:xfrm>
            <a:off x="10494433" y="2"/>
            <a:ext cx="849328" cy="357668"/>
          </a:xfrm>
          <a:custGeom>
            <a:rect b="b" l="l" r="r" t="t"/>
            <a:pathLst>
              <a:path extrusionOk="0" h="477997" w="1135066">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9" name="Shape 19"/>
        <p:cNvGrpSpPr/>
        <p:nvPr/>
      </p:nvGrpSpPr>
      <p:grpSpPr>
        <a:xfrm>
          <a:off x="0" y="0"/>
          <a:ext cx="0" cy="0"/>
          <a:chOff x="0" y="0"/>
          <a:chExt cx="0" cy="0"/>
        </a:xfrm>
      </p:grpSpPr>
      <p:sp>
        <p:nvSpPr>
          <p:cNvPr id="20" name="Google Shape;20;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
        <p:nvSpPr>
          <p:cNvPr id="23" name="Google Shape;23;p3"/>
          <p:cNvSpPr/>
          <p:nvPr/>
        </p:nvSpPr>
        <p:spPr>
          <a:xfrm rot="-5400000">
            <a:off x="-388933" y="4841194"/>
            <a:ext cx="1737401" cy="959536"/>
          </a:xfrm>
          <a:custGeom>
            <a:rect b="b" l="l" r="r" t="t"/>
            <a:pathLst>
              <a:path extrusionOk="0" h="959536" w="1737401">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venir"/>
              <a:buNone/>
            </a:pPr>
            <a:r>
              <a:t/>
            </a:r>
            <a:endParaRPr b="0" i="0" sz="1800" u="none" cap="none" strike="noStrike">
              <a:solidFill>
                <a:srgbClr val="000000"/>
              </a:solidFill>
              <a:latin typeface="Calibri"/>
              <a:ea typeface="Calibri"/>
              <a:cs typeface="Calibri"/>
              <a:sym typeface="Calibri"/>
            </a:endParaRPr>
          </a:p>
        </p:txBody>
      </p:sp>
      <p:sp>
        <p:nvSpPr>
          <p:cNvPr id="24" name="Google Shape;24;p3"/>
          <p:cNvSpPr/>
          <p:nvPr/>
        </p:nvSpPr>
        <p:spPr>
          <a:xfrm>
            <a:off x="10494433" y="2"/>
            <a:ext cx="849328" cy="357668"/>
          </a:xfrm>
          <a:custGeom>
            <a:rect b="b" l="l" r="r" t="t"/>
            <a:pathLst>
              <a:path extrusionOk="0" h="477997" w="1135066">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4"/>
          <p:cNvSpPr txBox="1"/>
          <p:nvPr>
            <p:ph idx="1" type="body"/>
          </p:nvPr>
        </p:nvSpPr>
        <p:spPr>
          <a:xfrm>
            <a:off x="838200" y="1825625"/>
            <a:ext cx="10515600" cy="385974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 name="Google Shape;28;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
        <p:nvSpPr>
          <p:cNvPr id="31" name="Google Shape;31;p4"/>
          <p:cNvSpPr/>
          <p:nvPr/>
        </p:nvSpPr>
        <p:spPr>
          <a:xfrm>
            <a:off x="10494433" y="2"/>
            <a:ext cx="849328" cy="357668"/>
          </a:xfrm>
          <a:custGeom>
            <a:rect b="b" l="l" r="r" t="t"/>
            <a:pathLst>
              <a:path extrusionOk="0" h="477997" w="1135066">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32" name="Google Shape;32;p4"/>
          <p:cNvSpPr/>
          <p:nvPr/>
        </p:nvSpPr>
        <p:spPr>
          <a:xfrm flipH="1">
            <a:off x="123536" y="5717905"/>
            <a:ext cx="1771609" cy="1140095"/>
          </a:xfrm>
          <a:custGeom>
            <a:rect b="b" l="l" r="r" t="t"/>
            <a:pathLst>
              <a:path extrusionOk="0" h="1140095" w="1771609">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venir"/>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3" name="Shape 33"/>
        <p:cNvGrpSpPr/>
        <p:nvPr/>
      </p:nvGrpSpPr>
      <p:grpSpPr>
        <a:xfrm>
          <a:off x="0" y="0"/>
          <a:ext cx="0" cy="0"/>
          <a:chOff x="0" y="0"/>
          <a:chExt cx="0" cy="0"/>
        </a:xfrm>
      </p:grpSpPr>
      <p:sp>
        <p:nvSpPr>
          <p:cNvPr id="34" name="Google Shape;34;p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Twentieth Centur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6" name="Google Shape;36;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
        <p:nvSpPr>
          <p:cNvPr id="39" name="Google Shape;39;p5"/>
          <p:cNvSpPr/>
          <p:nvPr/>
        </p:nvSpPr>
        <p:spPr>
          <a:xfrm>
            <a:off x="10208695" y="1"/>
            <a:ext cx="1135066" cy="477997"/>
          </a:xfrm>
          <a:custGeom>
            <a:rect b="b" l="l" r="r" t="t"/>
            <a:pathLst>
              <a:path extrusionOk="0" h="477997" w="1135066">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40" name="Google Shape;40;p5"/>
          <p:cNvSpPr/>
          <p:nvPr/>
        </p:nvSpPr>
        <p:spPr>
          <a:xfrm flipH="1">
            <a:off x="555710" y="1064829"/>
            <a:ext cx="4083433" cy="4083433"/>
          </a:xfrm>
          <a:prstGeom prst="arc">
            <a:avLst>
              <a:gd fmla="val 16200000" name="adj1"/>
              <a:gd fmla="val 0" name="adj2"/>
            </a:avLst>
          </a:prstGeom>
          <a:noFill/>
          <a:ln cap="rnd" cmpd="sng" w="127000">
            <a:solidFill>
              <a:schemeClr val="accent4"/>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venir"/>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1" name="Shape 41"/>
        <p:cNvGrpSpPr/>
        <p:nvPr/>
      </p:nvGrpSpPr>
      <p:grpSpPr>
        <a:xfrm>
          <a:off x="0" y="0"/>
          <a:ext cx="0" cy="0"/>
          <a:chOff x="0" y="0"/>
          <a:chExt cx="0" cy="0"/>
        </a:xfrm>
      </p:grpSpPr>
      <p:sp>
        <p:nvSpPr>
          <p:cNvPr id="42" name="Google Shape;42;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
        <p:nvSpPr>
          <p:cNvPr id="48" name="Google Shape;48;p6"/>
          <p:cNvSpPr/>
          <p:nvPr/>
        </p:nvSpPr>
        <p:spPr>
          <a:xfrm rot="-5400000">
            <a:off x="-388933" y="4841194"/>
            <a:ext cx="1737401" cy="959536"/>
          </a:xfrm>
          <a:custGeom>
            <a:rect b="b" l="l" r="r" t="t"/>
            <a:pathLst>
              <a:path extrusionOk="0" h="959536" w="1737401">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venir"/>
              <a:buNone/>
            </a:pPr>
            <a:r>
              <a:t/>
            </a:r>
            <a:endParaRPr b="0" i="0" sz="1800" u="none" cap="none" strike="noStrike">
              <a:solidFill>
                <a:srgbClr val="000000"/>
              </a:solidFill>
              <a:latin typeface="Calibri"/>
              <a:ea typeface="Calibri"/>
              <a:cs typeface="Calibri"/>
              <a:sym typeface="Calibri"/>
            </a:endParaRPr>
          </a:p>
        </p:txBody>
      </p:sp>
      <p:sp>
        <p:nvSpPr>
          <p:cNvPr id="49" name="Google Shape;49;p6"/>
          <p:cNvSpPr/>
          <p:nvPr/>
        </p:nvSpPr>
        <p:spPr>
          <a:xfrm>
            <a:off x="10494433" y="2"/>
            <a:ext cx="849328" cy="357668"/>
          </a:xfrm>
          <a:custGeom>
            <a:rect b="b" l="l" r="r" t="t"/>
            <a:pathLst>
              <a:path extrusionOk="0" h="477997" w="1135066">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0" name="Shape 50"/>
        <p:cNvGrpSpPr/>
        <p:nvPr/>
      </p:nvGrpSpPr>
      <p:grpSpPr>
        <a:xfrm>
          <a:off x="0" y="0"/>
          <a:ext cx="0" cy="0"/>
          <a:chOff x="0" y="0"/>
          <a:chExt cx="0" cy="0"/>
        </a:xfrm>
      </p:grpSpPr>
      <p:sp>
        <p:nvSpPr>
          <p:cNvPr id="51" name="Google Shape;51;p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p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3" name="Google Shape;53;p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4" name="Google Shape;54;p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5" name="Google Shape;55;p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6" name="Google Shape;56;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
        <p:nvSpPr>
          <p:cNvPr id="59" name="Google Shape;59;p7"/>
          <p:cNvSpPr/>
          <p:nvPr/>
        </p:nvSpPr>
        <p:spPr>
          <a:xfrm rot="-5400000">
            <a:off x="-388933" y="4841194"/>
            <a:ext cx="1737401" cy="959536"/>
          </a:xfrm>
          <a:custGeom>
            <a:rect b="b" l="l" r="r" t="t"/>
            <a:pathLst>
              <a:path extrusionOk="0" h="959536" w="1737401">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venir"/>
              <a:buNone/>
            </a:pPr>
            <a:r>
              <a:t/>
            </a:r>
            <a:endParaRPr b="0" i="0" sz="1800" u="none" cap="none" strike="noStrike">
              <a:solidFill>
                <a:srgbClr val="000000"/>
              </a:solidFill>
              <a:latin typeface="Calibri"/>
              <a:ea typeface="Calibri"/>
              <a:cs typeface="Calibri"/>
              <a:sym typeface="Calibri"/>
            </a:endParaRPr>
          </a:p>
        </p:txBody>
      </p:sp>
      <p:sp>
        <p:nvSpPr>
          <p:cNvPr id="60" name="Google Shape;60;p7"/>
          <p:cNvSpPr/>
          <p:nvPr/>
        </p:nvSpPr>
        <p:spPr>
          <a:xfrm>
            <a:off x="10494433" y="2"/>
            <a:ext cx="849328" cy="357668"/>
          </a:xfrm>
          <a:custGeom>
            <a:rect b="b" l="l" r="r" t="t"/>
            <a:pathLst>
              <a:path extrusionOk="0" h="477997" w="1135066">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1" name="Shape 61"/>
        <p:cNvGrpSpPr/>
        <p:nvPr/>
      </p:nvGrpSpPr>
      <p:grpSpPr>
        <a:xfrm>
          <a:off x="0" y="0"/>
          <a:ext cx="0" cy="0"/>
          <a:chOff x="0" y="0"/>
          <a:chExt cx="0" cy="0"/>
        </a:xfrm>
      </p:grpSpPr>
      <p:sp>
        <p:nvSpPr>
          <p:cNvPr id="62" name="Google Shape;62;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
        <p:nvSpPr>
          <p:cNvPr id="66" name="Google Shape;66;p8"/>
          <p:cNvSpPr/>
          <p:nvPr/>
        </p:nvSpPr>
        <p:spPr>
          <a:xfrm rot="-5400000">
            <a:off x="-388933" y="4841194"/>
            <a:ext cx="1737401" cy="959536"/>
          </a:xfrm>
          <a:custGeom>
            <a:rect b="b" l="l" r="r" t="t"/>
            <a:pathLst>
              <a:path extrusionOk="0" h="959536" w="1737401">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venir"/>
              <a:buNone/>
            </a:pPr>
            <a:r>
              <a:t/>
            </a:r>
            <a:endParaRPr b="0" i="0" sz="1800" u="none" cap="none" strike="noStrike">
              <a:solidFill>
                <a:srgbClr val="000000"/>
              </a:solidFill>
              <a:latin typeface="Calibri"/>
              <a:ea typeface="Calibri"/>
              <a:cs typeface="Calibri"/>
              <a:sym typeface="Calibri"/>
            </a:endParaRPr>
          </a:p>
        </p:txBody>
      </p:sp>
      <p:sp>
        <p:nvSpPr>
          <p:cNvPr id="67" name="Google Shape;67;p8"/>
          <p:cNvSpPr/>
          <p:nvPr/>
        </p:nvSpPr>
        <p:spPr>
          <a:xfrm>
            <a:off x="10494433" y="2"/>
            <a:ext cx="849328" cy="357668"/>
          </a:xfrm>
          <a:custGeom>
            <a:rect b="b" l="l" r="r" t="t"/>
            <a:pathLst>
              <a:path extrusionOk="0" h="477997" w="1135066">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8" name="Shape 68"/>
        <p:cNvGrpSpPr/>
        <p:nvPr/>
      </p:nvGrpSpPr>
      <p:grpSpPr>
        <a:xfrm>
          <a:off x="0" y="0"/>
          <a:ext cx="0" cy="0"/>
          <a:chOff x="0" y="0"/>
          <a:chExt cx="0" cy="0"/>
        </a:xfrm>
      </p:grpSpPr>
      <p:sp>
        <p:nvSpPr>
          <p:cNvPr id="69" name="Google Shape;69;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71" name="Google Shape;71;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2" name="Google Shape;7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
        <p:nvSpPr>
          <p:cNvPr id="75" name="Google Shape;75;p9"/>
          <p:cNvSpPr/>
          <p:nvPr/>
        </p:nvSpPr>
        <p:spPr>
          <a:xfrm rot="-5400000">
            <a:off x="-388933" y="4841194"/>
            <a:ext cx="1737401" cy="959536"/>
          </a:xfrm>
          <a:custGeom>
            <a:rect b="b" l="l" r="r" t="t"/>
            <a:pathLst>
              <a:path extrusionOk="0" h="959536" w="1737401">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venir"/>
              <a:buNone/>
            </a:pPr>
            <a:r>
              <a:t/>
            </a:r>
            <a:endParaRPr b="0" i="0" sz="1800" u="none" cap="none" strike="noStrike">
              <a:solidFill>
                <a:srgbClr val="000000"/>
              </a:solidFill>
              <a:latin typeface="Calibri"/>
              <a:ea typeface="Calibri"/>
              <a:cs typeface="Calibri"/>
              <a:sym typeface="Calibri"/>
            </a:endParaRPr>
          </a:p>
        </p:txBody>
      </p:sp>
      <p:sp>
        <p:nvSpPr>
          <p:cNvPr id="76" name="Google Shape;76;p9"/>
          <p:cNvSpPr/>
          <p:nvPr/>
        </p:nvSpPr>
        <p:spPr>
          <a:xfrm>
            <a:off x="10494433" y="2"/>
            <a:ext cx="849328" cy="357668"/>
          </a:xfrm>
          <a:custGeom>
            <a:rect b="b" l="l" r="r" t="t"/>
            <a:pathLst>
              <a:path extrusionOk="0" h="477997" w="1135066">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7" name="Shape 77"/>
        <p:cNvGrpSpPr/>
        <p:nvPr/>
      </p:nvGrpSpPr>
      <p:grpSpPr>
        <a:xfrm>
          <a:off x="0" y="0"/>
          <a:ext cx="0" cy="0"/>
          <a:chOff x="0" y="0"/>
          <a:chExt cx="0" cy="0"/>
        </a:xfrm>
      </p:grpSpPr>
      <p:sp>
        <p:nvSpPr>
          <p:cNvPr id="78" name="Google Shape;78;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9" name="Google Shape;79;p10"/>
          <p:cNvSpPr/>
          <p:nvPr>
            <p:ph idx="2" type="pic"/>
          </p:nvPr>
        </p:nvSpPr>
        <p:spPr>
          <a:xfrm>
            <a:off x="5183188" y="987425"/>
            <a:ext cx="6172200" cy="4873625"/>
          </a:xfrm>
          <a:prstGeom prst="rect">
            <a:avLst/>
          </a:prstGeom>
          <a:noFill/>
          <a:ln>
            <a:noFill/>
          </a:ln>
        </p:spPr>
      </p:sp>
      <p:sp>
        <p:nvSpPr>
          <p:cNvPr id="80" name="Google Shape;80;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81" name="Google Shape;81;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
        <p:nvSpPr>
          <p:cNvPr id="84" name="Google Shape;84;p10"/>
          <p:cNvSpPr/>
          <p:nvPr/>
        </p:nvSpPr>
        <p:spPr>
          <a:xfrm rot="-5400000">
            <a:off x="-388933" y="4841194"/>
            <a:ext cx="1737401" cy="959536"/>
          </a:xfrm>
          <a:custGeom>
            <a:rect b="b" l="l" r="r" t="t"/>
            <a:pathLst>
              <a:path extrusionOk="0" h="959536" w="1737401">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venir"/>
              <a:buNone/>
            </a:pPr>
            <a:r>
              <a:t/>
            </a:r>
            <a:endParaRPr b="0" i="0" sz="1800" u="none" cap="none" strike="noStrike">
              <a:solidFill>
                <a:srgbClr val="000000"/>
              </a:solidFill>
              <a:latin typeface="Calibri"/>
              <a:ea typeface="Calibri"/>
              <a:cs typeface="Calibri"/>
              <a:sym typeface="Calibri"/>
            </a:endParaRPr>
          </a:p>
        </p:txBody>
      </p:sp>
      <p:sp>
        <p:nvSpPr>
          <p:cNvPr id="85" name="Google Shape;85;p10"/>
          <p:cNvSpPr/>
          <p:nvPr/>
        </p:nvSpPr>
        <p:spPr>
          <a:xfrm>
            <a:off x="10494433" y="2"/>
            <a:ext cx="849328" cy="357668"/>
          </a:xfrm>
          <a:custGeom>
            <a:rect b="b" l="l" r="r" t="t"/>
            <a:pathLst>
              <a:path extrusionOk="0" h="477997" w="1135066">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Twentieth Century"/>
              <a:buNone/>
              <a:defRPr b="0" i="0" sz="4400" u="none" cap="none" strike="noStrike">
                <a:solidFill>
                  <a:schemeClr val="dk1"/>
                </a:solidFill>
                <a:latin typeface="Twentieth Century"/>
                <a:ea typeface="Twentieth Century"/>
                <a:cs typeface="Twentieth Century"/>
                <a:sym typeface="Twentieth Centur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venir"/>
                <a:ea typeface="Avenir"/>
                <a:cs typeface="Avenir"/>
                <a:sym typeface="Avenir"/>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venir"/>
                <a:ea typeface="Avenir"/>
                <a:cs typeface="Avenir"/>
                <a:sym typeface="Avenir"/>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venir"/>
                <a:ea typeface="Avenir"/>
                <a:cs typeface="Avenir"/>
                <a:sym typeface="Avenir"/>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Avenir"/>
                <a:ea typeface="Avenir"/>
                <a:cs typeface="Avenir"/>
                <a:sym typeface="Avenir"/>
              </a:defRPr>
            </a:lvl1pPr>
            <a:lvl2pPr lvl="1"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2pPr>
            <a:lvl3pPr lvl="2"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3pPr>
            <a:lvl4pPr lvl="3"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4pPr>
            <a:lvl5pPr lvl="4"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5pPr>
            <a:lvl6pPr lvl="5"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6pPr>
            <a:lvl7pPr lvl="6"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7pPr>
            <a:lvl8pPr lvl="7"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8pPr>
            <a:lvl9pPr lvl="8"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venir"/>
                <a:ea typeface="Avenir"/>
                <a:cs typeface="Avenir"/>
                <a:sym typeface="Avenir"/>
              </a:defRPr>
            </a:lvl1pPr>
            <a:lvl2pPr lvl="1"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2pPr>
            <a:lvl3pPr lvl="2"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3pPr>
            <a:lvl4pPr lvl="3"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4pPr>
            <a:lvl5pPr lvl="4"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5pPr>
            <a:lvl6pPr lvl="5"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6pPr>
            <a:lvl7pPr lvl="6"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7pPr>
            <a:lvl8pPr lvl="7"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8pPr>
            <a:lvl9pPr lvl="8"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Avenir"/>
                <a:ea typeface="Avenir"/>
                <a:cs typeface="Avenir"/>
                <a:sym typeface="Avenir"/>
              </a:defRPr>
            </a:lvl1pPr>
            <a:lvl2pPr indent="0" lvl="1" marL="0" marR="0" rtl="0" algn="r">
              <a:spcBef>
                <a:spcPts val="0"/>
              </a:spcBef>
              <a:buNone/>
              <a:defRPr b="0" i="0" sz="1200" u="none" cap="none" strike="noStrike">
                <a:solidFill>
                  <a:srgbClr val="888888"/>
                </a:solidFill>
                <a:latin typeface="Avenir"/>
                <a:ea typeface="Avenir"/>
                <a:cs typeface="Avenir"/>
                <a:sym typeface="Avenir"/>
              </a:defRPr>
            </a:lvl2pPr>
            <a:lvl3pPr indent="0" lvl="2" marL="0" marR="0" rtl="0" algn="r">
              <a:spcBef>
                <a:spcPts val="0"/>
              </a:spcBef>
              <a:buNone/>
              <a:defRPr b="0" i="0" sz="1200" u="none" cap="none" strike="noStrike">
                <a:solidFill>
                  <a:srgbClr val="888888"/>
                </a:solidFill>
                <a:latin typeface="Avenir"/>
                <a:ea typeface="Avenir"/>
                <a:cs typeface="Avenir"/>
                <a:sym typeface="Avenir"/>
              </a:defRPr>
            </a:lvl3pPr>
            <a:lvl4pPr indent="0" lvl="3" marL="0" marR="0" rtl="0" algn="r">
              <a:spcBef>
                <a:spcPts val="0"/>
              </a:spcBef>
              <a:buNone/>
              <a:defRPr b="0" i="0" sz="1200" u="none" cap="none" strike="noStrike">
                <a:solidFill>
                  <a:srgbClr val="888888"/>
                </a:solidFill>
                <a:latin typeface="Avenir"/>
                <a:ea typeface="Avenir"/>
                <a:cs typeface="Avenir"/>
                <a:sym typeface="Avenir"/>
              </a:defRPr>
            </a:lvl4pPr>
            <a:lvl5pPr indent="0" lvl="4" marL="0" marR="0" rtl="0" algn="r">
              <a:spcBef>
                <a:spcPts val="0"/>
              </a:spcBef>
              <a:buNone/>
              <a:defRPr b="0" i="0" sz="1200" u="none" cap="none" strike="noStrike">
                <a:solidFill>
                  <a:srgbClr val="888888"/>
                </a:solidFill>
                <a:latin typeface="Avenir"/>
                <a:ea typeface="Avenir"/>
                <a:cs typeface="Avenir"/>
                <a:sym typeface="Avenir"/>
              </a:defRPr>
            </a:lvl5pPr>
            <a:lvl6pPr indent="0" lvl="5" marL="0" marR="0" rtl="0" algn="r">
              <a:spcBef>
                <a:spcPts val="0"/>
              </a:spcBef>
              <a:buNone/>
              <a:defRPr b="0" i="0" sz="1200" u="none" cap="none" strike="noStrike">
                <a:solidFill>
                  <a:srgbClr val="888888"/>
                </a:solidFill>
                <a:latin typeface="Avenir"/>
                <a:ea typeface="Avenir"/>
                <a:cs typeface="Avenir"/>
                <a:sym typeface="Avenir"/>
              </a:defRPr>
            </a:lvl6pPr>
            <a:lvl7pPr indent="0" lvl="6" marL="0" marR="0" rtl="0" algn="r">
              <a:spcBef>
                <a:spcPts val="0"/>
              </a:spcBef>
              <a:buNone/>
              <a:defRPr b="0" i="0" sz="1200" u="none" cap="none" strike="noStrike">
                <a:solidFill>
                  <a:srgbClr val="888888"/>
                </a:solidFill>
                <a:latin typeface="Avenir"/>
                <a:ea typeface="Avenir"/>
                <a:cs typeface="Avenir"/>
                <a:sym typeface="Avenir"/>
              </a:defRPr>
            </a:lvl7pPr>
            <a:lvl8pPr indent="0" lvl="7" marL="0" marR="0" rtl="0" algn="r">
              <a:spcBef>
                <a:spcPts val="0"/>
              </a:spcBef>
              <a:buNone/>
              <a:defRPr b="0" i="0" sz="1200" u="none" cap="none" strike="noStrike">
                <a:solidFill>
                  <a:srgbClr val="888888"/>
                </a:solidFill>
                <a:latin typeface="Avenir"/>
                <a:ea typeface="Avenir"/>
                <a:cs typeface="Avenir"/>
                <a:sym typeface="Avenir"/>
              </a:defRPr>
            </a:lvl8pPr>
            <a:lvl9pPr indent="0" lvl="8" marL="0" marR="0" rtl="0" algn="r">
              <a:spcBef>
                <a:spcPts val="0"/>
              </a:spcBef>
              <a:buNone/>
              <a:defRPr b="0" i="0" sz="1200" u="none" cap="none" strike="noStrike">
                <a:solidFill>
                  <a:srgbClr val="888888"/>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millionsongdataset.com/" TargetMode="External"/><Relationship Id="rId4" Type="http://schemas.openxmlformats.org/officeDocument/2006/relationships/hyperlink" Target="http://millionsongdataset.com/" TargetMode="External"/><Relationship Id="rId5" Type="http://schemas.openxmlformats.org/officeDocument/2006/relationships/hyperlink" Target="https://static.turi.com/datasets/millionsong/10000.txt" TargetMode="External"/><Relationship Id="rId6" Type="http://schemas.openxmlformats.org/officeDocument/2006/relationships/hyperlink" Target="https://static.turi.com/datasets/millionsong/song_data.csv"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3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3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3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3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3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3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3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0.jpg"/><Relationship Id="rId4" Type="http://schemas.openxmlformats.org/officeDocument/2006/relationships/image" Target="../media/image6.jpg"/><Relationship Id="rId9" Type="http://schemas.openxmlformats.org/officeDocument/2006/relationships/image" Target="../media/image23.jpg"/><Relationship Id="rId5" Type="http://schemas.openxmlformats.org/officeDocument/2006/relationships/image" Target="../media/image21.png"/><Relationship Id="rId6" Type="http://schemas.openxmlformats.org/officeDocument/2006/relationships/image" Target="../media/image12.png"/><Relationship Id="rId7" Type="http://schemas.openxmlformats.org/officeDocument/2006/relationships/image" Target="../media/image10.png"/><Relationship Id="rId8"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5.png"/><Relationship Id="rId4" Type="http://schemas.openxmlformats.org/officeDocument/2006/relationships/image" Target="../media/image15.jpg"/><Relationship Id="rId5" Type="http://schemas.openxmlformats.org/officeDocument/2006/relationships/image" Target="../media/image13.jpg"/><Relationship Id="rId6"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4.png"/><Relationship Id="rId4" Type="http://schemas.openxmlformats.org/officeDocument/2006/relationships/image" Target="../media/image16.png"/><Relationship Id="rId11" Type="http://schemas.openxmlformats.org/officeDocument/2006/relationships/image" Target="../media/image19.png"/><Relationship Id="rId10" Type="http://schemas.openxmlformats.org/officeDocument/2006/relationships/image" Target="../media/image22.png"/><Relationship Id="rId9" Type="http://schemas.openxmlformats.org/officeDocument/2006/relationships/image" Target="../media/image20.png"/><Relationship Id="rId5" Type="http://schemas.openxmlformats.org/officeDocument/2006/relationships/image" Target="../media/image7.png"/><Relationship Id="rId6" Type="http://schemas.openxmlformats.org/officeDocument/2006/relationships/image" Target="../media/image5.jpg"/><Relationship Id="rId7" Type="http://schemas.openxmlformats.org/officeDocument/2006/relationships/image" Target="../media/image11.jpg"/><Relationship Id="rId8" Type="http://schemas.openxmlformats.org/officeDocument/2006/relationships/image" Target="../media/image8.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5" name="Shape 105"/>
        <p:cNvGrpSpPr/>
        <p:nvPr/>
      </p:nvGrpSpPr>
      <p:grpSpPr>
        <a:xfrm>
          <a:off x="0" y="0"/>
          <a:ext cx="0" cy="0"/>
          <a:chOff x="0" y="0"/>
          <a:chExt cx="0" cy="0"/>
        </a:xfrm>
      </p:grpSpPr>
      <p:sp>
        <p:nvSpPr>
          <p:cNvPr id="106" name="Google Shape;106;p13"/>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pic>
        <p:nvPicPr>
          <p:cNvPr id="107" name="Google Shape;107;p13"/>
          <p:cNvPicPr preferRelativeResize="0"/>
          <p:nvPr/>
        </p:nvPicPr>
        <p:blipFill rotWithShape="1">
          <a:blip r:embed="rId3">
            <a:alphaModFix/>
          </a:blip>
          <a:srcRect b="6225" l="0" r="-1" t="0"/>
          <a:stretch/>
        </p:blipFill>
        <p:spPr>
          <a:xfrm>
            <a:off x="3068" y="0"/>
            <a:ext cx="12188932" cy="6857990"/>
          </a:xfrm>
          <a:prstGeom prst="rect">
            <a:avLst/>
          </a:prstGeom>
          <a:noFill/>
          <a:ln>
            <a:noFill/>
          </a:ln>
        </p:spPr>
      </p:pic>
      <p:sp>
        <p:nvSpPr>
          <p:cNvPr id="108" name="Google Shape;108;p13"/>
          <p:cNvSpPr/>
          <p:nvPr/>
        </p:nvSpPr>
        <p:spPr>
          <a:xfrm rot="10800000">
            <a:off x="-3" y="4530071"/>
            <a:ext cx="12191999" cy="2327926"/>
          </a:xfrm>
          <a:prstGeom prst="rect">
            <a:avLst/>
          </a:prstGeom>
          <a:gradFill>
            <a:gsLst>
              <a:gs pos="0">
                <a:srgbClr val="000000">
                  <a:alpha val="0"/>
                </a:srgbClr>
              </a:gs>
              <a:gs pos="44000">
                <a:srgbClr val="000000">
                  <a:alpha val="40000"/>
                </a:srgbClr>
              </a:gs>
              <a:gs pos="100000">
                <a:srgbClr val="000000">
                  <a:alpha val="69803"/>
                </a:srgbClr>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109" name="Google Shape;109;p13"/>
          <p:cNvSpPr txBox="1"/>
          <p:nvPr>
            <p:ph type="ctrTitle"/>
          </p:nvPr>
        </p:nvSpPr>
        <p:spPr>
          <a:xfrm>
            <a:off x="1525547" y="2871188"/>
            <a:ext cx="9144000" cy="7413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lt1"/>
              </a:buClr>
              <a:buSzPts val="4320"/>
              <a:buFont typeface="Twentieth Century"/>
              <a:buNone/>
            </a:pPr>
            <a:r>
              <a:rPr b="1" lang="en-IN" sz="5300">
                <a:solidFill>
                  <a:srgbClr val="00FF00"/>
                </a:solidFill>
                <a:highlight>
                  <a:srgbClr val="C00000"/>
                </a:highlight>
              </a:rPr>
              <a:t>Music Recommendation System</a:t>
            </a:r>
            <a:endParaRPr sz="5300">
              <a:solidFill>
                <a:srgbClr val="00FF00"/>
              </a:solidFill>
              <a:highlight>
                <a:srgbClr val="C00000"/>
              </a:highlight>
            </a:endParaRPr>
          </a:p>
        </p:txBody>
      </p:sp>
      <p:sp>
        <p:nvSpPr>
          <p:cNvPr id="110" name="Google Shape;110;p13"/>
          <p:cNvSpPr txBox="1"/>
          <p:nvPr>
            <p:ph idx="1" type="subTitle"/>
          </p:nvPr>
        </p:nvSpPr>
        <p:spPr>
          <a:xfrm>
            <a:off x="1524000" y="5636465"/>
            <a:ext cx="9144000" cy="646785"/>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lt1"/>
              </a:buClr>
              <a:buSzPts val="2400"/>
              <a:buNone/>
            </a:pPr>
            <a:r>
              <a:rPr lang="en-IN">
                <a:solidFill>
                  <a:schemeClr val="lt1"/>
                </a:solidFill>
              </a:rPr>
              <a:t> </a:t>
            </a:r>
            <a:endParaRPr/>
          </a:p>
        </p:txBody>
      </p:sp>
      <p:sp>
        <p:nvSpPr>
          <p:cNvPr id="111" name="Google Shape;111;p13"/>
          <p:cNvSpPr txBox="1"/>
          <p:nvPr/>
        </p:nvSpPr>
        <p:spPr>
          <a:xfrm>
            <a:off x="8488392" y="5694034"/>
            <a:ext cx="292435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lt1"/>
              </a:solidFill>
              <a:latin typeface="Avenir"/>
              <a:ea typeface="Avenir"/>
              <a:cs typeface="Avenir"/>
              <a:sym typeface="Avenir"/>
            </a:endParaRPr>
          </a:p>
        </p:txBody>
      </p:sp>
      <p:sp>
        <p:nvSpPr>
          <p:cNvPr id="112" name="Google Shape;112;p13"/>
          <p:cNvSpPr txBox="1"/>
          <p:nvPr/>
        </p:nvSpPr>
        <p:spPr>
          <a:xfrm>
            <a:off x="5325075" y="4257525"/>
            <a:ext cx="6651600" cy="1847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IN" sz="3500">
                <a:solidFill>
                  <a:srgbClr val="FF9900"/>
                </a:solidFill>
                <a:latin typeface="Avenir"/>
                <a:ea typeface="Avenir"/>
                <a:cs typeface="Avenir"/>
                <a:sym typeface="Avenir"/>
              </a:rPr>
              <a:t>Prepared By:</a:t>
            </a:r>
            <a:endParaRPr b="1" i="1" sz="2100">
              <a:solidFill>
                <a:srgbClr val="FF9900"/>
              </a:solidFill>
            </a:endParaRPr>
          </a:p>
          <a:p>
            <a:pPr indent="0" lvl="0" marL="0" marR="0" rtl="0" algn="l">
              <a:spcBef>
                <a:spcPts val="0"/>
              </a:spcBef>
              <a:spcAft>
                <a:spcPts val="0"/>
              </a:spcAft>
              <a:buNone/>
            </a:pPr>
            <a:r>
              <a:t/>
            </a:r>
            <a:endParaRPr b="1" i="1" sz="2500">
              <a:solidFill>
                <a:schemeClr val="lt1"/>
              </a:solidFill>
              <a:latin typeface="Avenir"/>
              <a:ea typeface="Avenir"/>
              <a:cs typeface="Avenir"/>
              <a:sym typeface="Avenir"/>
            </a:endParaRPr>
          </a:p>
          <a:p>
            <a:pPr indent="0" lvl="0" marL="0" marR="0" rtl="0" algn="l">
              <a:spcBef>
                <a:spcPts val="0"/>
              </a:spcBef>
              <a:spcAft>
                <a:spcPts val="0"/>
              </a:spcAft>
              <a:buNone/>
            </a:pPr>
            <a:r>
              <a:rPr b="1" i="1" lang="en-IN" sz="2700">
                <a:solidFill>
                  <a:srgbClr val="FFFF00"/>
                </a:solidFill>
                <a:latin typeface="Avenir"/>
                <a:ea typeface="Avenir"/>
                <a:cs typeface="Avenir"/>
                <a:sym typeface="Avenir"/>
              </a:rPr>
              <a:t>PARVEJ ALAM MAHAMMADDIN ANSARI</a:t>
            </a:r>
            <a:endParaRPr b="1" i="1" sz="2700">
              <a:solidFill>
                <a:srgbClr val="FFFF00"/>
              </a:solidFill>
              <a:latin typeface="Avenir"/>
              <a:ea typeface="Avenir"/>
              <a:cs typeface="Avenir"/>
              <a:sym typeface="Avenir"/>
            </a:endParaRPr>
          </a:p>
          <a:p>
            <a:pPr indent="0" lvl="0" marL="0" marR="0" rtl="0" algn="l">
              <a:spcBef>
                <a:spcPts val="0"/>
              </a:spcBef>
              <a:spcAft>
                <a:spcPts val="0"/>
              </a:spcAft>
              <a:buNone/>
            </a:pPr>
            <a:r>
              <a:rPr b="1" i="1" lang="en-IN" sz="2700">
                <a:solidFill>
                  <a:srgbClr val="FFFF00"/>
                </a:solidFill>
                <a:latin typeface="Avenir"/>
                <a:ea typeface="Avenir"/>
                <a:cs typeface="Avenir"/>
                <a:sym typeface="Avenir"/>
              </a:rPr>
              <a:t>Intern ID: SMI65929</a:t>
            </a:r>
            <a:endParaRPr b="1" i="1" sz="2700">
              <a:solidFill>
                <a:srgbClr val="FFFF00"/>
              </a:solidFill>
              <a:latin typeface="Avenir"/>
              <a:ea typeface="Avenir"/>
              <a:cs typeface="Avenir"/>
              <a:sym typeface="Aveni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4EBF2"/>
        </a:solidFill>
      </p:bgPr>
    </p:bg>
    <p:spTree>
      <p:nvGrpSpPr>
        <p:cNvPr id="242" name="Shape 242"/>
        <p:cNvGrpSpPr/>
        <p:nvPr/>
      </p:nvGrpSpPr>
      <p:grpSpPr>
        <a:xfrm>
          <a:off x="0" y="0"/>
          <a:ext cx="0" cy="0"/>
          <a:chOff x="0" y="0"/>
          <a:chExt cx="0" cy="0"/>
        </a:xfrm>
      </p:grpSpPr>
      <p:sp>
        <p:nvSpPr>
          <p:cNvPr id="243" name="Google Shape;243;p22"/>
          <p:cNvSpPr txBox="1"/>
          <p:nvPr/>
        </p:nvSpPr>
        <p:spPr>
          <a:xfrm>
            <a:off x="2781600" y="327600"/>
            <a:ext cx="6628800" cy="646500"/>
          </a:xfrm>
          <a:prstGeom prst="rect">
            <a:avLst/>
          </a:prstGeom>
          <a:solidFill>
            <a:srgbClr val="DEE5C8"/>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3600">
                <a:solidFill>
                  <a:srgbClr val="7B354D"/>
                </a:solidFill>
                <a:latin typeface="Avenir"/>
                <a:ea typeface="Avenir"/>
                <a:cs typeface="Avenir"/>
                <a:sym typeface="Avenir"/>
              </a:rPr>
              <a:t>3. About </a:t>
            </a:r>
            <a:r>
              <a:rPr b="1" lang="en-IN" sz="3600">
                <a:solidFill>
                  <a:srgbClr val="7B354D"/>
                </a:solidFill>
                <a:latin typeface="Avenir"/>
                <a:ea typeface="Avenir"/>
                <a:cs typeface="Avenir"/>
                <a:sym typeface="Avenir"/>
              </a:rPr>
              <a:t>K-Means Clustering </a:t>
            </a:r>
            <a:endParaRPr/>
          </a:p>
        </p:txBody>
      </p:sp>
      <p:pic>
        <p:nvPicPr>
          <p:cNvPr descr="Self Organizing Maps (SOM's) - Why revisit K-Means? - Blogs ..." id="244" name="Google Shape;244;p22"/>
          <p:cNvPicPr preferRelativeResize="0"/>
          <p:nvPr/>
        </p:nvPicPr>
        <p:blipFill rotWithShape="1">
          <a:blip r:embed="rId3">
            <a:alphaModFix/>
          </a:blip>
          <a:srcRect b="0" l="0" r="0" t="14191"/>
          <a:stretch/>
        </p:blipFill>
        <p:spPr>
          <a:xfrm>
            <a:off x="6908800" y="1325880"/>
            <a:ext cx="5080000" cy="4170680"/>
          </a:xfrm>
          <a:prstGeom prst="rect">
            <a:avLst/>
          </a:prstGeom>
          <a:noFill/>
          <a:ln>
            <a:noFill/>
          </a:ln>
        </p:spPr>
      </p:pic>
      <p:sp>
        <p:nvSpPr>
          <p:cNvPr id="245" name="Google Shape;245;p22"/>
          <p:cNvSpPr txBox="1"/>
          <p:nvPr/>
        </p:nvSpPr>
        <p:spPr>
          <a:xfrm>
            <a:off x="459740" y="1234440"/>
            <a:ext cx="6449060" cy="480131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Avenir"/>
                <a:ea typeface="Avenir"/>
                <a:cs typeface="Avenir"/>
                <a:sym typeface="Avenir"/>
              </a:rPr>
              <a:t>Clustering is the process of dividing the datasets into groups, consisting of similar data-points and its main aim is to group similar elements or group points into a cluster.</a:t>
            </a:r>
            <a:endParaRPr/>
          </a:p>
          <a:p>
            <a:pPr indent="-342900" lvl="0" marL="342900" marR="0" rtl="0" algn="l">
              <a:spcBef>
                <a:spcPts val="0"/>
              </a:spcBef>
              <a:spcAft>
                <a:spcPts val="0"/>
              </a:spcAft>
              <a:buClr>
                <a:schemeClr val="dk1"/>
              </a:buClr>
              <a:buSzPts val="1800"/>
              <a:buFont typeface="Avenir"/>
              <a:buAutoNum type="arabicPeriod"/>
            </a:pPr>
            <a:r>
              <a:rPr lang="en-IN" sz="1800">
                <a:solidFill>
                  <a:schemeClr val="dk1"/>
                </a:solidFill>
                <a:latin typeface="Avenir"/>
                <a:ea typeface="Avenir"/>
                <a:cs typeface="Avenir"/>
                <a:sym typeface="Avenir"/>
              </a:rPr>
              <a:t>Clustering is unsupervised learning – It will have unknown number of classes , no prior knowledge and finds the natural groupings between objects.</a:t>
            </a:r>
            <a:endParaRPr/>
          </a:p>
          <a:p>
            <a:pPr indent="-342900" lvl="0" marL="342900" marR="0" rtl="0" algn="l">
              <a:spcBef>
                <a:spcPts val="0"/>
              </a:spcBef>
              <a:spcAft>
                <a:spcPts val="0"/>
              </a:spcAft>
              <a:buClr>
                <a:schemeClr val="dk1"/>
              </a:buClr>
              <a:buSzPts val="1800"/>
              <a:buFont typeface="Avenir"/>
              <a:buAutoNum type="arabicPeriod"/>
            </a:pPr>
            <a:r>
              <a:rPr lang="en-IN" sz="1800">
                <a:solidFill>
                  <a:schemeClr val="dk1"/>
                </a:solidFill>
                <a:latin typeface="Avenir"/>
                <a:ea typeface="Avenir"/>
                <a:cs typeface="Avenir"/>
                <a:sym typeface="Avenir"/>
              </a:rPr>
              <a:t>Clustering methods are basically used to automatically group the retrieved documents into a list of meaningful categories </a:t>
            </a:r>
            <a:endParaRPr/>
          </a:p>
          <a:p>
            <a:pPr indent="0" lvl="0" marL="0" marR="0" rtl="0" algn="l">
              <a:spcBef>
                <a:spcPts val="0"/>
              </a:spcBef>
              <a:spcAft>
                <a:spcPts val="0"/>
              </a:spcAft>
              <a:buNone/>
            </a:pPr>
            <a:r>
              <a:t/>
            </a:r>
            <a:endParaRPr sz="1800">
              <a:solidFill>
                <a:schemeClr val="dk1"/>
              </a:solidFill>
              <a:latin typeface="Avenir"/>
              <a:ea typeface="Avenir"/>
              <a:cs typeface="Avenir"/>
              <a:sym typeface="Avenir"/>
            </a:endParaRPr>
          </a:p>
          <a:p>
            <a:pPr indent="0" lvl="0" marL="0" marR="0" rtl="0" algn="l">
              <a:spcBef>
                <a:spcPts val="0"/>
              </a:spcBef>
              <a:spcAft>
                <a:spcPts val="0"/>
              </a:spcAft>
              <a:buNone/>
            </a:pPr>
            <a:r>
              <a:rPr b="1" lang="en-IN" sz="1800">
                <a:solidFill>
                  <a:srgbClr val="002060"/>
                </a:solidFill>
                <a:latin typeface="Avenir"/>
                <a:ea typeface="Avenir"/>
                <a:cs typeface="Avenir"/>
                <a:sym typeface="Avenir"/>
              </a:rPr>
              <a:t>K-MEANS in Recommendation Systems:</a:t>
            </a:r>
            <a:endParaRPr/>
          </a:p>
          <a:p>
            <a:pPr indent="0" lvl="0" marL="0" marR="0" rtl="0" algn="l">
              <a:spcBef>
                <a:spcPts val="0"/>
              </a:spcBef>
              <a:spcAft>
                <a:spcPts val="0"/>
              </a:spcAft>
              <a:buNone/>
            </a:pPr>
            <a:r>
              <a:t/>
            </a:r>
            <a:endParaRPr b="1" sz="1800">
              <a:solidFill>
                <a:schemeClr val="dk1"/>
              </a:solidFill>
              <a:latin typeface="Avenir"/>
              <a:ea typeface="Avenir"/>
              <a:cs typeface="Avenir"/>
              <a:sym typeface="Avenir"/>
            </a:endParaRPr>
          </a:p>
          <a:p>
            <a:pPr indent="0" lvl="0" marL="0" marR="0" rtl="0" algn="l">
              <a:spcBef>
                <a:spcPts val="0"/>
              </a:spcBef>
              <a:spcAft>
                <a:spcPts val="0"/>
              </a:spcAft>
              <a:buNone/>
            </a:pPr>
            <a:r>
              <a:rPr lang="en-IN" sz="1800">
                <a:solidFill>
                  <a:schemeClr val="dk1"/>
                </a:solidFill>
                <a:latin typeface="Avenir"/>
                <a:ea typeface="Avenir"/>
                <a:cs typeface="Avenir"/>
                <a:sym typeface="Avenir"/>
              </a:rPr>
              <a:t>K-Means clustering was implemented by creating a cluster of songs in the dataset. Based on the cluster, recommendation was then made. One of the advantages of this method is that it scales well with very large dataset.</a:t>
            </a:r>
            <a:endParaRPr/>
          </a:p>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descr="Hybrid hierarchical k-means clustering for optimizing clustering ..." id="246" name="Google Shape;246;p22"/>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4EBF2"/>
        </a:solidFill>
      </p:bgPr>
    </p:bg>
    <p:spTree>
      <p:nvGrpSpPr>
        <p:cNvPr id="250" name="Shape 250"/>
        <p:cNvGrpSpPr/>
        <p:nvPr/>
      </p:nvGrpSpPr>
      <p:grpSpPr>
        <a:xfrm>
          <a:off x="0" y="0"/>
          <a:ext cx="0" cy="0"/>
          <a:chOff x="0" y="0"/>
          <a:chExt cx="0" cy="0"/>
        </a:xfrm>
      </p:grpSpPr>
      <p:sp>
        <p:nvSpPr>
          <p:cNvPr id="251" name="Google Shape;251;p23"/>
          <p:cNvSpPr txBox="1"/>
          <p:nvPr/>
        </p:nvSpPr>
        <p:spPr>
          <a:xfrm>
            <a:off x="2030979" y="193040"/>
            <a:ext cx="7265400" cy="646500"/>
          </a:xfrm>
          <a:prstGeom prst="rect">
            <a:avLst/>
          </a:prstGeom>
          <a:solidFill>
            <a:srgbClr val="DEE5C8"/>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3600">
                <a:solidFill>
                  <a:srgbClr val="7B354D"/>
                </a:solidFill>
                <a:latin typeface="Avenir"/>
                <a:ea typeface="Avenir"/>
                <a:cs typeface="Avenir"/>
                <a:sym typeface="Avenir"/>
              </a:rPr>
              <a:t>        4. Dataset Information</a:t>
            </a:r>
            <a:endParaRPr/>
          </a:p>
        </p:txBody>
      </p:sp>
      <p:sp>
        <p:nvSpPr>
          <p:cNvPr id="252" name="Google Shape;252;p23"/>
          <p:cNvSpPr txBox="1"/>
          <p:nvPr/>
        </p:nvSpPr>
        <p:spPr>
          <a:xfrm>
            <a:off x="701040" y="1359654"/>
            <a:ext cx="10627500" cy="32286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IN" sz="2100">
                <a:solidFill>
                  <a:schemeClr val="dk1"/>
                </a:solidFill>
              </a:rPr>
              <a:t>We are going to use the</a:t>
            </a:r>
            <a:r>
              <a:rPr lang="en-IN" sz="2100">
                <a:solidFill>
                  <a:schemeClr val="dk1"/>
                </a:solidFill>
                <a:uFill>
                  <a:noFill/>
                </a:uFill>
                <a:hlinkClick r:id="rId3">
                  <a:extLst>
                    <a:ext uri="{A12FA001-AC4F-418D-AE19-62706E023703}">
                      <ahyp:hlinkClr val="tx"/>
                    </a:ext>
                  </a:extLst>
                </a:hlinkClick>
              </a:rPr>
              <a:t> </a:t>
            </a:r>
            <a:r>
              <a:rPr b="1" lang="en-IN" sz="2100" u="sng">
                <a:solidFill>
                  <a:schemeClr val="hlink"/>
                </a:solidFill>
                <a:hlinkClick r:id="rId4"/>
              </a:rPr>
              <a:t>Million Song Dataset</a:t>
            </a:r>
            <a:r>
              <a:rPr lang="en-IN" sz="2100">
                <a:solidFill>
                  <a:schemeClr val="dk1"/>
                </a:solidFill>
              </a:rPr>
              <a:t>, a freely-available collection of audio features and metadata for a million contemporary popular music tracks.</a:t>
            </a:r>
            <a:endParaRPr sz="2100">
              <a:solidFill>
                <a:schemeClr val="dk1"/>
              </a:solidFill>
            </a:endParaRPr>
          </a:p>
          <a:p>
            <a:pPr indent="0" lvl="0" marL="0" rtl="0" algn="just">
              <a:lnSpc>
                <a:spcPct val="115000"/>
              </a:lnSpc>
              <a:spcBef>
                <a:spcPts val="1200"/>
              </a:spcBef>
              <a:spcAft>
                <a:spcPts val="0"/>
              </a:spcAft>
              <a:buClr>
                <a:schemeClr val="dk1"/>
              </a:buClr>
              <a:buSzPts val="1100"/>
              <a:buFont typeface="Arial"/>
              <a:buNone/>
            </a:pPr>
            <a:r>
              <a:rPr lang="en-IN" sz="2100">
                <a:solidFill>
                  <a:schemeClr val="dk1"/>
                </a:solidFill>
              </a:rPr>
              <a:t>There are two files that will be interesting for us. The first of them will give us information about the songs. Particularly, it contains the user ID, song ID and the listen count. On the other hand, the second file will contain song ID, title of that song, release, artist name and year. We need to merge these two DataFrames. For that aim, we'll use the </a:t>
            </a:r>
            <a:r>
              <a:rPr lang="en-IN" sz="2100">
                <a:solidFill>
                  <a:srgbClr val="188038"/>
                </a:solidFill>
                <a:latin typeface="Roboto Mono"/>
                <a:ea typeface="Roboto Mono"/>
                <a:cs typeface="Roboto Mono"/>
                <a:sym typeface="Roboto Mono"/>
              </a:rPr>
              <a:t>song_ID</a:t>
            </a:r>
            <a:endParaRPr sz="2100">
              <a:solidFill>
                <a:srgbClr val="188038"/>
              </a:solidFill>
              <a:latin typeface="Roboto Mono"/>
              <a:ea typeface="Roboto Mono"/>
              <a:cs typeface="Roboto Mono"/>
              <a:sym typeface="Roboto Mono"/>
            </a:endParaRPr>
          </a:p>
          <a:p>
            <a:pPr indent="0" lvl="0" marL="0" marR="0" rtl="0" algn="l">
              <a:spcBef>
                <a:spcPts val="1200"/>
              </a:spcBef>
              <a:spcAft>
                <a:spcPts val="0"/>
              </a:spcAft>
              <a:buNone/>
            </a:pPr>
            <a:r>
              <a:t/>
            </a:r>
            <a:endParaRPr sz="2100">
              <a:solidFill>
                <a:schemeClr val="dk1"/>
              </a:solidFill>
              <a:latin typeface="Avenir"/>
              <a:ea typeface="Avenir"/>
              <a:cs typeface="Avenir"/>
              <a:sym typeface="Avenir"/>
            </a:endParaRPr>
          </a:p>
        </p:txBody>
      </p:sp>
      <p:sp>
        <p:nvSpPr>
          <p:cNvPr id="253" name="Google Shape;253;p23"/>
          <p:cNvSpPr txBox="1"/>
          <p:nvPr/>
        </p:nvSpPr>
        <p:spPr>
          <a:xfrm>
            <a:off x="938825" y="4175400"/>
            <a:ext cx="9449700" cy="15669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1200"/>
              </a:spcBef>
              <a:spcAft>
                <a:spcPts val="0"/>
              </a:spcAft>
              <a:buSzPts val="1100"/>
              <a:buNone/>
            </a:pPr>
            <a:r>
              <a:rPr lang="en-IN" sz="2600">
                <a:solidFill>
                  <a:srgbClr val="980000"/>
                </a:solidFill>
                <a:latin typeface="Impact"/>
                <a:ea typeface="Impact"/>
                <a:cs typeface="Impact"/>
                <a:sym typeface="Impact"/>
              </a:rPr>
              <a:t>Dataset Links:</a:t>
            </a:r>
            <a:endParaRPr sz="2600">
              <a:solidFill>
                <a:srgbClr val="980000"/>
              </a:solidFill>
              <a:latin typeface="Impact"/>
              <a:ea typeface="Impact"/>
              <a:cs typeface="Impact"/>
              <a:sym typeface="Impact"/>
            </a:endParaRPr>
          </a:p>
          <a:p>
            <a:pPr indent="-393700" lvl="0" marL="457200" rtl="0" algn="l">
              <a:lnSpc>
                <a:spcPct val="115000"/>
              </a:lnSpc>
              <a:spcBef>
                <a:spcPts val="1200"/>
              </a:spcBef>
              <a:spcAft>
                <a:spcPts val="0"/>
              </a:spcAft>
              <a:buClr>
                <a:schemeClr val="dk1"/>
              </a:buClr>
              <a:buSzPts val="2600"/>
              <a:buAutoNum type="arabicPeriod"/>
            </a:pPr>
            <a:r>
              <a:rPr lang="en-IN" sz="2600" u="sng">
                <a:solidFill>
                  <a:schemeClr val="hlink"/>
                </a:solidFill>
                <a:hlinkClick r:id="rId5"/>
              </a:rPr>
              <a:t>https://static.turi.com/datasets/millionsong/10000.txt</a:t>
            </a:r>
            <a:r>
              <a:rPr lang="en-IN" sz="2600">
                <a:solidFill>
                  <a:schemeClr val="dk1"/>
                </a:solidFill>
              </a:rPr>
              <a:t> </a:t>
            </a:r>
            <a:endParaRPr sz="2600">
              <a:solidFill>
                <a:schemeClr val="dk1"/>
              </a:solidFill>
            </a:endParaRPr>
          </a:p>
          <a:p>
            <a:pPr indent="-393700" lvl="0" marL="457200" rtl="0" algn="l">
              <a:lnSpc>
                <a:spcPct val="115000"/>
              </a:lnSpc>
              <a:spcBef>
                <a:spcPts val="0"/>
              </a:spcBef>
              <a:spcAft>
                <a:spcPts val="0"/>
              </a:spcAft>
              <a:buClr>
                <a:schemeClr val="dk1"/>
              </a:buClr>
              <a:buSzPts val="2600"/>
              <a:buAutoNum type="arabicPeriod"/>
            </a:pPr>
            <a:r>
              <a:rPr lang="en-IN" sz="2600" u="sng">
                <a:solidFill>
                  <a:schemeClr val="hlink"/>
                </a:solidFill>
                <a:hlinkClick r:id="rId6"/>
              </a:rPr>
              <a:t>https://static.turi.com/datasets/millionsong/song_data.csv</a:t>
            </a:r>
            <a:endParaRPr sz="2600">
              <a:solidFill>
                <a:schemeClr val="dk1"/>
              </a:solidFill>
              <a:latin typeface="Avenir"/>
              <a:ea typeface="Avenir"/>
              <a:cs typeface="Avenir"/>
              <a:sym typeface="Aveni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4EBF2"/>
        </a:solidFill>
      </p:bgPr>
    </p:bg>
    <p:spTree>
      <p:nvGrpSpPr>
        <p:cNvPr id="257" name="Shape 257"/>
        <p:cNvGrpSpPr/>
        <p:nvPr/>
      </p:nvGrpSpPr>
      <p:grpSpPr>
        <a:xfrm>
          <a:off x="0" y="0"/>
          <a:ext cx="0" cy="0"/>
          <a:chOff x="0" y="0"/>
          <a:chExt cx="0" cy="0"/>
        </a:xfrm>
      </p:grpSpPr>
      <p:sp>
        <p:nvSpPr>
          <p:cNvPr id="258" name="Google Shape;258;p24"/>
          <p:cNvSpPr txBox="1"/>
          <p:nvPr/>
        </p:nvSpPr>
        <p:spPr>
          <a:xfrm>
            <a:off x="1589475" y="193050"/>
            <a:ext cx="8953500" cy="646500"/>
          </a:xfrm>
          <a:prstGeom prst="rect">
            <a:avLst/>
          </a:prstGeom>
          <a:solidFill>
            <a:srgbClr val="DEE5C8"/>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3600">
                <a:solidFill>
                  <a:srgbClr val="CC4125"/>
                </a:solidFill>
                <a:latin typeface="Avenir"/>
                <a:ea typeface="Avenir"/>
                <a:cs typeface="Avenir"/>
                <a:sym typeface="Avenir"/>
              </a:rPr>
              <a:t>       5. </a:t>
            </a:r>
            <a:r>
              <a:rPr lang="en-IN" sz="3600">
                <a:solidFill>
                  <a:srgbClr val="CC4125"/>
                </a:solidFill>
                <a:latin typeface="Calibri"/>
                <a:ea typeface="Calibri"/>
                <a:cs typeface="Calibri"/>
                <a:sym typeface="Calibri"/>
              </a:rPr>
              <a:t>Collaborative Recommendation System</a:t>
            </a:r>
            <a:endParaRPr sz="3600">
              <a:solidFill>
                <a:srgbClr val="CC4125"/>
              </a:solidFill>
            </a:endParaRPr>
          </a:p>
        </p:txBody>
      </p:sp>
      <p:pic>
        <p:nvPicPr>
          <p:cNvPr id="259" name="Google Shape;259;p24"/>
          <p:cNvPicPr preferRelativeResize="0"/>
          <p:nvPr/>
        </p:nvPicPr>
        <p:blipFill>
          <a:blip r:embed="rId3">
            <a:alphaModFix/>
          </a:blip>
          <a:stretch>
            <a:fillRect/>
          </a:stretch>
        </p:blipFill>
        <p:spPr>
          <a:xfrm>
            <a:off x="923525" y="1059588"/>
            <a:ext cx="10285376" cy="3969975"/>
          </a:xfrm>
          <a:prstGeom prst="rect">
            <a:avLst/>
          </a:prstGeom>
          <a:noFill/>
          <a:ln>
            <a:noFill/>
          </a:ln>
        </p:spPr>
      </p:pic>
      <p:sp>
        <p:nvSpPr>
          <p:cNvPr id="260" name="Google Shape;260;p24"/>
          <p:cNvSpPr txBox="1"/>
          <p:nvPr/>
        </p:nvSpPr>
        <p:spPr>
          <a:xfrm>
            <a:off x="1371150" y="5249600"/>
            <a:ext cx="9449700" cy="446400"/>
          </a:xfrm>
          <a:prstGeom prst="rect">
            <a:avLst/>
          </a:prstGeom>
          <a:noFill/>
          <a:ln>
            <a:noFill/>
          </a:ln>
        </p:spPr>
        <p:txBody>
          <a:bodyPr anchorCtr="0" anchor="t" bIns="45700" lIns="91425" spcFirstLastPara="1" rIns="91425" wrap="square" tIns="45700">
            <a:spAutoFit/>
          </a:bodyPr>
          <a:lstStyle/>
          <a:p>
            <a:pPr indent="0" lvl="0" marL="0" rtl="0" algn="ctr">
              <a:lnSpc>
                <a:spcPct val="115000"/>
              </a:lnSpc>
              <a:spcBef>
                <a:spcPts val="1400"/>
              </a:spcBef>
              <a:spcAft>
                <a:spcPts val="400"/>
              </a:spcAft>
              <a:buNone/>
            </a:pPr>
            <a:r>
              <a:rPr b="1" lang="en-IN" sz="2300">
                <a:solidFill>
                  <a:srgbClr val="002060"/>
                </a:solidFill>
              </a:rPr>
              <a:t>Basic Exploratory Data Analysis</a:t>
            </a:r>
            <a:endParaRPr b="1" sz="2300">
              <a:solidFill>
                <a:srgbClr val="00206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4EBF2"/>
        </a:solidFill>
      </p:bgPr>
    </p:bg>
    <p:spTree>
      <p:nvGrpSpPr>
        <p:cNvPr id="264" name="Shape 264"/>
        <p:cNvGrpSpPr/>
        <p:nvPr/>
      </p:nvGrpSpPr>
      <p:grpSpPr>
        <a:xfrm>
          <a:off x="0" y="0"/>
          <a:ext cx="0" cy="0"/>
          <a:chOff x="0" y="0"/>
          <a:chExt cx="0" cy="0"/>
        </a:xfrm>
      </p:grpSpPr>
      <p:sp>
        <p:nvSpPr>
          <p:cNvPr id="265" name="Google Shape;265;p25"/>
          <p:cNvSpPr txBox="1"/>
          <p:nvPr/>
        </p:nvSpPr>
        <p:spPr>
          <a:xfrm>
            <a:off x="2030975" y="193050"/>
            <a:ext cx="7973100" cy="646500"/>
          </a:xfrm>
          <a:prstGeom prst="rect">
            <a:avLst/>
          </a:prstGeom>
          <a:solidFill>
            <a:srgbClr val="DEE5C8"/>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3600">
                <a:solidFill>
                  <a:srgbClr val="A61C00"/>
                </a:solidFill>
                <a:latin typeface="Avenir"/>
                <a:ea typeface="Avenir"/>
                <a:cs typeface="Avenir"/>
                <a:sym typeface="Avenir"/>
              </a:rPr>
              <a:t>continue…</a:t>
            </a:r>
            <a:endParaRPr sz="3600">
              <a:solidFill>
                <a:srgbClr val="A61C00"/>
              </a:solidFill>
            </a:endParaRPr>
          </a:p>
        </p:txBody>
      </p:sp>
      <p:pic>
        <p:nvPicPr>
          <p:cNvPr id="266" name="Google Shape;266;p25"/>
          <p:cNvPicPr preferRelativeResize="0"/>
          <p:nvPr/>
        </p:nvPicPr>
        <p:blipFill>
          <a:blip r:embed="rId3">
            <a:alphaModFix/>
          </a:blip>
          <a:stretch>
            <a:fillRect/>
          </a:stretch>
        </p:blipFill>
        <p:spPr>
          <a:xfrm>
            <a:off x="1253350" y="1404800"/>
            <a:ext cx="9232525" cy="4107600"/>
          </a:xfrm>
          <a:prstGeom prst="rect">
            <a:avLst/>
          </a:prstGeom>
          <a:noFill/>
          <a:ln>
            <a:noFill/>
          </a:ln>
        </p:spPr>
      </p:pic>
      <p:sp>
        <p:nvSpPr>
          <p:cNvPr id="267" name="Google Shape;267;p25"/>
          <p:cNvSpPr txBox="1"/>
          <p:nvPr/>
        </p:nvSpPr>
        <p:spPr>
          <a:xfrm>
            <a:off x="1292675" y="5749650"/>
            <a:ext cx="9449700" cy="446400"/>
          </a:xfrm>
          <a:prstGeom prst="rect">
            <a:avLst/>
          </a:prstGeom>
          <a:noFill/>
          <a:ln>
            <a:noFill/>
          </a:ln>
        </p:spPr>
        <p:txBody>
          <a:bodyPr anchorCtr="0" anchor="t" bIns="45700" lIns="91425" spcFirstLastPara="1" rIns="91425" wrap="square" tIns="45700">
            <a:spAutoFit/>
          </a:bodyPr>
          <a:lstStyle/>
          <a:p>
            <a:pPr indent="0" lvl="0" marL="0" rtl="0" algn="ctr">
              <a:lnSpc>
                <a:spcPct val="115000"/>
              </a:lnSpc>
              <a:spcBef>
                <a:spcPts val="1400"/>
              </a:spcBef>
              <a:spcAft>
                <a:spcPts val="400"/>
              </a:spcAft>
              <a:buNone/>
            </a:pPr>
            <a:r>
              <a:rPr b="1" lang="en-IN" sz="2300">
                <a:solidFill>
                  <a:srgbClr val="002060"/>
                </a:solidFill>
              </a:rPr>
              <a:t>Basic Exploratory Data Analysis (Continue..)</a:t>
            </a:r>
            <a:endParaRPr b="1" sz="2300">
              <a:solidFill>
                <a:srgbClr val="00206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4EBF2"/>
        </a:solidFill>
      </p:bgPr>
    </p:bg>
    <p:spTree>
      <p:nvGrpSpPr>
        <p:cNvPr id="271" name="Shape 271"/>
        <p:cNvGrpSpPr/>
        <p:nvPr/>
      </p:nvGrpSpPr>
      <p:grpSpPr>
        <a:xfrm>
          <a:off x="0" y="0"/>
          <a:ext cx="0" cy="0"/>
          <a:chOff x="0" y="0"/>
          <a:chExt cx="0" cy="0"/>
        </a:xfrm>
      </p:grpSpPr>
      <p:sp>
        <p:nvSpPr>
          <p:cNvPr id="272" name="Google Shape;272;p26"/>
          <p:cNvSpPr txBox="1"/>
          <p:nvPr/>
        </p:nvSpPr>
        <p:spPr>
          <a:xfrm>
            <a:off x="2030975" y="193050"/>
            <a:ext cx="7973100" cy="646500"/>
          </a:xfrm>
          <a:prstGeom prst="rect">
            <a:avLst/>
          </a:prstGeom>
          <a:solidFill>
            <a:srgbClr val="DEE5C8"/>
          </a:solidFill>
          <a:ln>
            <a:noFill/>
          </a:ln>
        </p:spPr>
        <p:txBody>
          <a:bodyPr anchorCtr="0" anchor="t" bIns="45700" lIns="91425" spcFirstLastPara="1" rIns="91425" wrap="square" tIns="45700">
            <a:spAutoFit/>
          </a:bodyPr>
          <a:lstStyle/>
          <a:p>
            <a:pPr indent="0" lvl="0" marL="0" rtl="0" algn="l">
              <a:spcBef>
                <a:spcPts val="0"/>
              </a:spcBef>
              <a:spcAft>
                <a:spcPts val="0"/>
              </a:spcAft>
              <a:buNone/>
            </a:pPr>
            <a:r>
              <a:rPr b="1" lang="en-IN" sz="3600">
                <a:solidFill>
                  <a:srgbClr val="A61C00"/>
                </a:solidFill>
                <a:latin typeface="Avenir"/>
                <a:ea typeface="Avenir"/>
                <a:cs typeface="Avenir"/>
                <a:sym typeface="Avenir"/>
              </a:rPr>
              <a:t>continue…</a:t>
            </a:r>
            <a:endParaRPr b="1" sz="3600">
              <a:solidFill>
                <a:srgbClr val="A61C00"/>
              </a:solidFill>
              <a:latin typeface="Avenir"/>
              <a:ea typeface="Avenir"/>
              <a:cs typeface="Avenir"/>
              <a:sym typeface="Avenir"/>
            </a:endParaRPr>
          </a:p>
        </p:txBody>
      </p:sp>
      <p:sp>
        <p:nvSpPr>
          <p:cNvPr id="273" name="Google Shape;273;p26"/>
          <p:cNvSpPr txBox="1"/>
          <p:nvPr/>
        </p:nvSpPr>
        <p:spPr>
          <a:xfrm>
            <a:off x="1371150" y="5294575"/>
            <a:ext cx="9449700" cy="446400"/>
          </a:xfrm>
          <a:prstGeom prst="rect">
            <a:avLst/>
          </a:prstGeom>
          <a:noFill/>
          <a:ln>
            <a:noFill/>
          </a:ln>
        </p:spPr>
        <p:txBody>
          <a:bodyPr anchorCtr="0" anchor="t" bIns="45700" lIns="91425" spcFirstLastPara="1" rIns="91425" wrap="square" tIns="45700">
            <a:spAutoFit/>
          </a:bodyPr>
          <a:lstStyle/>
          <a:p>
            <a:pPr indent="0" lvl="0" marL="0" rtl="0" algn="ctr">
              <a:lnSpc>
                <a:spcPct val="115000"/>
              </a:lnSpc>
              <a:spcBef>
                <a:spcPts val="1400"/>
              </a:spcBef>
              <a:spcAft>
                <a:spcPts val="400"/>
              </a:spcAft>
              <a:buNone/>
            </a:pPr>
            <a:r>
              <a:rPr b="1" lang="en-IN" sz="2300">
                <a:solidFill>
                  <a:srgbClr val="002060"/>
                </a:solidFill>
              </a:rPr>
              <a:t>Most popular songs</a:t>
            </a:r>
            <a:endParaRPr sz="2300">
              <a:solidFill>
                <a:srgbClr val="002060"/>
              </a:solidFill>
              <a:latin typeface="Impact"/>
              <a:ea typeface="Impact"/>
              <a:cs typeface="Impact"/>
              <a:sym typeface="Impact"/>
            </a:endParaRPr>
          </a:p>
        </p:txBody>
      </p:sp>
      <p:pic>
        <p:nvPicPr>
          <p:cNvPr id="274" name="Google Shape;274;p26"/>
          <p:cNvPicPr preferRelativeResize="0"/>
          <p:nvPr/>
        </p:nvPicPr>
        <p:blipFill>
          <a:blip r:embed="rId3">
            <a:alphaModFix/>
          </a:blip>
          <a:stretch>
            <a:fillRect/>
          </a:stretch>
        </p:blipFill>
        <p:spPr>
          <a:xfrm>
            <a:off x="1431238" y="1228625"/>
            <a:ext cx="9172575" cy="38481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4EBF2"/>
        </a:solidFill>
      </p:bgPr>
    </p:bg>
    <p:spTree>
      <p:nvGrpSpPr>
        <p:cNvPr id="278" name="Shape 278"/>
        <p:cNvGrpSpPr/>
        <p:nvPr/>
      </p:nvGrpSpPr>
      <p:grpSpPr>
        <a:xfrm>
          <a:off x="0" y="0"/>
          <a:ext cx="0" cy="0"/>
          <a:chOff x="0" y="0"/>
          <a:chExt cx="0" cy="0"/>
        </a:xfrm>
      </p:grpSpPr>
      <p:sp>
        <p:nvSpPr>
          <p:cNvPr id="279" name="Google Shape;279;p27"/>
          <p:cNvSpPr txBox="1"/>
          <p:nvPr/>
        </p:nvSpPr>
        <p:spPr>
          <a:xfrm>
            <a:off x="2030975" y="193050"/>
            <a:ext cx="7973100" cy="646500"/>
          </a:xfrm>
          <a:prstGeom prst="rect">
            <a:avLst/>
          </a:prstGeom>
          <a:solidFill>
            <a:srgbClr val="DEE5C8"/>
          </a:solidFill>
          <a:ln>
            <a:noFill/>
          </a:ln>
        </p:spPr>
        <p:txBody>
          <a:bodyPr anchorCtr="0" anchor="t" bIns="45700" lIns="91425" spcFirstLastPara="1" rIns="91425" wrap="square" tIns="45700">
            <a:spAutoFit/>
          </a:bodyPr>
          <a:lstStyle/>
          <a:p>
            <a:pPr indent="0" lvl="0" marL="0" rtl="0" algn="l">
              <a:spcBef>
                <a:spcPts val="0"/>
              </a:spcBef>
              <a:spcAft>
                <a:spcPts val="0"/>
              </a:spcAft>
              <a:buNone/>
            </a:pPr>
            <a:r>
              <a:rPr b="1" lang="en-IN" sz="3600">
                <a:solidFill>
                  <a:srgbClr val="A61C00"/>
                </a:solidFill>
                <a:latin typeface="Avenir"/>
                <a:ea typeface="Avenir"/>
                <a:cs typeface="Avenir"/>
                <a:sym typeface="Avenir"/>
              </a:rPr>
              <a:t>continue…</a:t>
            </a:r>
            <a:endParaRPr b="1" sz="3600">
              <a:solidFill>
                <a:srgbClr val="A61C00"/>
              </a:solidFill>
              <a:latin typeface="Avenir"/>
              <a:ea typeface="Avenir"/>
              <a:cs typeface="Avenir"/>
              <a:sym typeface="Avenir"/>
            </a:endParaRPr>
          </a:p>
        </p:txBody>
      </p:sp>
      <p:sp>
        <p:nvSpPr>
          <p:cNvPr id="280" name="Google Shape;280;p27"/>
          <p:cNvSpPr txBox="1"/>
          <p:nvPr/>
        </p:nvSpPr>
        <p:spPr>
          <a:xfrm>
            <a:off x="1371150" y="5294575"/>
            <a:ext cx="9449700" cy="446400"/>
          </a:xfrm>
          <a:prstGeom prst="rect">
            <a:avLst/>
          </a:prstGeom>
          <a:noFill/>
          <a:ln>
            <a:noFill/>
          </a:ln>
        </p:spPr>
        <p:txBody>
          <a:bodyPr anchorCtr="0" anchor="t" bIns="45700" lIns="91425" spcFirstLastPara="1" rIns="91425" wrap="square" tIns="45700">
            <a:spAutoFit/>
          </a:bodyPr>
          <a:lstStyle/>
          <a:p>
            <a:pPr indent="0" lvl="0" marL="0" rtl="0" algn="ctr">
              <a:lnSpc>
                <a:spcPct val="115000"/>
              </a:lnSpc>
              <a:spcBef>
                <a:spcPts val="1400"/>
              </a:spcBef>
              <a:spcAft>
                <a:spcPts val="400"/>
              </a:spcAft>
              <a:buNone/>
            </a:pPr>
            <a:r>
              <a:rPr b="1" lang="en-IN" sz="2300">
                <a:solidFill>
                  <a:srgbClr val="002060"/>
                </a:solidFill>
              </a:rPr>
              <a:t>Most popular songs</a:t>
            </a:r>
            <a:endParaRPr sz="2300">
              <a:solidFill>
                <a:srgbClr val="002060"/>
              </a:solidFill>
              <a:latin typeface="Impact"/>
              <a:ea typeface="Impact"/>
              <a:cs typeface="Impact"/>
              <a:sym typeface="Impact"/>
            </a:endParaRPr>
          </a:p>
        </p:txBody>
      </p:sp>
      <p:pic>
        <p:nvPicPr>
          <p:cNvPr id="281" name="Google Shape;281;p27"/>
          <p:cNvPicPr preferRelativeResize="0"/>
          <p:nvPr/>
        </p:nvPicPr>
        <p:blipFill>
          <a:blip r:embed="rId3">
            <a:alphaModFix/>
          </a:blip>
          <a:stretch>
            <a:fillRect/>
          </a:stretch>
        </p:blipFill>
        <p:spPr>
          <a:xfrm>
            <a:off x="1576400" y="1182450"/>
            <a:ext cx="9008425" cy="384331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4EBF2"/>
        </a:solidFill>
      </p:bgPr>
    </p:bg>
    <p:spTree>
      <p:nvGrpSpPr>
        <p:cNvPr id="285" name="Shape 285"/>
        <p:cNvGrpSpPr/>
        <p:nvPr/>
      </p:nvGrpSpPr>
      <p:grpSpPr>
        <a:xfrm>
          <a:off x="0" y="0"/>
          <a:ext cx="0" cy="0"/>
          <a:chOff x="0" y="0"/>
          <a:chExt cx="0" cy="0"/>
        </a:xfrm>
      </p:grpSpPr>
      <p:sp>
        <p:nvSpPr>
          <p:cNvPr id="286" name="Google Shape;286;p28"/>
          <p:cNvSpPr txBox="1"/>
          <p:nvPr/>
        </p:nvSpPr>
        <p:spPr>
          <a:xfrm>
            <a:off x="2030975" y="193050"/>
            <a:ext cx="7973100" cy="646500"/>
          </a:xfrm>
          <a:prstGeom prst="rect">
            <a:avLst/>
          </a:prstGeom>
          <a:solidFill>
            <a:srgbClr val="DEE5C8"/>
          </a:solidFill>
          <a:ln>
            <a:noFill/>
          </a:ln>
        </p:spPr>
        <p:txBody>
          <a:bodyPr anchorCtr="0" anchor="t" bIns="45700" lIns="91425" spcFirstLastPara="1" rIns="91425" wrap="square" tIns="45700">
            <a:spAutoFit/>
          </a:bodyPr>
          <a:lstStyle/>
          <a:p>
            <a:pPr indent="0" lvl="0" marL="0" rtl="0" algn="l">
              <a:spcBef>
                <a:spcPts val="0"/>
              </a:spcBef>
              <a:spcAft>
                <a:spcPts val="0"/>
              </a:spcAft>
              <a:buNone/>
            </a:pPr>
            <a:r>
              <a:rPr b="1" lang="en-IN" sz="3600">
                <a:solidFill>
                  <a:srgbClr val="A61C00"/>
                </a:solidFill>
                <a:latin typeface="Avenir"/>
                <a:ea typeface="Avenir"/>
                <a:cs typeface="Avenir"/>
                <a:sym typeface="Avenir"/>
              </a:rPr>
              <a:t>continue…</a:t>
            </a:r>
            <a:endParaRPr b="1" sz="3600">
              <a:solidFill>
                <a:srgbClr val="A61C00"/>
              </a:solidFill>
              <a:latin typeface="Avenir"/>
              <a:ea typeface="Avenir"/>
              <a:cs typeface="Avenir"/>
              <a:sym typeface="Avenir"/>
            </a:endParaRPr>
          </a:p>
        </p:txBody>
      </p:sp>
      <p:sp>
        <p:nvSpPr>
          <p:cNvPr id="287" name="Google Shape;287;p28"/>
          <p:cNvSpPr txBox="1"/>
          <p:nvPr/>
        </p:nvSpPr>
        <p:spPr>
          <a:xfrm>
            <a:off x="1371150" y="5294575"/>
            <a:ext cx="9449700" cy="446400"/>
          </a:xfrm>
          <a:prstGeom prst="rect">
            <a:avLst/>
          </a:prstGeom>
          <a:noFill/>
          <a:ln>
            <a:noFill/>
          </a:ln>
        </p:spPr>
        <p:txBody>
          <a:bodyPr anchorCtr="0" anchor="t" bIns="45700" lIns="91425" spcFirstLastPara="1" rIns="91425" wrap="square" tIns="45700">
            <a:spAutoFit/>
          </a:bodyPr>
          <a:lstStyle/>
          <a:p>
            <a:pPr indent="0" lvl="0" marL="0" rtl="0" algn="ctr">
              <a:lnSpc>
                <a:spcPct val="115000"/>
              </a:lnSpc>
              <a:spcBef>
                <a:spcPts val="1400"/>
              </a:spcBef>
              <a:spcAft>
                <a:spcPts val="400"/>
              </a:spcAft>
              <a:buNone/>
            </a:pPr>
            <a:r>
              <a:rPr b="1" lang="en-IN" sz="2300">
                <a:solidFill>
                  <a:srgbClr val="002060"/>
                </a:solidFill>
              </a:rPr>
              <a:t>Most popular artists</a:t>
            </a:r>
            <a:endParaRPr sz="2300">
              <a:solidFill>
                <a:srgbClr val="002060"/>
              </a:solidFill>
              <a:latin typeface="Impact"/>
              <a:ea typeface="Impact"/>
              <a:cs typeface="Impact"/>
              <a:sym typeface="Impact"/>
            </a:endParaRPr>
          </a:p>
        </p:txBody>
      </p:sp>
      <p:pic>
        <p:nvPicPr>
          <p:cNvPr id="288" name="Google Shape;288;p28"/>
          <p:cNvPicPr preferRelativeResize="0"/>
          <p:nvPr/>
        </p:nvPicPr>
        <p:blipFill>
          <a:blip r:embed="rId3">
            <a:alphaModFix/>
          </a:blip>
          <a:stretch>
            <a:fillRect/>
          </a:stretch>
        </p:blipFill>
        <p:spPr>
          <a:xfrm>
            <a:off x="1371150" y="1372950"/>
            <a:ext cx="8924925" cy="36554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4EBF2"/>
        </a:solidFill>
      </p:bgPr>
    </p:bg>
    <p:spTree>
      <p:nvGrpSpPr>
        <p:cNvPr id="292" name="Shape 292"/>
        <p:cNvGrpSpPr/>
        <p:nvPr/>
      </p:nvGrpSpPr>
      <p:grpSpPr>
        <a:xfrm>
          <a:off x="0" y="0"/>
          <a:ext cx="0" cy="0"/>
          <a:chOff x="0" y="0"/>
          <a:chExt cx="0" cy="0"/>
        </a:xfrm>
      </p:grpSpPr>
      <p:sp>
        <p:nvSpPr>
          <p:cNvPr id="293" name="Google Shape;293;p29"/>
          <p:cNvSpPr txBox="1"/>
          <p:nvPr/>
        </p:nvSpPr>
        <p:spPr>
          <a:xfrm>
            <a:off x="2030975" y="193050"/>
            <a:ext cx="7973100" cy="646500"/>
          </a:xfrm>
          <a:prstGeom prst="rect">
            <a:avLst/>
          </a:prstGeom>
          <a:solidFill>
            <a:srgbClr val="DEE5C8"/>
          </a:solidFill>
          <a:ln>
            <a:noFill/>
          </a:ln>
        </p:spPr>
        <p:txBody>
          <a:bodyPr anchorCtr="0" anchor="t" bIns="45700" lIns="91425" spcFirstLastPara="1" rIns="91425" wrap="square" tIns="45700">
            <a:spAutoFit/>
          </a:bodyPr>
          <a:lstStyle/>
          <a:p>
            <a:pPr indent="0" lvl="0" marL="0" rtl="0" algn="l">
              <a:spcBef>
                <a:spcPts val="0"/>
              </a:spcBef>
              <a:spcAft>
                <a:spcPts val="0"/>
              </a:spcAft>
              <a:buNone/>
            </a:pPr>
            <a:r>
              <a:rPr b="1" lang="en-IN" sz="3600">
                <a:solidFill>
                  <a:srgbClr val="A61C00"/>
                </a:solidFill>
                <a:latin typeface="Avenir"/>
                <a:ea typeface="Avenir"/>
                <a:cs typeface="Avenir"/>
                <a:sym typeface="Avenir"/>
              </a:rPr>
              <a:t>continue…</a:t>
            </a:r>
            <a:endParaRPr b="1" sz="3600">
              <a:solidFill>
                <a:srgbClr val="A61C00"/>
              </a:solidFill>
              <a:latin typeface="Avenir"/>
              <a:ea typeface="Avenir"/>
              <a:cs typeface="Avenir"/>
              <a:sym typeface="Avenir"/>
            </a:endParaRPr>
          </a:p>
        </p:txBody>
      </p:sp>
      <p:sp>
        <p:nvSpPr>
          <p:cNvPr id="294" name="Google Shape;294;p29"/>
          <p:cNvSpPr txBox="1"/>
          <p:nvPr/>
        </p:nvSpPr>
        <p:spPr>
          <a:xfrm>
            <a:off x="1292675" y="5702050"/>
            <a:ext cx="9449700" cy="446400"/>
          </a:xfrm>
          <a:prstGeom prst="rect">
            <a:avLst/>
          </a:prstGeom>
          <a:noFill/>
          <a:ln>
            <a:noFill/>
          </a:ln>
        </p:spPr>
        <p:txBody>
          <a:bodyPr anchorCtr="0" anchor="t" bIns="45700" lIns="91425" spcFirstLastPara="1" rIns="91425" wrap="square" tIns="45700">
            <a:spAutoFit/>
          </a:bodyPr>
          <a:lstStyle/>
          <a:p>
            <a:pPr indent="0" lvl="0" marL="0" rtl="0" algn="ctr">
              <a:lnSpc>
                <a:spcPct val="115000"/>
              </a:lnSpc>
              <a:spcBef>
                <a:spcPts val="1400"/>
              </a:spcBef>
              <a:spcAft>
                <a:spcPts val="400"/>
              </a:spcAft>
              <a:buNone/>
            </a:pPr>
            <a:r>
              <a:rPr b="1" lang="en-IN" sz="2300">
                <a:solidFill>
                  <a:srgbClr val="002060"/>
                </a:solidFill>
              </a:rPr>
              <a:t>Model and Recommendations</a:t>
            </a:r>
            <a:endParaRPr b="1" sz="2300">
              <a:solidFill>
                <a:srgbClr val="002060"/>
              </a:solidFill>
            </a:endParaRPr>
          </a:p>
        </p:txBody>
      </p:sp>
      <p:pic>
        <p:nvPicPr>
          <p:cNvPr id="295" name="Google Shape;295;p29"/>
          <p:cNvPicPr preferRelativeResize="0"/>
          <p:nvPr/>
        </p:nvPicPr>
        <p:blipFill>
          <a:blip r:embed="rId3">
            <a:alphaModFix/>
          </a:blip>
          <a:stretch>
            <a:fillRect/>
          </a:stretch>
        </p:blipFill>
        <p:spPr>
          <a:xfrm>
            <a:off x="572200" y="1043275"/>
            <a:ext cx="10890650" cy="44158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4EBF2"/>
        </a:solidFill>
      </p:bgPr>
    </p:bg>
    <p:spTree>
      <p:nvGrpSpPr>
        <p:cNvPr id="299" name="Shape 299"/>
        <p:cNvGrpSpPr/>
        <p:nvPr/>
      </p:nvGrpSpPr>
      <p:grpSpPr>
        <a:xfrm>
          <a:off x="0" y="0"/>
          <a:ext cx="0" cy="0"/>
          <a:chOff x="0" y="0"/>
          <a:chExt cx="0" cy="0"/>
        </a:xfrm>
      </p:grpSpPr>
      <p:sp>
        <p:nvSpPr>
          <p:cNvPr id="300" name="Google Shape;300;p30"/>
          <p:cNvSpPr txBox="1"/>
          <p:nvPr/>
        </p:nvSpPr>
        <p:spPr>
          <a:xfrm>
            <a:off x="1292675" y="193050"/>
            <a:ext cx="9631200" cy="646500"/>
          </a:xfrm>
          <a:prstGeom prst="rect">
            <a:avLst/>
          </a:prstGeom>
          <a:solidFill>
            <a:srgbClr val="DEE5C8"/>
          </a:solidFill>
          <a:ln>
            <a:noFill/>
          </a:ln>
        </p:spPr>
        <p:txBody>
          <a:bodyPr anchorCtr="0" anchor="t" bIns="45700" lIns="91425" spcFirstLastPara="1" rIns="91425" wrap="square" tIns="45700">
            <a:spAutoFit/>
          </a:bodyPr>
          <a:lstStyle/>
          <a:p>
            <a:pPr indent="0" lvl="0" marL="0" rtl="0" algn="l">
              <a:spcBef>
                <a:spcPts val="0"/>
              </a:spcBef>
              <a:spcAft>
                <a:spcPts val="0"/>
              </a:spcAft>
              <a:buNone/>
            </a:pPr>
            <a:r>
              <a:rPr b="1" lang="en-IN" sz="3600">
                <a:solidFill>
                  <a:srgbClr val="A61C00"/>
                </a:solidFill>
                <a:latin typeface="Avenir"/>
                <a:ea typeface="Avenir"/>
                <a:cs typeface="Avenir"/>
                <a:sym typeface="Avenir"/>
              </a:rPr>
              <a:t>6. Content-based Recommendation System</a:t>
            </a:r>
            <a:endParaRPr b="1" sz="3600">
              <a:solidFill>
                <a:srgbClr val="A61C00"/>
              </a:solidFill>
              <a:latin typeface="Avenir"/>
              <a:ea typeface="Avenir"/>
              <a:cs typeface="Avenir"/>
              <a:sym typeface="Avenir"/>
            </a:endParaRPr>
          </a:p>
        </p:txBody>
      </p:sp>
      <p:sp>
        <p:nvSpPr>
          <p:cNvPr id="301" name="Google Shape;301;p30"/>
          <p:cNvSpPr txBox="1"/>
          <p:nvPr/>
        </p:nvSpPr>
        <p:spPr>
          <a:xfrm>
            <a:off x="1371150" y="5249600"/>
            <a:ext cx="9449700" cy="446400"/>
          </a:xfrm>
          <a:prstGeom prst="rect">
            <a:avLst/>
          </a:prstGeom>
          <a:noFill/>
          <a:ln>
            <a:noFill/>
          </a:ln>
        </p:spPr>
        <p:txBody>
          <a:bodyPr anchorCtr="0" anchor="t" bIns="45700" lIns="91425" spcFirstLastPara="1" rIns="91425" wrap="square" tIns="45700">
            <a:spAutoFit/>
          </a:bodyPr>
          <a:lstStyle/>
          <a:p>
            <a:pPr indent="0" lvl="0" marL="0" rtl="0" algn="ctr">
              <a:lnSpc>
                <a:spcPct val="115000"/>
              </a:lnSpc>
              <a:spcBef>
                <a:spcPts val="1400"/>
              </a:spcBef>
              <a:spcAft>
                <a:spcPts val="400"/>
              </a:spcAft>
              <a:buNone/>
            </a:pPr>
            <a:r>
              <a:rPr b="1" lang="en-IN" sz="2300">
                <a:solidFill>
                  <a:srgbClr val="002060"/>
                </a:solidFill>
              </a:rPr>
              <a:t>Basic Exploratory Data Analysis</a:t>
            </a:r>
            <a:endParaRPr b="1" sz="2300">
              <a:solidFill>
                <a:srgbClr val="002060"/>
              </a:solidFill>
            </a:endParaRPr>
          </a:p>
        </p:txBody>
      </p:sp>
      <p:pic>
        <p:nvPicPr>
          <p:cNvPr id="302" name="Google Shape;302;p30"/>
          <p:cNvPicPr preferRelativeResize="0"/>
          <p:nvPr/>
        </p:nvPicPr>
        <p:blipFill>
          <a:blip r:embed="rId3">
            <a:alphaModFix/>
          </a:blip>
          <a:stretch>
            <a:fillRect/>
          </a:stretch>
        </p:blipFill>
        <p:spPr>
          <a:xfrm>
            <a:off x="1041800" y="1301525"/>
            <a:ext cx="9882074" cy="32982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4EBF2"/>
        </a:solidFill>
      </p:bgPr>
    </p:bg>
    <p:spTree>
      <p:nvGrpSpPr>
        <p:cNvPr id="306" name="Shape 306"/>
        <p:cNvGrpSpPr/>
        <p:nvPr/>
      </p:nvGrpSpPr>
      <p:grpSpPr>
        <a:xfrm>
          <a:off x="0" y="0"/>
          <a:ext cx="0" cy="0"/>
          <a:chOff x="0" y="0"/>
          <a:chExt cx="0" cy="0"/>
        </a:xfrm>
      </p:grpSpPr>
      <p:sp>
        <p:nvSpPr>
          <p:cNvPr id="307" name="Google Shape;307;p31"/>
          <p:cNvSpPr txBox="1"/>
          <p:nvPr/>
        </p:nvSpPr>
        <p:spPr>
          <a:xfrm>
            <a:off x="2030975" y="193050"/>
            <a:ext cx="7973100" cy="646500"/>
          </a:xfrm>
          <a:prstGeom prst="rect">
            <a:avLst/>
          </a:prstGeom>
          <a:solidFill>
            <a:srgbClr val="DEE5C8"/>
          </a:solidFill>
          <a:ln>
            <a:noFill/>
          </a:ln>
        </p:spPr>
        <p:txBody>
          <a:bodyPr anchorCtr="0" anchor="t" bIns="45700" lIns="91425" spcFirstLastPara="1" rIns="91425" wrap="square" tIns="45700">
            <a:spAutoFit/>
          </a:bodyPr>
          <a:lstStyle/>
          <a:p>
            <a:pPr indent="0" lvl="0" marL="0" rtl="0" algn="l">
              <a:spcBef>
                <a:spcPts val="0"/>
              </a:spcBef>
              <a:spcAft>
                <a:spcPts val="0"/>
              </a:spcAft>
              <a:buNone/>
            </a:pPr>
            <a:r>
              <a:rPr b="1" lang="en-IN" sz="3600">
                <a:solidFill>
                  <a:srgbClr val="A61C00"/>
                </a:solidFill>
                <a:latin typeface="Avenir"/>
                <a:ea typeface="Avenir"/>
                <a:cs typeface="Avenir"/>
                <a:sym typeface="Avenir"/>
              </a:rPr>
              <a:t>continue…</a:t>
            </a:r>
            <a:endParaRPr b="1" sz="3600">
              <a:solidFill>
                <a:srgbClr val="A61C00"/>
              </a:solidFill>
              <a:latin typeface="Avenir"/>
              <a:ea typeface="Avenir"/>
              <a:cs typeface="Avenir"/>
              <a:sym typeface="Avenir"/>
            </a:endParaRPr>
          </a:p>
        </p:txBody>
      </p:sp>
      <p:sp>
        <p:nvSpPr>
          <p:cNvPr id="308" name="Google Shape;308;p31"/>
          <p:cNvSpPr txBox="1"/>
          <p:nvPr/>
        </p:nvSpPr>
        <p:spPr>
          <a:xfrm>
            <a:off x="864050" y="3868475"/>
            <a:ext cx="9449700" cy="446400"/>
          </a:xfrm>
          <a:prstGeom prst="rect">
            <a:avLst/>
          </a:prstGeom>
          <a:noFill/>
          <a:ln>
            <a:noFill/>
          </a:ln>
        </p:spPr>
        <p:txBody>
          <a:bodyPr anchorCtr="0" anchor="t" bIns="45700" lIns="91425" spcFirstLastPara="1" rIns="91425" wrap="square" tIns="45700">
            <a:spAutoFit/>
          </a:bodyPr>
          <a:lstStyle/>
          <a:p>
            <a:pPr indent="0" lvl="0" marL="0" rtl="0" algn="ctr">
              <a:lnSpc>
                <a:spcPct val="115000"/>
              </a:lnSpc>
              <a:spcBef>
                <a:spcPts val="1400"/>
              </a:spcBef>
              <a:spcAft>
                <a:spcPts val="400"/>
              </a:spcAft>
              <a:buNone/>
            </a:pPr>
            <a:r>
              <a:rPr b="1" lang="en-IN" sz="2300">
                <a:solidFill>
                  <a:srgbClr val="002060"/>
                </a:solidFill>
              </a:rPr>
              <a:t>Data Selection and Data Cleaning</a:t>
            </a:r>
            <a:endParaRPr b="1" sz="2300">
              <a:solidFill>
                <a:srgbClr val="002060"/>
              </a:solidFill>
            </a:endParaRPr>
          </a:p>
        </p:txBody>
      </p:sp>
      <p:pic>
        <p:nvPicPr>
          <p:cNvPr id="309" name="Google Shape;309;p31"/>
          <p:cNvPicPr preferRelativeResize="0"/>
          <p:nvPr/>
        </p:nvPicPr>
        <p:blipFill>
          <a:blip r:embed="rId3">
            <a:alphaModFix/>
          </a:blip>
          <a:stretch>
            <a:fillRect/>
          </a:stretch>
        </p:blipFill>
        <p:spPr>
          <a:xfrm>
            <a:off x="727000" y="1440425"/>
            <a:ext cx="10581075" cy="19885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4EBF2"/>
        </a:solidFill>
      </p:bgPr>
    </p:bg>
    <p:spTree>
      <p:nvGrpSpPr>
        <p:cNvPr id="116" name="Shape 116"/>
        <p:cNvGrpSpPr/>
        <p:nvPr/>
      </p:nvGrpSpPr>
      <p:grpSpPr>
        <a:xfrm>
          <a:off x="0" y="0"/>
          <a:ext cx="0" cy="0"/>
          <a:chOff x="0" y="0"/>
          <a:chExt cx="0" cy="0"/>
        </a:xfrm>
      </p:grpSpPr>
      <p:sp>
        <p:nvSpPr>
          <p:cNvPr id="117" name="Google Shape;117;p14"/>
          <p:cNvSpPr txBox="1"/>
          <p:nvPr/>
        </p:nvSpPr>
        <p:spPr>
          <a:xfrm>
            <a:off x="1595400" y="113977"/>
            <a:ext cx="9001200" cy="831000"/>
          </a:xfrm>
          <a:prstGeom prst="rect">
            <a:avLst/>
          </a:prstGeom>
          <a:solidFill>
            <a:srgbClr val="DEE5C8"/>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4800">
                <a:solidFill>
                  <a:srgbClr val="7B354D"/>
                </a:solidFill>
                <a:latin typeface="Avenir"/>
                <a:ea typeface="Avenir"/>
                <a:cs typeface="Avenir"/>
                <a:sym typeface="Avenir"/>
              </a:rPr>
              <a:t>Music Recommend</a:t>
            </a:r>
            <a:r>
              <a:rPr b="1" lang="en-IN" sz="4800">
                <a:solidFill>
                  <a:srgbClr val="7B354D"/>
                </a:solidFill>
                <a:latin typeface="Avenir"/>
                <a:ea typeface="Avenir"/>
                <a:cs typeface="Avenir"/>
                <a:sym typeface="Avenir"/>
              </a:rPr>
              <a:t>er</a:t>
            </a:r>
            <a:r>
              <a:rPr b="1" lang="en-IN" sz="4800">
                <a:solidFill>
                  <a:srgbClr val="7B354D"/>
                </a:solidFill>
                <a:latin typeface="Avenir"/>
                <a:ea typeface="Avenir"/>
                <a:cs typeface="Avenir"/>
                <a:sym typeface="Avenir"/>
              </a:rPr>
              <a:t> System</a:t>
            </a:r>
            <a:endParaRPr/>
          </a:p>
        </p:txBody>
      </p:sp>
      <p:sp>
        <p:nvSpPr>
          <p:cNvPr id="118" name="Google Shape;118;p14"/>
          <p:cNvSpPr txBox="1"/>
          <p:nvPr/>
        </p:nvSpPr>
        <p:spPr>
          <a:xfrm>
            <a:off x="1051489" y="944976"/>
            <a:ext cx="10089000" cy="6003000"/>
          </a:xfrm>
          <a:prstGeom prst="rect">
            <a:avLst/>
          </a:prstGeom>
          <a:solidFill>
            <a:srgbClr val="CBD7E6"/>
          </a:solid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3200"/>
              <a:buFont typeface="Calibri"/>
              <a:buAutoNum type="arabicPeriod"/>
            </a:pPr>
            <a:r>
              <a:rPr lang="en-IN" sz="3200">
                <a:solidFill>
                  <a:schemeClr val="dk1"/>
                </a:solidFill>
                <a:latin typeface="Calibri"/>
                <a:ea typeface="Calibri"/>
                <a:cs typeface="Calibri"/>
                <a:sym typeface="Calibri"/>
              </a:rPr>
              <a:t>Why Recommender Systems ?</a:t>
            </a:r>
            <a:endParaRPr/>
          </a:p>
          <a:p>
            <a:pPr indent="-342900" lvl="0" marL="342900" marR="0" rtl="0" algn="l">
              <a:spcBef>
                <a:spcPts val="0"/>
              </a:spcBef>
              <a:spcAft>
                <a:spcPts val="0"/>
              </a:spcAft>
              <a:buClr>
                <a:schemeClr val="dk1"/>
              </a:buClr>
              <a:buSzPts val="3200"/>
              <a:buFont typeface="Calibri"/>
              <a:buAutoNum type="arabicPeriod"/>
            </a:pPr>
            <a:r>
              <a:rPr lang="en-IN" sz="3200">
                <a:solidFill>
                  <a:schemeClr val="dk1"/>
                </a:solidFill>
                <a:latin typeface="Calibri"/>
                <a:ea typeface="Calibri"/>
                <a:cs typeface="Calibri"/>
                <a:sym typeface="Calibri"/>
              </a:rPr>
              <a:t>How to build a  Recommender System ?</a:t>
            </a:r>
            <a:endParaRPr/>
          </a:p>
          <a:p>
            <a:pPr indent="0" lvl="0" marL="0" marR="0" rtl="0" algn="l">
              <a:spcBef>
                <a:spcPts val="0"/>
              </a:spcBef>
              <a:spcAft>
                <a:spcPts val="0"/>
              </a:spcAft>
              <a:buNone/>
            </a:pPr>
            <a:r>
              <a:rPr lang="en-IN" sz="3200">
                <a:solidFill>
                  <a:schemeClr val="dk1"/>
                </a:solidFill>
                <a:latin typeface="Calibri"/>
                <a:ea typeface="Calibri"/>
                <a:cs typeface="Calibri"/>
                <a:sym typeface="Calibri"/>
              </a:rPr>
              <a:t>       a. Popularity Based Filtering</a:t>
            </a:r>
            <a:endParaRPr/>
          </a:p>
          <a:p>
            <a:pPr indent="0" lvl="0" marL="0" marR="0" rtl="0" algn="l">
              <a:spcBef>
                <a:spcPts val="0"/>
              </a:spcBef>
              <a:spcAft>
                <a:spcPts val="0"/>
              </a:spcAft>
              <a:buNone/>
            </a:pPr>
            <a:r>
              <a:rPr lang="en-IN" sz="3200">
                <a:solidFill>
                  <a:schemeClr val="dk1"/>
                </a:solidFill>
                <a:latin typeface="Calibri"/>
                <a:ea typeface="Calibri"/>
                <a:cs typeface="Calibri"/>
                <a:sym typeface="Calibri"/>
              </a:rPr>
              <a:t>       b. Content Based Filtering (Classification Based)</a:t>
            </a:r>
            <a:endParaRPr/>
          </a:p>
          <a:p>
            <a:pPr indent="0" lvl="0" marL="0" marR="0" rtl="0" algn="l">
              <a:spcBef>
                <a:spcPts val="0"/>
              </a:spcBef>
              <a:spcAft>
                <a:spcPts val="0"/>
              </a:spcAft>
              <a:buNone/>
            </a:pPr>
            <a:r>
              <a:rPr lang="en-IN" sz="3200">
                <a:solidFill>
                  <a:schemeClr val="dk1"/>
                </a:solidFill>
                <a:latin typeface="Calibri"/>
                <a:ea typeface="Calibri"/>
                <a:cs typeface="Calibri"/>
                <a:sym typeface="Calibri"/>
              </a:rPr>
              <a:t>       c. Collaborative Based Filtering </a:t>
            </a:r>
            <a:endParaRPr/>
          </a:p>
          <a:p>
            <a:pPr indent="0" lvl="0" marL="0" marR="0" rtl="0" algn="l">
              <a:spcBef>
                <a:spcPts val="0"/>
              </a:spcBef>
              <a:spcAft>
                <a:spcPts val="0"/>
              </a:spcAft>
              <a:buNone/>
            </a:pPr>
            <a:r>
              <a:rPr lang="en-IN" sz="3200">
                <a:solidFill>
                  <a:schemeClr val="dk1"/>
                </a:solidFill>
                <a:latin typeface="Calibri"/>
                <a:ea typeface="Calibri"/>
                <a:cs typeface="Calibri"/>
                <a:sym typeface="Calibri"/>
              </a:rPr>
              <a:t>                    i. Nearest Neighbor</a:t>
            </a:r>
            <a:endParaRPr sz="3200">
              <a:solidFill>
                <a:schemeClr val="dk1"/>
              </a:solidFill>
              <a:latin typeface="Calibri"/>
              <a:ea typeface="Calibri"/>
              <a:cs typeface="Calibri"/>
              <a:sym typeface="Calibri"/>
            </a:endParaRPr>
          </a:p>
          <a:p>
            <a:pPr indent="0" lvl="0" marL="0" marR="0" rtl="0" algn="l">
              <a:spcBef>
                <a:spcPts val="0"/>
              </a:spcBef>
              <a:spcAft>
                <a:spcPts val="0"/>
              </a:spcAft>
              <a:buNone/>
            </a:pPr>
            <a:r>
              <a:rPr lang="en-IN" sz="3200">
                <a:solidFill>
                  <a:schemeClr val="dk1"/>
                </a:solidFill>
                <a:latin typeface="Calibri"/>
                <a:ea typeface="Calibri"/>
                <a:cs typeface="Calibri"/>
                <a:sym typeface="Calibri"/>
              </a:rPr>
              <a:t>                    ii. Matrix factorizatio</a:t>
            </a:r>
            <a:r>
              <a:rPr lang="en-IN" sz="3200">
                <a:solidFill>
                  <a:schemeClr val="dk1"/>
                </a:solidFill>
                <a:latin typeface="Calibri"/>
                <a:ea typeface="Calibri"/>
                <a:cs typeface="Calibri"/>
                <a:sym typeface="Calibri"/>
              </a:rPr>
              <a:t>n</a:t>
            </a:r>
            <a:endParaRPr/>
          </a:p>
          <a:p>
            <a:pPr indent="0" lvl="0" marL="0" marR="0" rtl="0" algn="l">
              <a:spcBef>
                <a:spcPts val="0"/>
              </a:spcBef>
              <a:spcAft>
                <a:spcPts val="0"/>
              </a:spcAft>
              <a:buNone/>
            </a:pPr>
            <a:r>
              <a:rPr lang="en-IN" sz="3200">
                <a:solidFill>
                  <a:schemeClr val="dk1"/>
                </a:solidFill>
                <a:latin typeface="Calibri"/>
                <a:ea typeface="Calibri"/>
                <a:cs typeface="Calibri"/>
                <a:sym typeface="Calibri"/>
              </a:rPr>
              <a:t>3. About K-Means Clustering </a:t>
            </a:r>
            <a:endParaRPr/>
          </a:p>
          <a:p>
            <a:pPr indent="0" lvl="0" marL="0" marR="0" rtl="0" algn="l">
              <a:spcBef>
                <a:spcPts val="0"/>
              </a:spcBef>
              <a:spcAft>
                <a:spcPts val="0"/>
              </a:spcAft>
              <a:buNone/>
            </a:pPr>
            <a:r>
              <a:rPr lang="en-IN" sz="3200">
                <a:solidFill>
                  <a:schemeClr val="dk1"/>
                </a:solidFill>
                <a:latin typeface="Calibri"/>
                <a:ea typeface="Calibri"/>
                <a:cs typeface="Calibri"/>
                <a:sym typeface="Calibri"/>
              </a:rPr>
              <a:t>4</a:t>
            </a:r>
            <a:r>
              <a:rPr lang="en-IN" sz="3200">
                <a:solidFill>
                  <a:schemeClr val="dk1"/>
                </a:solidFill>
                <a:latin typeface="Calibri"/>
                <a:ea typeface="Calibri"/>
                <a:cs typeface="Calibri"/>
                <a:sym typeface="Calibri"/>
              </a:rPr>
              <a:t>. </a:t>
            </a:r>
            <a:r>
              <a:rPr lang="en-IN" sz="3200">
                <a:solidFill>
                  <a:schemeClr val="dk1"/>
                </a:solidFill>
                <a:latin typeface="Calibri"/>
                <a:ea typeface="Calibri"/>
                <a:cs typeface="Calibri"/>
                <a:sym typeface="Calibri"/>
              </a:rPr>
              <a:t>Dataset Information</a:t>
            </a:r>
            <a:endParaRPr/>
          </a:p>
          <a:p>
            <a:pPr indent="0" lvl="0" marL="0" marR="0" rtl="0" algn="l">
              <a:spcBef>
                <a:spcPts val="0"/>
              </a:spcBef>
              <a:spcAft>
                <a:spcPts val="0"/>
              </a:spcAft>
              <a:buNone/>
            </a:pPr>
            <a:r>
              <a:rPr lang="en-IN" sz="3200">
                <a:solidFill>
                  <a:schemeClr val="dk1"/>
                </a:solidFill>
                <a:latin typeface="Calibri"/>
                <a:ea typeface="Calibri"/>
                <a:cs typeface="Calibri"/>
                <a:sym typeface="Calibri"/>
              </a:rPr>
              <a:t>5. Collaborative Recommendation System</a:t>
            </a:r>
            <a:endParaRPr/>
          </a:p>
          <a:p>
            <a:pPr indent="0" lvl="0" marL="0" marR="0" rtl="0" algn="l">
              <a:spcBef>
                <a:spcPts val="0"/>
              </a:spcBef>
              <a:spcAft>
                <a:spcPts val="0"/>
              </a:spcAft>
              <a:buNone/>
            </a:pPr>
            <a:r>
              <a:rPr lang="en-IN" sz="3200">
                <a:solidFill>
                  <a:schemeClr val="dk1"/>
                </a:solidFill>
                <a:latin typeface="Calibri"/>
                <a:ea typeface="Calibri"/>
                <a:cs typeface="Calibri"/>
                <a:sym typeface="Calibri"/>
              </a:rPr>
              <a:t>6. Content-based Recommendation System</a:t>
            </a:r>
            <a:endParaRPr sz="3200">
              <a:solidFill>
                <a:schemeClr val="dk1"/>
              </a:solidFill>
              <a:latin typeface="Calibri"/>
              <a:ea typeface="Calibri"/>
              <a:cs typeface="Calibri"/>
              <a:sym typeface="Calibri"/>
            </a:endParaRPr>
          </a:p>
          <a:p>
            <a:pPr indent="0" lvl="0" marL="0" marR="0" rtl="0" algn="l">
              <a:spcBef>
                <a:spcPts val="0"/>
              </a:spcBef>
              <a:spcAft>
                <a:spcPts val="0"/>
              </a:spcAft>
              <a:buNone/>
            </a:pPr>
            <a:r>
              <a:rPr lang="en-IN" sz="3200">
                <a:solidFill>
                  <a:schemeClr val="dk1"/>
                </a:solidFill>
                <a:latin typeface="Calibri"/>
                <a:ea typeface="Calibri"/>
                <a:cs typeface="Calibri"/>
                <a:sym typeface="Calibri"/>
              </a:rPr>
              <a:t>7. Conclusion</a:t>
            </a:r>
            <a:endParaRPr sz="3200">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4EBF2"/>
        </a:solidFill>
      </p:bgPr>
    </p:bg>
    <p:spTree>
      <p:nvGrpSpPr>
        <p:cNvPr id="313" name="Shape 313"/>
        <p:cNvGrpSpPr/>
        <p:nvPr/>
      </p:nvGrpSpPr>
      <p:grpSpPr>
        <a:xfrm>
          <a:off x="0" y="0"/>
          <a:ext cx="0" cy="0"/>
          <a:chOff x="0" y="0"/>
          <a:chExt cx="0" cy="0"/>
        </a:xfrm>
      </p:grpSpPr>
      <p:sp>
        <p:nvSpPr>
          <p:cNvPr id="314" name="Google Shape;314;p32"/>
          <p:cNvSpPr txBox="1"/>
          <p:nvPr/>
        </p:nvSpPr>
        <p:spPr>
          <a:xfrm>
            <a:off x="2030975" y="193050"/>
            <a:ext cx="7973100" cy="646500"/>
          </a:xfrm>
          <a:prstGeom prst="rect">
            <a:avLst/>
          </a:prstGeom>
          <a:solidFill>
            <a:srgbClr val="DEE5C8"/>
          </a:solidFill>
          <a:ln>
            <a:noFill/>
          </a:ln>
        </p:spPr>
        <p:txBody>
          <a:bodyPr anchorCtr="0" anchor="t" bIns="45700" lIns="91425" spcFirstLastPara="1" rIns="91425" wrap="square" tIns="45700">
            <a:spAutoFit/>
          </a:bodyPr>
          <a:lstStyle/>
          <a:p>
            <a:pPr indent="0" lvl="0" marL="0" rtl="0" algn="l">
              <a:spcBef>
                <a:spcPts val="0"/>
              </a:spcBef>
              <a:spcAft>
                <a:spcPts val="0"/>
              </a:spcAft>
              <a:buNone/>
            </a:pPr>
            <a:r>
              <a:rPr b="1" lang="en-IN" sz="3600">
                <a:solidFill>
                  <a:srgbClr val="A61C00"/>
                </a:solidFill>
                <a:latin typeface="Avenir"/>
                <a:ea typeface="Avenir"/>
                <a:cs typeface="Avenir"/>
                <a:sym typeface="Avenir"/>
              </a:rPr>
              <a:t>continue…</a:t>
            </a:r>
            <a:endParaRPr b="1" sz="3600">
              <a:solidFill>
                <a:srgbClr val="A61C00"/>
              </a:solidFill>
              <a:latin typeface="Avenir"/>
              <a:ea typeface="Avenir"/>
              <a:cs typeface="Avenir"/>
              <a:sym typeface="Avenir"/>
            </a:endParaRPr>
          </a:p>
        </p:txBody>
      </p:sp>
      <p:sp>
        <p:nvSpPr>
          <p:cNvPr id="315" name="Google Shape;315;p32"/>
          <p:cNvSpPr txBox="1"/>
          <p:nvPr/>
        </p:nvSpPr>
        <p:spPr>
          <a:xfrm>
            <a:off x="864050" y="3868475"/>
            <a:ext cx="9449700" cy="446400"/>
          </a:xfrm>
          <a:prstGeom prst="rect">
            <a:avLst/>
          </a:prstGeom>
          <a:noFill/>
          <a:ln>
            <a:noFill/>
          </a:ln>
        </p:spPr>
        <p:txBody>
          <a:bodyPr anchorCtr="0" anchor="t" bIns="45700" lIns="91425" spcFirstLastPara="1" rIns="91425" wrap="square" tIns="45700">
            <a:spAutoFit/>
          </a:bodyPr>
          <a:lstStyle/>
          <a:p>
            <a:pPr indent="0" lvl="0" marL="0" rtl="0" algn="ctr">
              <a:lnSpc>
                <a:spcPct val="115000"/>
              </a:lnSpc>
              <a:spcBef>
                <a:spcPts val="1400"/>
              </a:spcBef>
              <a:spcAft>
                <a:spcPts val="400"/>
              </a:spcAft>
              <a:buNone/>
            </a:pPr>
            <a:r>
              <a:rPr b="1" lang="en-IN" sz="2300">
                <a:solidFill>
                  <a:srgbClr val="002060"/>
                </a:solidFill>
              </a:rPr>
              <a:t>TF-IDF Vectorization Technique (Word to Vector </a:t>
            </a:r>
            <a:r>
              <a:rPr b="1" lang="en-IN" sz="2300">
                <a:solidFill>
                  <a:srgbClr val="002060"/>
                </a:solidFill>
              </a:rPr>
              <a:t>Conversion</a:t>
            </a:r>
            <a:r>
              <a:rPr b="1" lang="en-IN" sz="2300">
                <a:solidFill>
                  <a:srgbClr val="002060"/>
                </a:solidFill>
              </a:rPr>
              <a:t>)</a:t>
            </a:r>
            <a:endParaRPr b="1" sz="2300">
              <a:solidFill>
                <a:srgbClr val="002060"/>
              </a:solidFill>
            </a:endParaRPr>
          </a:p>
        </p:txBody>
      </p:sp>
      <p:pic>
        <p:nvPicPr>
          <p:cNvPr id="316" name="Google Shape;316;p32"/>
          <p:cNvPicPr preferRelativeResize="0"/>
          <p:nvPr/>
        </p:nvPicPr>
        <p:blipFill>
          <a:blip r:embed="rId3">
            <a:alphaModFix/>
          </a:blip>
          <a:stretch>
            <a:fillRect/>
          </a:stretch>
        </p:blipFill>
        <p:spPr>
          <a:xfrm>
            <a:off x="888325" y="1634875"/>
            <a:ext cx="9721049" cy="17941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4EBF2"/>
        </a:solidFill>
      </p:bgPr>
    </p:bg>
    <p:spTree>
      <p:nvGrpSpPr>
        <p:cNvPr id="320" name="Shape 320"/>
        <p:cNvGrpSpPr/>
        <p:nvPr/>
      </p:nvGrpSpPr>
      <p:grpSpPr>
        <a:xfrm>
          <a:off x="0" y="0"/>
          <a:ext cx="0" cy="0"/>
          <a:chOff x="0" y="0"/>
          <a:chExt cx="0" cy="0"/>
        </a:xfrm>
      </p:grpSpPr>
      <p:sp>
        <p:nvSpPr>
          <p:cNvPr id="321" name="Google Shape;321;p33"/>
          <p:cNvSpPr txBox="1"/>
          <p:nvPr/>
        </p:nvSpPr>
        <p:spPr>
          <a:xfrm>
            <a:off x="2030975" y="193050"/>
            <a:ext cx="7973100" cy="646500"/>
          </a:xfrm>
          <a:prstGeom prst="rect">
            <a:avLst/>
          </a:prstGeom>
          <a:solidFill>
            <a:srgbClr val="DEE5C8"/>
          </a:solidFill>
          <a:ln>
            <a:noFill/>
          </a:ln>
        </p:spPr>
        <p:txBody>
          <a:bodyPr anchorCtr="0" anchor="t" bIns="45700" lIns="91425" spcFirstLastPara="1" rIns="91425" wrap="square" tIns="45700">
            <a:spAutoFit/>
          </a:bodyPr>
          <a:lstStyle/>
          <a:p>
            <a:pPr indent="0" lvl="0" marL="0" rtl="0" algn="l">
              <a:spcBef>
                <a:spcPts val="0"/>
              </a:spcBef>
              <a:spcAft>
                <a:spcPts val="0"/>
              </a:spcAft>
              <a:buNone/>
            </a:pPr>
            <a:r>
              <a:rPr b="1" lang="en-IN" sz="3600">
                <a:solidFill>
                  <a:srgbClr val="A61C00"/>
                </a:solidFill>
                <a:latin typeface="Avenir"/>
                <a:ea typeface="Avenir"/>
                <a:cs typeface="Avenir"/>
                <a:sym typeface="Avenir"/>
              </a:rPr>
              <a:t>continue…</a:t>
            </a:r>
            <a:endParaRPr b="1" sz="3600">
              <a:solidFill>
                <a:srgbClr val="A61C00"/>
              </a:solidFill>
              <a:latin typeface="Avenir"/>
              <a:ea typeface="Avenir"/>
              <a:cs typeface="Avenir"/>
              <a:sym typeface="Avenir"/>
            </a:endParaRPr>
          </a:p>
        </p:txBody>
      </p:sp>
      <p:sp>
        <p:nvSpPr>
          <p:cNvPr id="322" name="Google Shape;322;p33"/>
          <p:cNvSpPr txBox="1"/>
          <p:nvPr/>
        </p:nvSpPr>
        <p:spPr>
          <a:xfrm>
            <a:off x="1137050" y="5037950"/>
            <a:ext cx="9449700" cy="446400"/>
          </a:xfrm>
          <a:prstGeom prst="rect">
            <a:avLst/>
          </a:prstGeom>
          <a:noFill/>
          <a:ln>
            <a:noFill/>
          </a:ln>
        </p:spPr>
        <p:txBody>
          <a:bodyPr anchorCtr="0" anchor="t" bIns="45700" lIns="91425" spcFirstLastPara="1" rIns="91425" wrap="square" tIns="45700">
            <a:spAutoFit/>
          </a:bodyPr>
          <a:lstStyle/>
          <a:p>
            <a:pPr indent="0" lvl="0" marL="0" rtl="0" algn="ctr">
              <a:lnSpc>
                <a:spcPct val="115000"/>
              </a:lnSpc>
              <a:spcBef>
                <a:spcPts val="1400"/>
              </a:spcBef>
              <a:spcAft>
                <a:spcPts val="400"/>
              </a:spcAft>
              <a:buNone/>
            </a:pPr>
            <a:r>
              <a:rPr b="1" lang="en-IN" sz="2300">
                <a:solidFill>
                  <a:srgbClr val="002060"/>
                </a:solidFill>
              </a:rPr>
              <a:t>Applying Concept of Cosine Similarity</a:t>
            </a:r>
            <a:endParaRPr b="1" sz="2300">
              <a:solidFill>
                <a:srgbClr val="002060"/>
              </a:solidFill>
            </a:endParaRPr>
          </a:p>
        </p:txBody>
      </p:sp>
      <p:pic>
        <p:nvPicPr>
          <p:cNvPr id="323" name="Google Shape;323;p33"/>
          <p:cNvPicPr preferRelativeResize="0"/>
          <p:nvPr/>
        </p:nvPicPr>
        <p:blipFill>
          <a:blip r:embed="rId3">
            <a:alphaModFix/>
          </a:blip>
          <a:stretch>
            <a:fillRect/>
          </a:stretch>
        </p:blipFill>
        <p:spPr>
          <a:xfrm>
            <a:off x="1137050" y="1158650"/>
            <a:ext cx="9763126" cy="35602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4EBF2"/>
        </a:solidFill>
      </p:bgPr>
    </p:bg>
    <p:spTree>
      <p:nvGrpSpPr>
        <p:cNvPr id="327" name="Shape 327"/>
        <p:cNvGrpSpPr/>
        <p:nvPr/>
      </p:nvGrpSpPr>
      <p:grpSpPr>
        <a:xfrm>
          <a:off x="0" y="0"/>
          <a:ext cx="0" cy="0"/>
          <a:chOff x="0" y="0"/>
          <a:chExt cx="0" cy="0"/>
        </a:xfrm>
      </p:grpSpPr>
      <p:sp>
        <p:nvSpPr>
          <p:cNvPr id="328" name="Google Shape;328;p34"/>
          <p:cNvSpPr txBox="1"/>
          <p:nvPr/>
        </p:nvSpPr>
        <p:spPr>
          <a:xfrm>
            <a:off x="2030975" y="193050"/>
            <a:ext cx="7973100" cy="646500"/>
          </a:xfrm>
          <a:prstGeom prst="rect">
            <a:avLst/>
          </a:prstGeom>
          <a:solidFill>
            <a:srgbClr val="DEE5C8"/>
          </a:solidFill>
          <a:ln>
            <a:noFill/>
          </a:ln>
        </p:spPr>
        <p:txBody>
          <a:bodyPr anchorCtr="0" anchor="t" bIns="45700" lIns="91425" spcFirstLastPara="1" rIns="91425" wrap="square" tIns="45700">
            <a:spAutoFit/>
          </a:bodyPr>
          <a:lstStyle/>
          <a:p>
            <a:pPr indent="0" lvl="0" marL="0" rtl="0" algn="l">
              <a:spcBef>
                <a:spcPts val="0"/>
              </a:spcBef>
              <a:spcAft>
                <a:spcPts val="0"/>
              </a:spcAft>
              <a:buNone/>
            </a:pPr>
            <a:r>
              <a:rPr b="1" lang="en-IN" sz="3600">
                <a:solidFill>
                  <a:srgbClr val="A61C00"/>
                </a:solidFill>
                <a:latin typeface="Avenir"/>
                <a:ea typeface="Avenir"/>
                <a:cs typeface="Avenir"/>
                <a:sym typeface="Avenir"/>
              </a:rPr>
              <a:t>continue…</a:t>
            </a:r>
            <a:endParaRPr b="1" sz="3600">
              <a:solidFill>
                <a:srgbClr val="A61C00"/>
              </a:solidFill>
              <a:latin typeface="Avenir"/>
              <a:ea typeface="Avenir"/>
              <a:cs typeface="Avenir"/>
              <a:sym typeface="Avenir"/>
            </a:endParaRPr>
          </a:p>
        </p:txBody>
      </p:sp>
      <p:sp>
        <p:nvSpPr>
          <p:cNvPr id="329" name="Google Shape;329;p34"/>
          <p:cNvSpPr txBox="1"/>
          <p:nvPr/>
        </p:nvSpPr>
        <p:spPr>
          <a:xfrm>
            <a:off x="1054550" y="5559150"/>
            <a:ext cx="9449700" cy="446400"/>
          </a:xfrm>
          <a:prstGeom prst="rect">
            <a:avLst/>
          </a:prstGeom>
          <a:noFill/>
          <a:ln>
            <a:noFill/>
          </a:ln>
        </p:spPr>
        <p:txBody>
          <a:bodyPr anchorCtr="0" anchor="t" bIns="45700" lIns="91425" spcFirstLastPara="1" rIns="91425" wrap="square" tIns="45700">
            <a:spAutoFit/>
          </a:bodyPr>
          <a:lstStyle/>
          <a:p>
            <a:pPr indent="0" lvl="0" marL="0" rtl="0" algn="ctr">
              <a:lnSpc>
                <a:spcPct val="115000"/>
              </a:lnSpc>
              <a:spcBef>
                <a:spcPts val="1400"/>
              </a:spcBef>
              <a:spcAft>
                <a:spcPts val="400"/>
              </a:spcAft>
              <a:buNone/>
            </a:pPr>
            <a:r>
              <a:rPr b="1" lang="en-IN" sz="2300">
                <a:solidFill>
                  <a:srgbClr val="002060"/>
                </a:solidFill>
              </a:rPr>
              <a:t>Creating Recommendation Class</a:t>
            </a:r>
            <a:endParaRPr b="1" sz="2300">
              <a:solidFill>
                <a:srgbClr val="002060"/>
              </a:solidFill>
            </a:endParaRPr>
          </a:p>
        </p:txBody>
      </p:sp>
      <p:pic>
        <p:nvPicPr>
          <p:cNvPr id="330" name="Google Shape;330;p34"/>
          <p:cNvPicPr preferRelativeResize="0"/>
          <p:nvPr/>
        </p:nvPicPr>
        <p:blipFill>
          <a:blip r:embed="rId3">
            <a:alphaModFix/>
          </a:blip>
          <a:stretch>
            <a:fillRect/>
          </a:stretch>
        </p:blipFill>
        <p:spPr>
          <a:xfrm>
            <a:off x="1895875" y="1087188"/>
            <a:ext cx="8828846" cy="43291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4EBF2"/>
        </a:solidFill>
      </p:bgPr>
    </p:bg>
    <p:spTree>
      <p:nvGrpSpPr>
        <p:cNvPr id="334" name="Shape 334"/>
        <p:cNvGrpSpPr/>
        <p:nvPr/>
      </p:nvGrpSpPr>
      <p:grpSpPr>
        <a:xfrm>
          <a:off x="0" y="0"/>
          <a:ext cx="0" cy="0"/>
          <a:chOff x="0" y="0"/>
          <a:chExt cx="0" cy="0"/>
        </a:xfrm>
      </p:grpSpPr>
      <p:sp>
        <p:nvSpPr>
          <p:cNvPr id="335" name="Google Shape;335;p35"/>
          <p:cNvSpPr txBox="1"/>
          <p:nvPr/>
        </p:nvSpPr>
        <p:spPr>
          <a:xfrm>
            <a:off x="2030975" y="193050"/>
            <a:ext cx="7973100" cy="646500"/>
          </a:xfrm>
          <a:prstGeom prst="rect">
            <a:avLst/>
          </a:prstGeom>
          <a:solidFill>
            <a:srgbClr val="DEE5C8"/>
          </a:solidFill>
          <a:ln>
            <a:noFill/>
          </a:ln>
        </p:spPr>
        <p:txBody>
          <a:bodyPr anchorCtr="0" anchor="t" bIns="45700" lIns="91425" spcFirstLastPara="1" rIns="91425" wrap="square" tIns="45700">
            <a:spAutoFit/>
          </a:bodyPr>
          <a:lstStyle/>
          <a:p>
            <a:pPr indent="0" lvl="0" marL="0" rtl="0" algn="l">
              <a:spcBef>
                <a:spcPts val="0"/>
              </a:spcBef>
              <a:spcAft>
                <a:spcPts val="0"/>
              </a:spcAft>
              <a:buNone/>
            </a:pPr>
            <a:r>
              <a:rPr b="1" lang="en-IN" sz="3600">
                <a:solidFill>
                  <a:srgbClr val="A61C00"/>
                </a:solidFill>
                <a:latin typeface="Avenir"/>
                <a:ea typeface="Avenir"/>
                <a:cs typeface="Avenir"/>
                <a:sym typeface="Avenir"/>
              </a:rPr>
              <a:t>continue…</a:t>
            </a:r>
            <a:endParaRPr b="1" sz="3600">
              <a:solidFill>
                <a:srgbClr val="A61C00"/>
              </a:solidFill>
              <a:latin typeface="Avenir"/>
              <a:ea typeface="Avenir"/>
              <a:cs typeface="Avenir"/>
              <a:sym typeface="Avenir"/>
            </a:endParaRPr>
          </a:p>
        </p:txBody>
      </p:sp>
      <p:sp>
        <p:nvSpPr>
          <p:cNvPr id="336" name="Google Shape;336;p35"/>
          <p:cNvSpPr txBox="1"/>
          <p:nvPr/>
        </p:nvSpPr>
        <p:spPr>
          <a:xfrm>
            <a:off x="1054550" y="5559150"/>
            <a:ext cx="9449700" cy="446400"/>
          </a:xfrm>
          <a:prstGeom prst="rect">
            <a:avLst/>
          </a:prstGeom>
          <a:noFill/>
          <a:ln>
            <a:noFill/>
          </a:ln>
        </p:spPr>
        <p:txBody>
          <a:bodyPr anchorCtr="0" anchor="t" bIns="45700" lIns="91425" spcFirstLastPara="1" rIns="91425" wrap="square" tIns="45700">
            <a:spAutoFit/>
          </a:bodyPr>
          <a:lstStyle/>
          <a:p>
            <a:pPr indent="0" lvl="0" marL="0" rtl="0" algn="ctr">
              <a:lnSpc>
                <a:spcPct val="115000"/>
              </a:lnSpc>
              <a:spcBef>
                <a:spcPts val="1400"/>
              </a:spcBef>
              <a:spcAft>
                <a:spcPts val="400"/>
              </a:spcAft>
              <a:buNone/>
            </a:pPr>
            <a:r>
              <a:rPr b="1" lang="en-IN" sz="2300">
                <a:solidFill>
                  <a:srgbClr val="002060"/>
                </a:solidFill>
              </a:rPr>
              <a:t>Use Case: 01_ Recommending Song</a:t>
            </a:r>
            <a:endParaRPr b="1" sz="2300">
              <a:solidFill>
                <a:srgbClr val="002060"/>
              </a:solidFill>
            </a:endParaRPr>
          </a:p>
        </p:txBody>
      </p:sp>
      <p:pic>
        <p:nvPicPr>
          <p:cNvPr id="337" name="Google Shape;337;p35"/>
          <p:cNvPicPr preferRelativeResize="0"/>
          <p:nvPr/>
        </p:nvPicPr>
        <p:blipFill>
          <a:blip r:embed="rId3">
            <a:alphaModFix/>
          </a:blip>
          <a:stretch>
            <a:fillRect/>
          </a:stretch>
        </p:blipFill>
        <p:spPr>
          <a:xfrm>
            <a:off x="1359800" y="1230075"/>
            <a:ext cx="9349876" cy="39398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4EBF2"/>
        </a:solidFill>
      </p:bgPr>
    </p:bg>
    <p:spTree>
      <p:nvGrpSpPr>
        <p:cNvPr id="341" name="Shape 341"/>
        <p:cNvGrpSpPr/>
        <p:nvPr/>
      </p:nvGrpSpPr>
      <p:grpSpPr>
        <a:xfrm>
          <a:off x="0" y="0"/>
          <a:ext cx="0" cy="0"/>
          <a:chOff x="0" y="0"/>
          <a:chExt cx="0" cy="0"/>
        </a:xfrm>
      </p:grpSpPr>
      <p:sp>
        <p:nvSpPr>
          <p:cNvPr id="342" name="Google Shape;342;p36"/>
          <p:cNvSpPr txBox="1"/>
          <p:nvPr/>
        </p:nvSpPr>
        <p:spPr>
          <a:xfrm>
            <a:off x="2030975" y="193050"/>
            <a:ext cx="7973100" cy="646500"/>
          </a:xfrm>
          <a:prstGeom prst="rect">
            <a:avLst/>
          </a:prstGeom>
          <a:solidFill>
            <a:srgbClr val="DEE5C8"/>
          </a:solidFill>
          <a:ln>
            <a:noFill/>
          </a:ln>
        </p:spPr>
        <p:txBody>
          <a:bodyPr anchorCtr="0" anchor="t" bIns="45700" lIns="91425" spcFirstLastPara="1" rIns="91425" wrap="square" tIns="45700">
            <a:spAutoFit/>
          </a:bodyPr>
          <a:lstStyle/>
          <a:p>
            <a:pPr indent="0" lvl="0" marL="0" rtl="0" algn="l">
              <a:spcBef>
                <a:spcPts val="0"/>
              </a:spcBef>
              <a:spcAft>
                <a:spcPts val="0"/>
              </a:spcAft>
              <a:buNone/>
            </a:pPr>
            <a:r>
              <a:rPr b="1" lang="en-IN" sz="3600">
                <a:solidFill>
                  <a:srgbClr val="A61C00"/>
                </a:solidFill>
                <a:latin typeface="Avenir"/>
                <a:ea typeface="Avenir"/>
                <a:cs typeface="Avenir"/>
                <a:sym typeface="Avenir"/>
              </a:rPr>
              <a:t>continue…</a:t>
            </a:r>
            <a:endParaRPr b="1" sz="3600">
              <a:solidFill>
                <a:srgbClr val="A61C00"/>
              </a:solidFill>
              <a:latin typeface="Avenir"/>
              <a:ea typeface="Avenir"/>
              <a:cs typeface="Avenir"/>
              <a:sym typeface="Avenir"/>
            </a:endParaRPr>
          </a:p>
        </p:txBody>
      </p:sp>
      <p:sp>
        <p:nvSpPr>
          <p:cNvPr id="343" name="Google Shape;343;p36"/>
          <p:cNvSpPr txBox="1"/>
          <p:nvPr/>
        </p:nvSpPr>
        <p:spPr>
          <a:xfrm>
            <a:off x="1058075" y="5347500"/>
            <a:ext cx="9449700" cy="446400"/>
          </a:xfrm>
          <a:prstGeom prst="rect">
            <a:avLst/>
          </a:prstGeom>
          <a:noFill/>
          <a:ln>
            <a:noFill/>
          </a:ln>
        </p:spPr>
        <p:txBody>
          <a:bodyPr anchorCtr="0" anchor="t" bIns="45700" lIns="91425" spcFirstLastPara="1" rIns="91425" wrap="square" tIns="45700">
            <a:spAutoFit/>
          </a:bodyPr>
          <a:lstStyle/>
          <a:p>
            <a:pPr indent="0" lvl="0" marL="0" rtl="0" algn="ctr">
              <a:lnSpc>
                <a:spcPct val="115000"/>
              </a:lnSpc>
              <a:spcBef>
                <a:spcPts val="1400"/>
              </a:spcBef>
              <a:spcAft>
                <a:spcPts val="400"/>
              </a:spcAft>
              <a:buNone/>
            </a:pPr>
            <a:r>
              <a:rPr b="1" lang="en-IN" sz="2300">
                <a:solidFill>
                  <a:srgbClr val="002060"/>
                </a:solidFill>
              </a:rPr>
              <a:t>Use Case: 02_ Recommending Song</a:t>
            </a:r>
            <a:endParaRPr b="1" sz="2300">
              <a:solidFill>
                <a:srgbClr val="002060"/>
              </a:solidFill>
            </a:endParaRPr>
          </a:p>
        </p:txBody>
      </p:sp>
      <p:pic>
        <p:nvPicPr>
          <p:cNvPr id="344" name="Google Shape;344;p36"/>
          <p:cNvPicPr preferRelativeResize="0"/>
          <p:nvPr/>
        </p:nvPicPr>
        <p:blipFill>
          <a:blip r:embed="rId3">
            <a:alphaModFix/>
          </a:blip>
          <a:stretch>
            <a:fillRect/>
          </a:stretch>
        </p:blipFill>
        <p:spPr>
          <a:xfrm>
            <a:off x="1159775" y="1087200"/>
            <a:ext cx="9246299" cy="40126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4EBF2"/>
        </a:solidFill>
      </p:bgPr>
    </p:bg>
    <p:spTree>
      <p:nvGrpSpPr>
        <p:cNvPr id="348" name="Shape 348"/>
        <p:cNvGrpSpPr/>
        <p:nvPr/>
      </p:nvGrpSpPr>
      <p:grpSpPr>
        <a:xfrm>
          <a:off x="0" y="0"/>
          <a:ext cx="0" cy="0"/>
          <a:chOff x="0" y="0"/>
          <a:chExt cx="0" cy="0"/>
        </a:xfrm>
      </p:grpSpPr>
      <p:sp>
        <p:nvSpPr>
          <p:cNvPr id="349" name="Google Shape;349;p37"/>
          <p:cNvSpPr txBox="1"/>
          <p:nvPr/>
        </p:nvSpPr>
        <p:spPr>
          <a:xfrm>
            <a:off x="4379013" y="243585"/>
            <a:ext cx="3092400" cy="646500"/>
          </a:xfrm>
          <a:prstGeom prst="rect">
            <a:avLst/>
          </a:prstGeom>
          <a:solidFill>
            <a:srgbClr val="DEE5C8"/>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3600">
                <a:solidFill>
                  <a:srgbClr val="7B354D"/>
                </a:solidFill>
                <a:latin typeface="Avenir"/>
                <a:ea typeface="Avenir"/>
                <a:cs typeface="Avenir"/>
                <a:sym typeface="Avenir"/>
              </a:rPr>
              <a:t>7. </a:t>
            </a:r>
            <a:r>
              <a:rPr b="1" lang="en-IN" sz="3600">
                <a:solidFill>
                  <a:srgbClr val="7B354D"/>
                </a:solidFill>
                <a:latin typeface="Avenir"/>
                <a:ea typeface="Avenir"/>
                <a:cs typeface="Avenir"/>
                <a:sym typeface="Avenir"/>
              </a:rPr>
              <a:t>Conclusion</a:t>
            </a:r>
            <a:endParaRPr/>
          </a:p>
        </p:txBody>
      </p:sp>
      <p:sp>
        <p:nvSpPr>
          <p:cNvPr id="350" name="Google Shape;350;p37"/>
          <p:cNvSpPr/>
          <p:nvPr/>
        </p:nvSpPr>
        <p:spPr>
          <a:xfrm>
            <a:off x="999900" y="1202252"/>
            <a:ext cx="9115800" cy="3921300"/>
          </a:xfrm>
          <a:prstGeom prst="rect">
            <a:avLst/>
          </a:prstGeom>
          <a:noFill/>
          <a:ln>
            <a:noFill/>
          </a:ln>
        </p:spPr>
        <p:txBody>
          <a:bodyPr anchorCtr="0" anchor="t" bIns="45700" lIns="91425" spcFirstLastPara="1" rIns="91425" wrap="square" tIns="45700">
            <a:noAutofit/>
          </a:bodyPr>
          <a:lstStyle/>
          <a:p>
            <a:pPr indent="-285750" lvl="0" marL="285750" marR="0" rtl="0" algn="l">
              <a:spcBef>
                <a:spcPts val="0"/>
              </a:spcBef>
              <a:spcAft>
                <a:spcPts val="0"/>
              </a:spcAft>
              <a:buClr>
                <a:schemeClr val="dk1"/>
              </a:buClr>
              <a:buSzPts val="2400"/>
              <a:buFont typeface="Arial"/>
              <a:buChar char="•"/>
            </a:pPr>
            <a:r>
              <a:rPr b="1" lang="en-IN" sz="2400">
                <a:solidFill>
                  <a:schemeClr val="dk1"/>
                </a:solidFill>
                <a:latin typeface="Avenir"/>
                <a:ea typeface="Avenir"/>
                <a:cs typeface="Avenir"/>
                <a:sym typeface="Avenir"/>
              </a:rPr>
              <a:t>Popularity-Based Model </a:t>
            </a:r>
            <a:r>
              <a:rPr lang="en-IN" sz="2400">
                <a:solidFill>
                  <a:schemeClr val="dk1"/>
                </a:solidFill>
                <a:latin typeface="Avenir"/>
                <a:ea typeface="Avenir"/>
                <a:cs typeface="Avenir"/>
                <a:sym typeface="Avenir"/>
              </a:rPr>
              <a:t>works in cases popularity of an items is only considered which is not suited for the type of recommender system. </a:t>
            </a:r>
            <a:endParaRPr/>
          </a:p>
          <a:p>
            <a:pPr indent="-285750" lvl="0" marL="285750" marR="0" rtl="0" algn="l">
              <a:spcBef>
                <a:spcPts val="0"/>
              </a:spcBef>
              <a:spcAft>
                <a:spcPts val="0"/>
              </a:spcAft>
              <a:buClr>
                <a:schemeClr val="dk1"/>
              </a:buClr>
              <a:buSzPts val="2400"/>
              <a:buFont typeface="Arial"/>
              <a:buChar char="•"/>
            </a:pPr>
            <a:r>
              <a:rPr b="1" lang="en-IN" sz="2400">
                <a:solidFill>
                  <a:schemeClr val="dk1"/>
                </a:solidFill>
                <a:latin typeface="Avenir"/>
                <a:ea typeface="Avenir"/>
                <a:cs typeface="Avenir"/>
                <a:sym typeface="Avenir"/>
              </a:rPr>
              <a:t>Collaborative Filtering Model using Matrix Factorization </a:t>
            </a:r>
            <a:r>
              <a:rPr lang="en-IN" sz="2400">
                <a:solidFill>
                  <a:schemeClr val="dk1"/>
                </a:solidFill>
                <a:latin typeface="Avenir"/>
                <a:ea typeface="Avenir"/>
                <a:cs typeface="Avenir"/>
                <a:sym typeface="Avenir"/>
              </a:rPr>
              <a:t>gave a good result, it was able to make personalized recommendations, which is better suited for our model.</a:t>
            </a:r>
            <a:endParaRPr/>
          </a:p>
          <a:p>
            <a:pPr indent="-285750" lvl="0" marL="285750" marR="0" rtl="0" algn="l">
              <a:spcBef>
                <a:spcPts val="0"/>
              </a:spcBef>
              <a:spcAft>
                <a:spcPts val="0"/>
              </a:spcAft>
              <a:buClr>
                <a:schemeClr val="dk1"/>
              </a:buClr>
              <a:buSzPts val="2400"/>
              <a:buFont typeface="Arial"/>
              <a:buChar char="•"/>
            </a:pPr>
            <a:r>
              <a:rPr b="1" lang="en-IN" sz="2400">
                <a:solidFill>
                  <a:schemeClr val="dk1"/>
                </a:solidFill>
                <a:latin typeface="Avenir"/>
                <a:ea typeface="Avenir"/>
                <a:cs typeface="Avenir"/>
                <a:sym typeface="Avenir"/>
              </a:rPr>
              <a:t>KMeans- Clustering Model </a:t>
            </a:r>
            <a:r>
              <a:rPr lang="en-IN" sz="2400">
                <a:solidFill>
                  <a:schemeClr val="dk1"/>
                </a:solidFill>
                <a:latin typeface="Avenir"/>
                <a:ea typeface="Avenir"/>
                <a:cs typeface="Avenir"/>
                <a:sym typeface="Avenir"/>
              </a:rPr>
              <a:t>can also be explored as an alternative to building a recommender system, as the built model was able to cluster songs based on listen_count.</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354" name="Shape 354"/>
        <p:cNvGrpSpPr/>
        <p:nvPr/>
      </p:nvGrpSpPr>
      <p:grpSpPr>
        <a:xfrm>
          <a:off x="0" y="0"/>
          <a:ext cx="0" cy="0"/>
          <a:chOff x="0" y="0"/>
          <a:chExt cx="0" cy="0"/>
        </a:xfrm>
      </p:grpSpPr>
      <p:sp>
        <p:nvSpPr>
          <p:cNvPr id="355" name="Google Shape;355;p38"/>
          <p:cNvSpPr txBox="1"/>
          <p:nvPr/>
        </p:nvSpPr>
        <p:spPr>
          <a:xfrm>
            <a:off x="736979" y="327546"/>
            <a:ext cx="1039959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descr="Free Pics Of Music Symbols, Download Free Clip Art, Free Clip Art ..." id="356" name="Google Shape;356;p38"/>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descr="Free Pics Of Music Symbols, Download Free Clip Art, Free Clip Art ..." id="357" name="Google Shape;357;p38"/>
          <p:cNvSpPr/>
          <p:nvPr/>
        </p:nvSpPr>
        <p:spPr>
          <a:xfrm>
            <a:off x="307975" y="7937"/>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descr="White music notes floating down with black background" id="358" name="Google Shape;358;p38"/>
          <p:cNvSpPr/>
          <p:nvPr/>
        </p:nvSpPr>
        <p:spPr>
          <a:xfrm>
            <a:off x="460375" y="160337"/>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pic>
        <p:nvPicPr>
          <p:cNvPr descr="C:\Users\Lenovo\Desktop\music pic.png" id="359" name="Google Shape;359;p38"/>
          <p:cNvPicPr preferRelativeResize="0"/>
          <p:nvPr/>
        </p:nvPicPr>
        <p:blipFill rotWithShape="1">
          <a:blip r:embed="rId3">
            <a:alphaModFix/>
          </a:blip>
          <a:srcRect b="0" l="3247" r="2981" t="0"/>
          <a:stretch/>
        </p:blipFill>
        <p:spPr>
          <a:xfrm>
            <a:off x="0" y="7937"/>
            <a:ext cx="12192000" cy="6872100"/>
          </a:xfrm>
          <a:prstGeom prst="rect">
            <a:avLst/>
          </a:prstGeom>
          <a:noFill/>
          <a:ln>
            <a:noFill/>
          </a:ln>
        </p:spPr>
      </p:pic>
      <p:sp>
        <p:nvSpPr>
          <p:cNvPr id="360" name="Google Shape;360;p38"/>
          <p:cNvSpPr txBox="1"/>
          <p:nvPr/>
        </p:nvSpPr>
        <p:spPr>
          <a:xfrm>
            <a:off x="2619136" y="2109093"/>
            <a:ext cx="7613873" cy="156966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9600">
                <a:solidFill>
                  <a:schemeClr val="lt1"/>
                </a:solidFill>
                <a:latin typeface="Arial"/>
                <a:ea typeface="Arial"/>
                <a:cs typeface="Arial"/>
                <a:sym typeface="Arial"/>
              </a:rPr>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4EBF2"/>
        </a:solidFill>
      </p:bgPr>
    </p:bg>
    <p:spTree>
      <p:nvGrpSpPr>
        <p:cNvPr id="122" name="Shape 122"/>
        <p:cNvGrpSpPr/>
        <p:nvPr/>
      </p:nvGrpSpPr>
      <p:grpSpPr>
        <a:xfrm>
          <a:off x="0" y="0"/>
          <a:ext cx="0" cy="0"/>
          <a:chOff x="0" y="0"/>
          <a:chExt cx="0" cy="0"/>
        </a:xfrm>
      </p:grpSpPr>
      <p:sp>
        <p:nvSpPr>
          <p:cNvPr id="123" name="Google Shape;123;p15"/>
          <p:cNvSpPr txBox="1"/>
          <p:nvPr/>
        </p:nvSpPr>
        <p:spPr>
          <a:xfrm>
            <a:off x="320842" y="577516"/>
            <a:ext cx="7071996" cy="707886"/>
          </a:xfrm>
          <a:prstGeom prst="rect">
            <a:avLst/>
          </a:prstGeom>
          <a:solidFill>
            <a:srgbClr val="DEE5C8"/>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4000">
                <a:solidFill>
                  <a:srgbClr val="7B354D"/>
                </a:solidFill>
                <a:latin typeface="Calibri"/>
                <a:ea typeface="Calibri"/>
                <a:cs typeface="Calibri"/>
                <a:sym typeface="Calibri"/>
              </a:rPr>
              <a:t>1. Why Recommender Systems ?</a:t>
            </a:r>
            <a:endParaRPr/>
          </a:p>
        </p:txBody>
      </p:sp>
      <p:sp>
        <p:nvSpPr>
          <p:cNvPr id="124" name="Google Shape;124;p15"/>
          <p:cNvSpPr txBox="1"/>
          <p:nvPr/>
        </p:nvSpPr>
        <p:spPr>
          <a:xfrm>
            <a:off x="481263" y="1764632"/>
            <a:ext cx="7265865" cy="4401205"/>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000"/>
              <a:buFont typeface="Arial"/>
              <a:buChar char="•"/>
            </a:pPr>
            <a:r>
              <a:rPr b="1" lang="en-IN" sz="2000">
                <a:solidFill>
                  <a:schemeClr val="dk1"/>
                </a:solidFill>
                <a:latin typeface="Avenir"/>
                <a:ea typeface="Avenir"/>
                <a:cs typeface="Avenir"/>
                <a:sym typeface="Avenir"/>
              </a:rPr>
              <a:t>Personalized Experience: </a:t>
            </a:r>
            <a:r>
              <a:rPr lang="en-IN" sz="2000">
                <a:solidFill>
                  <a:schemeClr val="dk1"/>
                </a:solidFill>
                <a:latin typeface="Avenir"/>
                <a:ea typeface="Avenir"/>
                <a:cs typeface="Avenir"/>
                <a:sym typeface="Avenir"/>
              </a:rPr>
              <a:t>A recommender system makes prediction that are tailored and specific to a user</a:t>
            </a:r>
            <a:endParaRPr b="1" sz="2000">
              <a:solidFill>
                <a:schemeClr val="dk1"/>
              </a:solidFill>
              <a:latin typeface="Avenir"/>
              <a:ea typeface="Avenir"/>
              <a:cs typeface="Avenir"/>
              <a:sym typeface="Avenir"/>
            </a:endParaRPr>
          </a:p>
          <a:p>
            <a:pPr indent="-342900" lvl="0" marL="342900" marR="0" rtl="0" algn="l">
              <a:spcBef>
                <a:spcPts val="0"/>
              </a:spcBef>
              <a:spcAft>
                <a:spcPts val="0"/>
              </a:spcAft>
              <a:buClr>
                <a:schemeClr val="dk1"/>
              </a:buClr>
              <a:buSzPts val="2000"/>
              <a:buFont typeface="Arial"/>
              <a:buChar char="•"/>
            </a:pPr>
            <a:r>
              <a:rPr b="1" lang="en-IN" sz="2000">
                <a:solidFill>
                  <a:schemeClr val="dk1"/>
                </a:solidFill>
                <a:latin typeface="Avenir"/>
                <a:ea typeface="Avenir"/>
                <a:cs typeface="Avenir"/>
                <a:sym typeface="Avenir"/>
              </a:rPr>
              <a:t>Customer Satisfaction:</a:t>
            </a:r>
            <a:r>
              <a:rPr lang="en-IN" sz="2000">
                <a:solidFill>
                  <a:schemeClr val="dk1"/>
                </a:solidFill>
                <a:latin typeface="Avenir"/>
                <a:ea typeface="Avenir"/>
                <a:cs typeface="Avenir"/>
                <a:sym typeface="Avenir"/>
              </a:rPr>
              <a:t> Users are left satisfied as they do not need to spend time searching for what they might like as the system does it for them</a:t>
            </a:r>
            <a:endParaRPr/>
          </a:p>
          <a:p>
            <a:pPr indent="-342900" lvl="0" marL="342900" marR="0" rtl="0" algn="l">
              <a:spcBef>
                <a:spcPts val="0"/>
              </a:spcBef>
              <a:spcAft>
                <a:spcPts val="0"/>
              </a:spcAft>
              <a:buClr>
                <a:schemeClr val="dk1"/>
              </a:buClr>
              <a:buSzPts val="2000"/>
              <a:buFont typeface="Arial"/>
              <a:buChar char="•"/>
            </a:pPr>
            <a:r>
              <a:rPr b="1" lang="en-IN" sz="2000">
                <a:solidFill>
                  <a:schemeClr val="dk1"/>
                </a:solidFill>
                <a:latin typeface="Avenir"/>
                <a:ea typeface="Avenir"/>
                <a:cs typeface="Avenir"/>
                <a:sym typeface="Avenir"/>
              </a:rPr>
              <a:t>Discovery: </a:t>
            </a:r>
            <a:r>
              <a:rPr lang="en-IN" sz="2000">
                <a:solidFill>
                  <a:schemeClr val="dk1"/>
                </a:solidFill>
                <a:latin typeface="Avenir"/>
                <a:ea typeface="Avenir"/>
                <a:cs typeface="Avenir"/>
                <a:sym typeface="Avenir"/>
              </a:rPr>
              <a:t>Users can discover new items that are similar to their taste, making it an engaging experience</a:t>
            </a:r>
            <a:endParaRPr b="1" sz="2000">
              <a:solidFill>
                <a:schemeClr val="dk1"/>
              </a:solidFill>
              <a:latin typeface="Avenir"/>
              <a:ea typeface="Avenir"/>
              <a:cs typeface="Avenir"/>
              <a:sym typeface="Avenir"/>
            </a:endParaRPr>
          </a:p>
          <a:p>
            <a:pPr indent="-342900" lvl="0" marL="342900" marR="0" rtl="0" algn="l">
              <a:spcBef>
                <a:spcPts val="0"/>
              </a:spcBef>
              <a:spcAft>
                <a:spcPts val="0"/>
              </a:spcAft>
              <a:buClr>
                <a:schemeClr val="dk1"/>
              </a:buClr>
              <a:buSzPts val="2000"/>
              <a:buFont typeface="Arial"/>
              <a:buChar char="•"/>
            </a:pPr>
            <a:r>
              <a:rPr b="1" lang="en-IN" sz="2000">
                <a:solidFill>
                  <a:schemeClr val="dk1"/>
                </a:solidFill>
                <a:latin typeface="Avenir"/>
                <a:ea typeface="Avenir"/>
                <a:cs typeface="Avenir"/>
                <a:sym typeface="Avenir"/>
              </a:rPr>
              <a:t>Increased Profit: </a:t>
            </a:r>
            <a:r>
              <a:rPr lang="en-IN" sz="2000">
                <a:solidFill>
                  <a:schemeClr val="dk1"/>
                </a:solidFill>
                <a:latin typeface="Avenir"/>
                <a:ea typeface="Avenir"/>
                <a:cs typeface="Avenir"/>
                <a:sym typeface="Avenir"/>
              </a:rPr>
              <a:t>Users then to spend more time on sites that make adequate prediction of what they might like or want, which could translate to spending more money on purchases.</a:t>
            </a:r>
            <a:endParaRPr b="1" sz="2000">
              <a:solidFill>
                <a:schemeClr val="dk1"/>
              </a:solidFill>
              <a:latin typeface="Avenir"/>
              <a:ea typeface="Avenir"/>
              <a:cs typeface="Avenir"/>
              <a:sym typeface="Avenir"/>
            </a:endParaRPr>
          </a:p>
          <a:p>
            <a:pPr indent="-342900" lvl="0" marL="342900" marR="0" rtl="0" algn="l">
              <a:spcBef>
                <a:spcPts val="0"/>
              </a:spcBef>
              <a:spcAft>
                <a:spcPts val="0"/>
              </a:spcAft>
              <a:buClr>
                <a:schemeClr val="dk1"/>
              </a:buClr>
              <a:buSzPts val="2000"/>
              <a:buFont typeface="Arial"/>
              <a:buChar char="•"/>
            </a:pPr>
            <a:r>
              <a:rPr b="1" lang="en-IN" sz="2000">
                <a:solidFill>
                  <a:schemeClr val="dk1"/>
                </a:solidFill>
                <a:latin typeface="Avenir"/>
                <a:ea typeface="Avenir"/>
                <a:cs typeface="Avenir"/>
                <a:sym typeface="Avenir"/>
              </a:rPr>
              <a:t>Business Analysis: </a:t>
            </a:r>
            <a:r>
              <a:rPr lang="en-IN" sz="2000">
                <a:solidFill>
                  <a:schemeClr val="dk1"/>
                </a:solidFill>
                <a:latin typeface="Avenir"/>
                <a:ea typeface="Avenir"/>
                <a:cs typeface="Avenir"/>
                <a:sym typeface="Avenir"/>
              </a:rPr>
              <a:t>A recommender system make it easy for a business to analysis its customer behaviour and put up product that their customers want.</a:t>
            </a:r>
            <a:endParaRPr b="1" sz="2000">
              <a:solidFill>
                <a:schemeClr val="dk1"/>
              </a:solidFill>
              <a:latin typeface="Avenir"/>
              <a:ea typeface="Avenir"/>
              <a:cs typeface="Avenir"/>
              <a:sym typeface="Avenir"/>
            </a:endParaRPr>
          </a:p>
        </p:txBody>
      </p:sp>
      <p:pic>
        <p:nvPicPr>
          <p:cNvPr descr="How to increase B2B product sales by using a recommendation system" id="125" name="Google Shape;125;p15"/>
          <p:cNvPicPr preferRelativeResize="0"/>
          <p:nvPr/>
        </p:nvPicPr>
        <p:blipFill rotWithShape="1">
          <a:blip r:embed="rId3">
            <a:alphaModFix/>
          </a:blip>
          <a:srcRect b="0" l="0" r="0" t="0"/>
          <a:stretch/>
        </p:blipFill>
        <p:spPr>
          <a:xfrm>
            <a:off x="8002553" y="3431219"/>
            <a:ext cx="3991327" cy="2794886"/>
          </a:xfrm>
          <a:prstGeom prst="rect">
            <a:avLst/>
          </a:prstGeom>
          <a:noFill/>
          <a:ln>
            <a:noFill/>
          </a:ln>
        </p:spPr>
      </p:pic>
      <p:sp>
        <p:nvSpPr>
          <p:cNvPr id="126" name="Google Shape;126;p15"/>
          <p:cNvSpPr txBox="1"/>
          <p:nvPr/>
        </p:nvSpPr>
        <p:spPr>
          <a:xfrm>
            <a:off x="5637320" y="2974019"/>
            <a:ext cx="914400" cy="914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27" name="Google Shape;127;p15"/>
          <p:cNvSpPr txBox="1"/>
          <p:nvPr/>
        </p:nvSpPr>
        <p:spPr>
          <a:xfrm>
            <a:off x="5637320" y="2974019"/>
            <a:ext cx="914400" cy="914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4EBF2"/>
        </a:solidFill>
      </p:bgPr>
    </p:bg>
    <p:spTree>
      <p:nvGrpSpPr>
        <p:cNvPr id="131" name="Shape 131"/>
        <p:cNvGrpSpPr/>
        <p:nvPr/>
      </p:nvGrpSpPr>
      <p:grpSpPr>
        <a:xfrm>
          <a:off x="0" y="0"/>
          <a:ext cx="0" cy="0"/>
          <a:chOff x="0" y="0"/>
          <a:chExt cx="0" cy="0"/>
        </a:xfrm>
      </p:grpSpPr>
      <p:sp>
        <p:nvSpPr>
          <p:cNvPr id="132" name="Google Shape;132;p16"/>
          <p:cNvSpPr txBox="1"/>
          <p:nvPr/>
        </p:nvSpPr>
        <p:spPr>
          <a:xfrm>
            <a:off x="290945" y="128875"/>
            <a:ext cx="11443855" cy="1569660"/>
          </a:xfrm>
          <a:prstGeom prst="rect">
            <a:avLst/>
          </a:prstGeom>
          <a:solidFill>
            <a:srgbClr val="DEE5C8"/>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3200">
                <a:solidFill>
                  <a:srgbClr val="7B354D"/>
                </a:solidFill>
                <a:latin typeface="Avenir"/>
                <a:ea typeface="Avenir"/>
                <a:cs typeface="Avenir"/>
                <a:sym typeface="Avenir"/>
              </a:rPr>
              <a:t>Examples : Movie/TV show Recommendations,</a:t>
            </a:r>
            <a:endParaRPr/>
          </a:p>
          <a:p>
            <a:pPr indent="0" lvl="0" marL="0" marR="0" rtl="0" algn="l">
              <a:spcBef>
                <a:spcPts val="0"/>
              </a:spcBef>
              <a:spcAft>
                <a:spcPts val="0"/>
              </a:spcAft>
              <a:buNone/>
            </a:pPr>
            <a:r>
              <a:rPr b="1" lang="en-IN" sz="3200">
                <a:solidFill>
                  <a:srgbClr val="7B354D"/>
                </a:solidFill>
                <a:latin typeface="Avenir"/>
                <a:ea typeface="Avenir"/>
                <a:cs typeface="Avenir"/>
                <a:sym typeface="Avenir"/>
              </a:rPr>
              <a:t>                    Friend Recommendations,</a:t>
            </a:r>
            <a:endParaRPr/>
          </a:p>
          <a:p>
            <a:pPr indent="0" lvl="0" marL="0" marR="0" rtl="0" algn="l">
              <a:spcBef>
                <a:spcPts val="0"/>
              </a:spcBef>
              <a:spcAft>
                <a:spcPts val="0"/>
              </a:spcAft>
              <a:buNone/>
            </a:pPr>
            <a:r>
              <a:rPr b="1" lang="en-IN" sz="3200">
                <a:solidFill>
                  <a:srgbClr val="7B354D"/>
                </a:solidFill>
                <a:latin typeface="Avenir"/>
                <a:ea typeface="Avenir"/>
                <a:cs typeface="Avenir"/>
                <a:sym typeface="Avenir"/>
              </a:rPr>
              <a:t>           Job Recommendations, Product Recommendations</a:t>
            </a:r>
            <a:endParaRPr b="1" sz="3200">
              <a:solidFill>
                <a:srgbClr val="7B354D"/>
              </a:solidFill>
              <a:latin typeface="Avenir"/>
              <a:ea typeface="Avenir"/>
              <a:cs typeface="Avenir"/>
              <a:sym typeface="Avenir"/>
            </a:endParaRPr>
          </a:p>
        </p:txBody>
      </p:sp>
      <p:pic>
        <p:nvPicPr>
          <p:cNvPr descr="C:\Users\Lenovo\Desktop\netflix image.JPG" id="133" name="Google Shape;133;p16"/>
          <p:cNvPicPr preferRelativeResize="0"/>
          <p:nvPr/>
        </p:nvPicPr>
        <p:blipFill rotWithShape="1">
          <a:blip r:embed="rId3">
            <a:alphaModFix/>
          </a:blip>
          <a:srcRect b="0" l="0" r="0" t="0"/>
          <a:stretch/>
        </p:blipFill>
        <p:spPr>
          <a:xfrm>
            <a:off x="290945" y="1826842"/>
            <a:ext cx="4677869" cy="2767510"/>
          </a:xfrm>
          <a:prstGeom prst="rect">
            <a:avLst/>
          </a:prstGeom>
          <a:noFill/>
          <a:ln>
            <a:noFill/>
          </a:ln>
        </p:spPr>
      </p:pic>
      <p:pic>
        <p:nvPicPr>
          <p:cNvPr descr="https://lh5.googleusercontent.com/3TGb4vLWDwj74vcC8nGtDtRqcHLiaDDYGi7Qzm2dvauQ_pZu5AEk8OVdCCc-t_fGfHiQGM588kwbouvMp18rw47DpYkr6vjJ7icllLZYZmv96S6-Rh8NTlqGS9AjQ-NNO6DjcUXdeT0" id="134" name="Google Shape;134;p16"/>
          <p:cNvPicPr preferRelativeResize="0"/>
          <p:nvPr/>
        </p:nvPicPr>
        <p:blipFill rotWithShape="1">
          <a:blip r:embed="rId4">
            <a:alphaModFix/>
          </a:blip>
          <a:srcRect b="0" l="0" r="0" t="0"/>
          <a:stretch/>
        </p:blipFill>
        <p:spPr>
          <a:xfrm>
            <a:off x="6607023" y="1941790"/>
            <a:ext cx="1270231" cy="1329157"/>
          </a:xfrm>
          <a:prstGeom prst="rect">
            <a:avLst/>
          </a:prstGeom>
          <a:noFill/>
          <a:ln>
            <a:noFill/>
          </a:ln>
        </p:spPr>
      </p:pic>
      <p:pic>
        <p:nvPicPr>
          <p:cNvPr descr="https://lh5.googleusercontent.com/CWxRoHPY-4REuzhRWCacVPkuOnxwTbE2VfmzY0Eq2Yf-Ha8l0SmIly5JiMJahnP-h0KRcnBr5UbJNVdfys0lHZ-s-squfZeqhcB7d3B7rcY6TEMPxf97CbxhuE2cQ5MnStAMyZlsy4Q" id="135" name="Google Shape;135;p16"/>
          <p:cNvPicPr preferRelativeResize="0"/>
          <p:nvPr/>
        </p:nvPicPr>
        <p:blipFill rotWithShape="1">
          <a:blip r:embed="rId5">
            <a:alphaModFix/>
          </a:blip>
          <a:srcRect b="0" l="0" r="0" t="0"/>
          <a:stretch/>
        </p:blipFill>
        <p:spPr>
          <a:xfrm>
            <a:off x="7895318" y="1941790"/>
            <a:ext cx="4114800" cy="1866901"/>
          </a:xfrm>
          <a:prstGeom prst="rect">
            <a:avLst/>
          </a:prstGeom>
          <a:noFill/>
          <a:ln>
            <a:noFill/>
          </a:ln>
        </p:spPr>
      </p:pic>
      <p:pic>
        <p:nvPicPr>
          <p:cNvPr descr="https://lh3.googleusercontent.com/rkCTGCLzW154gnYsIDjI5udal8E7sfBjWcO8sbJkQWv1KWuaeFbcATjxZU64Uwow3ya4hx3zdsRgWbQAs7haV3lx1IN_0nEavGwBU77czPiNj6q4Uni7sfgqcsHQUVO3BzBiBSjhesU" id="136" name="Google Shape;136;p16"/>
          <p:cNvPicPr preferRelativeResize="0"/>
          <p:nvPr/>
        </p:nvPicPr>
        <p:blipFill rotWithShape="1">
          <a:blip r:embed="rId6">
            <a:alphaModFix/>
          </a:blip>
          <a:srcRect b="0" l="0" r="0" t="0"/>
          <a:stretch/>
        </p:blipFill>
        <p:spPr>
          <a:xfrm>
            <a:off x="7288510" y="4050043"/>
            <a:ext cx="1902594" cy="1102860"/>
          </a:xfrm>
          <a:prstGeom prst="rect">
            <a:avLst/>
          </a:prstGeom>
          <a:noFill/>
          <a:ln>
            <a:noFill/>
          </a:ln>
        </p:spPr>
      </p:pic>
      <p:pic>
        <p:nvPicPr>
          <p:cNvPr descr="https://lh4.googleusercontent.com/NhFFwvkLHl_Z5pAa8Mfr5Bag0--WwwEha3by38pg7_k2j2xcjJwfYCWI9go4G7cPa2JmUHO16TrQTyOcWZa5KKIa7aHu_YktoJMWSneNhG_3yR7zvjlZgBlshq_kPusntNtRpXE9bLE" id="137" name="Google Shape;137;p16"/>
          <p:cNvPicPr preferRelativeResize="0"/>
          <p:nvPr/>
        </p:nvPicPr>
        <p:blipFill rotWithShape="1">
          <a:blip r:embed="rId7">
            <a:alphaModFix/>
          </a:blip>
          <a:srcRect b="0" l="0" r="0" t="0"/>
          <a:stretch/>
        </p:blipFill>
        <p:spPr>
          <a:xfrm>
            <a:off x="9191104" y="3976777"/>
            <a:ext cx="2942928" cy="2657984"/>
          </a:xfrm>
          <a:prstGeom prst="rect">
            <a:avLst/>
          </a:prstGeom>
          <a:noFill/>
          <a:ln>
            <a:noFill/>
          </a:ln>
        </p:spPr>
      </p:pic>
      <p:pic>
        <p:nvPicPr>
          <p:cNvPr descr="C:\Users\Lenovo\Desktop\amazon image.JPG" id="138" name="Google Shape;138;p16"/>
          <p:cNvPicPr preferRelativeResize="0"/>
          <p:nvPr/>
        </p:nvPicPr>
        <p:blipFill rotWithShape="1">
          <a:blip r:embed="rId8">
            <a:alphaModFix/>
          </a:blip>
          <a:srcRect b="0" l="0" r="0" t="0"/>
          <a:stretch/>
        </p:blipFill>
        <p:spPr>
          <a:xfrm>
            <a:off x="2025356" y="4705493"/>
            <a:ext cx="2416629" cy="2041071"/>
          </a:xfrm>
          <a:prstGeom prst="rect">
            <a:avLst/>
          </a:prstGeom>
          <a:noFill/>
          <a:ln>
            <a:noFill/>
          </a:ln>
        </p:spPr>
      </p:pic>
      <p:pic>
        <p:nvPicPr>
          <p:cNvPr descr="C:\Users\Lenovo\Desktop\amazon1.JPG" id="139" name="Google Shape;139;p16"/>
          <p:cNvPicPr preferRelativeResize="0"/>
          <p:nvPr/>
        </p:nvPicPr>
        <p:blipFill rotWithShape="1">
          <a:blip r:embed="rId9">
            <a:alphaModFix/>
          </a:blip>
          <a:srcRect b="0" l="0" r="0" t="0"/>
          <a:stretch/>
        </p:blipFill>
        <p:spPr>
          <a:xfrm>
            <a:off x="4441986" y="5311112"/>
            <a:ext cx="2701766" cy="1546888"/>
          </a:xfrm>
          <a:prstGeom prst="rect">
            <a:avLst/>
          </a:prstGeom>
          <a:noFill/>
          <a:ln>
            <a:noFill/>
          </a:ln>
        </p:spPr>
      </p:pic>
      <p:sp>
        <p:nvSpPr>
          <p:cNvPr id="140" name="Google Shape;140;p16"/>
          <p:cNvSpPr/>
          <p:nvPr/>
        </p:nvSpPr>
        <p:spPr>
          <a:xfrm>
            <a:off x="4882551" y="4994694"/>
            <a:ext cx="172528" cy="316418"/>
          </a:xfrm>
          <a:prstGeom prst="downArrow">
            <a:avLst>
              <a:gd fmla="val 50000" name="adj1"/>
              <a:gd fmla="val 50000" name="adj2"/>
            </a:avLst>
          </a:prstGeom>
          <a:solidFill>
            <a:srgbClr val="7B354D"/>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B55475"/>
              </a:solidFill>
              <a:latin typeface="Avenir"/>
              <a:ea typeface="Avenir"/>
              <a:cs typeface="Avenir"/>
              <a:sym typeface="Avenir"/>
            </a:endParaRPr>
          </a:p>
        </p:txBody>
      </p:sp>
      <p:sp>
        <p:nvSpPr>
          <p:cNvPr id="141" name="Google Shape;141;p16"/>
          <p:cNvSpPr/>
          <p:nvPr/>
        </p:nvSpPr>
        <p:spPr>
          <a:xfrm>
            <a:off x="4441985" y="4868704"/>
            <a:ext cx="337049" cy="125990"/>
          </a:xfrm>
          <a:prstGeom prst="rightArrow">
            <a:avLst>
              <a:gd fmla="val 50000" name="adj1"/>
              <a:gd fmla="val 50000" name="adj2"/>
            </a:avLst>
          </a:prstGeom>
          <a:solidFill>
            <a:srgbClr val="7B354D"/>
          </a:solidFill>
          <a:ln cap="flat" cmpd="sng" w="12700">
            <a:solidFill>
              <a:srgbClr val="78846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4EBF2"/>
        </a:solidFill>
      </p:bgPr>
    </p:bg>
    <p:spTree>
      <p:nvGrpSpPr>
        <p:cNvPr id="145" name="Shape 145"/>
        <p:cNvGrpSpPr/>
        <p:nvPr/>
      </p:nvGrpSpPr>
      <p:grpSpPr>
        <a:xfrm>
          <a:off x="0" y="0"/>
          <a:ext cx="0" cy="0"/>
          <a:chOff x="0" y="0"/>
          <a:chExt cx="0" cy="0"/>
        </a:xfrm>
      </p:grpSpPr>
      <p:sp>
        <p:nvSpPr>
          <p:cNvPr id="146" name="Google Shape;146;p17"/>
          <p:cNvSpPr txBox="1"/>
          <p:nvPr/>
        </p:nvSpPr>
        <p:spPr>
          <a:xfrm>
            <a:off x="1469571" y="244928"/>
            <a:ext cx="8621485" cy="1384995"/>
          </a:xfrm>
          <a:prstGeom prst="rect">
            <a:avLst/>
          </a:prstGeom>
          <a:solidFill>
            <a:srgbClr val="DEE5C8"/>
          </a:solidFill>
          <a:ln>
            <a:noFill/>
          </a:ln>
        </p:spPr>
        <p:txBody>
          <a:bodyPr anchorCtr="0" anchor="t" bIns="45700" lIns="91425" spcFirstLastPara="1" rIns="91425" wrap="square" tIns="45700">
            <a:spAutoFit/>
          </a:bodyPr>
          <a:lstStyle/>
          <a:p>
            <a:pPr indent="-514350" lvl="0" marL="514350" marR="0" rtl="0" algn="l">
              <a:spcBef>
                <a:spcPts val="0"/>
              </a:spcBef>
              <a:spcAft>
                <a:spcPts val="0"/>
              </a:spcAft>
              <a:buClr>
                <a:srgbClr val="7B354D"/>
              </a:buClr>
              <a:buSzPts val="2800"/>
              <a:buFont typeface="Avenir"/>
              <a:buAutoNum type="arabicPeriod" startAt="2"/>
            </a:pPr>
            <a:r>
              <a:rPr b="1" lang="en-IN" sz="2800">
                <a:solidFill>
                  <a:srgbClr val="7B354D"/>
                </a:solidFill>
                <a:latin typeface="Avenir"/>
                <a:ea typeface="Avenir"/>
                <a:cs typeface="Avenir"/>
                <a:sym typeface="Avenir"/>
              </a:rPr>
              <a:t>Building a Recommender System</a:t>
            </a:r>
            <a:endParaRPr/>
          </a:p>
          <a:p>
            <a:pPr indent="0" lvl="0" marL="0" marR="0" rtl="0" algn="l">
              <a:spcBef>
                <a:spcPts val="0"/>
              </a:spcBef>
              <a:spcAft>
                <a:spcPts val="0"/>
              </a:spcAft>
              <a:buNone/>
            </a:pPr>
            <a:r>
              <a:rPr b="1" lang="en-IN" sz="2800">
                <a:solidFill>
                  <a:srgbClr val="7B354D"/>
                </a:solidFill>
                <a:latin typeface="Avenir"/>
                <a:ea typeface="Avenir"/>
                <a:cs typeface="Avenir"/>
                <a:sym typeface="Avenir"/>
              </a:rPr>
              <a:t>      a.  Popularity Based Recommender System</a:t>
            </a:r>
            <a:endParaRPr/>
          </a:p>
          <a:p>
            <a:pPr indent="0" lvl="0" marL="0" marR="0" rtl="0" algn="l">
              <a:spcBef>
                <a:spcPts val="0"/>
              </a:spcBef>
              <a:spcAft>
                <a:spcPts val="0"/>
              </a:spcAft>
              <a:buNone/>
            </a:pPr>
            <a:r>
              <a:rPr b="1" lang="en-IN" sz="2800">
                <a:solidFill>
                  <a:srgbClr val="7B354D"/>
                </a:solidFill>
                <a:latin typeface="Avenir"/>
                <a:ea typeface="Avenir"/>
                <a:cs typeface="Avenir"/>
                <a:sym typeface="Avenir"/>
              </a:rPr>
              <a:t>      b.  Content Based Filtering</a:t>
            </a:r>
            <a:endParaRPr/>
          </a:p>
        </p:txBody>
      </p:sp>
      <p:sp>
        <p:nvSpPr>
          <p:cNvPr id="147" name="Google Shape;147;p17"/>
          <p:cNvSpPr txBox="1"/>
          <p:nvPr/>
        </p:nvSpPr>
        <p:spPr>
          <a:xfrm>
            <a:off x="261259" y="1930177"/>
            <a:ext cx="5290455"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800">
                <a:solidFill>
                  <a:schemeClr val="dk1"/>
                </a:solidFill>
                <a:latin typeface="Avenir"/>
                <a:ea typeface="Avenir"/>
                <a:cs typeface="Avenir"/>
                <a:sym typeface="Avenir"/>
              </a:rPr>
              <a:t>a</a:t>
            </a:r>
            <a:r>
              <a:rPr lang="en-IN" sz="1800">
                <a:solidFill>
                  <a:schemeClr val="dk1"/>
                </a:solidFill>
                <a:latin typeface="Avenir"/>
                <a:ea typeface="Avenir"/>
                <a:cs typeface="Avenir"/>
                <a:sym typeface="Avenir"/>
              </a:rPr>
              <a:t>. </a:t>
            </a:r>
            <a:r>
              <a:rPr b="1" lang="en-IN" sz="1800">
                <a:solidFill>
                  <a:srgbClr val="002060"/>
                </a:solidFill>
                <a:latin typeface="Avenir"/>
                <a:ea typeface="Avenir"/>
                <a:cs typeface="Avenir"/>
                <a:sym typeface="Avenir"/>
              </a:rPr>
              <a:t>Popularity Based Recommender System </a:t>
            </a:r>
            <a:r>
              <a:rPr lang="en-IN" sz="1800">
                <a:solidFill>
                  <a:schemeClr val="dk1"/>
                </a:solidFill>
                <a:latin typeface="Avenir"/>
                <a:ea typeface="Avenir"/>
                <a:cs typeface="Avenir"/>
                <a:sym typeface="Avenir"/>
              </a:rPr>
              <a:t>: Recommend Items viewed/purchased by most people,  Recommender ranks list of items by their purchase count </a:t>
            </a:r>
            <a:endParaRPr/>
          </a:p>
        </p:txBody>
      </p:sp>
      <p:pic>
        <p:nvPicPr>
          <p:cNvPr descr="C:\Users\Lenovo\Desktop\screenshot.png" id="148" name="Google Shape;148;p17"/>
          <p:cNvPicPr preferRelativeResize="0"/>
          <p:nvPr/>
        </p:nvPicPr>
        <p:blipFill rotWithShape="1">
          <a:blip r:embed="rId3">
            <a:alphaModFix/>
          </a:blip>
          <a:srcRect b="0" l="0" r="0" t="0"/>
          <a:stretch/>
        </p:blipFill>
        <p:spPr>
          <a:xfrm>
            <a:off x="391886" y="3380015"/>
            <a:ext cx="4000500" cy="2775857"/>
          </a:xfrm>
          <a:prstGeom prst="rect">
            <a:avLst/>
          </a:prstGeom>
          <a:noFill/>
          <a:ln>
            <a:noFill/>
          </a:ln>
        </p:spPr>
      </p:pic>
      <p:cxnSp>
        <p:nvCxnSpPr>
          <p:cNvPr id="149" name="Google Shape;149;p17"/>
          <p:cNvCxnSpPr/>
          <p:nvPr/>
        </p:nvCxnSpPr>
        <p:spPr>
          <a:xfrm>
            <a:off x="5780314" y="2073729"/>
            <a:ext cx="244929" cy="4082143"/>
          </a:xfrm>
          <a:prstGeom prst="straightConnector1">
            <a:avLst/>
          </a:prstGeom>
          <a:noFill/>
          <a:ln cap="flat" cmpd="sng" w="9525">
            <a:solidFill>
              <a:schemeClr val="accent1"/>
            </a:solidFill>
            <a:prstDash val="solid"/>
            <a:miter lim="800000"/>
            <a:headEnd len="sm" w="sm" type="none"/>
            <a:tailEnd len="sm" w="sm" type="none"/>
          </a:ln>
        </p:spPr>
      </p:cxnSp>
      <p:cxnSp>
        <p:nvCxnSpPr>
          <p:cNvPr id="150" name="Google Shape;150;p17"/>
          <p:cNvCxnSpPr/>
          <p:nvPr/>
        </p:nvCxnSpPr>
        <p:spPr>
          <a:xfrm>
            <a:off x="5780314" y="1930177"/>
            <a:ext cx="0" cy="4682894"/>
          </a:xfrm>
          <a:prstGeom prst="straightConnector1">
            <a:avLst/>
          </a:prstGeom>
          <a:noFill/>
          <a:ln cap="flat" cmpd="sng" w="9525">
            <a:solidFill>
              <a:schemeClr val="lt1"/>
            </a:solidFill>
            <a:prstDash val="solid"/>
            <a:miter lim="800000"/>
            <a:headEnd len="sm" w="sm" type="none"/>
            <a:tailEnd len="sm" w="sm" type="none"/>
          </a:ln>
        </p:spPr>
      </p:cxnSp>
      <p:sp>
        <p:nvSpPr>
          <p:cNvPr id="151" name="Google Shape;151;p17"/>
          <p:cNvSpPr txBox="1"/>
          <p:nvPr/>
        </p:nvSpPr>
        <p:spPr>
          <a:xfrm>
            <a:off x="5902778" y="1921721"/>
            <a:ext cx="5388428"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800">
                <a:solidFill>
                  <a:schemeClr val="dk1"/>
                </a:solidFill>
                <a:latin typeface="Avenir"/>
                <a:ea typeface="Avenir"/>
                <a:cs typeface="Avenir"/>
                <a:sym typeface="Avenir"/>
              </a:rPr>
              <a:t>b</a:t>
            </a:r>
            <a:r>
              <a:rPr lang="en-IN" sz="1800">
                <a:solidFill>
                  <a:schemeClr val="dk1"/>
                </a:solidFill>
                <a:latin typeface="Avenir"/>
                <a:ea typeface="Avenir"/>
                <a:cs typeface="Avenir"/>
                <a:sym typeface="Avenir"/>
              </a:rPr>
              <a:t>. </a:t>
            </a:r>
            <a:r>
              <a:rPr b="1" lang="en-IN" sz="1800">
                <a:solidFill>
                  <a:srgbClr val="002060"/>
                </a:solidFill>
                <a:latin typeface="Avenir"/>
                <a:ea typeface="Avenir"/>
                <a:cs typeface="Avenir"/>
                <a:sym typeface="Avenir"/>
              </a:rPr>
              <a:t>Content Based Filtering</a:t>
            </a:r>
            <a:r>
              <a:rPr lang="en-IN" sz="1800">
                <a:solidFill>
                  <a:schemeClr val="dk1"/>
                </a:solidFill>
                <a:latin typeface="Avenir"/>
                <a:ea typeface="Avenir"/>
                <a:cs typeface="Avenir"/>
                <a:sym typeface="Avenir"/>
              </a:rPr>
              <a:t>: Use features of both products and users in order to predict whether a user will like a product or not.</a:t>
            </a:r>
            <a:endParaRPr/>
          </a:p>
        </p:txBody>
      </p:sp>
      <p:sp>
        <p:nvSpPr>
          <p:cNvPr id="152" name="Google Shape;152;p17"/>
          <p:cNvSpPr/>
          <p:nvPr/>
        </p:nvSpPr>
        <p:spPr>
          <a:xfrm>
            <a:off x="6029325" y="3130506"/>
            <a:ext cx="2379889" cy="2551837"/>
          </a:xfrm>
          <a:prstGeom prst="roundRect">
            <a:avLst>
              <a:gd fmla="val 16667" name="adj"/>
            </a:avLst>
          </a:prstGeom>
          <a:solidFill>
            <a:srgbClr val="CBD7E6"/>
          </a:solidFill>
          <a:ln cap="flat" cmpd="sng" w="12700">
            <a:solidFill>
              <a:srgbClr val="78846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153" name="Google Shape;153;p17"/>
          <p:cNvSpPr txBox="1"/>
          <p:nvPr/>
        </p:nvSpPr>
        <p:spPr>
          <a:xfrm>
            <a:off x="6221186" y="3390761"/>
            <a:ext cx="2188028" cy="2031325"/>
          </a:xfrm>
          <a:prstGeom prst="rect">
            <a:avLst/>
          </a:prstGeom>
          <a:solidFill>
            <a:srgbClr val="CBD7E6"/>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Avenir"/>
                <a:ea typeface="Avenir"/>
                <a:cs typeface="Avenir"/>
                <a:sym typeface="Avenir"/>
              </a:rPr>
              <a:t>User Features </a:t>
            </a:r>
            <a:endParaRPr/>
          </a:p>
          <a:p>
            <a:pPr indent="0" lvl="0" marL="0" marR="0" rtl="0" algn="l">
              <a:spcBef>
                <a:spcPts val="0"/>
              </a:spcBef>
              <a:spcAft>
                <a:spcPts val="0"/>
              </a:spcAft>
              <a:buNone/>
            </a:pPr>
            <a:r>
              <a:rPr lang="en-IN" sz="1800">
                <a:solidFill>
                  <a:schemeClr val="dk1"/>
                </a:solidFill>
                <a:latin typeface="Avenir"/>
                <a:ea typeface="Avenir"/>
                <a:cs typeface="Avenir"/>
                <a:sym typeface="Avenir"/>
              </a:rPr>
              <a:t>Eg: Age, Gender</a:t>
            </a:r>
            <a:endParaRPr/>
          </a:p>
          <a:p>
            <a:pPr indent="0" lvl="0" marL="0" marR="0" rtl="0" algn="l">
              <a:spcBef>
                <a:spcPts val="0"/>
              </a:spcBef>
              <a:spcAft>
                <a:spcPts val="0"/>
              </a:spcAft>
              <a:buNone/>
            </a:pPr>
            <a:r>
              <a:t/>
            </a:r>
            <a:endParaRPr sz="1800">
              <a:solidFill>
                <a:schemeClr val="dk1"/>
              </a:solidFill>
              <a:latin typeface="Avenir"/>
              <a:ea typeface="Avenir"/>
              <a:cs typeface="Avenir"/>
              <a:sym typeface="Avenir"/>
            </a:endParaRPr>
          </a:p>
          <a:p>
            <a:pPr indent="0" lvl="0" marL="0" marR="0" rtl="0" algn="l">
              <a:spcBef>
                <a:spcPts val="0"/>
              </a:spcBef>
              <a:spcAft>
                <a:spcPts val="0"/>
              </a:spcAft>
              <a:buNone/>
            </a:pPr>
            <a:r>
              <a:rPr lang="en-IN" sz="1800">
                <a:solidFill>
                  <a:schemeClr val="dk1"/>
                </a:solidFill>
                <a:latin typeface="Avenir"/>
                <a:ea typeface="Avenir"/>
                <a:cs typeface="Avenir"/>
                <a:sym typeface="Avenir"/>
              </a:rPr>
              <a:t>Product Features</a:t>
            </a:r>
            <a:endParaRPr/>
          </a:p>
          <a:p>
            <a:pPr indent="0" lvl="0" marL="0" marR="0" rtl="0" algn="l">
              <a:spcBef>
                <a:spcPts val="0"/>
              </a:spcBef>
              <a:spcAft>
                <a:spcPts val="0"/>
              </a:spcAft>
              <a:buNone/>
            </a:pPr>
            <a:r>
              <a:rPr lang="en-IN" sz="1800">
                <a:solidFill>
                  <a:schemeClr val="dk1"/>
                </a:solidFill>
                <a:latin typeface="Avenir"/>
                <a:ea typeface="Avenir"/>
                <a:cs typeface="Avenir"/>
                <a:sym typeface="Avenir"/>
              </a:rPr>
              <a:t>Eg: Cost, Quality</a:t>
            </a:r>
            <a:endParaRPr/>
          </a:p>
          <a:p>
            <a:pPr indent="0" lvl="0" marL="0" marR="0" rtl="0" algn="l">
              <a:spcBef>
                <a:spcPts val="0"/>
              </a:spcBef>
              <a:spcAft>
                <a:spcPts val="0"/>
              </a:spcAft>
              <a:buNone/>
            </a:pPr>
            <a:r>
              <a:t/>
            </a:r>
            <a:endParaRPr sz="1800">
              <a:solidFill>
                <a:schemeClr val="dk1"/>
              </a:solidFill>
              <a:latin typeface="Avenir"/>
              <a:ea typeface="Avenir"/>
              <a:cs typeface="Avenir"/>
              <a:sym typeface="Avenir"/>
            </a:endParaRPr>
          </a:p>
          <a:p>
            <a:pPr indent="0" lvl="0" marL="0" marR="0" rtl="0" algn="l">
              <a:spcBef>
                <a:spcPts val="0"/>
              </a:spcBef>
              <a:spcAft>
                <a:spcPts val="0"/>
              </a:spcAft>
              <a:buNone/>
            </a:pPr>
            <a:r>
              <a:rPr lang="en-IN" sz="1800">
                <a:solidFill>
                  <a:schemeClr val="dk1"/>
                </a:solidFill>
                <a:latin typeface="Avenir"/>
                <a:ea typeface="Avenir"/>
                <a:cs typeface="Avenir"/>
                <a:sym typeface="Avenir"/>
              </a:rPr>
              <a:t>Purchase History </a:t>
            </a:r>
            <a:endParaRPr/>
          </a:p>
        </p:txBody>
      </p:sp>
      <p:sp>
        <p:nvSpPr>
          <p:cNvPr id="154" name="Google Shape;154;p17"/>
          <p:cNvSpPr/>
          <p:nvPr/>
        </p:nvSpPr>
        <p:spPr>
          <a:xfrm>
            <a:off x="8409214" y="4086282"/>
            <a:ext cx="444955" cy="134800"/>
          </a:xfrm>
          <a:prstGeom prst="rightArrow">
            <a:avLst>
              <a:gd fmla="val 50000" name="adj1"/>
              <a:gd fmla="val 50000" name="adj2"/>
            </a:avLst>
          </a:prstGeom>
          <a:solidFill>
            <a:schemeClr val="dk1"/>
          </a:solidFill>
          <a:ln cap="flat" cmpd="sng" w="12700">
            <a:solidFill>
              <a:srgbClr val="78846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155" name="Google Shape;155;p17"/>
          <p:cNvSpPr/>
          <p:nvPr/>
        </p:nvSpPr>
        <p:spPr>
          <a:xfrm>
            <a:off x="8854169" y="3953600"/>
            <a:ext cx="1045027" cy="457200"/>
          </a:xfrm>
          <a:prstGeom prst="roundRect">
            <a:avLst>
              <a:gd fmla="val 16667" name="adj"/>
            </a:avLst>
          </a:prstGeom>
          <a:solidFill>
            <a:srgbClr val="CBD7E6"/>
          </a:solidFill>
          <a:ln cap="flat" cmpd="sng" w="12700">
            <a:solidFill>
              <a:srgbClr val="78846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156" name="Google Shape;156;p17"/>
          <p:cNvSpPr txBox="1"/>
          <p:nvPr/>
        </p:nvSpPr>
        <p:spPr>
          <a:xfrm>
            <a:off x="8784771" y="3969016"/>
            <a:ext cx="130628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Avenir"/>
                <a:ea typeface="Avenir"/>
                <a:cs typeface="Avenir"/>
                <a:sym typeface="Avenir"/>
              </a:rPr>
              <a:t>Classifier</a:t>
            </a:r>
            <a:endParaRPr/>
          </a:p>
        </p:txBody>
      </p:sp>
      <p:sp>
        <p:nvSpPr>
          <p:cNvPr id="157" name="Google Shape;157;p17"/>
          <p:cNvSpPr/>
          <p:nvPr/>
        </p:nvSpPr>
        <p:spPr>
          <a:xfrm>
            <a:off x="9916678" y="4106048"/>
            <a:ext cx="261258" cy="76152"/>
          </a:xfrm>
          <a:prstGeom prst="rightArrow">
            <a:avLst>
              <a:gd fmla="val 50000" name="adj1"/>
              <a:gd fmla="val 50000" name="adj2"/>
            </a:avLst>
          </a:prstGeom>
          <a:solidFill>
            <a:schemeClr val="dk1"/>
          </a:solidFill>
          <a:ln cap="flat" cmpd="sng" w="12700">
            <a:solidFill>
              <a:srgbClr val="78846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158" name="Google Shape;158;p17"/>
          <p:cNvSpPr txBox="1"/>
          <p:nvPr/>
        </p:nvSpPr>
        <p:spPr>
          <a:xfrm>
            <a:off x="10177936" y="3971102"/>
            <a:ext cx="142058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Avenir"/>
                <a:ea typeface="Avenir"/>
                <a:cs typeface="Avenir"/>
                <a:sym typeface="Avenir"/>
              </a:rPr>
              <a:t>Like/not like</a:t>
            </a:r>
            <a:endParaRPr/>
          </a:p>
        </p:txBody>
      </p:sp>
      <p:sp>
        <p:nvSpPr>
          <p:cNvPr id="159" name="Google Shape;159;p17"/>
          <p:cNvSpPr/>
          <p:nvPr/>
        </p:nvSpPr>
        <p:spPr>
          <a:xfrm>
            <a:off x="8636794" y="5179854"/>
            <a:ext cx="3386138" cy="1502229"/>
          </a:xfrm>
          <a:prstGeom prst="roundRect">
            <a:avLst>
              <a:gd fmla="val 16667" name="adj"/>
            </a:avLst>
          </a:prstGeom>
          <a:solidFill>
            <a:srgbClr val="CBD7E6"/>
          </a:solidFill>
          <a:ln cap="flat" cmpd="sng" w="12700">
            <a:solidFill>
              <a:srgbClr val="78846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160" name="Google Shape;160;p17"/>
          <p:cNvSpPr txBox="1"/>
          <p:nvPr/>
        </p:nvSpPr>
        <p:spPr>
          <a:xfrm>
            <a:off x="8854169" y="5330803"/>
            <a:ext cx="2951388"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Avenir"/>
                <a:ea typeface="Avenir"/>
                <a:cs typeface="Avenir"/>
                <a:sym typeface="Avenir"/>
              </a:rPr>
              <a:t>Limitations:</a:t>
            </a:r>
            <a:endParaRPr/>
          </a:p>
          <a:p>
            <a:pPr indent="0" lvl="0" marL="0" marR="0" rtl="0" algn="l">
              <a:spcBef>
                <a:spcPts val="0"/>
              </a:spcBef>
              <a:spcAft>
                <a:spcPts val="0"/>
              </a:spcAft>
              <a:buNone/>
            </a:pPr>
            <a:r>
              <a:rPr lang="en-IN" sz="1800">
                <a:solidFill>
                  <a:schemeClr val="dk1"/>
                </a:solidFill>
                <a:latin typeface="Times New Roman"/>
                <a:ea typeface="Times New Roman"/>
                <a:cs typeface="Times New Roman"/>
                <a:sym typeface="Times New Roman"/>
              </a:rPr>
              <a:t>1. </a:t>
            </a:r>
            <a:r>
              <a:rPr lang="en-IN" sz="1800">
                <a:solidFill>
                  <a:schemeClr val="dk1"/>
                </a:solidFill>
                <a:latin typeface="Avenir"/>
                <a:ea typeface="Avenir"/>
                <a:cs typeface="Avenir"/>
                <a:sym typeface="Avenir"/>
              </a:rPr>
              <a:t>It is difficult to collect high quality information about products and users.</a:t>
            </a:r>
            <a:endParaRPr/>
          </a:p>
        </p:txBody>
      </p:sp>
      <p:pic>
        <p:nvPicPr>
          <p:cNvPr descr="Facial expressions of thinking. Upper body of boy and girl. Vector ..." id="161" name="Google Shape;161;p17"/>
          <p:cNvPicPr preferRelativeResize="0"/>
          <p:nvPr/>
        </p:nvPicPr>
        <p:blipFill rotWithShape="1">
          <a:blip r:embed="rId4">
            <a:alphaModFix/>
          </a:blip>
          <a:srcRect b="0" l="0" r="0" t="0"/>
          <a:stretch/>
        </p:blipFill>
        <p:spPr>
          <a:xfrm>
            <a:off x="8873790" y="2881491"/>
            <a:ext cx="1025406" cy="835337"/>
          </a:xfrm>
          <a:prstGeom prst="rect">
            <a:avLst/>
          </a:prstGeom>
          <a:noFill/>
          <a:ln>
            <a:noFill/>
          </a:ln>
        </p:spPr>
      </p:pic>
      <p:pic>
        <p:nvPicPr>
          <p:cNvPr descr="Cartoon man and woman in business suit | Premium Vector" id="162" name="Google Shape;162;p17"/>
          <p:cNvPicPr preferRelativeResize="0"/>
          <p:nvPr/>
        </p:nvPicPr>
        <p:blipFill rotWithShape="1">
          <a:blip r:embed="rId5">
            <a:alphaModFix/>
          </a:blip>
          <a:srcRect b="-17427" l="-155955" r="165677" t="45628"/>
          <a:stretch/>
        </p:blipFill>
        <p:spPr>
          <a:xfrm>
            <a:off x="4082142" y="3130506"/>
            <a:ext cx="2800803" cy="1902098"/>
          </a:xfrm>
          <a:prstGeom prst="rect">
            <a:avLst/>
          </a:prstGeom>
          <a:noFill/>
          <a:ln>
            <a:noFill/>
          </a:ln>
        </p:spPr>
      </p:pic>
      <p:pic>
        <p:nvPicPr>
          <p:cNvPr descr="Cartoon man and woman in business suit | Premium Vector" id="163" name="Google Shape;163;p17"/>
          <p:cNvPicPr preferRelativeResize="0"/>
          <p:nvPr/>
        </p:nvPicPr>
        <p:blipFill rotWithShape="1">
          <a:blip r:embed="rId6">
            <a:alphaModFix/>
          </a:blip>
          <a:srcRect b="-14039" l="-67644" r="-75724" t="-134204"/>
          <a:stretch/>
        </p:blipFill>
        <p:spPr>
          <a:xfrm>
            <a:off x="9748157" y="1613250"/>
            <a:ext cx="2792184" cy="230467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4EBF2"/>
        </a:solidFill>
      </p:bgPr>
    </p:bg>
    <p:spTree>
      <p:nvGrpSpPr>
        <p:cNvPr id="167" name="Shape 167"/>
        <p:cNvGrpSpPr/>
        <p:nvPr/>
      </p:nvGrpSpPr>
      <p:grpSpPr>
        <a:xfrm>
          <a:off x="0" y="0"/>
          <a:ext cx="0" cy="0"/>
          <a:chOff x="0" y="0"/>
          <a:chExt cx="0" cy="0"/>
        </a:xfrm>
      </p:grpSpPr>
      <p:sp>
        <p:nvSpPr>
          <p:cNvPr id="168" name="Google Shape;168;p18"/>
          <p:cNvSpPr txBox="1"/>
          <p:nvPr/>
        </p:nvSpPr>
        <p:spPr>
          <a:xfrm>
            <a:off x="408214" y="408214"/>
            <a:ext cx="10450286" cy="1323439"/>
          </a:xfrm>
          <a:prstGeom prst="rect">
            <a:avLst/>
          </a:prstGeom>
          <a:solidFill>
            <a:srgbClr val="DEE5C8"/>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4000">
                <a:solidFill>
                  <a:srgbClr val="7B354D"/>
                </a:solidFill>
                <a:latin typeface="Avenir"/>
                <a:ea typeface="Avenir"/>
                <a:cs typeface="Avenir"/>
                <a:sym typeface="Avenir"/>
              </a:rPr>
              <a:t>c. Nearest Neighbor Collaborative Filtering </a:t>
            </a:r>
            <a:endParaRPr/>
          </a:p>
        </p:txBody>
      </p:sp>
      <p:sp>
        <p:nvSpPr>
          <p:cNvPr id="169" name="Google Shape;169;p18"/>
          <p:cNvSpPr txBox="1"/>
          <p:nvPr/>
        </p:nvSpPr>
        <p:spPr>
          <a:xfrm>
            <a:off x="74249" y="1705566"/>
            <a:ext cx="5153359"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400">
                <a:solidFill>
                  <a:srgbClr val="344D6C"/>
                </a:solidFill>
                <a:latin typeface="Avenir"/>
                <a:ea typeface="Avenir"/>
                <a:cs typeface="Avenir"/>
                <a:sym typeface="Avenir"/>
              </a:rPr>
              <a:t>User-based Collaborative Filtering </a:t>
            </a:r>
            <a:endParaRPr/>
          </a:p>
        </p:txBody>
      </p:sp>
      <p:sp>
        <p:nvSpPr>
          <p:cNvPr id="170" name="Google Shape;170;p18"/>
          <p:cNvSpPr txBox="1"/>
          <p:nvPr/>
        </p:nvSpPr>
        <p:spPr>
          <a:xfrm>
            <a:off x="149421" y="2367951"/>
            <a:ext cx="4384677" cy="230832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Avenir"/>
                <a:ea typeface="Avenir"/>
                <a:cs typeface="Avenir"/>
                <a:sym typeface="Avenir"/>
              </a:rPr>
              <a:t>Find users who have a similar taste of songs as the current user .</a:t>
            </a:r>
            <a:endParaRPr/>
          </a:p>
          <a:p>
            <a:pPr indent="0" lvl="0" marL="0" marR="0" rtl="0" algn="l">
              <a:spcBef>
                <a:spcPts val="0"/>
              </a:spcBef>
              <a:spcAft>
                <a:spcPts val="0"/>
              </a:spcAft>
              <a:buNone/>
            </a:pPr>
            <a:r>
              <a:t/>
            </a:r>
            <a:endParaRPr sz="1800">
              <a:solidFill>
                <a:schemeClr val="dk1"/>
              </a:solidFill>
              <a:latin typeface="Avenir"/>
              <a:ea typeface="Avenir"/>
              <a:cs typeface="Avenir"/>
              <a:sym typeface="Avenir"/>
            </a:endParaRPr>
          </a:p>
          <a:p>
            <a:pPr indent="0" lvl="0" marL="0" marR="0" rtl="0" algn="l">
              <a:spcBef>
                <a:spcPts val="0"/>
              </a:spcBef>
              <a:spcAft>
                <a:spcPts val="0"/>
              </a:spcAft>
              <a:buNone/>
            </a:pPr>
            <a:r>
              <a:rPr lang="en-IN" sz="1800">
                <a:solidFill>
                  <a:schemeClr val="dk1"/>
                </a:solidFill>
                <a:latin typeface="Avenir"/>
                <a:ea typeface="Avenir"/>
                <a:cs typeface="Avenir"/>
                <a:sym typeface="Avenir"/>
              </a:rPr>
              <a:t>Similarity is based upon similarity in user’s listening mood.</a:t>
            </a:r>
            <a:endParaRPr/>
          </a:p>
          <a:p>
            <a:pPr indent="0" lvl="0" marL="0" marR="0" rtl="0" algn="l">
              <a:spcBef>
                <a:spcPts val="0"/>
              </a:spcBef>
              <a:spcAft>
                <a:spcPts val="0"/>
              </a:spcAft>
              <a:buNone/>
            </a:pPr>
            <a:r>
              <a:t/>
            </a:r>
            <a:endParaRPr sz="1800">
              <a:solidFill>
                <a:schemeClr val="dk1"/>
              </a:solidFill>
              <a:latin typeface="Avenir"/>
              <a:ea typeface="Avenir"/>
              <a:cs typeface="Avenir"/>
              <a:sym typeface="Avenir"/>
            </a:endParaRPr>
          </a:p>
          <a:p>
            <a:pPr indent="0" lvl="0" marL="0" marR="0" rtl="0" algn="l">
              <a:spcBef>
                <a:spcPts val="0"/>
              </a:spcBef>
              <a:spcAft>
                <a:spcPts val="0"/>
              </a:spcAft>
              <a:buNone/>
            </a:pPr>
            <a:r>
              <a:rPr lang="en-IN" sz="1800">
                <a:solidFill>
                  <a:schemeClr val="dk1"/>
                </a:solidFill>
                <a:latin typeface="Avenir"/>
                <a:ea typeface="Avenir"/>
                <a:cs typeface="Avenir"/>
                <a:sym typeface="Avenir"/>
              </a:rPr>
              <a:t>Eg: “User A is similar to user B because both listened items are X,Y and Z.”</a:t>
            </a:r>
            <a:endParaRPr/>
          </a:p>
        </p:txBody>
      </p:sp>
      <p:sp>
        <p:nvSpPr>
          <p:cNvPr id="171" name="Google Shape;171;p18"/>
          <p:cNvSpPr txBox="1"/>
          <p:nvPr/>
        </p:nvSpPr>
        <p:spPr>
          <a:xfrm>
            <a:off x="6357667" y="1705566"/>
            <a:ext cx="5598543"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400">
                <a:solidFill>
                  <a:srgbClr val="344D6C"/>
                </a:solidFill>
                <a:latin typeface="Avenir"/>
                <a:ea typeface="Avenir"/>
                <a:cs typeface="Avenir"/>
                <a:sym typeface="Avenir"/>
              </a:rPr>
              <a:t>Item - Based Collaborative Filtering </a:t>
            </a:r>
            <a:endParaRPr/>
          </a:p>
        </p:txBody>
      </p:sp>
      <p:sp>
        <p:nvSpPr>
          <p:cNvPr id="172" name="Google Shape;172;p18"/>
          <p:cNvSpPr txBox="1"/>
          <p:nvPr/>
        </p:nvSpPr>
        <p:spPr>
          <a:xfrm>
            <a:off x="6357667" y="2367951"/>
            <a:ext cx="5415233" cy="230832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Avenir"/>
                <a:ea typeface="Avenir"/>
                <a:cs typeface="Avenir"/>
                <a:sym typeface="Avenir"/>
              </a:rPr>
              <a:t>Recommend songs that are similar to the songs the user listened to.</a:t>
            </a:r>
            <a:endParaRPr/>
          </a:p>
          <a:p>
            <a:pPr indent="0" lvl="0" marL="0" marR="0" rtl="0" algn="l">
              <a:spcBef>
                <a:spcPts val="0"/>
              </a:spcBef>
              <a:spcAft>
                <a:spcPts val="0"/>
              </a:spcAft>
              <a:buNone/>
            </a:pPr>
            <a:r>
              <a:t/>
            </a:r>
            <a:endParaRPr sz="1800">
              <a:solidFill>
                <a:schemeClr val="dk1"/>
              </a:solidFill>
              <a:latin typeface="Avenir"/>
              <a:ea typeface="Avenir"/>
              <a:cs typeface="Avenir"/>
              <a:sym typeface="Avenir"/>
            </a:endParaRPr>
          </a:p>
          <a:p>
            <a:pPr indent="0" lvl="0" marL="0" marR="0" rtl="0" algn="l">
              <a:spcBef>
                <a:spcPts val="0"/>
              </a:spcBef>
              <a:spcAft>
                <a:spcPts val="0"/>
              </a:spcAft>
              <a:buNone/>
            </a:pPr>
            <a:r>
              <a:rPr lang="en-IN" sz="1800">
                <a:solidFill>
                  <a:schemeClr val="dk1"/>
                </a:solidFill>
                <a:latin typeface="Avenir"/>
                <a:ea typeface="Avenir"/>
                <a:cs typeface="Avenir"/>
                <a:sym typeface="Avenir"/>
              </a:rPr>
              <a:t>Similarity is based upon co-occurrence of songs.</a:t>
            </a:r>
            <a:endParaRPr/>
          </a:p>
          <a:p>
            <a:pPr indent="0" lvl="0" marL="0" marR="0" rtl="0" algn="l">
              <a:spcBef>
                <a:spcPts val="0"/>
              </a:spcBef>
              <a:spcAft>
                <a:spcPts val="0"/>
              </a:spcAft>
              <a:buNone/>
            </a:pPr>
            <a:r>
              <a:t/>
            </a:r>
            <a:endParaRPr sz="1800">
              <a:solidFill>
                <a:schemeClr val="dk1"/>
              </a:solidFill>
              <a:latin typeface="Avenir"/>
              <a:ea typeface="Avenir"/>
              <a:cs typeface="Avenir"/>
              <a:sym typeface="Avenir"/>
            </a:endParaRPr>
          </a:p>
          <a:p>
            <a:pPr indent="0" lvl="0" marL="0" marR="0" rtl="0" algn="l">
              <a:spcBef>
                <a:spcPts val="0"/>
              </a:spcBef>
              <a:spcAft>
                <a:spcPts val="0"/>
              </a:spcAft>
              <a:buNone/>
            </a:pPr>
            <a:r>
              <a:rPr lang="en-IN" sz="1800">
                <a:solidFill>
                  <a:schemeClr val="dk1"/>
                </a:solidFill>
                <a:latin typeface="Avenir"/>
                <a:ea typeface="Avenir"/>
                <a:cs typeface="Avenir"/>
                <a:sym typeface="Avenir"/>
              </a:rPr>
              <a:t>Eg: “Songs A and B were listened by both users</a:t>
            </a:r>
            <a:endParaRPr/>
          </a:p>
          <a:p>
            <a:pPr indent="0" lvl="0" marL="0" marR="0" rtl="0" algn="l">
              <a:spcBef>
                <a:spcPts val="0"/>
              </a:spcBef>
              <a:spcAft>
                <a:spcPts val="0"/>
              </a:spcAft>
              <a:buNone/>
            </a:pPr>
            <a:r>
              <a:rPr lang="en-IN" sz="1800">
                <a:solidFill>
                  <a:schemeClr val="dk1"/>
                </a:solidFill>
                <a:latin typeface="Avenir"/>
                <a:ea typeface="Avenir"/>
                <a:cs typeface="Avenir"/>
                <a:sym typeface="Avenir"/>
              </a:rPr>
              <a:t>               X and Y, so they are similar.”</a:t>
            </a:r>
            <a:endParaRPr/>
          </a:p>
          <a:p>
            <a:pPr indent="0" lvl="0" marL="0" marR="0" rtl="0" algn="l">
              <a:spcBef>
                <a:spcPts val="0"/>
              </a:spcBef>
              <a:spcAft>
                <a:spcPts val="0"/>
              </a:spcAft>
              <a:buNone/>
            </a:pPr>
            <a:r>
              <a:rPr lang="en-IN" sz="1800">
                <a:solidFill>
                  <a:schemeClr val="dk1"/>
                </a:solidFill>
                <a:latin typeface="Avenir"/>
                <a:ea typeface="Avenir"/>
                <a:cs typeface="Avenir"/>
                <a:sym typeface="Avenir"/>
              </a:rPr>
              <a:t>                                 </a:t>
            </a:r>
            <a:endParaRPr/>
          </a:p>
        </p:txBody>
      </p:sp>
      <p:pic>
        <p:nvPicPr>
          <p:cNvPr id="173" name="Google Shape;173;p18"/>
          <p:cNvPicPr preferRelativeResize="0"/>
          <p:nvPr/>
        </p:nvPicPr>
        <p:blipFill rotWithShape="1">
          <a:blip r:embed="rId3">
            <a:alphaModFix/>
          </a:blip>
          <a:srcRect b="0" l="0" r="0" t="0"/>
          <a:stretch/>
        </p:blipFill>
        <p:spPr>
          <a:xfrm>
            <a:off x="2637516" y="4622545"/>
            <a:ext cx="6475516" cy="223545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4EBF2"/>
        </a:solidFill>
      </p:bgPr>
    </p:bg>
    <p:spTree>
      <p:nvGrpSpPr>
        <p:cNvPr id="177" name="Shape 177"/>
        <p:cNvGrpSpPr/>
        <p:nvPr/>
      </p:nvGrpSpPr>
      <p:grpSpPr>
        <a:xfrm>
          <a:off x="0" y="0"/>
          <a:ext cx="0" cy="0"/>
          <a:chOff x="0" y="0"/>
          <a:chExt cx="0" cy="0"/>
        </a:xfrm>
      </p:grpSpPr>
      <p:sp>
        <p:nvSpPr>
          <p:cNvPr id="178" name="Google Shape;178;p19"/>
          <p:cNvSpPr txBox="1"/>
          <p:nvPr/>
        </p:nvSpPr>
        <p:spPr>
          <a:xfrm>
            <a:off x="571499" y="7937"/>
            <a:ext cx="6709193"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800">
                <a:solidFill>
                  <a:srgbClr val="002060"/>
                </a:solidFill>
                <a:latin typeface="Avenir"/>
                <a:ea typeface="Avenir"/>
                <a:cs typeface="Avenir"/>
                <a:sym typeface="Avenir"/>
              </a:rPr>
              <a:t>Item-Based Collaborative Filtering</a:t>
            </a:r>
            <a:r>
              <a:rPr b="1" lang="en-IN" sz="2400">
                <a:solidFill>
                  <a:srgbClr val="002060"/>
                </a:solidFill>
                <a:latin typeface="Avenir"/>
                <a:ea typeface="Avenir"/>
                <a:cs typeface="Avenir"/>
                <a:sym typeface="Avenir"/>
              </a:rPr>
              <a:t>:</a:t>
            </a:r>
            <a:endParaRPr/>
          </a:p>
        </p:txBody>
      </p:sp>
      <p:sp>
        <p:nvSpPr>
          <p:cNvPr descr="Shawn Mendes, Camila Cabello - Señorita (Lyrics) Letra - YouTube" id="179" name="Google Shape;179;p19"/>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descr="Shawn Mendes, Camila Cabello - Señorita (Lyrics) Letra - YouTube" id="180" name="Google Shape;180;p19"/>
          <p:cNvSpPr/>
          <p:nvPr/>
        </p:nvSpPr>
        <p:spPr>
          <a:xfrm>
            <a:off x="307975" y="7937"/>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descr="Shawn Mendes, Camila Cabello - Señorita (Lyrics) Letra - YouTube" id="181" name="Google Shape;181;p19"/>
          <p:cNvSpPr/>
          <p:nvPr/>
        </p:nvSpPr>
        <p:spPr>
          <a:xfrm>
            <a:off x="460375" y="160337"/>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pic>
        <p:nvPicPr>
          <p:cNvPr id="182" name="Google Shape;182;p19"/>
          <p:cNvPicPr preferRelativeResize="0"/>
          <p:nvPr/>
        </p:nvPicPr>
        <p:blipFill rotWithShape="1">
          <a:blip r:embed="rId3">
            <a:alphaModFix/>
          </a:blip>
          <a:srcRect b="0" l="0" r="0" t="0"/>
          <a:stretch/>
        </p:blipFill>
        <p:spPr>
          <a:xfrm>
            <a:off x="1270964" y="1702518"/>
            <a:ext cx="730364" cy="377930"/>
          </a:xfrm>
          <a:prstGeom prst="rect">
            <a:avLst/>
          </a:prstGeom>
          <a:noFill/>
          <a:ln>
            <a:noFill/>
          </a:ln>
        </p:spPr>
      </p:pic>
      <p:pic>
        <p:nvPicPr>
          <p:cNvPr id="183" name="Google Shape;183;p19"/>
          <p:cNvPicPr preferRelativeResize="0"/>
          <p:nvPr/>
        </p:nvPicPr>
        <p:blipFill rotWithShape="1">
          <a:blip r:embed="rId4">
            <a:alphaModFix/>
          </a:blip>
          <a:srcRect b="0" l="0" r="0" t="0"/>
          <a:stretch/>
        </p:blipFill>
        <p:spPr>
          <a:xfrm>
            <a:off x="2432392" y="1711116"/>
            <a:ext cx="854272" cy="387130"/>
          </a:xfrm>
          <a:prstGeom prst="rect">
            <a:avLst/>
          </a:prstGeom>
          <a:noFill/>
          <a:ln>
            <a:noFill/>
          </a:ln>
        </p:spPr>
      </p:pic>
      <p:pic>
        <p:nvPicPr>
          <p:cNvPr id="184" name="Google Shape;184;p19"/>
          <p:cNvPicPr preferRelativeResize="0"/>
          <p:nvPr/>
        </p:nvPicPr>
        <p:blipFill rotWithShape="1">
          <a:blip r:embed="rId5">
            <a:alphaModFix/>
          </a:blip>
          <a:srcRect b="0" l="0" r="0" t="0"/>
          <a:stretch/>
        </p:blipFill>
        <p:spPr>
          <a:xfrm>
            <a:off x="3597926" y="1711116"/>
            <a:ext cx="792919" cy="407550"/>
          </a:xfrm>
          <a:prstGeom prst="rect">
            <a:avLst/>
          </a:prstGeom>
          <a:noFill/>
          <a:ln>
            <a:noFill/>
          </a:ln>
        </p:spPr>
      </p:pic>
      <p:sp>
        <p:nvSpPr>
          <p:cNvPr id="185" name="Google Shape;185;p19"/>
          <p:cNvSpPr txBox="1"/>
          <p:nvPr/>
        </p:nvSpPr>
        <p:spPr>
          <a:xfrm>
            <a:off x="960096" y="1711116"/>
            <a:ext cx="27758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800">
                <a:solidFill>
                  <a:schemeClr val="dk1"/>
                </a:solidFill>
                <a:latin typeface="Avenir"/>
                <a:ea typeface="Avenir"/>
                <a:cs typeface="Avenir"/>
                <a:sym typeface="Avenir"/>
              </a:rPr>
              <a:t>B</a:t>
            </a:r>
            <a:endParaRPr/>
          </a:p>
        </p:txBody>
      </p:sp>
      <p:sp>
        <p:nvSpPr>
          <p:cNvPr id="186" name="Google Shape;186;p19"/>
          <p:cNvSpPr txBox="1"/>
          <p:nvPr/>
        </p:nvSpPr>
        <p:spPr>
          <a:xfrm>
            <a:off x="2091289" y="1711116"/>
            <a:ext cx="20255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800">
                <a:solidFill>
                  <a:schemeClr val="dk1"/>
                </a:solidFill>
                <a:latin typeface="Avenir"/>
                <a:ea typeface="Avenir"/>
                <a:cs typeface="Avenir"/>
                <a:sym typeface="Avenir"/>
              </a:rPr>
              <a:t>A</a:t>
            </a:r>
            <a:endParaRPr/>
          </a:p>
        </p:txBody>
      </p:sp>
      <p:sp>
        <p:nvSpPr>
          <p:cNvPr id="187" name="Google Shape;187;p19"/>
          <p:cNvSpPr txBox="1"/>
          <p:nvPr/>
        </p:nvSpPr>
        <p:spPr>
          <a:xfrm>
            <a:off x="3286664" y="1706817"/>
            <a:ext cx="31126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800">
                <a:solidFill>
                  <a:schemeClr val="dk1"/>
                </a:solidFill>
                <a:latin typeface="Avenir"/>
                <a:ea typeface="Avenir"/>
                <a:cs typeface="Avenir"/>
                <a:sym typeface="Avenir"/>
              </a:rPr>
              <a:t>C</a:t>
            </a:r>
            <a:endParaRPr/>
          </a:p>
        </p:txBody>
      </p:sp>
      <p:pic>
        <p:nvPicPr>
          <p:cNvPr descr="C:\Users\Lenovo\Desktop\lina.jpg" id="188" name="Google Shape;188;p19"/>
          <p:cNvPicPr preferRelativeResize="0"/>
          <p:nvPr/>
        </p:nvPicPr>
        <p:blipFill rotWithShape="1">
          <a:blip r:embed="rId6">
            <a:alphaModFix/>
          </a:blip>
          <a:srcRect b="0" l="0" r="0" t="0"/>
          <a:stretch/>
        </p:blipFill>
        <p:spPr>
          <a:xfrm>
            <a:off x="412296" y="1634960"/>
            <a:ext cx="382539" cy="521644"/>
          </a:xfrm>
          <a:prstGeom prst="rect">
            <a:avLst/>
          </a:prstGeom>
          <a:noFill/>
          <a:ln>
            <a:noFill/>
          </a:ln>
        </p:spPr>
      </p:pic>
      <p:sp>
        <p:nvSpPr>
          <p:cNvPr id="189" name="Google Shape;189;p19"/>
          <p:cNvSpPr txBox="1"/>
          <p:nvPr/>
        </p:nvSpPr>
        <p:spPr>
          <a:xfrm>
            <a:off x="263913" y="2137631"/>
            <a:ext cx="790913" cy="261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100">
                <a:solidFill>
                  <a:schemeClr val="dk1"/>
                </a:solidFill>
                <a:latin typeface="Avenir"/>
                <a:ea typeface="Avenir"/>
                <a:cs typeface="Avenir"/>
                <a:sym typeface="Avenir"/>
              </a:rPr>
              <a:t>Yetunde</a:t>
            </a:r>
            <a:endParaRPr/>
          </a:p>
        </p:txBody>
      </p:sp>
      <p:pic>
        <p:nvPicPr>
          <p:cNvPr descr="C:\Users\Lenovo\Desktop\rita.jpg" id="190" name="Google Shape;190;p19"/>
          <p:cNvPicPr preferRelativeResize="0"/>
          <p:nvPr/>
        </p:nvPicPr>
        <p:blipFill rotWithShape="1">
          <a:blip r:embed="rId7">
            <a:alphaModFix/>
          </a:blip>
          <a:srcRect b="0" l="0" r="0" t="0"/>
          <a:stretch/>
        </p:blipFill>
        <p:spPr>
          <a:xfrm>
            <a:off x="434757" y="2459124"/>
            <a:ext cx="356036" cy="528689"/>
          </a:xfrm>
          <a:prstGeom prst="rect">
            <a:avLst/>
          </a:prstGeom>
          <a:noFill/>
          <a:ln>
            <a:noFill/>
          </a:ln>
        </p:spPr>
      </p:pic>
      <p:sp>
        <p:nvSpPr>
          <p:cNvPr id="191" name="Google Shape;191;p19"/>
          <p:cNvSpPr txBox="1"/>
          <p:nvPr/>
        </p:nvSpPr>
        <p:spPr>
          <a:xfrm>
            <a:off x="271777" y="2941277"/>
            <a:ext cx="701520" cy="261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100">
                <a:solidFill>
                  <a:schemeClr val="dk1"/>
                </a:solidFill>
                <a:latin typeface="Avenir"/>
                <a:ea typeface="Avenir"/>
                <a:cs typeface="Avenir"/>
                <a:sym typeface="Avenir"/>
              </a:rPr>
              <a:t>Monica</a:t>
            </a:r>
            <a:endParaRPr/>
          </a:p>
        </p:txBody>
      </p:sp>
      <p:pic>
        <p:nvPicPr>
          <p:cNvPr descr="C:\Users\Lenovo\Desktop\tom.jpg" id="192" name="Google Shape;192;p19"/>
          <p:cNvPicPr preferRelativeResize="0"/>
          <p:nvPr/>
        </p:nvPicPr>
        <p:blipFill rotWithShape="1">
          <a:blip r:embed="rId8">
            <a:alphaModFix/>
          </a:blip>
          <a:srcRect b="0" l="0" r="0" t="0"/>
          <a:stretch/>
        </p:blipFill>
        <p:spPr>
          <a:xfrm>
            <a:off x="419876" y="3226279"/>
            <a:ext cx="345299" cy="388190"/>
          </a:xfrm>
          <a:prstGeom prst="rect">
            <a:avLst/>
          </a:prstGeom>
          <a:noFill/>
          <a:ln>
            <a:noFill/>
          </a:ln>
        </p:spPr>
      </p:pic>
      <p:sp>
        <p:nvSpPr>
          <p:cNvPr id="193" name="Google Shape;193;p19"/>
          <p:cNvSpPr txBox="1"/>
          <p:nvPr/>
        </p:nvSpPr>
        <p:spPr>
          <a:xfrm>
            <a:off x="257320" y="3614469"/>
            <a:ext cx="626298" cy="261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100">
                <a:solidFill>
                  <a:schemeClr val="dk1"/>
                </a:solidFill>
                <a:latin typeface="Avenir"/>
                <a:ea typeface="Avenir"/>
                <a:cs typeface="Avenir"/>
                <a:sym typeface="Avenir"/>
              </a:rPr>
              <a:t>Wilson</a:t>
            </a:r>
            <a:endParaRPr/>
          </a:p>
        </p:txBody>
      </p:sp>
      <p:sp>
        <p:nvSpPr>
          <p:cNvPr id="194" name="Google Shape;194;p19"/>
          <p:cNvSpPr/>
          <p:nvPr/>
        </p:nvSpPr>
        <p:spPr>
          <a:xfrm>
            <a:off x="970089" y="2474902"/>
            <a:ext cx="351378"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IN" sz="1800">
                <a:solidFill>
                  <a:schemeClr val="dk1"/>
                </a:solidFill>
                <a:latin typeface="Avenir"/>
                <a:ea typeface="Avenir"/>
                <a:cs typeface="Avenir"/>
                <a:sym typeface="Avenir"/>
              </a:rPr>
              <a:t>A</a:t>
            </a:r>
            <a:endParaRPr/>
          </a:p>
        </p:txBody>
      </p:sp>
      <p:pic>
        <p:nvPicPr>
          <p:cNvPr id="195" name="Google Shape;195;p19"/>
          <p:cNvPicPr preferRelativeResize="0"/>
          <p:nvPr/>
        </p:nvPicPr>
        <p:blipFill rotWithShape="1">
          <a:blip r:embed="rId4">
            <a:alphaModFix/>
          </a:blip>
          <a:srcRect b="0" l="0" r="0" t="0"/>
          <a:stretch/>
        </p:blipFill>
        <p:spPr>
          <a:xfrm>
            <a:off x="1280450" y="2474902"/>
            <a:ext cx="854272" cy="387130"/>
          </a:xfrm>
          <a:prstGeom prst="rect">
            <a:avLst/>
          </a:prstGeom>
          <a:noFill/>
          <a:ln>
            <a:noFill/>
          </a:ln>
        </p:spPr>
      </p:pic>
      <p:sp>
        <p:nvSpPr>
          <p:cNvPr id="196" name="Google Shape;196;p19"/>
          <p:cNvSpPr/>
          <p:nvPr/>
        </p:nvSpPr>
        <p:spPr>
          <a:xfrm>
            <a:off x="2146560" y="2459124"/>
            <a:ext cx="351378"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IN" sz="1800">
                <a:solidFill>
                  <a:schemeClr val="dk1"/>
                </a:solidFill>
                <a:latin typeface="Avenir"/>
                <a:ea typeface="Avenir"/>
                <a:cs typeface="Avenir"/>
                <a:sym typeface="Avenir"/>
              </a:rPr>
              <a:t>C</a:t>
            </a:r>
            <a:endParaRPr/>
          </a:p>
        </p:txBody>
      </p:sp>
      <p:pic>
        <p:nvPicPr>
          <p:cNvPr id="197" name="Google Shape;197;p19"/>
          <p:cNvPicPr preferRelativeResize="0"/>
          <p:nvPr/>
        </p:nvPicPr>
        <p:blipFill rotWithShape="1">
          <a:blip r:embed="rId9">
            <a:alphaModFix/>
          </a:blip>
          <a:srcRect b="0" l="0" r="0" t="0"/>
          <a:stretch/>
        </p:blipFill>
        <p:spPr>
          <a:xfrm>
            <a:off x="2432392" y="2473463"/>
            <a:ext cx="854272" cy="407550"/>
          </a:xfrm>
          <a:prstGeom prst="rect">
            <a:avLst/>
          </a:prstGeom>
          <a:noFill/>
          <a:ln>
            <a:noFill/>
          </a:ln>
        </p:spPr>
      </p:pic>
      <p:sp>
        <p:nvSpPr>
          <p:cNvPr id="198" name="Google Shape;198;p19"/>
          <p:cNvSpPr/>
          <p:nvPr/>
        </p:nvSpPr>
        <p:spPr>
          <a:xfrm>
            <a:off x="970089" y="3226278"/>
            <a:ext cx="351378"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IN" sz="1800">
                <a:solidFill>
                  <a:schemeClr val="dk1"/>
                </a:solidFill>
                <a:latin typeface="Avenir"/>
                <a:ea typeface="Avenir"/>
                <a:cs typeface="Avenir"/>
                <a:sym typeface="Avenir"/>
              </a:rPr>
              <a:t>A</a:t>
            </a:r>
            <a:endParaRPr/>
          </a:p>
        </p:txBody>
      </p:sp>
      <p:pic>
        <p:nvPicPr>
          <p:cNvPr id="199" name="Google Shape;199;p19"/>
          <p:cNvPicPr preferRelativeResize="0"/>
          <p:nvPr/>
        </p:nvPicPr>
        <p:blipFill rotWithShape="1">
          <a:blip r:embed="rId4">
            <a:alphaModFix/>
          </a:blip>
          <a:srcRect b="0" l="0" r="0" t="0"/>
          <a:stretch/>
        </p:blipFill>
        <p:spPr>
          <a:xfrm>
            <a:off x="1307145" y="3231871"/>
            <a:ext cx="854272" cy="387130"/>
          </a:xfrm>
          <a:prstGeom prst="rect">
            <a:avLst/>
          </a:prstGeom>
          <a:noFill/>
          <a:ln>
            <a:noFill/>
          </a:ln>
        </p:spPr>
      </p:pic>
      <p:sp>
        <p:nvSpPr>
          <p:cNvPr id="200" name="Google Shape;200;p19"/>
          <p:cNvSpPr txBox="1"/>
          <p:nvPr/>
        </p:nvSpPr>
        <p:spPr>
          <a:xfrm>
            <a:off x="2600296" y="3209601"/>
            <a:ext cx="582767"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800">
                <a:solidFill>
                  <a:schemeClr val="dk1"/>
                </a:solidFill>
                <a:latin typeface="Times New Roman"/>
                <a:ea typeface="Times New Roman"/>
                <a:cs typeface="Times New Roman"/>
                <a:sym typeface="Times New Roman"/>
              </a:rPr>
              <a:t>?</a:t>
            </a:r>
            <a:endParaRPr b="1" sz="2800">
              <a:solidFill>
                <a:schemeClr val="dk1"/>
              </a:solidFill>
              <a:latin typeface="Avenir"/>
              <a:ea typeface="Avenir"/>
              <a:cs typeface="Avenir"/>
              <a:sym typeface="Avenir"/>
            </a:endParaRPr>
          </a:p>
        </p:txBody>
      </p:sp>
      <p:sp>
        <p:nvSpPr>
          <p:cNvPr id="201" name="Google Shape;201;p19"/>
          <p:cNvSpPr txBox="1"/>
          <p:nvPr/>
        </p:nvSpPr>
        <p:spPr>
          <a:xfrm>
            <a:off x="216015" y="1106373"/>
            <a:ext cx="3786208" cy="369332"/>
          </a:xfrm>
          <a:prstGeom prst="rect">
            <a:avLst/>
          </a:prstGeom>
          <a:solidFill>
            <a:srgbClr val="7C9263"/>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800">
                <a:solidFill>
                  <a:srgbClr val="FAF2D2"/>
                </a:solidFill>
                <a:latin typeface="Avenir"/>
                <a:ea typeface="Avenir"/>
                <a:cs typeface="Avenir"/>
                <a:sym typeface="Avenir"/>
              </a:rPr>
              <a:t>                History Matrix</a:t>
            </a:r>
            <a:endParaRPr/>
          </a:p>
        </p:txBody>
      </p:sp>
      <p:sp>
        <p:nvSpPr>
          <p:cNvPr id="202" name="Google Shape;202;p19"/>
          <p:cNvSpPr/>
          <p:nvPr/>
        </p:nvSpPr>
        <p:spPr>
          <a:xfrm>
            <a:off x="6714562" y="5396287"/>
            <a:ext cx="351378"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IN" sz="1800">
                <a:solidFill>
                  <a:schemeClr val="dk1"/>
                </a:solidFill>
                <a:latin typeface="Avenir"/>
                <a:ea typeface="Avenir"/>
                <a:cs typeface="Avenir"/>
                <a:sym typeface="Avenir"/>
              </a:rPr>
              <a:t>B</a:t>
            </a:r>
            <a:endParaRPr/>
          </a:p>
        </p:txBody>
      </p:sp>
      <p:sp>
        <p:nvSpPr>
          <p:cNvPr id="203" name="Google Shape;203;p19"/>
          <p:cNvSpPr/>
          <p:nvPr/>
        </p:nvSpPr>
        <p:spPr>
          <a:xfrm>
            <a:off x="6768422" y="4731138"/>
            <a:ext cx="351378"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IN" sz="1800">
                <a:solidFill>
                  <a:schemeClr val="dk1"/>
                </a:solidFill>
                <a:latin typeface="Avenir"/>
                <a:ea typeface="Avenir"/>
                <a:cs typeface="Avenir"/>
                <a:sym typeface="Avenir"/>
              </a:rPr>
              <a:t>A</a:t>
            </a:r>
            <a:endParaRPr/>
          </a:p>
        </p:txBody>
      </p:sp>
      <p:sp>
        <p:nvSpPr>
          <p:cNvPr id="204" name="Google Shape;204;p19"/>
          <p:cNvSpPr/>
          <p:nvPr/>
        </p:nvSpPr>
        <p:spPr>
          <a:xfrm>
            <a:off x="6766554" y="6033990"/>
            <a:ext cx="351378"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IN" sz="1800">
                <a:solidFill>
                  <a:schemeClr val="dk1"/>
                </a:solidFill>
                <a:latin typeface="Avenir"/>
                <a:ea typeface="Avenir"/>
                <a:cs typeface="Avenir"/>
                <a:sym typeface="Avenir"/>
              </a:rPr>
              <a:t>C</a:t>
            </a:r>
            <a:endParaRPr/>
          </a:p>
        </p:txBody>
      </p:sp>
      <p:sp>
        <p:nvSpPr>
          <p:cNvPr id="205" name="Google Shape;205;p19"/>
          <p:cNvSpPr txBox="1"/>
          <p:nvPr/>
        </p:nvSpPr>
        <p:spPr>
          <a:xfrm>
            <a:off x="7067096" y="1090582"/>
            <a:ext cx="4395561" cy="369332"/>
          </a:xfrm>
          <a:prstGeom prst="rect">
            <a:avLst/>
          </a:prstGeom>
          <a:solidFill>
            <a:srgbClr val="7C9263"/>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800">
                <a:solidFill>
                  <a:srgbClr val="FAF2D2"/>
                </a:solidFill>
                <a:latin typeface="Avenir"/>
                <a:ea typeface="Avenir"/>
                <a:cs typeface="Avenir"/>
                <a:sym typeface="Avenir"/>
              </a:rPr>
              <a:t>Co-occurrence Matrix items by items </a:t>
            </a:r>
            <a:endParaRPr/>
          </a:p>
        </p:txBody>
      </p:sp>
      <p:sp>
        <p:nvSpPr>
          <p:cNvPr id="206" name="Google Shape;206;p19"/>
          <p:cNvSpPr txBox="1"/>
          <p:nvPr/>
        </p:nvSpPr>
        <p:spPr>
          <a:xfrm>
            <a:off x="0" y="4076915"/>
            <a:ext cx="6759867" cy="258532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800">
                <a:solidFill>
                  <a:srgbClr val="7B354D"/>
                </a:solidFill>
                <a:latin typeface="Avenir"/>
                <a:ea typeface="Avenir"/>
                <a:cs typeface="Avenir"/>
                <a:sym typeface="Avenir"/>
              </a:rPr>
              <a:t>Effect of Popular songs </a:t>
            </a:r>
            <a:r>
              <a:rPr lang="en-IN" sz="1800">
                <a:solidFill>
                  <a:schemeClr val="dk1"/>
                </a:solidFill>
                <a:latin typeface="Avenir"/>
                <a:ea typeface="Avenir"/>
                <a:cs typeface="Avenir"/>
                <a:sym typeface="Avenir"/>
              </a:rPr>
              <a:t>: Example, if everybody has listened to X song, then it is not a very good indicator of what to recommend next, the recommender would become similar to a popularity based recommender engine. </a:t>
            </a:r>
            <a:endParaRPr/>
          </a:p>
          <a:p>
            <a:pPr indent="0" lvl="0" marL="0" marR="0" rtl="0" algn="l">
              <a:spcBef>
                <a:spcPts val="0"/>
              </a:spcBef>
              <a:spcAft>
                <a:spcPts val="0"/>
              </a:spcAft>
              <a:buNone/>
            </a:pPr>
            <a:r>
              <a:rPr b="1" lang="en-IN" sz="1800">
                <a:solidFill>
                  <a:srgbClr val="7B354D"/>
                </a:solidFill>
                <a:latin typeface="Avenir"/>
                <a:ea typeface="Avenir"/>
                <a:cs typeface="Avenir"/>
                <a:sym typeface="Avenir"/>
              </a:rPr>
              <a:t>Normalize Co-occurrence Matrix </a:t>
            </a:r>
            <a:r>
              <a:rPr lang="en-IN" sz="1800">
                <a:solidFill>
                  <a:schemeClr val="dk1"/>
                </a:solidFill>
                <a:latin typeface="Avenir"/>
                <a:ea typeface="Avenir"/>
                <a:cs typeface="Avenir"/>
                <a:sym typeface="Avenir"/>
              </a:rPr>
              <a:t>: Normalize by popularity , number of users common for I and j and number of users for either I and j.</a:t>
            </a:r>
            <a:endParaRPr/>
          </a:p>
          <a:p>
            <a:pPr indent="0" lvl="0" marL="0" marR="0" rtl="0" algn="l">
              <a:spcBef>
                <a:spcPts val="0"/>
              </a:spcBef>
              <a:spcAft>
                <a:spcPts val="0"/>
              </a:spcAft>
              <a:buNone/>
            </a:pPr>
            <a:r>
              <a:rPr b="1" lang="en-IN" sz="1800">
                <a:solidFill>
                  <a:srgbClr val="7B354D"/>
                </a:solidFill>
                <a:latin typeface="Avenir"/>
                <a:ea typeface="Avenir"/>
                <a:cs typeface="Avenir"/>
                <a:sym typeface="Avenir"/>
              </a:rPr>
              <a:t>Effect of Multiple Items : </a:t>
            </a:r>
            <a:r>
              <a:rPr lang="en-IN" sz="1800">
                <a:solidFill>
                  <a:schemeClr val="dk1"/>
                </a:solidFill>
                <a:latin typeface="Avenir"/>
                <a:ea typeface="Avenir"/>
                <a:cs typeface="Avenir"/>
                <a:sym typeface="Avenir"/>
              </a:rPr>
              <a:t>Weighted sum , Ranked Recommendations </a:t>
            </a:r>
            <a:endParaRPr b="1" sz="1800">
              <a:solidFill>
                <a:srgbClr val="7B354D"/>
              </a:solidFill>
              <a:latin typeface="Avenir"/>
              <a:ea typeface="Avenir"/>
              <a:cs typeface="Avenir"/>
              <a:sym typeface="Avenir"/>
            </a:endParaRPr>
          </a:p>
        </p:txBody>
      </p:sp>
      <p:sp>
        <p:nvSpPr>
          <p:cNvPr id="207" name="Google Shape;207;p19"/>
          <p:cNvSpPr txBox="1"/>
          <p:nvPr/>
        </p:nvSpPr>
        <p:spPr>
          <a:xfrm>
            <a:off x="11378241" y="4469528"/>
            <a:ext cx="405441"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800">
                <a:solidFill>
                  <a:schemeClr val="dk1"/>
                </a:solidFill>
                <a:latin typeface="Avenir"/>
                <a:ea typeface="Avenir"/>
                <a:cs typeface="Avenir"/>
                <a:sym typeface="Avenir"/>
              </a:rPr>
              <a:t>x</a:t>
            </a:r>
            <a:endParaRPr/>
          </a:p>
        </p:txBody>
      </p:sp>
      <p:sp>
        <p:nvSpPr>
          <p:cNvPr id="208" name="Google Shape;208;p19"/>
          <p:cNvSpPr txBox="1"/>
          <p:nvPr/>
        </p:nvSpPr>
        <p:spPr>
          <a:xfrm>
            <a:off x="11191738" y="5074761"/>
            <a:ext cx="100026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Avenir"/>
                <a:ea typeface="Avenir"/>
                <a:cs typeface="Avenir"/>
                <a:sym typeface="Avenir"/>
              </a:rPr>
              <a:t>10,000</a:t>
            </a:r>
            <a:endParaRPr/>
          </a:p>
        </p:txBody>
      </p:sp>
      <p:cxnSp>
        <p:nvCxnSpPr>
          <p:cNvPr id="209" name="Google Shape;209;p19"/>
          <p:cNvCxnSpPr/>
          <p:nvPr/>
        </p:nvCxnSpPr>
        <p:spPr>
          <a:xfrm>
            <a:off x="9846129" y="5259427"/>
            <a:ext cx="0" cy="0"/>
          </a:xfrm>
          <a:prstGeom prst="straightConnector1">
            <a:avLst/>
          </a:prstGeom>
          <a:noFill/>
          <a:ln cap="flat" cmpd="sng" w="15875">
            <a:solidFill>
              <a:srgbClr val="B55475"/>
            </a:solidFill>
            <a:prstDash val="solid"/>
            <a:miter lim="800000"/>
            <a:headEnd len="sm" w="sm" type="none"/>
            <a:tailEnd len="sm" w="sm" type="none"/>
          </a:ln>
        </p:spPr>
      </p:cxnSp>
      <p:sp>
        <p:nvSpPr>
          <p:cNvPr id="210" name="Google Shape;210;p19"/>
          <p:cNvSpPr/>
          <p:nvPr/>
        </p:nvSpPr>
        <p:spPr>
          <a:xfrm>
            <a:off x="307975" y="707861"/>
            <a:ext cx="6096000"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IN" sz="1600">
                <a:solidFill>
                  <a:srgbClr val="7B354D"/>
                </a:solidFill>
                <a:latin typeface="Avenir"/>
                <a:ea typeface="Avenir"/>
                <a:cs typeface="Avenir"/>
                <a:sym typeface="Avenir"/>
              </a:rPr>
              <a:t>An Example (People who listened A this also listened C )</a:t>
            </a:r>
            <a:endParaRPr/>
          </a:p>
        </p:txBody>
      </p:sp>
      <p:cxnSp>
        <p:nvCxnSpPr>
          <p:cNvPr id="211" name="Google Shape;211;p19"/>
          <p:cNvCxnSpPr/>
          <p:nvPr/>
        </p:nvCxnSpPr>
        <p:spPr>
          <a:xfrm>
            <a:off x="208819" y="3876079"/>
            <a:ext cx="6735832" cy="0"/>
          </a:xfrm>
          <a:prstGeom prst="straightConnector1">
            <a:avLst/>
          </a:prstGeom>
          <a:noFill/>
          <a:ln cap="flat" cmpd="sng" w="9525">
            <a:solidFill>
              <a:schemeClr val="lt1"/>
            </a:solidFill>
            <a:prstDash val="solid"/>
            <a:miter lim="800000"/>
            <a:headEnd len="sm" w="sm" type="none"/>
            <a:tailEnd len="sm" w="sm" type="none"/>
          </a:ln>
        </p:spPr>
      </p:cxnSp>
      <p:cxnSp>
        <p:nvCxnSpPr>
          <p:cNvPr id="212" name="Google Shape;212;p19"/>
          <p:cNvCxnSpPr/>
          <p:nvPr/>
        </p:nvCxnSpPr>
        <p:spPr>
          <a:xfrm flipH="1">
            <a:off x="11315490" y="5396287"/>
            <a:ext cx="142905" cy="356381"/>
          </a:xfrm>
          <a:prstGeom prst="straightConnector1">
            <a:avLst/>
          </a:prstGeom>
          <a:noFill/>
          <a:ln cap="flat" cmpd="sng" w="9525">
            <a:solidFill>
              <a:srgbClr val="C00000"/>
            </a:solidFill>
            <a:prstDash val="solid"/>
            <a:miter lim="800000"/>
            <a:headEnd len="sm" w="sm" type="none"/>
            <a:tailEnd len="sm" w="sm" type="none"/>
          </a:ln>
        </p:spPr>
      </p:cxnSp>
      <p:sp>
        <p:nvSpPr>
          <p:cNvPr id="213" name="Google Shape;213;p19"/>
          <p:cNvSpPr txBox="1"/>
          <p:nvPr/>
        </p:nvSpPr>
        <p:spPr>
          <a:xfrm flipH="1">
            <a:off x="11315490" y="5568002"/>
            <a:ext cx="100026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Avenir"/>
                <a:ea typeface="Avenir"/>
                <a:cs typeface="Avenir"/>
                <a:sym typeface="Avenir"/>
              </a:rPr>
              <a:t>10002</a:t>
            </a:r>
            <a:endParaRPr/>
          </a:p>
        </p:txBody>
      </p:sp>
      <p:pic>
        <p:nvPicPr>
          <p:cNvPr id="214" name="Google Shape;214;p19"/>
          <p:cNvPicPr preferRelativeResize="0"/>
          <p:nvPr/>
        </p:nvPicPr>
        <p:blipFill rotWithShape="1">
          <a:blip r:embed="rId10">
            <a:alphaModFix/>
          </a:blip>
          <a:srcRect b="0" l="0" r="0" t="0"/>
          <a:stretch/>
        </p:blipFill>
        <p:spPr>
          <a:xfrm>
            <a:off x="6890251" y="1558788"/>
            <a:ext cx="4030723" cy="2031324"/>
          </a:xfrm>
          <a:prstGeom prst="rect">
            <a:avLst/>
          </a:prstGeom>
          <a:solidFill>
            <a:srgbClr val="E4EBF2"/>
          </a:solidFill>
          <a:ln>
            <a:noFill/>
          </a:ln>
        </p:spPr>
      </p:pic>
      <p:pic>
        <p:nvPicPr>
          <p:cNvPr id="215" name="Google Shape;215;p19"/>
          <p:cNvPicPr preferRelativeResize="0"/>
          <p:nvPr/>
        </p:nvPicPr>
        <p:blipFill rotWithShape="1">
          <a:blip r:embed="rId11">
            <a:alphaModFix/>
          </a:blip>
          <a:srcRect b="0" l="0" r="0" t="0"/>
          <a:stretch/>
        </p:blipFill>
        <p:spPr>
          <a:xfrm>
            <a:off x="7119800" y="4040054"/>
            <a:ext cx="4071938" cy="253137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4EBF2"/>
        </a:solidFill>
      </p:bgPr>
    </p:bg>
    <p:spTree>
      <p:nvGrpSpPr>
        <p:cNvPr id="219" name="Shape 219"/>
        <p:cNvGrpSpPr/>
        <p:nvPr/>
      </p:nvGrpSpPr>
      <p:grpSpPr>
        <a:xfrm>
          <a:off x="0" y="0"/>
          <a:ext cx="0" cy="0"/>
          <a:chOff x="0" y="0"/>
          <a:chExt cx="0" cy="0"/>
        </a:xfrm>
      </p:grpSpPr>
      <p:sp>
        <p:nvSpPr>
          <p:cNvPr id="220" name="Google Shape;220;p20"/>
          <p:cNvSpPr txBox="1"/>
          <p:nvPr/>
        </p:nvSpPr>
        <p:spPr>
          <a:xfrm>
            <a:off x="326570" y="457200"/>
            <a:ext cx="11865429"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800">
                <a:solidFill>
                  <a:srgbClr val="7B354D"/>
                </a:solidFill>
                <a:latin typeface="Avenir"/>
                <a:ea typeface="Avenir"/>
                <a:cs typeface="Avenir"/>
                <a:sym typeface="Avenir"/>
              </a:rPr>
              <a:t>Model Based Collaborative Filtering (Matrix Factorization Method)</a:t>
            </a:r>
            <a:endParaRPr/>
          </a:p>
        </p:txBody>
      </p:sp>
      <p:sp>
        <p:nvSpPr>
          <p:cNvPr id="221" name="Google Shape;221;p20"/>
          <p:cNvSpPr txBox="1"/>
          <p:nvPr/>
        </p:nvSpPr>
        <p:spPr>
          <a:xfrm>
            <a:off x="326570" y="1387929"/>
            <a:ext cx="10466616"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Avenir"/>
                <a:ea typeface="Avenir"/>
                <a:cs typeface="Avenir"/>
                <a:sym typeface="Avenir"/>
              </a:rPr>
              <a:t>Identity latent(hidden) features from the input user X song Ratings Matrix to represent users and songs as vectors in N dimensional space. </a:t>
            </a:r>
            <a:endParaRPr/>
          </a:p>
        </p:txBody>
      </p:sp>
      <p:pic>
        <p:nvPicPr>
          <p:cNvPr descr="Recommendation System Series Part 4: The 7 Variants of Matrix ..." id="222" name="Google Shape;222;p20"/>
          <p:cNvPicPr preferRelativeResize="0"/>
          <p:nvPr/>
        </p:nvPicPr>
        <p:blipFill rotWithShape="1">
          <a:blip r:embed="rId3">
            <a:alphaModFix/>
          </a:blip>
          <a:srcRect b="0" l="0" r="0" t="0"/>
          <a:stretch/>
        </p:blipFill>
        <p:spPr>
          <a:xfrm>
            <a:off x="326570" y="2139352"/>
            <a:ext cx="4705949" cy="2122098"/>
          </a:xfrm>
          <a:prstGeom prst="rect">
            <a:avLst/>
          </a:prstGeom>
          <a:noFill/>
          <a:ln>
            <a:noFill/>
          </a:ln>
        </p:spPr>
      </p:pic>
      <p:sp>
        <p:nvSpPr>
          <p:cNvPr id="223" name="Google Shape;223;p20"/>
          <p:cNvSpPr/>
          <p:nvPr/>
        </p:nvSpPr>
        <p:spPr>
          <a:xfrm>
            <a:off x="5177992" y="2155808"/>
            <a:ext cx="6096000" cy="193899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IN" sz="2000">
                <a:solidFill>
                  <a:schemeClr val="dk1"/>
                </a:solidFill>
                <a:latin typeface="Avenir"/>
                <a:ea typeface="Avenir"/>
                <a:cs typeface="Avenir"/>
                <a:sym typeface="Avenir"/>
              </a:rPr>
              <a:t>                           (Serious/Escapist?) Geared towards Males or Females?  </a:t>
            </a:r>
            <a:endParaRPr/>
          </a:p>
          <a:p>
            <a:pPr indent="0" lvl="0" marL="0" marR="0" rtl="0" algn="l">
              <a:spcBef>
                <a:spcPts val="0"/>
              </a:spcBef>
              <a:spcAft>
                <a:spcPts val="0"/>
              </a:spcAft>
              <a:buNone/>
            </a:pPr>
            <a:r>
              <a:rPr b="1" lang="en-IN" sz="2000">
                <a:solidFill>
                  <a:schemeClr val="dk1"/>
                </a:solidFill>
                <a:latin typeface="Avenir"/>
                <a:ea typeface="Avenir"/>
                <a:cs typeface="Avenir"/>
                <a:sym typeface="Avenir"/>
              </a:rPr>
              <a:t>User Vector (u) =  [1.3                        2.8]</a:t>
            </a:r>
            <a:endParaRPr/>
          </a:p>
          <a:p>
            <a:pPr indent="0" lvl="0" marL="0" marR="0" rtl="0" algn="l">
              <a:spcBef>
                <a:spcPts val="0"/>
              </a:spcBef>
              <a:spcAft>
                <a:spcPts val="0"/>
              </a:spcAft>
              <a:buNone/>
            </a:pPr>
            <a:r>
              <a:rPr b="1" lang="en-IN" sz="2000">
                <a:solidFill>
                  <a:schemeClr val="dk1"/>
                </a:solidFill>
                <a:latin typeface="Avenir"/>
                <a:ea typeface="Avenir"/>
                <a:cs typeface="Avenir"/>
                <a:sym typeface="Avenir"/>
              </a:rPr>
              <a:t>Item Vector (v) =   [2.5                      -1.9]</a:t>
            </a:r>
            <a:endParaRPr/>
          </a:p>
          <a:p>
            <a:pPr indent="0" lvl="0" marL="0" marR="0" rtl="0" algn="l">
              <a:spcBef>
                <a:spcPts val="0"/>
              </a:spcBef>
              <a:spcAft>
                <a:spcPts val="0"/>
              </a:spcAft>
              <a:buNone/>
            </a:pPr>
            <a:br>
              <a:rPr lang="en-IN" sz="2000">
                <a:solidFill>
                  <a:schemeClr val="dk1"/>
                </a:solidFill>
                <a:latin typeface="Avenir"/>
                <a:ea typeface="Avenir"/>
                <a:cs typeface="Avenir"/>
                <a:sym typeface="Avenir"/>
              </a:rPr>
            </a:br>
            <a:endParaRPr sz="2000">
              <a:solidFill>
                <a:schemeClr val="dk1"/>
              </a:solidFill>
              <a:latin typeface="Avenir"/>
              <a:ea typeface="Avenir"/>
              <a:cs typeface="Avenir"/>
              <a:sym typeface="Avenir"/>
            </a:endParaRPr>
          </a:p>
        </p:txBody>
      </p:sp>
      <p:sp>
        <p:nvSpPr>
          <p:cNvPr id="224" name="Google Shape;224;p20"/>
          <p:cNvSpPr/>
          <p:nvPr/>
        </p:nvSpPr>
        <p:spPr>
          <a:xfrm>
            <a:off x="6255676" y="3586968"/>
            <a:ext cx="6096000" cy="101566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IN" sz="2000">
                <a:solidFill>
                  <a:schemeClr val="dk1"/>
                </a:solidFill>
                <a:latin typeface="Avenir"/>
                <a:ea typeface="Avenir"/>
                <a:cs typeface="Avenir"/>
                <a:sym typeface="Avenir"/>
              </a:rPr>
              <a:t>New user (Known ratings): [4 5 ….3]</a:t>
            </a:r>
            <a:endParaRPr/>
          </a:p>
          <a:p>
            <a:pPr indent="0" lvl="0" marL="0" marR="0" rtl="0" algn="l">
              <a:spcBef>
                <a:spcPts val="0"/>
              </a:spcBef>
              <a:spcAft>
                <a:spcPts val="0"/>
              </a:spcAft>
              <a:buNone/>
            </a:pPr>
            <a:br>
              <a:rPr b="1" lang="en-IN" sz="2000">
                <a:solidFill>
                  <a:schemeClr val="dk1"/>
                </a:solidFill>
                <a:latin typeface="Avenir"/>
                <a:ea typeface="Avenir"/>
                <a:cs typeface="Avenir"/>
                <a:sym typeface="Avenir"/>
              </a:rPr>
            </a:br>
            <a:endParaRPr b="1" sz="2000">
              <a:solidFill>
                <a:schemeClr val="dk1"/>
              </a:solidFill>
              <a:latin typeface="Avenir"/>
              <a:ea typeface="Avenir"/>
              <a:cs typeface="Avenir"/>
              <a:sym typeface="Avenir"/>
            </a:endParaRPr>
          </a:p>
        </p:txBody>
      </p:sp>
      <p:sp>
        <p:nvSpPr>
          <p:cNvPr id="225" name="Google Shape;225;p20"/>
          <p:cNvSpPr txBox="1"/>
          <p:nvPr/>
        </p:nvSpPr>
        <p:spPr>
          <a:xfrm>
            <a:off x="561109" y="4602631"/>
            <a:ext cx="11118273" cy="14773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800">
                <a:solidFill>
                  <a:schemeClr val="dk1"/>
                </a:solidFill>
                <a:latin typeface="Avenir"/>
                <a:ea typeface="Avenir"/>
                <a:cs typeface="Avenir"/>
                <a:sym typeface="Avenir"/>
              </a:rPr>
              <a:t>Training: </a:t>
            </a:r>
            <a:r>
              <a:rPr lang="en-IN" sz="1800">
                <a:solidFill>
                  <a:schemeClr val="dk1"/>
                </a:solidFill>
                <a:latin typeface="Avenir"/>
                <a:ea typeface="Avenir"/>
                <a:cs typeface="Avenir"/>
                <a:sym typeface="Avenir"/>
              </a:rPr>
              <a:t>Use Matrix Factorization approaches (eg. Singular Value Decomposition (SVD)) to split the Rating Matrix into constituent User Matrix and Item Matrix with minimum (Sum is squared error (SSE)).</a:t>
            </a:r>
            <a:endParaRPr/>
          </a:p>
          <a:p>
            <a:pPr indent="0" lvl="0" marL="0" marR="0" rtl="0" algn="l">
              <a:spcBef>
                <a:spcPts val="0"/>
              </a:spcBef>
              <a:spcAft>
                <a:spcPts val="0"/>
              </a:spcAft>
              <a:buNone/>
            </a:pPr>
            <a:r>
              <a:t/>
            </a:r>
            <a:endParaRPr b="1" sz="1800">
              <a:solidFill>
                <a:schemeClr val="dk1"/>
              </a:solidFill>
              <a:latin typeface="Avenir"/>
              <a:ea typeface="Avenir"/>
              <a:cs typeface="Avenir"/>
              <a:sym typeface="Avenir"/>
            </a:endParaRPr>
          </a:p>
          <a:p>
            <a:pPr indent="0" lvl="0" marL="0" marR="0" rtl="0" algn="l">
              <a:spcBef>
                <a:spcPts val="0"/>
              </a:spcBef>
              <a:spcAft>
                <a:spcPts val="0"/>
              </a:spcAft>
              <a:buNone/>
            </a:pPr>
            <a:r>
              <a:rPr b="1" lang="en-IN" sz="1800">
                <a:solidFill>
                  <a:schemeClr val="dk1"/>
                </a:solidFill>
                <a:latin typeface="Avenir"/>
                <a:ea typeface="Avenir"/>
                <a:cs typeface="Avenir"/>
                <a:sym typeface="Avenir"/>
              </a:rPr>
              <a:t>Goal :</a:t>
            </a:r>
            <a:r>
              <a:rPr lang="en-IN" sz="1800">
                <a:solidFill>
                  <a:schemeClr val="dk1"/>
                </a:solidFill>
                <a:latin typeface="Avenir"/>
                <a:ea typeface="Avenir"/>
                <a:cs typeface="Avenir"/>
                <a:sym typeface="Avenir"/>
              </a:rPr>
              <a:t> Predict unknown ratings for the remaining set of songs using the learned User Matrix and Item Matrix </a:t>
            </a:r>
            <a:endParaRPr b="1" sz="1800">
              <a:solidFill>
                <a:schemeClr val="dk1"/>
              </a:solidFill>
              <a:latin typeface="Avenir"/>
              <a:ea typeface="Avenir"/>
              <a:cs typeface="Avenir"/>
              <a:sym typeface="Aveni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4EBF2"/>
        </a:solidFill>
      </p:bgPr>
    </p:bg>
    <p:spTree>
      <p:nvGrpSpPr>
        <p:cNvPr id="229" name="Shape 229"/>
        <p:cNvGrpSpPr/>
        <p:nvPr/>
      </p:nvGrpSpPr>
      <p:grpSpPr>
        <a:xfrm>
          <a:off x="0" y="0"/>
          <a:ext cx="0" cy="0"/>
          <a:chOff x="0" y="0"/>
          <a:chExt cx="0" cy="0"/>
        </a:xfrm>
      </p:grpSpPr>
      <p:sp>
        <p:nvSpPr>
          <p:cNvPr id="230" name="Google Shape;230;p21"/>
          <p:cNvSpPr txBox="1"/>
          <p:nvPr/>
        </p:nvSpPr>
        <p:spPr>
          <a:xfrm>
            <a:off x="119535" y="0"/>
            <a:ext cx="11865429" cy="329320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800">
                <a:solidFill>
                  <a:srgbClr val="7B354D"/>
                </a:solidFill>
                <a:latin typeface="Avenir"/>
                <a:ea typeface="Avenir"/>
                <a:cs typeface="Avenir"/>
                <a:sym typeface="Avenir"/>
              </a:rPr>
              <a:t>SOME IMPORTANT POINTS :</a:t>
            </a:r>
            <a:endParaRPr/>
          </a:p>
          <a:p>
            <a:pPr indent="0" lvl="0" marL="0" marR="0" rtl="0" algn="l">
              <a:spcBef>
                <a:spcPts val="0"/>
              </a:spcBef>
              <a:spcAft>
                <a:spcPts val="0"/>
              </a:spcAft>
              <a:buNone/>
            </a:pPr>
            <a:r>
              <a:t/>
            </a:r>
            <a:endParaRPr sz="1800">
              <a:solidFill>
                <a:schemeClr val="dk1"/>
              </a:solidFill>
              <a:latin typeface="Avenir"/>
              <a:ea typeface="Avenir"/>
              <a:cs typeface="Avenir"/>
              <a:sym typeface="Avenir"/>
            </a:endParaRPr>
          </a:p>
          <a:p>
            <a:pPr indent="-342900" lvl="0" marL="342900" marR="0" rtl="0" algn="l">
              <a:spcBef>
                <a:spcPts val="0"/>
              </a:spcBef>
              <a:spcAft>
                <a:spcPts val="0"/>
              </a:spcAft>
              <a:buClr>
                <a:schemeClr val="dk1"/>
              </a:buClr>
              <a:buSzPts val="1800"/>
              <a:buFont typeface="Avenir"/>
              <a:buAutoNum type="arabicPeriod"/>
            </a:pPr>
            <a:r>
              <a:rPr lang="en-IN" sz="1800">
                <a:solidFill>
                  <a:schemeClr val="dk1"/>
                </a:solidFill>
                <a:latin typeface="Avenir"/>
                <a:ea typeface="Avenir"/>
                <a:cs typeface="Avenir"/>
                <a:sym typeface="Avenir"/>
              </a:rPr>
              <a:t>Popularity Based recommender system can use purchase history and its scalable.</a:t>
            </a:r>
            <a:endParaRPr/>
          </a:p>
          <a:p>
            <a:pPr indent="-342900" lvl="0" marL="342900" marR="0" rtl="0" algn="l">
              <a:spcBef>
                <a:spcPts val="0"/>
              </a:spcBef>
              <a:spcAft>
                <a:spcPts val="0"/>
              </a:spcAft>
              <a:buClr>
                <a:schemeClr val="dk1"/>
              </a:buClr>
              <a:buSzPts val="1800"/>
              <a:buFont typeface="Avenir"/>
              <a:buAutoNum type="arabicPeriod"/>
            </a:pPr>
            <a:r>
              <a:rPr lang="en-IN" sz="1800">
                <a:solidFill>
                  <a:schemeClr val="dk1"/>
                </a:solidFill>
                <a:latin typeface="Avenir"/>
                <a:ea typeface="Avenir"/>
                <a:cs typeface="Avenir"/>
                <a:sym typeface="Avenir"/>
              </a:rPr>
              <a:t>Content Based (Classification Model) Recommender System </a:t>
            </a:r>
            <a:endParaRPr/>
          </a:p>
          <a:p>
            <a:pPr indent="0" lvl="0" marL="0" marR="0" rtl="0" algn="l">
              <a:spcBef>
                <a:spcPts val="0"/>
              </a:spcBef>
              <a:spcAft>
                <a:spcPts val="0"/>
              </a:spcAft>
              <a:buNone/>
            </a:pPr>
            <a:r>
              <a:rPr lang="en-IN" sz="1800">
                <a:solidFill>
                  <a:schemeClr val="dk1"/>
                </a:solidFill>
                <a:latin typeface="Avenir"/>
                <a:ea typeface="Avenir"/>
                <a:cs typeface="Avenir"/>
                <a:sym typeface="Avenir"/>
              </a:rPr>
              <a:t>                      a. Can generate the Personalized Recommendations</a:t>
            </a:r>
            <a:endParaRPr/>
          </a:p>
          <a:p>
            <a:pPr indent="0" lvl="0" marL="0" marR="0" rtl="0" algn="l">
              <a:spcBef>
                <a:spcPts val="0"/>
              </a:spcBef>
              <a:spcAft>
                <a:spcPts val="0"/>
              </a:spcAft>
              <a:buNone/>
            </a:pPr>
            <a:r>
              <a:rPr lang="en-IN" sz="1800">
                <a:solidFill>
                  <a:schemeClr val="dk1"/>
                </a:solidFill>
                <a:latin typeface="Avenir"/>
                <a:ea typeface="Avenir"/>
                <a:cs typeface="Avenir"/>
                <a:sym typeface="Avenir"/>
              </a:rPr>
              <a:t>                      b. Can use User and Item Features</a:t>
            </a:r>
            <a:endParaRPr/>
          </a:p>
          <a:p>
            <a:pPr indent="0" lvl="0" marL="0" marR="0" rtl="0" algn="l">
              <a:spcBef>
                <a:spcPts val="0"/>
              </a:spcBef>
              <a:spcAft>
                <a:spcPts val="0"/>
              </a:spcAft>
              <a:buNone/>
            </a:pPr>
            <a:r>
              <a:rPr lang="en-IN" sz="1800">
                <a:solidFill>
                  <a:schemeClr val="dk1"/>
                </a:solidFill>
                <a:latin typeface="Avenir"/>
                <a:ea typeface="Avenir"/>
                <a:cs typeface="Avenir"/>
                <a:sym typeface="Avenir"/>
              </a:rPr>
              <a:t>                      C. Can use the purchase History and it is not scalable </a:t>
            </a:r>
            <a:endParaRPr/>
          </a:p>
          <a:p>
            <a:pPr indent="-342900" lvl="0" marL="342900" marR="0" rtl="0" algn="l">
              <a:spcBef>
                <a:spcPts val="0"/>
              </a:spcBef>
              <a:spcAft>
                <a:spcPts val="0"/>
              </a:spcAft>
              <a:buClr>
                <a:schemeClr val="dk1"/>
              </a:buClr>
              <a:buSzPts val="1800"/>
              <a:buFont typeface="Avenir"/>
              <a:buAutoNum type="arabicPeriod" startAt="3"/>
            </a:pPr>
            <a:r>
              <a:rPr lang="en-IN" sz="1800">
                <a:solidFill>
                  <a:schemeClr val="dk1"/>
                </a:solidFill>
                <a:latin typeface="Avenir"/>
                <a:ea typeface="Avenir"/>
                <a:cs typeface="Avenir"/>
                <a:sym typeface="Avenir"/>
              </a:rPr>
              <a:t>User X item Ratings sparse matrix(any huge data), example: size </a:t>
            </a:r>
            <a:r>
              <a:rPr b="1" lang="en-IN" sz="1800">
                <a:solidFill>
                  <a:schemeClr val="dk1"/>
                </a:solidFill>
                <a:latin typeface="Avenir"/>
                <a:ea typeface="Avenir"/>
                <a:cs typeface="Avenir"/>
                <a:sym typeface="Avenir"/>
              </a:rPr>
              <a:t>480,189 X</a:t>
            </a:r>
            <a:r>
              <a:rPr lang="en-IN" sz="1800">
                <a:solidFill>
                  <a:schemeClr val="dk1"/>
                </a:solidFill>
                <a:latin typeface="Avenir"/>
                <a:ea typeface="Avenir"/>
                <a:cs typeface="Avenir"/>
                <a:sym typeface="Avenir"/>
              </a:rPr>
              <a:t> </a:t>
            </a:r>
            <a:r>
              <a:rPr b="1" lang="en-IN" sz="1800">
                <a:solidFill>
                  <a:schemeClr val="dk1"/>
                </a:solidFill>
                <a:latin typeface="Avenir"/>
                <a:ea typeface="Avenir"/>
                <a:cs typeface="Avenir"/>
                <a:sym typeface="Avenir"/>
              </a:rPr>
              <a:t>17,770 </a:t>
            </a:r>
            <a:r>
              <a:rPr lang="en-IN" sz="1800">
                <a:solidFill>
                  <a:schemeClr val="dk1"/>
                </a:solidFill>
                <a:latin typeface="Avenir"/>
                <a:ea typeface="Avenir"/>
                <a:cs typeface="Avenir"/>
                <a:sym typeface="Avenir"/>
              </a:rPr>
              <a:t>–. Model Based Collaborative Filtering (MATRIX FACTORIZATION) method used.</a:t>
            </a:r>
            <a:endParaRPr/>
          </a:p>
          <a:p>
            <a:pPr indent="0" lvl="0" marL="0" marR="0" rtl="0" algn="l">
              <a:spcBef>
                <a:spcPts val="0"/>
              </a:spcBef>
              <a:spcAft>
                <a:spcPts val="0"/>
              </a:spcAft>
              <a:buNone/>
            </a:pPr>
            <a:r>
              <a:rPr lang="en-IN" sz="1800">
                <a:solidFill>
                  <a:schemeClr val="dk1"/>
                </a:solidFill>
                <a:latin typeface="Avenir"/>
                <a:ea typeface="Avenir"/>
                <a:cs typeface="Avenir"/>
                <a:sym typeface="Avenir"/>
              </a:rPr>
              <a:t>                                                                                                  </a:t>
            </a:r>
            <a:endParaRPr/>
          </a:p>
          <a:p>
            <a:pPr indent="-228600" lvl="0" marL="342900" marR="0" rtl="0" algn="l">
              <a:spcBef>
                <a:spcPts val="0"/>
              </a:spcBef>
              <a:spcAft>
                <a:spcPts val="0"/>
              </a:spcAft>
              <a:buClr>
                <a:schemeClr val="dk1"/>
              </a:buClr>
              <a:buSzPts val="1800"/>
              <a:buFont typeface="Avenir"/>
              <a:buNone/>
            </a:pPr>
            <a:r>
              <a:t/>
            </a:r>
            <a:endParaRPr b="1" sz="1800">
              <a:solidFill>
                <a:schemeClr val="dk1"/>
              </a:solidFill>
              <a:latin typeface="Avenir"/>
              <a:ea typeface="Avenir"/>
              <a:cs typeface="Avenir"/>
              <a:sym typeface="Avenir"/>
            </a:endParaRPr>
          </a:p>
        </p:txBody>
      </p:sp>
      <p:graphicFrame>
        <p:nvGraphicFramePr>
          <p:cNvPr id="231" name="Google Shape;231;p21"/>
          <p:cNvGraphicFramePr/>
          <p:nvPr/>
        </p:nvGraphicFramePr>
        <p:xfrm>
          <a:off x="3409024" y="2947385"/>
          <a:ext cx="3000000" cy="3000000"/>
        </p:xfrm>
        <a:graphic>
          <a:graphicData uri="http://schemas.openxmlformats.org/drawingml/2006/table">
            <a:tbl>
              <a:tblPr>
                <a:noFill/>
                <a:tableStyleId>{F2D5DC2E-A089-4A85-B120-72DF66F56293}</a:tableStyleId>
              </a:tblPr>
              <a:tblGrid>
                <a:gridCol w="1715200"/>
                <a:gridCol w="1715200"/>
                <a:gridCol w="1715200"/>
                <a:gridCol w="1715200"/>
                <a:gridCol w="1715200"/>
              </a:tblGrid>
              <a:tr h="503875">
                <a:tc>
                  <a:txBody>
                    <a:bodyPr/>
                    <a:lstStyle/>
                    <a:p>
                      <a:pPr indent="0" lvl="0" marL="0" marR="0" rtl="0" algn="l">
                        <a:spcBef>
                          <a:spcPts val="0"/>
                        </a:spcBef>
                        <a:spcAft>
                          <a:spcPts val="0"/>
                        </a:spcAft>
                        <a:buNone/>
                      </a:pPr>
                      <a:r>
                        <a:rPr b="1" lang="en-IN" sz="1800" u="none" cap="none" strike="noStrike"/>
                        <a:t> </a:t>
                      </a:r>
                      <a:endParaRPr/>
                    </a:p>
                  </a:txBody>
                  <a:tcPr marT="76200" marB="76200" marR="76200" marL="762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spcBef>
                          <a:spcPts val="0"/>
                        </a:spcBef>
                        <a:spcAft>
                          <a:spcPts val="0"/>
                        </a:spcAft>
                        <a:buNone/>
                      </a:pPr>
                      <a:r>
                        <a:rPr b="1" i="0" lang="en-IN" sz="1200" u="none" cap="none" strike="noStrike">
                          <a:solidFill>
                            <a:srgbClr val="000000"/>
                          </a:solidFill>
                          <a:latin typeface="Arial"/>
                          <a:ea typeface="Arial"/>
                          <a:cs typeface="Arial"/>
                          <a:sym typeface="Arial"/>
                        </a:rPr>
                        <a:t>Popularity</a:t>
                      </a:r>
                      <a:endParaRPr b="1" sz="1800" u="none" cap="none" strike="noStrike"/>
                    </a:p>
                    <a:p>
                      <a:pPr indent="0" lvl="0" marL="0" marR="0" rtl="0" algn="l">
                        <a:spcBef>
                          <a:spcPts val="0"/>
                        </a:spcBef>
                        <a:spcAft>
                          <a:spcPts val="0"/>
                        </a:spcAft>
                        <a:buNone/>
                      </a:pPr>
                      <a:r>
                        <a:rPr b="1" i="0" lang="en-IN" sz="1200" u="none" cap="none" strike="noStrike">
                          <a:solidFill>
                            <a:srgbClr val="000000"/>
                          </a:solidFill>
                          <a:latin typeface="Arial"/>
                          <a:ea typeface="Arial"/>
                          <a:cs typeface="Arial"/>
                          <a:sym typeface="Arial"/>
                        </a:rPr>
                        <a:t>Based</a:t>
                      </a:r>
                      <a:endParaRPr b="1" sz="1800" u="none" cap="none" strike="noStrike"/>
                    </a:p>
                  </a:txBody>
                  <a:tcPr marT="76200" marB="76200" marR="76200" marL="762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spcBef>
                          <a:spcPts val="0"/>
                        </a:spcBef>
                        <a:spcAft>
                          <a:spcPts val="0"/>
                        </a:spcAft>
                        <a:buNone/>
                      </a:pPr>
                      <a:r>
                        <a:rPr b="1" i="0" lang="en-IN" sz="1200" u="none" cap="none" strike="noStrike">
                          <a:solidFill>
                            <a:srgbClr val="000000"/>
                          </a:solidFill>
                          <a:latin typeface="Arial"/>
                          <a:ea typeface="Arial"/>
                          <a:cs typeface="Arial"/>
                          <a:sym typeface="Arial"/>
                        </a:rPr>
                        <a:t>Content</a:t>
                      </a:r>
                      <a:endParaRPr b="1" sz="1800" u="none" cap="none" strike="noStrike"/>
                    </a:p>
                    <a:p>
                      <a:pPr indent="0" lvl="0" marL="0" marR="0" rtl="0" algn="l">
                        <a:spcBef>
                          <a:spcPts val="0"/>
                        </a:spcBef>
                        <a:spcAft>
                          <a:spcPts val="0"/>
                        </a:spcAft>
                        <a:buNone/>
                      </a:pPr>
                      <a:r>
                        <a:rPr b="1" i="0" lang="en-IN" sz="1200" u="none" cap="none" strike="noStrike">
                          <a:solidFill>
                            <a:srgbClr val="000000"/>
                          </a:solidFill>
                          <a:latin typeface="Arial"/>
                          <a:ea typeface="Arial"/>
                          <a:cs typeface="Arial"/>
                          <a:sym typeface="Arial"/>
                        </a:rPr>
                        <a:t>Based</a:t>
                      </a:r>
                      <a:endParaRPr b="1" sz="1800" u="none" cap="none" strike="noStrike"/>
                    </a:p>
                  </a:txBody>
                  <a:tcPr marT="76200" marB="76200" marR="76200" marL="762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spcBef>
                          <a:spcPts val="0"/>
                        </a:spcBef>
                        <a:spcAft>
                          <a:spcPts val="0"/>
                        </a:spcAft>
                        <a:buNone/>
                      </a:pPr>
                      <a:r>
                        <a:rPr b="1" i="0" lang="en-IN" sz="1200" u="none" cap="none" strike="noStrike">
                          <a:solidFill>
                            <a:srgbClr val="000000"/>
                          </a:solidFill>
                          <a:latin typeface="Arial"/>
                          <a:ea typeface="Arial"/>
                          <a:cs typeface="Arial"/>
                          <a:sym typeface="Arial"/>
                        </a:rPr>
                        <a:t>(Nearest Neighbor-based CF)</a:t>
                      </a:r>
                      <a:endParaRPr b="1" sz="1800" u="none" cap="none" strike="noStrike"/>
                    </a:p>
                  </a:txBody>
                  <a:tcPr marT="76200" marB="76200" marR="76200" marL="762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spcBef>
                          <a:spcPts val="0"/>
                        </a:spcBef>
                        <a:spcAft>
                          <a:spcPts val="0"/>
                        </a:spcAft>
                        <a:buNone/>
                      </a:pPr>
                      <a:r>
                        <a:rPr b="1" i="0" lang="en-IN" sz="1200" u="none" cap="none" strike="noStrike">
                          <a:solidFill>
                            <a:srgbClr val="000000"/>
                          </a:solidFill>
                          <a:latin typeface="Arial"/>
                          <a:ea typeface="Arial"/>
                          <a:cs typeface="Arial"/>
                          <a:sym typeface="Arial"/>
                        </a:rPr>
                        <a:t>(Matrix Factorization based CF)</a:t>
                      </a:r>
                      <a:endParaRPr b="1" sz="1800" u="none" cap="none" strike="noStrike"/>
                    </a:p>
                  </a:txBody>
                  <a:tcPr marT="76200" marB="76200" marR="76200" marL="762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503875">
                <a:tc>
                  <a:txBody>
                    <a:bodyPr/>
                    <a:lstStyle/>
                    <a:p>
                      <a:pPr indent="0" lvl="0" marL="0" marR="0" rtl="0" algn="l">
                        <a:spcBef>
                          <a:spcPts val="0"/>
                        </a:spcBef>
                        <a:spcAft>
                          <a:spcPts val="0"/>
                        </a:spcAft>
                        <a:buNone/>
                      </a:pPr>
                      <a:r>
                        <a:rPr b="1" i="0" lang="en-IN" sz="1200" u="none" cap="none" strike="noStrike">
                          <a:solidFill>
                            <a:srgbClr val="000000"/>
                          </a:solidFill>
                          <a:latin typeface="Arial"/>
                          <a:ea typeface="Arial"/>
                          <a:cs typeface="Arial"/>
                          <a:sym typeface="Arial"/>
                        </a:rPr>
                        <a:t>Personalized</a:t>
                      </a:r>
                      <a:endParaRPr b="1" sz="1800" u="none" cap="none" strike="noStrike"/>
                    </a:p>
                    <a:p>
                      <a:pPr indent="0" lvl="0" marL="0" marR="0" rtl="0" algn="l">
                        <a:spcBef>
                          <a:spcPts val="0"/>
                        </a:spcBef>
                        <a:spcAft>
                          <a:spcPts val="0"/>
                        </a:spcAft>
                        <a:buNone/>
                      </a:pPr>
                      <a:r>
                        <a:rPr b="1" i="0" lang="en-IN" sz="1200" u="none" cap="none" strike="noStrike">
                          <a:solidFill>
                            <a:srgbClr val="000000"/>
                          </a:solidFill>
                          <a:latin typeface="Arial"/>
                          <a:ea typeface="Arial"/>
                          <a:cs typeface="Arial"/>
                          <a:sym typeface="Arial"/>
                        </a:rPr>
                        <a:t>Recommendations</a:t>
                      </a:r>
                      <a:endParaRPr b="1" sz="1800" u="none" cap="none" strike="noStrike"/>
                    </a:p>
                  </a:txBody>
                  <a:tcPr marT="76200" marB="76200" marR="76200" marL="762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spcBef>
                          <a:spcPts val="0"/>
                        </a:spcBef>
                        <a:spcAft>
                          <a:spcPts val="0"/>
                        </a:spcAft>
                        <a:buNone/>
                      </a:pPr>
                      <a:r>
                        <a:rPr b="1" lang="en-IN" sz="1800" u="none" cap="none" strike="noStrike"/>
                        <a:t> </a:t>
                      </a:r>
                      <a:endParaRPr/>
                    </a:p>
                  </a:txBody>
                  <a:tcPr marT="76200" marB="76200" marR="76200" marL="762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spcBef>
                          <a:spcPts val="0"/>
                        </a:spcBef>
                        <a:spcAft>
                          <a:spcPts val="0"/>
                        </a:spcAft>
                        <a:buNone/>
                      </a:pPr>
                      <a:r>
                        <a:rPr b="1" lang="en-IN" sz="1800" u="none" cap="none" strike="noStrike"/>
                        <a:t> YES</a:t>
                      </a:r>
                      <a:endParaRPr/>
                    </a:p>
                  </a:txBody>
                  <a:tcPr marT="76200" marB="76200" marR="76200" marL="762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spcBef>
                          <a:spcPts val="0"/>
                        </a:spcBef>
                        <a:spcAft>
                          <a:spcPts val="0"/>
                        </a:spcAft>
                        <a:buNone/>
                      </a:pPr>
                      <a:r>
                        <a:rPr b="1" lang="en-IN" sz="1800" u="none" cap="none" strike="noStrike"/>
                        <a:t>YES</a:t>
                      </a:r>
                      <a:endParaRPr/>
                    </a:p>
                  </a:txBody>
                  <a:tcPr marT="76200" marB="76200" marR="76200" marL="762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spcBef>
                          <a:spcPts val="0"/>
                        </a:spcBef>
                        <a:spcAft>
                          <a:spcPts val="0"/>
                        </a:spcAft>
                        <a:buNone/>
                      </a:pPr>
                      <a:r>
                        <a:rPr b="1" lang="en-IN" sz="1800" u="none" cap="none" strike="noStrike"/>
                        <a:t>YES </a:t>
                      </a:r>
                      <a:endParaRPr/>
                    </a:p>
                  </a:txBody>
                  <a:tcPr marT="76200" marB="76200" marR="76200" marL="762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503875">
                <a:tc>
                  <a:txBody>
                    <a:bodyPr/>
                    <a:lstStyle/>
                    <a:p>
                      <a:pPr indent="0" lvl="0" marL="0" marR="0" rtl="0" algn="l">
                        <a:spcBef>
                          <a:spcPts val="0"/>
                        </a:spcBef>
                        <a:spcAft>
                          <a:spcPts val="0"/>
                        </a:spcAft>
                        <a:buNone/>
                      </a:pPr>
                      <a:r>
                        <a:rPr b="1" i="0" lang="en-IN" sz="1200" u="none" cap="none" strike="noStrike">
                          <a:solidFill>
                            <a:srgbClr val="000000"/>
                          </a:solidFill>
                          <a:latin typeface="Arial"/>
                          <a:ea typeface="Arial"/>
                          <a:cs typeface="Arial"/>
                          <a:sym typeface="Arial"/>
                        </a:rPr>
                        <a:t> Uses Context</a:t>
                      </a:r>
                      <a:endParaRPr b="1" sz="1800" u="none" cap="none" strike="noStrike"/>
                    </a:p>
                    <a:p>
                      <a:pPr indent="0" lvl="0" marL="0" marR="0" rtl="0" algn="l">
                        <a:spcBef>
                          <a:spcPts val="0"/>
                        </a:spcBef>
                        <a:spcAft>
                          <a:spcPts val="0"/>
                        </a:spcAft>
                        <a:buNone/>
                      </a:pPr>
                      <a:r>
                        <a:rPr b="1" i="0" lang="en-IN" sz="1200" u="none" cap="none" strike="noStrike">
                          <a:solidFill>
                            <a:srgbClr val="000000"/>
                          </a:solidFill>
                          <a:latin typeface="Arial"/>
                          <a:ea typeface="Arial"/>
                          <a:cs typeface="Arial"/>
                          <a:sym typeface="Arial"/>
                        </a:rPr>
                        <a:t>(Eg. time of day)</a:t>
                      </a:r>
                      <a:endParaRPr b="1" sz="1800" u="none" cap="none" strike="noStrike"/>
                    </a:p>
                  </a:txBody>
                  <a:tcPr marT="76200" marB="76200" marR="76200" marL="762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spcBef>
                          <a:spcPts val="0"/>
                        </a:spcBef>
                        <a:spcAft>
                          <a:spcPts val="0"/>
                        </a:spcAft>
                        <a:buNone/>
                      </a:pPr>
                      <a:r>
                        <a:rPr b="1" lang="en-IN" sz="1800" u="none" cap="none" strike="noStrike"/>
                        <a:t> </a:t>
                      </a:r>
                      <a:r>
                        <a:rPr b="1" lang="en-IN" sz="1800" u="none" cap="none" strike="noStrike">
                          <a:latin typeface="Arial"/>
                          <a:ea typeface="Arial"/>
                          <a:cs typeface="Arial"/>
                          <a:sym typeface="Arial"/>
                        </a:rPr>
                        <a:t>YES</a:t>
                      </a:r>
                      <a:endParaRPr b="1" sz="1800" u="none" cap="none" strike="noStrike"/>
                    </a:p>
                  </a:txBody>
                  <a:tcPr marT="76200" marB="76200" marR="76200" marL="762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spcBef>
                          <a:spcPts val="0"/>
                        </a:spcBef>
                        <a:spcAft>
                          <a:spcPts val="0"/>
                        </a:spcAft>
                        <a:buNone/>
                      </a:pPr>
                      <a:r>
                        <a:rPr b="1" lang="en-IN" sz="1800" u="none" cap="none" strike="noStrike"/>
                        <a:t>YES</a:t>
                      </a:r>
                      <a:endParaRPr/>
                    </a:p>
                  </a:txBody>
                  <a:tcPr marT="76200" marB="76200" marR="76200" marL="762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spcBef>
                          <a:spcPts val="0"/>
                        </a:spcBef>
                        <a:spcAft>
                          <a:spcPts val="0"/>
                        </a:spcAft>
                        <a:buNone/>
                      </a:pPr>
                      <a:r>
                        <a:rPr b="1" lang="en-IN" sz="1800" u="none" cap="none" strike="noStrike"/>
                        <a:t> </a:t>
                      </a:r>
                      <a:endParaRPr/>
                    </a:p>
                  </a:txBody>
                  <a:tcPr marT="76200" marB="76200" marR="76200" marL="762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spcBef>
                          <a:spcPts val="0"/>
                        </a:spcBef>
                        <a:spcAft>
                          <a:spcPts val="0"/>
                        </a:spcAft>
                        <a:buNone/>
                      </a:pPr>
                      <a:r>
                        <a:rPr b="1" lang="en-IN" sz="1800" u="none" cap="none" strike="noStrike"/>
                        <a:t> </a:t>
                      </a:r>
                      <a:endParaRPr/>
                    </a:p>
                  </a:txBody>
                  <a:tcPr marT="76200" marB="76200" marR="76200" marL="762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14950">
                <a:tc>
                  <a:txBody>
                    <a:bodyPr/>
                    <a:lstStyle/>
                    <a:p>
                      <a:pPr indent="0" lvl="0" marL="0" marR="0" rtl="0" algn="l">
                        <a:spcBef>
                          <a:spcPts val="0"/>
                        </a:spcBef>
                        <a:spcAft>
                          <a:spcPts val="0"/>
                        </a:spcAft>
                        <a:buNone/>
                      </a:pPr>
                      <a:r>
                        <a:rPr b="1" i="0" lang="en-IN" sz="1200" u="none" cap="none" strike="noStrike">
                          <a:solidFill>
                            <a:srgbClr val="000000"/>
                          </a:solidFill>
                          <a:latin typeface="Arial"/>
                          <a:ea typeface="Arial"/>
                          <a:cs typeface="Arial"/>
                          <a:sym typeface="Arial"/>
                        </a:rPr>
                        <a:t>User Features</a:t>
                      </a:r>
                      <a:endParaRPr b="1" sz="1800" u="none" cap="none" strike="noStrike"/>
                    </a:p>
                  </a:txBody>
                  <a:tcPr marT="76200" marB="76200" marR="76200" marL="762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spcBef>
                          <a:spcPts val="0"/>
                        </a:spcBef>
                        <a:spcAft>
                          <a:spcPts val="0"/>
                        </a:spcAft>
                        <a:buNone/>
                      </a:pPr>
                      <a:r>
                        <a:rPr b="1" lang="en-IN" sz="1800" u="none" cap="none" strike="noStrike"/>
                        <a:t> </a:t>
                      </a:r>
                      <a:endParaRPr/>
                    </a:p>
                  </a:txBody>
                  <a:tcPr marT="76200" marB="76200" marR="76200" marL="762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spcBef>
                          <a:spcPts val="0"/>
                        </a:spcBef>
                        <a:spcAft>
                          <a:spcPts val="0"/>
                        </a:spcAft>
                        <a:buNone/>
                      </a:pPr>
                      <a:r>
                        <a:rPr b="1" lang="en-IN" sz="1800" u="none" cap="none" strike="noStrike"/>
                        <a:t>YES</a:t>
                      </a:r>
                      <a:endParaRPr/>
                    </a:p>
                  </a:txBody>
                  <a:tcPr marT="76200" marB="76200" marR="76200" marL="762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spcBef>
                          <a:spcPts val="0"/>
                        </a:spcBef>
                        <a:spcAft>
                          <a:spcPts val="0"/>
                        </a:spcAft>
                        <a:buNone/>
                      </a:pPr>
                      <a:r>
                        <a:rPr b="1" lang="en-IN" sz="1800" u="none" cap="none" strike="noStrike"/>
                        <a:t> </a:t>
                      </a:r>
                      <a:endParaRPr/>
                    </a:p>
                  </a:txBody>
                  <a:tcPr marT="76200" marB="76200" marR="76200" marL="762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spcBef>
                          <a:spcPts val="0"/>
                        </a:spcBef>
                        <a:spcAft>
                          <a:spcPts val="0"/>
                        </a:spcAft>
                        <a:buNone/>
                      </a:pPr>
                      <a:r>
                        <a:rPr b="1" lang="en-IN" sz="1800" u="none" cap="none" strike="noStrike"/>
                        <a:t>YES</a:t>
                      </a:r>
                      <a:endParaRPr/>
                    </a:p>
                  </a:txBody>
                  <a:tcPr marT="76200" marB="76200" marR="76200" marL="762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14950">
                <a:tc>
                  <a:txBody>
                    <a:bodyPr/>
                    <a:lstStyle/>
                    <a:p>
                      <a:pPr indent="0" lvl="0" marL="0" marR="0" rtl="0" algn="l">
                        <a:spcBef>
                          <a:spcPts val="0"/>
                        </a:spcBef>
                        <a:spcAft>
                          <a:spcPts val="0"/>
                        </a:spcAft>
                        <a:buNone/>
                      </a:pPr>
                      <a:r>
                        <a:rPr b="1" i="0" lang="en-IN" sz="1200" u="none" cap="none" strike="noStrike">
                          <a:solidFill>
                            <a:srgbClr val="000000"/>
                          </a:solidFill>
                          <a:latin typeface="Arial"/>
                          <a:ea typeface="Arial"/>
                          <a:cs typeface="Arial"/>
                          <a:sym typeface="Arial"/>
                        </a:rPr>
                        <a:t>Item Features</a:t>
                      </a:r>
                      <a:endParaRPr b="1" sz="1800" u="none" cap="none" strike="noStrike"/>
                    </a:p>
                  </a:txBody>
                  <a:tcPr marT="76200" marB="76200" marR="76200" marL="762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spcBef>
                          <a:spcPts val="0"/>
                        </a:spcBef>
                        <a:spcAft>
                          <a:spcPts val="0"/>
                        </a:spcAft>
                        <a:buNone/>
                      </a:pPr>
                      <a:r>
                        <a:rPr b="1" lang="en-IN" sz="1800" u="none" cap="none" strike="noStrike"/>
                        <a:t> </a:t>
                      </a:r>
                      <a:endParaRPr/>
                    </a:p>
                  </a:txBody>
                  <a:tcPr marT="76200" marB="76200" marR="76200" marL="762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spcBef>
                          <a:spcPts val="0"/>
                        </a:spcBef>
                        <a:spcAft>
                          <a:spcPts val="0"/>
                        </a:spcAft>
                        <a:buNone/>
                      </a:pPr>
                      <a:r>
                        <a:rPr b="1" lang="en-IN" sz="1800" u="none" cap="none" strike="noStrike"/>
                        <a:t>YES</a:t>
                      </a:r>
                      <a:endParaRPr/>
                    </a:p>
                  </a:txBody>
                  <a:tcPr marT="76200" marB="76200" marR="76200" marL="762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spcBef>
                          <a:spcPts val="0"/>
                        </a:spcBef>
                        <a:spcAft>
                          <a:spcPts val="0"/>
                        </a:spcAft>
                        <a:buNone/>
                      </a:pPr>
                      <a:r>
                        <a:rPr b="1" lang="en-IN" sz="1800" u="none" cap="none" strike="noStrike"/>
                        <a:t> </a:t>
                      </a:r>
                      <a:endParaRPr/>
                    </a:p>
                  </a:txBody>
                  <a:tcPr marT="76200" marB="76200" marR="76200" marL="762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spcBef>
                          <a:spcPts val="0"/>
                        </a:spcBef>
                        <a:spcAft>
                          <a:spcPts val="0"/>
                        </a:spcAft>
                        <a:buNone/>
                      </a:pPr>
                      <a:r>
                        <a:rPr b="1" lang="en-IN" sz="1800" u="none" cap="none" strike="noStrike"/>
                        <a:t>YES</a:t>
                      </a:r>
                      <a:endParaRPr/>
                    </a:p>
                  </a:txBody>
                  <a:tcPr marT="76200" marB="76200" marR="76200" marL="762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14950">
                <a:tc>
                  <a:txBody>
                    <a:bodyPr/>
                    <a:lstStyle/>
                    <a:p>
                      <a:pPr indent="0" lvl="0" marL="0" marR="0" rtl="0" algn="l">
                        <a:spcBef>
                          <a:spcPts val="0"/>
                        </a:spcBef>
                        <a:spcAft>
                          <a:spcPts val="0"/>
                        </a:spcAft>
                        <a:buNone/>
                      </a:pPr>
                      <a:r>
                        <a:rPr b="1" i="0" lang="en-IN" sz="1200" u="none" cap="none" strike="noStrike">
                          <a:solidFill>
                            <a:srgbClr val="000000"/>
                          </a:solidFill>
                          <a:latin typeface="Arial"/>
                          <a:ea typeface="Arial"/>
                          <a:cs typeface="Arial"/>
                          <a:sym typeface="Arial"/>
                        </a:rPr>
                        <a:t>Can handle brand new Items?</a:t>
                      </a:r>
                      <a:endParaRPr b="1" sz="1200" u="none" cap="none" strike="noStrike"/>
                    </a:p>
                  </a:txBody>
                  <a:tcPr marT="76200" marB="76200" marR="76200" marL="762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spcBef>
                          <a:spcPts val="0"/>
                        </a:spcBef>
                        <a:spcAft>
                          <a:spcPts val="0"/>
                        </a:spcAft>
                        <a:buNone/>
                      </a:pPr>
                      <a:r>
                        <a:rPr b="1" lang="en-IN" sz="1800" u="none" cap="none" strike="noStrike"/>
                        <a:t>NO</a:t>
                      </a:r>
                      <a:endParaRPr/>
                    </a:p>
                  </a:txBody>
                  <a:tcPr marT="76200" marB="76200" marR="76200" marL="762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spcBef>
                          <a:spcPts val="0"/>
                        </a:spcBef>
                        <a:spcAft>
                          <a:spcPts val="0"/>
                        </a:spcAft>
                        <a:buNone/>
                      </a:pPr>
                      <a:r>
                        <a:rPr b="1" lang="en-IN" sz="1800" u="none" cap="none" strike="noStrike"/>
                        <a:t>YES</a:t>
                      </a:r>
                      <a:endParaRPr/>
                    </a:p>
                  </a:txBody>
                  <a:tcPr marT="76200" marB="76200" marR="76200" marL="762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spcBef>
                          <a:spcPts val="0"/>
                        </a:spcBef>
                        <a:spcAft>
                          <a:spcPts val="0"/>
                        </a:spcAft>
                        <a:buNone/>
                      </a:pPr>
                      <a:r>
                        <a:rPr b="1" lang="en-IN" sz="1800" u="none" cap="none" strike="noStrike"/>
                        <a:t>NO</a:t>
                      </a:r>
                      <a:endParaRPr/>
                    </a:p>
                  </a:txBody>
                  <a:tcPr marT="76200" marB="76200" marR="76200" marL="762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spcBef>
                          <a:spcPts val="0"/>
                        </a:spcBef>
                        <a:spcAft>
                          <a:spcPts val="0"/>
                        </a:spcAft>
                        <a:buNone/>
                      </a:pPr>
                      <a:r>
                        <a:rPr b="1" lang="en-IN" sz="1800" u="none" cap="none" strike="noStrike"/>
                        <a:t>YES</a:t>
                      </a:r>
                      <a:endParaRPr/>
                    </a:p>
                  </a:txBody>
                  <a:tcPr marT="76200" marB="76200" marR="76200" marL="762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14950">
                <a:tc>
                  <a:txBody>
                    <a:bodyPr/>
                    <a:lstStyle/>
                    <a:p>
                      <a:pPr indent="0" lvl="0" marL="0" marR="0" rtl="0" algn="l">
                        <a:spcBef>
                          <a:spcPts val="0"/>
                        </a:spcBef>
                        <a:spcAft>
                          <a:spcPts val="0"/>
                        </a:spcAft>
                        <a:buNone/>
                      </a:pPr>
                      <a:r>
                        <a:rPr b="1" lang="en-IN" sz="1200" u="none" cap="none" strike="noStrike">
                          <a:latin typeface="Arial"/>
                          <a:ea typeface="Arial"/>
                          <a:cs typeface="Arial"/>
                          <a:sym typeface="Arial"/>
                        </a:rPr>
                        <a:t>Purchase History </a:t>
                      </a:r>
                      <a:endParaRPr/>
                    </a:p>
                  </a:txBody>
                  <a:tcPr marT="76200" marB="76200" marR="76200" marL="762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spcBef>
                          <a:spcPts val="0"/>
                        </a:spcBef>
                        <a:spcAft>
                          <a:spcPts val="0"/>
                        </a:spcAft>
                        <a:buNone/>
                      </a:pPr>
                      <a:r>
                        <a:rPr b="1" lang="en-IN" sz="1800" u="none" cap="none" strike="noStrike"/>
                        <a:t> </a:t>
                      </a:r>
                      <a:endParaRPr/>
                    </a:p>
                  </a:txBody>
                  <a:tcPr marT="76200" marB="76200" marR="76200" marL="762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spcBef>
                          <a:spcPts val="0"/>
                        </a:spcBef>
                        <a:spcAft>
                          <a:spcPts val="0"/>
                        </a:spcAft>
                        <a:buNone/>
                      </a:pPr>
                      <a:r>
                        <a:rPr b="1" lang="en-IN" sz="1800" u="none" cap="none" strike="noStrike"/>
                        <a:t>YES</a:t>
                      </a:r>
                      <a:endParaRPr/>
                    </a:p>
                  </a:txBody>
                  <a:tcPr marT="76200" marB="76200" marR="76200" marL="762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spcBef>
                          <a:spcPts val="0"/>
                        </a:spcBef>
                        <a:spcAft>
                          <a:spcPts val="0"/>
                        </a:spcAft>
                        <a:buNone/>
                      </a:pPr>
                      <a:r>
                        <a:rPr b="1" lang="en-IN" sz="1800" u="none" cap="none" strike="noStrike"/>
                        <a:t>YES</a:t>
                      </a:r>
                      <a:endParaRPr/>
                    </a:p>
                  </a:txBody>
                  <a:tcPr marT="76200" marB="76200" marR="76200" marL="762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spcBef>
                          <a:spcPts val="0"/>
                        </a:spcBef>
                        <a:spcAft>
                          <a:spcPts val="0"/>
                        </a:spcAft>
                        <a:buNone/>
                      </a:pPr>
                      <a:r>
                        <a:rPr b="1" lang="en-IN" sz="1800" u="none" cap="none" strike="noStrike"/>
                        <a:t>YES</a:t>
                      </a:r>
                      <a:endParaRPr/>
                    </a:p>
                  </a:txBody>
                  <a:tcPr marT="76200" marB="76200" marR="76200" marL="762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503875">
                <a:tc>
                  <a:txBody>
                    <a:bodyPr/>
                    <a:lstStyle/>
                    <a:p>
                      <a:pPr indent="0" lvl="0" marL="0" marR="0" rtl="0" algn="l">
                        <a:spcBef>
                          <a:spcPts val="0"/>
                        </a:spcBef>
                        <a:spcAft>
                          <a:spcPts val="0"/>
                        </a:spcAft>
                        <a:buNone/>
                      </a:pPr>
                      <a:r>
                        <a:rPr b="1" i="0" lang="en-IN" sz="1200" u="none" cap="none" strike="noStrike">
                          <a:solidFill>
                            <a:srgbClr val="000000"/>
                          </a:solidFill>
                          <a:latin typeface="Arial"/>
                          <a:ea typeface="Arial"/>
                          <a:cs typeface="Arial"/>
                          <a:sym typeface="Arial"/>
                        </a:rPr>
                        <a:t>Scalable</a:t>
                      </a:r>
                      <a:endParaRPr b="1" sz="1200" u="none" cap="none" strike="noStrike"/>
                    </a:p>
                  </a:txBody>
                  <a:tcPr marT="76200" marB="76200" marR="76200" marL="762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spcBef>
                          <a:spcPts val="0"/>
                        </a:spcBef>
                        <a:spcAft>
                          <a:spcPts val="0"/>
                        </a:spcAft>
                        <a:buNone/>
                      </a:pPr>
                      <a:r>
                        <a:rPr b="1" lang="en-IN" sz="1800" u="none" cap="none" strike="noStrike"/>
                        <a:t>YES</a:t>
                      </a:r>
                      <a:endParaRPr/>
                    </a:p>
                  </a:txBody>
                  <a:tcPr marT="76200" marB="76200" marR="76200" marL="762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spcBef>
                          <a:spcPts val="0"/>
                        </a:spcBef>
                        <a:spcAft>
                          <a:spcPts val="0"/>
                        </a:spcAft>
                        <a:buNone/>
                      </a:pPr>
                      <a:r>
                        <a:rPr b="1" lang="en-IN" sz="1800" u="none" cap="none" strike="noStrike"/>
                        <a:t> NO</a:t>
                      </a:r>
                      <a:endParaRPr/>
                    </a:p>
                  </a:txBody>
                  <a:tcPr marT="76200" marB="76200" marR="76200" marL="762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spcBef>
                          <a:spcPts val="0"/>
                        </a:spcBef>
                        <a:spcAft>
                          <a:spcPts val="0"/>
                        </a:spcAft>
                        <a:buNone/>
                      </a:pPr>
                      <a:r>
                        <a:rPr b="1" lang="en-IN" sz="1800" u="none" cap="none" strike="noStrike"/>
                        <a:t> </a:t>
                      </a:r>
                      <a:endParaRPr/>
                    </a:p>
                  </a:txBody>
                  <a:tcPr marT="76200" marB="76200" marR="76200" marL="762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spcBef>
                          <a:spcPts val="0"/>
                        </a:spcBef>
                        <a:spcAft>
                          <a:spcPts val="0"/>
                        </a:spcAft>
                        <a:buNone/>
                      </a:pPr>
                      <a:r>
                        <a:rPr b="1" lang="en-IN" sz="1800" u="none" cap="none" strike="noStrike"/>
                        <a:t>YES</a:t>
                      </a:r>
                      <a:endParaRPr/>
                    </a:p>
                  </a:txBody>
                  <a:tcPr marT="76200" marB="76200" marR="76200" marL="762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232" name="Google Shape;232;p21"/>
          <p:cNvSpPr/>
          <p:nvPr/>
        </p:nvSpPr>
        <p:spPr>
          <a:xfrm>
            <a:off x="2552700" y="1928813"/>
            <a:ext cx="121920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venir"/>
              <a:buNone/>
            </a:pPr>
            <a:r>
              <a:t/>
            </a:r>
            <a:endParaRPr b="0" i="0" sz="1800" u="none" cap="none" strike="noStrike">
              <a:solidFill>
                <a:schemeClr val="dk1"/>
              </a:solidFill>
              <a:latin typeface="Arial"/>
              <a:ea typeface="Arial"/>
              <a:cs typeface="Arial"/>
              <a:sym typeface="Arial"/>
            </a:endParaRPr>
          </a:p>
        </p:txBody>
      </p:sp>
      <p:sp>
        <p:nvSpPr>
          <p:cNvPr id="233" name="Google Shape;233;p21"/>
          <p:cNvSpPr/>
          <p:nvPr/>
        </p:nvSpPr>
        <p:spPr>
          <a:xfrm>
            <a:off x="0" y="4152364"/>
            <a:ext cx="2485748" cy="1305018"/>
          </a:xfrm>
          <a:prstGeom prst="roundRect">
            <a:avLst>
              <a:gd fmla="val 16667" name="adj"/>
            </a:avLst>
          </a:prstGeom>
          <a:solidFill>
            <a:srgbClr val="C8D2BC"/>
          </a:solidFill>
          <a:ln cap="flat" cmpd="sng" w="12700">
            <a:solidFill>
              <a:srgbClr val="78846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234" name="Google Shape;234;p21"/>
          <p:cNvSpPr txBox="1"/>
          <p:nvPr/>
        </p:nvSpPr>
        <p:spPr>
          <a:xfrm>
            <a:off x="52583" y="4349664"/>
            <a:ext cx="2433165"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800">
                <a:solidFill>
                  <a:srgbClr val="7B354D"/>
                </a:solidFill>
                <a:latin typeface="Avenir"/>
                <a:ea typeface="Avenir"/>
                <a:cs typeface="Avenir"/>
                <a:sym typeface="Avenir"/>
              </a:rPr>
              <a:t>COMPARISION OF RECOMMENDATION SYSTEMS</a:t>
            </a:r>
            <a:endParaRPr/>
          </a:p>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35" name="Google Shape;235;p21"/>
          <p:cNvSpPr/>
          <p:nvPr/>
        </p:nvSpPr>
        <p:spPr>
          <a:xfrm>
            <a:off x="2552085" y="4631758"/>
            <a:ext cx="732038" cy="346229"/>
          </a:xfrm>
          <a:prstGeom prst="rightArrow">
            <a:avLst>
              <a:gd fmla="val 50000" name="adj1"/>
              <a:gd fmla="val 50000" name="adj2"/>
            </a:avLst>
          </a:prstGeom>
          <a:solidFill>
            <a:srgbClr val="002060"/>
          </a:solidFill>
          <a:ln cap="flat" cmpd="sng" w="12700">
            <a:solidFill>
              <a:srgbClr val="78846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236" name="Google Shape;236;p21"/>
          <p:cNvSpPr/>
          <p:nvPr/>
        </p:nvSpPr>
        <p:spPr>
          <a:xfrm>
            <a:off x="52583" y="2756846"/>
            <a:ext cx="2920621" cy="968991"/>
          </a:xfrm>
          <a:prstGeom prst="roundRect">
            <a:avLst>
              <a:gd fmla="val 16667" name="adj"/>
            </a:avLst>
          </a:prstGeom>
          <a:solidFill>
            <a:srgbClr val="ECEFE8"/>
          </a:solidFill>
          <a:ln cap="flat" cmpd="sng" w="12700">
            <a:solidFill>
              <a:srgbClr val="78846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237" name="Google Shape;237;p21"/>
          <p:cNvSpPr txBox="1"/>
          <p:nvPr/>
        </p:nvSpPr>
        <p:spPr>
          <a:xfrm>
            <a:off x="119535" y="2734269"/>
            <a:ext cx="2756847"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800">
                <a:solidFill>
                  <a:schemeClr val="dk1"/>
                </a:solidFill>
                <a:latin typeface="Arial"/>
                <a:ea typeface="Arial"/>
                <a:cs typeface="Arial"/>
                <a:sym typeface="Arial"/>
              </a:rPr>
              <a:t>Which model can handle the brand new items ??</a:t>
            </a:r>
            <a:endParaRPr/>
          </a:p>
        </p:txBody>
      </p:sp>
      <p:sp>
        <p:nvSpPr>
          <p:cNvPr id="238" name="Google Shape;238;p21"/>
          <p:cNvSpPr/>
          <p:nvPr/>
        </p:nvSpPr>
        <p:spPr>
          <a:xfrm>
            <a:off x="1242874" y="3725837"/>
            <a:ext cx="270019" cy="426527"/>
          </a:xfrm>
          <a:prstGeom prst="downArrow">
            <a:avLst>
              <a:gd fmla="val 50000" name="adj1"/>
              <a:gd fmla="val 50000" name="adj2"/>
            </a:avLst>
          </a:prstGeom>
          <a:solidFill>
            <a:srgbClr val="002060"/>
          </a:solidFill>
          <a:ln cap="flat" cmpd="sng" w="12700">
            <a:solidFill>
              <a:srgbClr val="78846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Tree>
  </p:cSld>
  <p:clrMapOvr>
    <a:masterClrMapping/>
  </p:clrMapOvr>
</p:sld>
</file>

<file path=ppt/theme/theme1.xml><?xml version="1.0" encoding="utf-8"?>
<a:theme xmlns:a="http://schemas.openxmlformats.org/drawingml/2006/main" xmlns:r="http://schemas.openxmlformats.org/officeDocument/2006/relationships" name="ShapesVTI">
  <a:themeElements>
    <a:clrScheme name="Office">
      <a:dk1>
        <a:srgbClr val="000000"/>
      </a:dk1>
      <a:lt1>
        <a:srgbClr val="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