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PT Sans Narrow"/>
      <p:regular r:id="rId39"/>
      <p:bold r:id="rId40"/>
    </p:embeddedFont>
    <p:embeddedFont>
      <p:font typeface="Lato"/>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009A9BC-881E-4BE9-8162-1FFFA0D50544}">
  <a:tblStyle styleId="{C009A9BC-881E-4BE9-8162-1FFFA0D5054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46" Type="http://schemas.openxmlformats.org/officeDocument/2006/relationships/font" Target="fonts/OpenSans-bold.fntdata"/><Relationship Id="rId23" Type="http://schemas.openxmlformats.org/officeDocument/2006/relationships/slide" Target="slides/slide17.xml"/><Relationship Id="rId45"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OpenSans-boldItalic.fntdata"/><Relationship Id="rId25" Type="http://schemas.openxmlformats.org/officeDocument/2006/relationships/slide" Target="slides/slide19.xml"/><Relationship Id="rId47" Type="http://schemas.openxmlformats.org/officeDocument/2006/relationships/font" Target="fonts/OpenSans-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TSansNarrow-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lstStyle>
            <a:lvl1pPr lvl="0"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1pPr>
            <a:lvl2pPr lvl="1"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2pPr>
            <a:lvl3pPr lvl="2"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3pPr>
            <a:lvl4pPr lvl="3"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4pPr>
            <a:lvl5pPr lvl="4"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5pPr>
            <a:lvl6pPr lvl="5"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6pPr>
            <a:lvl7pPr lvl="6"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7pPr>
            <a:lvl8pPr lvl="7"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8pPr>
            <a:lvl9pPr lvl="8"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lstStyle>
            <a:lvl1pPr lvl="0"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1pPr>
            <a:lvl2pPr lvl="1"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2pPr>
            <a:lvl3pPr lvl="2"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3pPr>
            <a:lvl4pPr lvl="3"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4pPr>
            <a:lvl5pPr lvl="4"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5pPr>
            <a:lvl6pPr lvl="5"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6pPr>
            <a:lvl7pPr lvl="6"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7pPr>
            <a:lvl8pPr lvl="7"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8pPr>
            <a:lvl9pPr lvl="8"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1pPr>
            <a:lvl2pPr lvl="1"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2pPr>
            <a:lvl3pPr lvl="2"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3pPr>
            <a:lvl4pPr lvl="3"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4pPr>
            <a:lvl5pPr lvl="4"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5pPr>
            <a:lvl6pPr lvl="5"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6pPr>
            <a:lvl7pPr lvl="6"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7pPr>
            <a:lvl8pPr lvl="7"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8pPr>
            <a:lvl9pPr lvl="8"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lstStyle>
            <a:lvl1pPr indent="-342900" lvl="0" marL="457200" marR="0" algn="ctr">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algn="ctr">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marR="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6" name="Shape 26"/>
        <p:cNvGrpSpPr/>
        <p:nvPr/>
      </p:nvGrpSpPr>
      <p:grpSpPr>
        <a:xfrm>
          <a:off x="0" y="0"/>
          <a:ext cx="0" cy="0"/>
          <a:chOff x="0" y="0"/>
          <a:chExt cx="0" cy="0"/>
        </a:xfrm>
      </p:grpSpPr>
      <p:sp>
        <p:nvSpPr>
          <p:cNvPr id="27" name="Google Shape;27;p4"/>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 name="Google Shape;28;p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9" name="Google Shape;29;p4"/>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lstStyle>
            <a:lvl1pPr lvl="0"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1pPr>
            <a:lvl2pPr lvl="1"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2pPr>
            <a:lvl3pPr lvl="2"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3pPr>
            <a:lvl4pPr lvl="3"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4pPr>
            <a:lvl5pPr lvl="4"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5pPr>
            <a:lvl6pPr lvl="5"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6pPr>
            <a:lvl7pPr lvl="6"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7pPr>
            <a:lvl8pPr lvl="7"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8pPr>
            <a:lvl9pPr lvl="8"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9pPr>
          </a:lstStyle>
          <a:p/>
        </p:txBody>
      </p:sp>
      <p:sp>
        <p:nvSpPr>
          <p:cNvPr id="30" name="Google Shape;30;p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lstStyle>
            <a:lvl1pPr lvl="0"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1pPr>
            <a:lvl2pPr lvl="1"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2pPr>
            <a:lvl3pPr lvl="2"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3pPr>
            <a:lvl4pPr lvl="3"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4pPr>
            <a:lvl5pPr lvl="4"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5pPr>
            <a:lvl6pPr lvl="5"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6pPr>
            <a:lvl7pPr lvl="6"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7pPr>
            <a:lvl8pPr lvl="7"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8pPr>
            <a:lvl9pPr lvl="8"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9pPr>
          </a:lstStyle>
          <a:p/>
        </p:txBody>
      </p:sp>
      <p:sp>
        <p:nvSpPr>
          <p:cNvPr id="31" name="Google Shape;31;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algn="l">
              <a:lnSpc>
                <a:spcPct val="115000"/>
              </a:lnSpc>
              <a:spcBef>
                <a:spcPts val="0"/>
              </a:spcBef>
              <a:spcAft>
                <a:spcPts val="0"/>
              </a:spcAft>
              <a:buClr>
                <a:schemeClr val="lt1"/>
              </a:buClr>
              <a:buSzPts val="1800"/>
              <a:buFont typeface="Open Sans"/>
              <a:buChar char="●"/>
              <a:defRPr b="0" i="0" sz="1800" u="none" cap="none" strike="noStrike">
                <a:solidFill>
                  <a:schemeClr val="lt1"/>
                </a:solidFill>
                <a:latin typeface="Open Sans"/>
                <a:ea typeface="Open Sans"/>
                <a:cs typeface="Open Sans"/>
                <a:sym typeface="Open Sans"/>
              </a:defRPr>
            </a:lvl1pPr>
            <a:lvl2pPr indent="-317500" lvl="1" marL="9144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2pPr>
            <a:lvl3pPr indent="-317500" lvl="2" marL="13716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3pPr>
            <a:lvl4pPr indent="-317500" lvl="3" marL="18288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4pPr>
            <a:lvl5pPr indent="-317500" lvl="4" marL="22860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5pPr>
            <a:lvl6pPr indent="-317500" lvl="5" marL="27432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6pPr>
            <a:lvl7pPr indent="-317500" lvl="6" marL="32004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7pPr>
            <a:lvl8pPr indent="-317500" lvl="7" marL="36576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8pPr>
            <a:lvl9pPr indent="-317500" lvl="8" marL="4114800" marR="0" algn="l">
              <a:lnSpc>
                <a:spcPct val="115000"/>
              </a:lnSpc>
              <a:spcBef>
                <a:spcPts val="1600"/>
              </a:spcBef>
              <a:spcAft>
                <a:spcPts val="160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9pPr>
          </a:lstStyle>
          <a:p/>
        </p:txBody>
      </p:sp>
      <p:sp>
        <p:nvSpPr>
          <p:cNvPr id="32" name="Google Shape;3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35" name="Google Shape;3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38" name="Google Shape;38;p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lstStyle>
            <a:lvl1pPr indent="-317500" lvl="0" marL="457200" marR="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1pPr>
            <a:lvl2pPr indent="-304800" lvl="1" marL="9144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2pPr>
            <a:lvl3pPr indent="-304800" lvl="2" marL="13716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3pPr>
            <a:lvl4pPr indent="-304800" lvl="3" marL="18288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4pPr>
            <a:lvl5pPr indent="-304800" lvl="4" marL="22860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5pPr>
            <a:lvl6pPr indent="-304800" lvl="5" marL="27432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6pPr>
            <a:lvl7pPr indent="-304800" lvl="6" marL="32004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7pPr>
            <a:lvl8pPr indent="-304800" lvl="7" marL="36576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8pPr>
            <a:lvl9pPr indent="-304800" lvl="8" marL="4114800" marR="0" algn="l">
              <a:lnSpc>
                <a:spcPct val="115000"/>
              </a:lnSpc>
              <a:spcBef>
                <a:spcPts val="1600"/>
              </a:spcBef>
              <a:spcAft>
                <a:spcPts val="160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9pPr>
          </a:lstStyle>
          <a:p/>
        </p:txBody>
      </p:sp>
      <p:sp>
        <p:nvSpPr>
          <p:cNvPr id="39" name="Google Shape;39;p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lstStyle>
            <a:lvl1pPr indent="-317500" lvl="0" marL="457200" marR="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1pPr>
            <a:lvl2pPr indent="-304800" lvl="1" marL="9144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2pPr>
            <a:lvl3pPr indent="-304800" lvl="2" marL="13716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3pPr>
            <a:lvl4pPr indent="-304800" lvl="3" marL="18288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4pPr>
            <a:lvl5pPr indent="-304800" lvl="4" marL="22860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5pPr>
            <a:lvl6pPr indent="-304800" lvl="5" marL="27432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6pPr>
            <a:lvl7pPr indent="-304800" lvl="6" marL="32004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7pPr>
            <a:lvl8pPr indent="-304800" lvl="7" marL="36576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8pPr>
            <a:lvl9pPr indent="-304800" lvl="8" marL="4114800" marR="0" algn="l">
              <a:lnSpc>
                <a:spcPct val="115000"/>
              </a:lnSpc>
              <a:spcBef>
                <a:spcPts val="1600"/>
              </a:spcBef>
              <a:spcAft>
                <a:spcPts val="160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9pPr>
          </a:lstStyle>
          <a:p/>
        </p:txBody>
      </p:sp>
      <p:sp>
        <p:nvSpPr>
          <p:cNvPr id="40" name="Google Shape;4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1" name="Shape 41"/>
        <p:cNvGrpSpPr/>
        <p:nvPr/>
      </p:nvGrpSpPr>
      <p:grpSpPr>
        <a:xfrm>
          <a:off x="0" y="0"/>
          <a:ext cx="0" cy="0"/>
          <a:chOff x="0" y="0"/>
          <a:chExt cx="0" cy="0"/>
        </a:xfrm>
      </p:grpSpPr>
      <p:sp>
        <p:nvSpPr>
          <p:cNvPr id="42" name="Google Shape;42;p7"/>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44" name="Google Shape;4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1pPr>
            <a:lvl2pPr lvl="1"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2pPr>
            <a:lvl3pPr lvl="2"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3pPr>
            <a:lvl4pPr lvl="3"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4pPr>
            <a:lvl5pPr lvl="4"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5pPr>
            <a:lvl6pPr lvl="5"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6pPr>
            <a:lvl7pPr lvl="6"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7pPr>
            <a:lvl8pPr lvl="7"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8pPr>
            <a:lvl9pPr lvl="8"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9pPr>
          </a:lstStyle>
          <a:p/>
        </p:txBody>
      </p:sp>
      <p:sp>
        <p:nvSpPr>
          <p:cNvPr id="47" name="Google Shape;47;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algn="l">
              <a:lnSpc>
                <a:spcPct val="115000"/>
              </a:lnSpc>
              <a:spcBef>
                <a:spcPts val="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1pPr>
            <a:lvl2pPr indent="-304800" lvl="1" marL="9144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2pPr>
            <a:lvl3pPr indent="-304800" lvl="2" marL="13716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3pPr>
            <a:lvl4pPr indent="-304800" lvl="3" marL="18288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4pPr>
            <a:lvl5pPr indent="-304800" lvl="4" marL="22860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5pPr>
            <a:lvl6pPr indent="-304800" lvl="5" marL="27432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6pPr>
            <a:lvl7pPr indent="-304800" lvl="6" marL="32004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7pPr>
            <a:lvl8pPr indent="-304800" lvl="7" marL="36576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8pPr>
            <a:lvl9pPr indent="-304800" lvl="8" marL="4114800" marR="0" algn="l">
              <a:lnSpc>
                <a:spcPct val="115000"/>
              </a:lnSpc>
              <a:spcBef>
                <a:spcPts val="1600"/>
              </a:spcBef>
              <a:spcAft>
                <a:spcPts val="160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9pPr>
          </a:lstStyle>
          <a:p/>
        </p:txBody>
      </p:sp>
      <p:sp>
        <p:nvSpPr>
          <p:cNvPr id="48" name="Google Shape;4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9" name="Shape 49"/>
        <p:cNvGrpSpPr/>
        <p:nvPr/>
      </p:nvGrpSpPr>
      <p:grpSpPr>
        <a:xfrm>
          <a:off x="0" y="0"/>
          <a:ext cx="0" cy="0"/>
          <a:chOff x="0" y="0"/>
          <a:chExt cx="0" cy="0"/>
        </a:xfrm>
      </p:grpSpPr>
      <p:sp>
        <p:nvSpPr>
          <p:cNvPr id="50" name="Google Shape;50;p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1pPr>
            <a:lvl2pPr lvl="1"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2pPr>
            <a:lvl3pPr lvl="2"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3pPr>
            <a:lvl4pPr lvl="3"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4pPr>
            <a:lvl5pPr lvl="4"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5pPr>
            <a:lvl6pPr lvl="5"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6pPr>
            <a:lvl7pPr lvl="6"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7pPr>
            <a:lvl8pPr lvl="7"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8pPr>
            <a:lvl9pPr lvl="8"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lstStyle>
            <a:lvl1pPr indent="-228600" lvl="0" marL="457200" marR="0" algn="l">
              <a:lnSpc>
                <a:spcPct val="100000"/>
              </a:lnSpc>
              <a:spcBef>
                <a:spcPts val="0"/>
              </a:spcBef>
              <a:spcAft>
                <a:spcPts val="0"/>
              </a:spcAft>
              <a:buClr>
                <a:schemeClr val="dk2"/>
              </a:buClr>
              <a:buSzPts val="2400"/>
              <a:buFont typeface="PT Sans Narrow"/>
              <a:buNone/>
              <a:defRPr b="0" i="0" sz="2400" u="none" cap="none" strike="noStrike">
                <a:solidFill>
                  <a:schemeClr val="dk2"/>
                </a:solidFill>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xamarin.forum.com" TargetMode="External"/><Relationship Id="rId4" Type="http://schemas.openxmlformats.org/officeDocument/2006/relationships/hyperlink" Target="http://www.msdn.microsoft.com/en-us/library/2w117ede.aspx" TargetMode="External"/><Relationship Id="rId5" Type="http://schemas.openxmlformats.org/officeDocument/2006/relationships/hyperlink" Target="https://msdn.microsoft.com/en-us/library/system.security.cryptography.sha256(v=vs.105).aspx" TargetMode="External"/><Relationship Id="rId6" Type="http://schemas.openxmlformats.org/officeDocument/2006/relationships/hyperlink" Target="https://docs.microsoft.com/en-us/dotnet/api/microsoft.visualstudio.utilities.gzip?view=visualstudiosdk-2017"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479800" y="348850"/>
            <a:ext cx="7929600" cy="164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5400"/>
              <a:buFont typeface="PT Sans Narrow"/>
              <a:buNone/>
            </a:pPr>
            <a:r>
              <a:rPr lang="en-GB"/>
              <a:t>Multimedia Data Repository for Event Information System</a:t>
            </a:r>
            <a:r>
              <a:rPr b="1" i="0" lang="en-GB" sz="5400" u="none" cap="none" strike="noStrike">
                <a:latin typeface="PT Sans Narrow"/>
                <a:ea typeface="PT Sans Narrow"/>
                <a:cs typeface="PT Sans Narrow"/>
                <a:sym typeface="PT Sans Narrow"/>
              </a:rPr>
              <a:t> </a:t>
            </a:r>
            <a:endParaRPr b="1" i="0" sz="5400" u="none" cap="none" strike="noStrike">
              <a:latin typeface="PT Sans Narrow"/>
              <a:ea typeface="PT Sans Narrow"/>
              <a:cs typeface="PT Sans Narrow"/>
              <a:sym typeface="PT Sans Narrow"/>
            </a:endParaRPr>
          </a:p>
        </p:txBody>
      </p:sp>
      <p:sp>
        <p:nvSpPr>
          <p:cNvPr id="67" name="Google Shape;67;p13"/>
          <p:cNvSpPr txBox="1"/>
          <p:nvPr>
            <p:ph idx="1" type="subTitle"/>
          </p:nvPr>
        </p:nvSpPr>
        <p:spPr>
          <a:xfrm>
            <a:off x="775175" y="2035900"/>
            <a:ext cx="7241100" cy="254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SzPts val="2400"/>
              <a:buNone/>
            </a:pPr>
            <a:r>
              <a:rPr lang="en-GB">
                <a:solidFill>
                  <a:srgbClr val="000000"/>
                </a:solidFill>
              </a:rPr>
              <a:t>Name Of Guide :</a:t>
            </a:r>
            <a:r>
              <a:rPr b="0" i="0" lang="en-GB" sz="2400" u="none" cap="none" strike="noStrike">
                <a:solidFill>
                  <a:schemeClr val="dk2"/>
                </a:solidFill>
                <a:latin typeface="Open Sans"/>
                <a:ea typeface="Open Sans"/>
                <a:cs typeface="Open Sans"/>
                <a:sym typeface="Open Sans"/>
              </a:rPr>
              <a:t> </a:t>
            </a:r>
            <a:r>
              <a:rPr lang="en-GB">
                <a:solidFill>
                  <a:srgbClr val="000000"/>
                </a:solidFill>
              </a:rPr>
              <a:t>Prof.</a:t>
            </a:r>
            <a:r>
              <a:rPr b="0" i="0" lang="en-GB" sz="2400" u="none" cap="none" strike="noStrike">
                <a:solidFill>
                  <a:schemeClr val="dk2"/>
                </a:solidFill>
                <a:latin typeface="Open Sans"/>
                <a:ea typeface="Open Sans"/>
                <a:cs typeface="Open Sans"/>
                <a:sym typeface="Open Sans"/>
              </a:rPr>
              <a:t> </a:t>
            </a:r>
            <a:r>
              <a:rPr lang="en-GB">
                <a:solidFill>
                  <a:srgbClr val="000000"/>
                </a:solidFill>
              </a:rPr>
              <a:t>Kalpana R.</a:t>
            </a:r>
            <a:r>
              <a:rPr b="0" i="0" lang="en-GB" sz="2400" u="none" cap="none" strike="noStrike">
                <a:solidFill>
                  <a:schemeClr val="dk2"/>
                </a:solidFill>
                <a:latin typeface="Open Sans"/>
                <a:ea typeface="Open Sans"/>
                <a:cs typeface="Open Sans"/>
                <a:sym typeface="Open Sans"/>
              </a:rPr>
              <a:t> </a:t>
            </a:r>
            <a:r>
              <a:rPr lang="en-GB">
                <a:solidFill>
                  <a:srgbClr val="000000"/>
                </a:solidFill>
              </a:rPr>
              <a:t>Bodke</a:t>
            </a:r>
            <a:r>
              <a:rPr b="0" i="0" lang="en-GB" sz="2400" u="none" cap="none" strike="noStrike">
                <a:solidFill>
                  <a:schemeClr val="dk2"/>
                </a:solidFill>
                <a:latin typeface="Open Sans"/>
                <a:ea typeface="Open Sans"/>
                <a:cs typeface="Open Sans"/>
                <a:sym typeface="Open Sans"/>
              </a:rPr>
              <a:t> </a:t>
            </a:r>
            <a:endParaRPr b="0" i="0" sz="2400" u="none" cap="none" strike="noStrike">
              <a:solidFill>
                <a:schemeClr val="dk2"/>
              </a:solidFill>
              <a:latin typeface="Open Sans"/>
              <a:ea typeface="Open Sans"/>
              <a:cs typeface="Open Sans"/>
              <a:sym typeface="Open Sans"/>
            </a:endParaRPr>
          </a:p>
        </p:txBody>
      </p:sp>
      <p:sp>
        <p:nvSpPr>
          <p:cNvPr id="68" name="Google Shape;68;p13"/>
          <p:cNvSpPr txBox="1"/>
          <p:nvPr/>
        </p:nvSpPr>
        <p:spPr>
          <a:xfrm>
            <a:off x="3469050" y="2571750"/>
            <a:ext cx="4268400" cy="139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Name Of Group Members :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 Siddiqui Neha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2. Khan Aaisha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3. Ansari M.Saeem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4. Ansari Kurban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38575" y="1855750"/>
            <a:ext cx="4045200" cy="1768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4200"/>
              <a:buNone/>
            </a:pPr>
            <a:r>
              <a:rPr lang="en-GB" sz="2800">
                <a:latin typeface="Open Sans"/>
                <a:ea typeface="Open Sans"/>
                <a:cs typeface="Open Sans"/>
                <a:sym typeface="Open Sans"/>
              </a:rPr>
              <a:t>Multimedia Repository for online Education Content</a:t>
            </a:r>
            <a:r>
              <a:rPr baseline="30000" lang="en-GB" sz="2800">
                <a:latin typeface="Open Sans"/>
                <a:ea typeface="Open Sans"/>
                <a:cs typeface="Open Sans"/>
                <a:sym typeface="Open Sans"/>
              </a:rPr>
              <a:t>[2</a:t>
            </a:r>
            <a:r>
              <a:rPr b="0" baseline="30000" lang="en-GB" sz="2800">
                <a:latin typeface="Open Sans"/>
                <a:ea typeface="Open Sans"/>
                <a:cs typeface="Open Sans"/>
                <a:sym typeface="Open Sans"/>
              </a:rPr>
              <a:t>]</a:t>
            </a:r>
            <a:endParaRPr sz="2800"/>
          </a:p>
        </p:txBody>
      </p:sp>
      <p:sp>
        <p:nvSpPr>
          <p:cNvPr id="122" name="Google Shape;122;p22"/>
          <p:cNvSpPr txBox="1"/>
          <p:nvPr>
            <p:ph idx="2" type="body"/>
          </p:nvPr>
        </p:nvSpPr>
        <p:spPr>
          <a:xfrm>
            <a:off x="4731300" y="306850"/>
            <a:ext cx="4299000" cy="466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342900" lvl="1" marL="914400" rtl="0" algn="l">
              <a:lnSpc>
                <a:spcPct val="100000"/>
              </a:lnSpc>
              <a:spcBef>
                <a:spcPts val="0"/>
              </a:spcBef>
              <a:spcAft>
                <a:spcPts val="0"/>
              </a:spcAft>
              <a:buClr>
                <a:schemeClr val="lt1"/>
              </a:buClr>
              <a:buSzPts val="1800"/>
              <a:buChar char="○"/>
            </a:pPr>
            <a:r>
              <a:rPr lang="en-GB" sz="1800"/>
              <a:t>This paper proposes an architecture of a multimedia repository for online educational</a:t>
            </a:r>
            <a:endParaRPr sz="1800"/>
          </a:p>
          <a:p>
            <a:pPr indent="-342900" lvl="1" marL="914400" rtl="0" algn="l">
              <a:lnSpc>
                <a:spcPct val="100000"/>
              </a:lnSpc>
              <a:spcBef>
                <a:spcPts val="0"/>
              </a:spcBef>
              <a:spcAft>
                <a:spcPts val="0"/>
              </a:spcAft>
              <a:buClr>
                <a:schemeClr val="lt1"/>
              </a:buClr>
              <a:buSzPts val="1800"/>
              <a:buChar char="○"/>
            </a:pPr>
            <a:r>
              <a:rPr lang="en-GB" sz="1800"/>
              <a:t>This system helps to manage the continuously growing amount of electronic learning material.</a:t>
            </a:r>
            <a:endParaRPr sz="1800"/>
          </a:p>
          <a:p>
            <a:pPr indent="-342900" lvl="1" marL="914400" rtl="0" algn="l">
              <a:lnSpc>
                <a:spcPct val="100000"/>
              </a:lnSpc>
              <a:spcBef>
                <a:spcPts val="0"/>
              </a:spcBef>
              <a:spcAft>
                <a:spcPts val="0"/>
              </a:spcAft>
              <a:buClr>
                <a:schemeClr val="lt1"/>
              </a:buClr>
              <a:buSzPts val="1800"/>
              <a:buChar char="○"/>
            </a:pPr>
            <a:r>
              <a:rPr lang="en-GB" sz="1800"/>
              <a:t>It  is  designed  to  manage  a  large  amount  of  interactive  multimedia  learning material</a:t>
            </a:r>
            <a:endParaRPr sz="1800"/>
          </a:p>
          <a:p>
            <a:pPr indent="-342900" lvl="1" marL="914400" rtl="0" algn="l">
              <a:lnSpc>
                <a:spcPct val="100000"/>
              </a:lnSpc>
              <a:spcBef>
                <a:spcPts val="0"/>
              </a:spcBef>
              <a:spcAft>
                <a:spcPts val="0"/>
              </a:spcAft>
              <a:buClr>
                <a:schemeClr val="lt1"/>
              </a:buClr>
              <a:buSzPts val="1800"/>
              <a:buChar char="○"/>
            </a:pPr>
            <a:r>
              <a:rPr lang="en-GB" sz="1800"/>
              <a:t>Provides a centralized access to all stored content</a:t>
            </a:r>
            <a:endParaRPr sz="1800"/>
          </a:p>
          <a:p>
            <a:pPr indent="0" lvl="0" marL="137160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311700" y="1082975"/>
            <a:ext cx="8520600" cy="3302700"/>
          </a:xfrm>
          <a:prstGeom prst="rect">
            <a:avLst/>
          </a:prstGeom>
          <a:noFill/>
          <a:ln>
            <a:noFill/>
          </a:ln>
        </p:spPr>
        <p:txBody>
          <a:bodyPr anchorCtr="0" anchor="t" bIns="91425" lIns="91425" spcFirstLastPara="1" rIns="91425" wrap="square" tIns="91425">
            <a:noAutofit/>
          </a:bodyPr>
          <a:lstStyle/>
          <a:p>
            <a:pPr indent="-330200" lvl="1" marL="914400" rtl="0" algn="l">
              <a:lnSpc>
                <a:spcPct val="115000"/>
              </a:lnSpc>
              <a:spcBef>
                <a:spcPts val="0"/>
              </a:spcBef>
              <a:spcAft>
                <a:spcPts val="0"/>
              </a:spcAft>
              <a:buClr>
                <a:srgbClr val="000000"/>
              </a:buClr>
              <a:buSzPts val="1600"/>
              <a:buChar char="○"/>
            </a:pPr>
            <a:r>
              <a:rPr b="1" lang="en-GB" sz="1600">
                <a:solidFill>
                  <a:srgbClr val="000000"/>
                </a:solidFill>
              </a:rPr>
              <a:t>Advantages</a:t>
            </a:r>
            <a:endParaRPr b="1"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 Remote access Facilities</a:t>
            </a:r>
            <a:endParaRPr sz="1600">
              <a:solidFill>
                <a:srgbClr val="000000"/>
              </a:solidFill>
            </a:endParaRPr>
          </a:p>
          <a:p>
            <a:pPr indent="-330200" lvl="1" marL="914400" rtl="0" algn="l">
              <a:lnSpc>
                <a:spcPct val="115000"/>
              </a:lnSpc>
              <a:spcBef>
                <a:spcPts val="0"/>
              </a:spcBef>
              <a:spcAft>
                <a:spcPts val="0"/>
              </a:spcAft>
              <a:buClr>
                <a:srgbClr val="000000"/>
              </a:buClr>
              <a:buSzPts val="1600"/>
              <a:buChar char="○"/>
            </a:pPr>
            <a:r>
              <a:rPr b="1" lang="en-GB" sz="1600">
                <a:solidFill>
                  <a:srgbClr val="000000"/>
                </a:solidFill>
              </a:rPr>
              <a:t>Disadvantages</a:t>
            </a:r>
            <a:endParaRPr b="1"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 Security is not very good</a:t>
            </a:r>
            <a:endParaRPr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 No Compression</a:t>
            </a:r>
            <a:endParaRPr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NO Encryption</a:t>
            </a:r>
            <a:endParaRPr sz="1600">
              <a:solidFill>
                <a:srgbClr val="000000"/>
              </a:solidFill>
            </a:endParaRPr>
          </a:p>
          <a:p>
            <a:pPr indent="-330200" lvl="1" marL="914400" rtl="0" algn="l">
              <a:lnSpc>
                <a:spcPct val="115000"/>
              </a:lnSpc>
              <a:spcBef>
                <a:spcPts val="0"/>
              </a:spcBef>
              <a:spcAft>
                <a:spcPts val="0"/>
              </a:spcAft>
              <a:buClr>
                <a:srgbClr val="000000"/>
              </a:buClr>
              <a:buSzPts val="1600"/>
              <a:buChar char="○"/>
            </a:pPr>
            <a:r>
              <a:rPr b="1" lang="en-GB" sz="1600">
                <a:solidFill>
                  <a:srgbClr val="000000"/>
                </a:solidFill>
              </a:rPr>
              <a:t>How to Overcome in our proposed system</a:t>
            </a:r>
            <a:endParaRPr b="1"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Security (SHA256)</a:t>
            </a:r>
            <a:r>
              <a:rPr baseline="30000" lang="en-GB" sz="1600">
                <a:solidFill>
                  <a:srgbClr val="000000"/>
                </a:solidFill>
              </a:rPr>
              <a:t>[6]</a:t>
            </a:r>
            <a:endParaRPr baseline="30000"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Compression Algorithm (Gzip)</a:t>
            </a:r>
            <a:r>
              <a:rPr baseline="30000" lang="en-GB" sz="1600">
                <a:solidFill>
                  <a:srgbClr val="000000"/>
                </a:solidFill>
              </a:rPr>
              <a:t>[7]</a:t>
            </a:r>
            <a:endParaRPr baseline="30000"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Encryption (AES , RSA)</a:t>
            </a:r>
            <a:r>
              <a:rPr baseline="30000" lang="en-GB" sz="1600">
                <a:solidFill>
                  <a:srgbClr val="000000"/>
                </a:solidFill>
              </a:rPr>
              <a:t>[5]</a:t>
            </a:r>
            <a:endParaRPr baseline="30000" sz="1600">
              <a:solidFill>
                <a:srgbClr val="000000"/>
              </a:solidFill>
            </a:endParaRPr>
          </a:p>
          <a:p>
            <a:pPr indent="0" lvl="0" marL="1371600" rtl="0" algn="l">
              <a:lnSpc>
                <a:spcPct val="115000"/>
              </a:lnSpc>
              <a:spcBef>
                <a:spcPts val="0"/>
              </a:spcBef>
              <a:spcAft>
                <a:spcPts val="0"/>
              </a:spcAft>
              <a:buSzPts val="1800"/>
              <a:buNone/>
            </a:pPr>
            <a:r>
              <a:t/>
            </a:r>
            <a:endParaRPr baseline="30000" sz="1600">
              <a:solidFill>
                <a:srgbClr val="000000"/>
              </a:solidFill>
            </a:endParaRPr>
          </a:p>
          <a:p>
            <a:pPr indent="0" lvl="0" marL="0" rtl="0" algn="l">
              <a:lnSpc>
                <a:spcPct val="115000"/>
              </a:lnSpc>
              <a:spcBef>
                <a:spcPts val="0"/>
              </a:spcBef>
              <a:spcAft>
                <a:spcPts val="0"/>
              </a:spcAft>
              <a:buSzPts val="1800"/>
              <a:buNone/>
            </a:pPr>
            <a:r>
              <a:t/>
            </a:r>
            <a:endParaRPr sz="1600"/>
          </a:p>
        </p:txBody>
      </p:sp>
      <p:sp>
        <p:nvSpPr>
          <p:cNvPr id="128" name="Google Shape;128;p23"/>
          <p:cNvSpPr txBox="1"/>
          <p:nvPr/>
        </p:nvSpPr>
        <p:spPr>
          <a:xfrm>
            <a:off x="410450" y="320675"/>
            <a:ext cx="1269900" cy="4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accent1"/>
                </a:solidFill>
                <a:latin typeface="PT Sans Narrow"/>
                <a:ea typeface="PT Sans Narrow"/>
                <a:cs typeface="PT Sans Narrow"/>
                <a:sym typeface="PT Sans Narrow"/>
              </a:rPr>
              <a:t>Cont..</a:t>
            </a:r>
            <a:endParaRPr b="1" i="0" sz="2500" u="none" cap="none" strike="noStrike">
              <a:solidFill>
                <a:schemeClr val="accent1"/>
              </a:solidFill>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294725" y="1037450"/>
            <a:ext cx="4045200" cy="3258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4200"/>
              <a:buNone/>
            </a:pPr>
            <a:r>
              <a:rPr lang="en-GB" sz="2800">
                <a:latin typeface="Open Sans"/>
                <a:ea typeface="Open Sans"/>
                <a:cs typeface="Open Sans"/>
                <a:sym typeface="Open Sans"/>
              </a:rPr>
              <a:t>Design &amp; Implementation of Multimedia Repository System Based on Middle Tier Structure</a:t>
            </a:r>
            <a:r>
              <a:rPr baseline="30000" lang="en-GB" sz="2800">
                <a:latin typeface="Open Sans"/>
                <a:ea typeface="Open Sans"/>
                <a:cs typeface="Open Sans"/>
                <a:sym typeface="Open Sans"/>
              </a:rPr>
              <a:t>[3] </a:t>
            </a:r>
            <a:endParaRPr sz="2800"/>
          </a:p>
        </p:txBody>
      </p:sp>
      <p:sp>
        <p:nvSpPr>
          <p:cNvPr id="134" name="Google Shape;134;p24"/>
          <p:cNvSpPr txBox="1"/>
          <p:nvPr>
            <p:ph idx="2" type="body"/>
          </p:nvPr>
        </p:nvSpPr>
        <p:spPr>
          <a:xfrm>
            <a:off x="4807425" y="219175"/>
            <a:ext cx="4106100" cy="470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baseline="30000"/>
          </a:p>
          <a:p>
            <a:pPr indent="-342900" lvl="1" marL="914400" rtl="0" algn="l">
              <a:lnSpc>
                <a:spcPct val="100000"/>
              </a:lnSpc>
              <a:spcBef>
                <a:spcPts val="0"/>
              </a:spcBef>
              <a:spcAft>
                <a:spcPts val="0"/>
              </a:spcAft>
              <a:buClr>
                <a:schemeClr val="lt1"/>
              </a:buClr>
              <a:buSzPts val="1800"/>
              <a:buChar char="○"/>
            </a:pPr>
            <a:r>
              <a:rPr lang="en-GB" sz="1800"/>
              <a:t>This paper summarizes the current mainstream web file Upload methods and presents difficulties realizing the Cloud repository media resource management System on large file upload.</a:t>
            </a:r>
            <a:endParaRPr sz="1800"/>
          </a:p>
          <a:p>
            <a:pPr indent="-342900" lvl="1" marL="914400" rtl="0" algn="l">
              <a:lnSpc>
                <a:spcPct val="100000"/>
              </a:lnSpc>
              <a:spcBef>
                <a:spcPts val="0"/>
              </a:spcBef>
              <a:spcAft>
                <a:spcPts val="0"/>
              </a:spcAft>
              <a:buClr>
                <a:schemeClr val="lt1"/>
              </a:buClr>
              <a:buSzPts val="1800"/>
              <a:buChar char="○"/>
            </a:pPr>
            <a:r>
              <a:rPr lang="en-GB" sz="1800"/>
              <a:t>For  that they uses the FileList interface and Blob of File API to segment a single large file before upload to server.</a:t>
            </a:r>
            <a:endParaRPr sz="1800"/>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30200" lvl="1" marL="914400" rtl="0" algn="l">
              <a:lnSpc>
                <a:spcPct val="115000"/>
              </a:lnSpc>
              <a:spcBef>
                <a:spcPts val="0"/>
              </a:spcBef>
              <a:spcAft>
                <a:spcPts val="0"/>
              </a:spcAft>
              <a:buClr>
                <a:srgbClr val="000000"/>
              </a:buClr>
              <a:buSzPts val="1600"/>
              <a:buChar char="○"/>
            </a:pPr>
            <a:r>
              <a:rPr b="1" lang="en-GB" sz="1600">
                <a:solidFill>
                  <a:srgbClr val="000000"/>
                </a:solidFill>
              </a:rPr>
              <a:t>Advantages</a:t>
            </a:r>
            <a:endParaRPr b="1"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 Provide Security </a:t>
            </a:r>
            <a:endParaRPr sz="1600">
              <a:solidFill>
                <a:srgbClr val="000000"/>
              </a:solidFill>
            </a:endParaRPr>
          </a:p>
          <a:p>
            <a:pPr indent="-330200" lvl="1" marL="914400" rtl="0" algn="l">
              <a:lnSpc>
                <a:spcPct val="115000"/>
              </a:lnSpc>
              <a:spcBef>
                <a:spcPts val="0"/>
              </a:spcBef>
              <a:spcAft>
                <a:spcPts val="0"/>
              </a:spcAft>
              <a:buClr>
                <a:srgbClr val="000000"/>
              </a:buClr>
              <a:buSzPts val="1600"/>
              <a:buChar char="○"/>
            </a:pPr>
            <a:r>
              <a:rPr b="1" lang="en-GB" sz="1600">
                <a:solidFill>
                  <a:srgbClr val="000000"/>
                </a:solidFill>
              </a:rPr>
              <a:t>Disadvantages</a:t>
            </a:r>
            <a:endParaRPr b="1"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 Large file restriction </a:t>
            </a:r>
            <a:endParaRPr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 Uses Different Platform that increases the cost</a:t>
            </a:r>
            <a:endParaRPr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Platform Dependent </a:t>
            </a:r>
            <a:endParaRPr sz="1600">
              <a:solidFill>
                <a:srgbClr val="000000"/>
              </a:solidFill>
            </a:endParaRPr>
          </a:p>
          <a:p>
            <a:pPr indent="-330200" lvl="1" marL="914400" rtl="0" algn="l">
              <a:lnSpc>
                <a:spcPct val="115000"/>
              </a:lnSpc>
              <a:spcBef>
                <a:spcPts val="0"/>
              </a:spcBef>
              <a:spcAft>
                <a:spcPts val="0"/>
              </a:spcAft>
              <a:buClr>
                <a:srgbClr val="000000"/>
              </a:buClr>
              <a:buSzPts val="1600"/>
              <a:buChar char="○"/>
            </a:pPr>
            <a:r>
              <a:rPr b="1" lang="en-GB" sz="1600">
                <a:solidFill>
                  <a:srgbClr val="000000"/>
                </a:solidFill>
              </a:rPr>
              <a:t>How to Overcome in our proposed system</a:t>
            </a:r>
            <a:endParaRPr b="1"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Compression</a:t>
            </a:r>
            <a:endParaRPr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Single Platform to reduce cost</a:t>
            </a:r>
            <a:endParaRPr sz="1600">
              <a:solidFill>
                <a:srgbClr val="000000"/>
              </a:solidFill>
            </a:endParaRPr>
          </a:p>
          <a:p>
            <a:pPr indent="-330200" lvl="2" marL="1371600" rtl="0" algn="l">
              <a:lnSpc>
                <a:spcPct val="115000"/>
              </a:lnSpc>
              <a:spcBef>
                <a:spcPts val="0"/>
              </a:spcBef>
              <a:spcAft>
                <a:spcPts val="0"/>
              </a:spcAft>
              <a:buClr>
                <a:srgbClr val="000000"/>
              </a:buClr>
              <a:buSzPts val="1600"/>
              <a:buChar char="■"/>
            </a:pPr>
            <a:r>
              <a:rPr lang="en-GB" sz="1600">
                <a:solidFill>
                  <a:srgbClr val="000000"/>
                </a:solidFill>
              </a:rPr>
              <a:t>Available for all Native Platform</a:t>
            </a:r>
            <a:endParaRPr sz="1600">
              <a:solidFill>
                <a:srgbClr val="000000"/>
              </a:solidFill>
            </a:endParaRPr>
          </a:p>
          <a:p>
            <a:pPr indent="0" lvl="0" marL="0" rtl="0" algn="l">
              <a:lnSpc>
                <a:spcPct val="115000"/>
              </a:lnSpc>
              <a:spcBef>
                <a:spcPts val="0"/>
              </a:spcBef>
              <a:spcAft>
                <a:spcPts val="0"/>
              </a:spcAft>
              <a:buSzPts val="1800"/>
              <a:buNone/>
            </a:pPr>
            <a:r>
              <a:t/>
            </a:r>
            <a:endParaRPr sz="1600"/>
          </a:p>
        </p:txBody>
      </p:sp>
      <p:sp>
        <p:nvSpPr>
          <p:cNvPr id="140" name="Google Shape;140;p25"/>
          <p:cNvSpPr txBox="1"/>
          <p:nvPr/>
        </p:nvSpPr>
        <p:spPr>
          <a:xfrm>
            <a:off x="410450" y="320675"/>
            <a:ext cx="1269900" cy="4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accent1"/>
                </a:solidFill>
                <a:latin typeface="PT Sans Narrow"/>
                <a:ea typeface="PT Sans Narrow"/>
                <a:cs typeface="PT Sans Narrow"/>
                <a:sym typeface="PT Sans Narrow"/>
              </a:rPr>
              <a:t>Cont..</a:t>
            </a:r>
            <a:endParaRPr b="1" i="0" sz="2500" u="none" cap="none" strike="noStrike">
              <a:solidFill>
                <a:schemeClr val="accent1"/>
              </a:solidFill>
              <a:latin typeface="PT Sans Narrow"/>
              <a:ea typeface="PT Sans Narrow"/>
              <a:cs typeface="PT Sans Narrow"/>
              <a:sym typeface="PT Sans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137650" y="7597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lang="en-GB"/>
              <a:t>Summary</a:t>
            </a:r>
            <a:r>
              <a:rPr b="1" i="0" lang="en-GB" sz="3600" u="none" cap="none" strike="noStrike">
                <a:latin typeface="PT Sans Narrow"/>
                <a:ea typeface="PT Sans Narrow"/>
                <a:cs typeface="PT Sans Narrow"/>
                <a:sym typeface="PT Sans Narrow"/>
              </a:rPr>
              <a:t> of Literature Review</a:t>
            </a:r>
            <a:endParaRPr b="1" i="0" sz="3600" u="none" cap="none" strike="noStrike">
              <a:latin typeface="PT Sans Narrow"/>
              <a:ea typeface="PT Sans Narrow"/>
              <a:cs typeface="PT Sans Narrow"/>
              <a:sym typeface="PT Sans Narrow"/>
            </a:endParaRPr>
          </a:p>
        </p:txBody>
      </p:sp>
      <p:graphicFrame>
        <p:nvGraphicFramePr>
          <p:cNvPr id="146" name="Google Shape;146;p26"/>
          <p:cNvGraphicFramePr/>
          <p:nvPr/>
        </p:nvGraphicFramePr>
        <p:xfrm>
          <a:off x="635200" y="783370"/>
          <a:ext cx="3000000" cy="3000000"/>
        </p:xfrm>
        <a:graphic>
          <a:graphicData uri="http://schemas.openxmlformats.org/drawingml/2006/table">
            <a:tbl>
              <a:tblPr>
                <a:noFill/>
                <a:tableStyleId>{C009A9BC-881E-4BE9-8162-1FFFA0D50544}</a:tableStyleId>
              </a:tblPr>
              <a:tblGrid>
                <a:gridCol w="1802950"/>
                <a:gridCol w="1172875"/>
                <a:gridCol w="1311575"/>
                <a:gridCol w="1387225"/>
                <a:gridCol w="1978950"/>
              </a:tblGrid>
              <a:tr h="6117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Features</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Science Db</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Online Education</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Middle Tier</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Proposed System</a:t>
                      </a:r>
                      <a:endParaRPr sz="1400" u="none" cap="none" strike="noStrike"/>
                    </a:p>
                  </a:txBody>
                  <a:tcPr marT="91425" marB="91425" marR="91425" marL="91425"/>
                </a:tc>
              </a:tr>
              <a:tr h="6117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Data Collaboration</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No</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r>
              <a:tr h="39877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Encryption</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NO</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NO</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NO</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r>
              <a:tr h="39877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Security</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NO</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NO</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NO</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r>
              <a:tr h="39877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Storage</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 </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NO</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NO</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r>
              <a:tr h="6117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Report Generation</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NO</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NO</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NO</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r>
              <a:tr h="6117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Platform Dependency</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NO</a:t>
                      </a:r>
                      <a:endParaRPr sz="1400" u="none" cap="none" strike="noStrike"/>
                    </a:p>
                  </a:txBody>
                  <a:tcPr marT="91425" marB="91425" marR="91425" marL="91425"/>
                </a:tc>
              </a:tr>
              <a:tr h="37797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Remote Access</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YES</a:t>
                      </a:r>
                      <a:endParaRPr sz="1400" u="none" cap="none" strike="noStrike"/>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127500"/>
            <a:ext cx="8444700" cy="58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b="1" i="0" lang="en-GB" sz="3600" u="none" cap="none" strike="noStrike">
                <a:latin typeface="PT Sans Narrow"/>
                <a:ea typeface="PT Sans Narrow"/>
                <a:cs typeface="PT Sans Narrow"/>
                <a:sym typeface="PT Sans Narrow"/>
              </a:rPr>
              <a:t>Proposed System Architecture</a:t>
            </a:r>
            <a:endParaRPr b="1" i="0" sz="3600" u="none" cap="none" strike="noStrike">
              <a:latin typeface="PT Sans Narrow"/>
              <a:ea typeface="PT Sans Narrow"/>
              <a:cs typeface="PT Sans Narrow"/>
              <a:sym typeface="PT Sans Narrow"/>
            </a:endParaRPr>
          </a:p>
        </p:txBody>
      </p:sp>
      <p:sp>
        <p:nvSpPr>
          <p:cNvPr id="152" name="Google Shape;152;p27"/>
          <p:cNvSpPr txBox="1"/>
          <p:nvPr>
            <p:ph idx="1" type="body"/>
          </p:nvPr>
        </p:nvSpPr>
        <p:spPr>
          <a:xfrm>
            <a:off x="525900" y="709200"/>
            <a:ext cx="8618100" cy="39813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SzPts val="1800"/>
              <a:buNone/>
            </a:pPr>
            <a:r>
              <a:t/>
            </a:r>
            <a:endParaRPr>
              <a:solidFill>
                <a:srgbClr val="000000"/>
              </a:solidFill>
            </a:endParaRPr>
          </a:p>
          <a:p>
            <a:pPr indent="-342900" lvl="0" marL="457200" marR="0" rtl="0" algn="l">
              <a:lnSpc>
                <a:spcPct val="115000"/>
              </a:lnSpc>
              <a:spcBef>
                <a:spcPts val="1600"/>
              </a:spcBef>
              <a:spcAft>
                <a:spcPts val="0"/>
              </a:spcAft>
              <a:buClr>
                <a:srgbClr val="000000"/>
              </a:buClr>
              <a:buSzPts val="1800"/>
              <a:buChar char="●"/>
            </a:pPr>
            <a:r>
              <a:rPr lang="en-GB">
                <a:solidFill>
                  <a:srgbClr val="000000"/>
                </a:solidFill>
              </a:rPr>
              <a:t>It’s Data Repository</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GB">
                <a:solidFill>
                  <a:srgbClr val="000000"/>
                </a:solidFill>
              </a:rPr>
              <a:t>We are keeping the data of multiple events</a:t>
            </a:r>
            <a:r>
              <a:rPr b="1" lang="en-GB">
                <a:solidFill>
                  <a:srgbClr val="000000"/>
                </a:solidFill>
              </a:rPr>
              <a:t> :</a:t>
            </a:r>
            <a:endParaRPr b="1">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en-GB" sz="1800">
                <a:solidFill>
                  <a:srgbClr val="000000"/>
                </a:solidFill>
              </a:rPr>
              <a:t>Event Participation </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en-GB" sz="1800">
                <a:solidFill>
                  <a:srgbClr val="000000"/>
                </a:solidFill>
              </a:rPr>
              <a:t>Event Organize</a:t>
            </a:r>
            <a:endParaRPr sz="1800">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GB">
                <a:solidFill>
                  <a:srgbClr val="000000"/>
                </a:solidFill>
              </a:rPr>
              <a:t>We gonna maintain following types of Data:</a:t>
            </a:r>
            <a:endParaRPr>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en-GB" sz="1800">
                <a:solidFill>
                  <a:srgbClr val="000000"/>
                </a:solidFill>
              </a:rPr>
              <a:t>Attendance - text</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en-GB" sz="1800">
                <a:solidFill>
                  <a:srgbClr val="000000"/>
                </a:solidFill>
              </a:rPr>
              <a:t>Event Pic - Images</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en-GB" sz="1800">
                <a:solidFill>
                  <a:srgbClr val="000000"/>
                </a:solidFill>
              </a:rPr>
              <a:t>Lectures Notes - Text , Images , Videos</a:t>
            </a:r>
            <a:endParaRPr sz="1800">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GB">
                <a:solidFill>
                  <a:srgbClr val="000000"/>
                </a:solidFill>
              </a:rPr>
              <a:t>We are using Gzip</a:t>
            </a:r>
            <a:r>
              <a:rPr baseline="30000" lang="en-GB">
                <a:solidFill>
                  <a:srgbClr val="000000"/>
                </a:solidFill>
              </a:rPr>
              <a:t>[7]</a:t>
            </a:r>
            <a:r>
              <a:rPr lang="en-GB">
                <a:solidFill>
                  <a:srgbClr val="000000"/>
                </a:solidFill>
              </a:rPr>
              <a:t> for compressing large file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GB">
                <a:solidFill>
                  <a:srgbClr val="000000"/>
                </a:solidFill>
              </a:rPr>
              <a:t>For Security we are using SHA256</a:t>
            </a:r>
            <a:r>
              <a:rPr baseline="30000" lang="en-GB">
                <a:solidFill>
                  <a:srgbClr val="000000"/>
                </a:solidFill>
              </a:rPr>
              <a:t>[6]</a:t>
            </a:r>
            <a:endParaRPr baseline="30000">
              <a:solidFill>
                <a:srgbClr val="000000"/>
              </a:solidFill>
            </a:endParaRPr>
          </a:p>
          <a:p>
            <a:pPr indent="0" lvl="0" marL="914400" marR="0" rtl="0" algn="l">
              <a:lnSpc>
                <a:spcPct val="115000"/>
              </a:lnSpc>
              <a:spcBef>
                <a:spcPts val="1600"/>
              </a:spcBef>
              <a:spcAft>
                <a:spcPts val="0"/>
              </a:spcAft>
              <a:buSzPts val="1800"/>
              <a:buNone/>
            </a:pPr>
            <a:r>
              <a:t/>
            </a:r>
            <a:endParaRPr>
              <a:solidFill>
                <a:srgbClr val="000000"/>
              </a:solidFill>
            </a:endParaRPr>
          </a:p>
          <a:p>
            <a:pPr indent="0" lvl="0" marL="914400" marR="0" rtl="0" algn="l">
              <a:lnSpc>
                <a:spcPct val="115000"/>
              </a:lnSpc>
              <a:spcBef>
                <a:spcPts val="1600"/>
              </a:spcBef>
              <a:spcAft>
                <a:spcPts val="0"/>
              </a:spcAft>
              <a:buSzPts val="1800"/>
              <a:buNone/>
            </a:pPr>
            <a:r>
              <a:t/>
            </a:r>
            <a:endParaRPr>
              <a:solidFill>
                <a:srgbClr val="000000"/>
              </a:solidFill>
            </a:endParaRPr>
          </a:p>
          <a:p>
            <a:pPr indent="0" lvl="0" marL="914400" marR="0" rtl="0" algn="l">
              <a:lnSpc>
                <a:spcPct val="115000"/>
              </a:lnSpc>
              <a:spcBef>
                <a:spcPts val="1600"/>
              </a:spcBef>
              <a:spcAft>
                <a:spcPts val="0"/>
              </a:spcAft>
              <a:buSzPts val="1800"/>
              <a:buNone/>
            </a:pPr>
            <a:r>
              <a:t/>
            </a:r>
            <a:endParaRPr>
              <a:solidFill>
                <a:srgbClr val="000000"/>
              </a:solidFill>
            </a:endParaRPr>
          </a:p>
          <a:p>
            <a:pPr indent="0" lvl="0" marL="0" marR="0" rtl="0" algn="l">
              <a:lnSpc>
                <a:spcPct val="115000"/>
              </a:lnSpc>
              <a:spcBef>
                <a:spcPts val="1600"/>
              </a:spcBef>
              <a:spcAft>
                <a:spcPts val="0"/>
              </a:spcAft>
              <a:buSzPts val="1800"/>
              <a:buNone/>
            </a:pPr>
            <a:r>
              <a:t/>
            </a:r>
            <a:endParaRPr sz="1800">
              <a:solidFill>
                <a:srgbClr val="000000"/>
              </a:solidFill>
            </a:endParaRPr>
          </a:p>
          <a:p>
            <a:pPr indent="0" lvl="0" marL="0" marR="0" rtl="0" algn="l">
              <a:lnSpc>
                <a:spcPct val="115000"/>
              </a:lnSpc>
              <a:spcBef>
                <a:spcPts val="1600"/>
              </a:spcBef>
              <a:spcAft>
                <a:spcPts val="0"/>
              </a:spcAft>
              <a:buSzPts val="1800"/>
              <a:buNone/>
            </a:pPr>
            <a:r>
              <a:t/>
            </a:r>
            <a:endParaRPr>
              <a:solidFill>
                <a:srgbClr val="000000"/>
              </a:solidFill>
            </a:endParaRPr>
          </a:p>
          <a:p>
            <a:pPr indent="0" lvl="0" marL="457200" marR="0" rtl="0" algn="l">
              <a:lnSpc>
                <a:spcPct val="115000"/>
              </a:lnSpc>
              <a:spcBef>
                <a:spcPts val="1600"/>
              </a:spcBef>
              <a:spcAft>
                <a:spcPts val="0"/>
              </a:spcAft>
              <a:buSzPts val="1800"/>
              <a:buNone/>
            </a:pPr>
            <a:r>
              <a:rPr b="1" lang="en-GB">
                <a:solidFill>
                  <a:srgbClr val="000000"/>
                </a:solidFill>
              </a:rPr>
              <a:t>	</a:t>
            </a:r>
            <a:endParaRPr b="1">
              <a:solidFill>
                <a:srgbClr val="000000"/>
              </a:solidFill>
            </a:endParaRPr>
          </a:p>
          <a:p>
            <a:pPr indent="0" lvl="0" marL="0" marR="0" rtl="0" algn="l">
              <a:lnSpc>
                <a:spcPct val="115000"/>
              </a:lnSpc>
              <a:spcBef>
                <a:spcPts val="1600"/>
              </a:spcBef>
              <a:spcAft>
                <a:spcPts val="1600"/>
              </a:spcAft>
              <a:buClr>
                <a:schemeClr val="dk2"/>
              </a:buClr>
              <a:buSzPts val="1800"/>
              <a:buFont typeface="Open Sans"/>
              <a:buNone/>
            </a:pPr>
            <a:r>
              <a:t/>
            </a:r>
            <a:endParaRPr b="1">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8"/>
          <p:cNvPicPr preferRelativeResize="0"/>
          <p:nvPr/>
        </p:nvPicPr>
        <p:blipFill rotWithShape="1">
          <a:blip r:embed="rId3">
            <a:alphaModFix/>
          </a:blip>
          <a:srcRect b="0" l="0" r="0" t="0"/>
          <a:stretch/>
        </p:blipFill>
        <p:spPr>
          <a:xfrm>
            <a:off x="1918163" y="152400"/>
            <a:ext cx="5307687"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b="1" i="0" lang="en-GB" sz="3600" u="none" cap="none" strike="noStrike">
                <a:latin typeface="PT Sans Narrow"/>
                <a:ea typeface="PT Sans Narrow"/>
                <a:cs typeface="PT Sans Narrow"/>
                <a:sym typeface="PT Sans Narrow"/>
              </a:rPr>
              <a:t>Module wise Explanation of System</a:t>
            </a:r>
            <a:endParaRPr b="1" i="0" sz="3600" u="none" cap="none" strike="noStrike">
              <a:latin typeface="PT Sans Narrow"/>
              <a:ea typeface="PT Sans Narrow"/>
              <a:cs typeface="PT Sans Narrow"/>
              <a:sym typeface="PT Sans Narrow"/>
            </a:endParaRPr>
          </a:p>
        </p:txBody>
      </p:sp>
      <p:sp>
        <p:nvSpPr>
          <p:cNvPr id="163" name="Google Shape;163;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Open Sans"/>
              <a:buChar char="●"/>
            </a:pPr>
            <a:r>
              <a:rPr lang="en-GB">
                <a:solidFill>
                  <a:srgbClr val="000000"/>
                </a:solidFill>
              </a:rPr>
              <a:t>User Registration</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lang="en-GB">
                <a:solidFill>
                  <a:srgbClr val="000000"/>
                </a:solidFill>
              </a:rPr>
              <a:t>Upload</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lang="en-GB">
                <a:solidFill>
                  <a:srgbClr val="000000"/>
                </a:solidFill>
              </a:rPr>
              <a:t>Attendance</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lang="en-GB">
                <a:solidFill>
                  <a:srgbClr val="000000"/>
                </a:solidFill>
              </a:rPr>
              <a:t>Report </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lang="en-GB">
                <a:solidFill>
                  <a:srgbClr val="000000"/>
                </a:solidFill>
              </a:rPr>
              <a:t>Compression </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lang="en-GB">
                <a:solidFill>
                  <a:srgbClr val="000000"/>
                </a:solidFill>
              </a:rPr>
              <a:t>Security</a:t>
            </a:r>
            <a:endParaRPr>
              <a:solidFill>
                <a:srgbClr val="000000"/>
              </a:solidFill>
            </a:endParaRPr>
          </a:p>
          <a:p>
            <a:pPr indent="0" lvl="0" marL="914400" marR="0" rtl="0" algn="l">
              <a:lnSpc>
                <a:spcPct val="115000"/>
              </a:lnSpc>
              <a:spcBef>
                <a:spcPts val="0"/>
              </a:spcBef>
              <a:spcAft>
                <a:spcPts val="0"/>
              </a:spcAft>
              <a:buSzPts val="1800"/>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User Registration</a:t>
            </a:r>
            <a:endParaRPr/>
          </a:p>
        </p:txBody>
      </p:sp>
      <p:sp>
        <p:nvSpPr>
          <p:cNvPr id="169" name="Google Shape;169;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In our system we are having multi role of users like participants (In-house or Outer ), faculty , event coordinators and event organizer etc.</a:t>
            </a:r>
            <a:endParaRPr/>
          </a:p>
          <a:p>
            <a:pPr indent="-342900" lvl="0" marL="457200" rtl="0" algn="l">
              <a:lnSpc>
                <a:spcPct val="115000"/>
              </a:lnSpc>
              <a:spcBef>
                <a:spcPts val="0"/>
              </a:spcBef>
              <a:spcAft>
                <a:spcPts val="0"/>
              </a:spcAft>
              <a:buSzPts val="1800"/>
              <a:buChar char="●"/>
            </a:pPr>
            <a:r>
              <a:rPr lang="en-GB"/>
              <a:t>User register in our system.</a:t>
            </a:r>
            <a:endParaRPr/>
          </a:p>
          <a:p>
            <a:pPr indent="-342900" lvl="0" marL="457200" rtl="0" algn="l">
              <a:lnSpc>
                <a:spcPct val="115000"/>
              </a:lnSpc>
              <a:spcBef>
                <a:spcPts val="0"/>
              </a:spcBef>
              <a:spcAft>
                <a:spcPts val="0"/>
              </a:spcAft>
              <a:buSzPts val="1800"/>
              <a:buChar char="●"/>
            </a:pPr>
            <a:r>
              <a:rPr lang="en-GB"/>
              <a:t>User’s Credential will get hash using SHA256 algorithm.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Upload Module </a:t>
            </a:r>
            <a:endParaRPr/>
          </a:p>
        </p:txBody>
      </p:sp>
      <p:sp>
        <p:nvSpPr>
          <p:cNvPr id="175" name="Google Shape;175;p3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In this module users can upload data related to events.</a:t>
            </a:r>
            <a:endParaRPr/>
          </a:p>
          <a:p>
            <a:pPr indent="-342900" lvl="0" marL="457200" rtl="0" algn="l">
              <a:lnSpc>
                <a:spcPct val="115000"/>
              </a:lnSpc>
              <a:spcBef>
                <a:spcPts val="0"/>
              </a:spcBef>
              <a:spcAft>
                <a:spcPts val="0"/>
              </a:spcAft>
              <a:buSzPts val="1800"/>
              <a:buChar char="●"/>
            </a:pPr>
            <a:r>
              <a:rPr lang="en-GB"/>
              <a:t>Larger data such as image or videos get compressed before storing to database. </a:t>
            </a:r>
            <a:endParaRPr/>
          </a:p>
          <a:p>
            <a:pPr indent="-342900" lvl="0" marL="457200" rtl="0" algn="l">
              <a:lnSpc>
                <a:spcPct val="115000"/>
              </a:lnSpc>
              <a:spcBef>
                <a:spcPts val="0"/>
              </a:spcBef>
              <a:spcAft>
                <a:spcPts val="0"/>
              </a:spcAft>
              <a:buSzPts val="1800"/>
              <a:buChar char="●"/>
            </a:pPr>
            <a:r>
              <a:rPr lang="en-GB"/>
              <a:t>Modular Diagram:</a:t>
            </a:r>
            <a:endParaRPr/>
          </a:p>
        </p:txBody>
      </p:sp>
      <p:pic>
        <p:nvPicPr>
          <p:cNvPr id="176" name="Google Shape;176;p31"/>
          <p:cNvPicPr preferRelativeResize="0"/>
          <p:nvPr/>
        </p:nvPicPr>
        <p:blipFill rotWithShape="1">
          <a:blip r:embed="rId3">
            <a:alphaModFix/>
          </a:blip>
          <a:srcRect b="0" l="0" r="0" t="0"/>
          <a:stretch/>
        </p:blipFill>
        <p:spPr>
          <a:xfrm>
            <a:off x="238625" y="2675775"/>
            <a:ext cx="8520600" cy="124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179025" y="433650"/>
            <a:ext cx="8383500" cy="75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lang="en-GB"/>
              <a:t>Broad Area of Research</a:t>
            </a:r>
            <a:endParaRPr b="1" i="0" sz="3600" u="none" cap="none" strike="noStrike">
              <a:latin typeface="PT Sans Narrow"/>
              <a:ea typeface="PT Sans Narrow"/>
              <a:cs typeface="PT Sans Narrow"/>
              <a:sym typeface="PT Sans Narrow"/>
            </a:endParaRPr>
          </a:p>
        </p:txBody>
      </p:sp>
      <p:sp>
        <p:nvSpPr>
          <p:cNvPr id="74" name="Google Shape;74;p14"/>
          <p:cNvSpPr txBox="1"/>
          <p:nvPr>
            <p:ph idx="1" type="body"/>
          </p:nvPr>
        </p:nvSpPr>
        <p:spPr>
          <a:xfrm>
            <a:off x="311700" y="1275600"/>
            <a:ext cx="8520600" cy="3302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Open Sans"/>
              <a:buChar char="●"/>
            </a:pPr>
            <a:r>
              <a:rPr lang="en-GB">
                <a:solidFill>
                  <a:srgbClr val="000000"/>
                </a:solidFill>
              </a:rPr>
              <a:t>Our System will gonna work on Multimedia Data Repository.</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GB">
                <a:solidFill>
                  <a:srgbClr val="000000"/>
                </a:solidFill>
              </a:rPr>
              <a:t>Multimedia data repository is a collection of interrelated multimedia data i.e text ,graphics,images,animations,videos,audios.</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GB">
                <a:solidFill>
                  <a:srgbClr val="000000"/>
                </a:solidFill>
              </a:rPr>
              <a:t>Data Repository:</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GB">
                <a:solidFill>
                  <a:srgbClr val="000000"/>
                </a:solidFill>
              </a:rPr>
              <a:t>It is going to store vast amount databases where in enterprise and organization.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GB">
                <a:solidFill>
                  <a:srgbClr val="000000"/>
                </a:solidFill>
              </a:rPr>
              <a:t>Partitioned  data store together. </a:t>
            </a:r>
            <a:endParaRPr>
              <a:solidFill>
                <a:srgbClr val="000000"/>
              </a:solidFill>
            </a:endParaRPr>
          </a:p>
          <a:p>
            <a:pPr indent="0" lvl="0" marL="457200" marR="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Attendance Module</a:t>
            </a:r>
            <a:endParaRPr/>
          </a:p>
        </p:txBody>
      </p:sp>
      <p:sp>
        <p:nvSpPr>
          <p:cNvPr id="182" name="Google Shape;182;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This module will take attendance of both attendee and organized in ATT format.</a:t>
            </a:r>
            <a:endParaRPr/>
          </a:p>
          <a:p>
            <a:pPr indent="-342900" lvl="0" marL="457200" rtl="0" algn="l">
              <a:lnSpc>
                <a:spcPct val="115000"/>
              </a:lnSpc>
              <a:spcBef>
                <a:spcPts val="0"/>
              </a:spcBef>
              <a:spcAft>
                <a:spcPts val="0"/>
              </a:spcAft>
              <a:buSzPts val="1800"/>
              <a:buChar char="●"/>
            </a:pPr>
            <a:r>
              <a:rPr lang="en-GB"/>
              <a:t>Attendee will upload a pic of the event then our system takes system date time and location.</a:t>
            </a:r>
            <a:endParaRPr/>
          </a:p>
          <a:p>
            <a:pPr indent="-342900" lvl="0" marL="457200" rtl="0" algn="l">
              <a:lnSpc>
                <a:spcPct val="115000"/>
              </a:lnSpc>
              <a:spcBef>
                <a:spcPts val="0"/>
              </a:spcBef>
              <a:spcAft>
                <a:spcPts val="0"/>
              </a:spcAft>
              <a:buSzPts val="1800"/>
              <a:buChar char="●"/>
            </a:pPr>
            <a:r>
              <a:rPr lang="en-GB"/>
              <a:t>If this date time and location is match with event’s  date time and location then a ATT format sheet will generate which have list of all attendee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idx="1" type="body"/>
          </p:nvPr>
        </p:nvSpPr>
        <p:spPr>
          <a:xfrm>
            <a:off x="311700" y="1280850"/>
            <a:ext cx="8520600" cy="3780000"/>
          </a:xfrm>
          <a:prstGeom prst="rect">
            <a:avLst/>
          </a:prstGeom>
          <a:noFill/>
          <a:ln>
            <a:noFill/>
          </a:ln>
        </p:spPr>
        <p:txBody>
          <a:bodyPr anchorCtr="0" anchor="t" bIns="91425" lIns="91425" spcFirstLastPara="1" rIns="91425" wrap="square" tIns="91425">
            <a:noAutofit/>
          </a:bodyPr>
          <a:lstStyle/>
          <a:p>
            <a:pPr indent="-342900" lvl="0" marL="914400" rtl="0" algn="l">
              <a:lnSpc>
                <a:spcPct val="115000"/>
              </a:lnSpc>
              <a:spcBef>
                <a:spcPts val="0"/>
              </a:spcBef>
              <a:spcAft>
                <a:spcPts val="0"/>
              </a:spcAft>
              <a:buSzPts val="1800"/>
              <a:buChar char="❏"/>
            </a:pPr>
            <a:r>
              <a:rPr b="1" lang="en-GB"/>
              <a:t>Modular diagram for Attended  Event</a:t>
            </a:r>
            <a:r>
              <a:rPr lang="en-GB"/>
              <a:t>:</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342900" lvl="0" marL="914400" rtl="0" algn="l">
              <a:lnSpc>
                <a:spcPct val="115000"/>
              </a:lnSpc>
              <a:spcBef>
                <a:spcPts val="0"/>
              </a:spcBef>
              <a:spcAft>
                <a:spcPts val="0"/>
              </a:spcAft>
              <a:buSzPts val="1800"/>
              <a:buChar char="❏"/>
            </a:pPr>
            <a:r>
              <a:rPr b="1" lang="en-GB"/>
              <a:t>Modular diagram for Organized Event</a:t>
            </a:r>
            <a:r>
              <a:rPr lang="en-GB"/>
              <a:t>:</a:t>
            </a:r>
            <a:endParaRPr/>
          </a:p>
        </p:txBody>
      </p:sp>
      <p:pic>
        <p:nvPicPr>
          <p:cNvPr id="188" name="Google Shape;188;p33"/>
          <p:cNvPicPr preferRelativeResize="0"/>
          <p:nvPr/>
        </p:nvPicPr>
        <p:blipFill rotWithShape="1">
          <a:blip r:embed="rId3">
            <a:alphaModFix/>
          </a:blip>
          <a:srcRect b="0" l="0" r="0" t="0"/>
          <a:stretch/>
        </p:blipFill>
        <p:spPr>
          <a:xfrm>
            <a:off x="415188" y="1833125"/>
            <a:ext cx="8520600" cy="951250"/>
          </a:xfrm>
          <a:prstGeom prst="rect">
            <a:avLst/>
          </a:prstGeom>
          <a:noFill/>
          <a:ln>
            <a:noFill/>
          </a:ln>
        </p:spPr>
      </p:pic>
      <p:sp>
        <p:nvSpPr>
          <p:cNvPr id="189" name="Google Shape;189;p33"/>
          <p:cNvSpPr txBox="1"/>
          <p:nvPr/>
        </p:nvSpPr>
        <p:spPr>
          <a:xfrm>
            <a:off x="306850" y="102275"/>
            <a:ext cx="1227300" cy="45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accent1"/>
                </a:solidFill>
                <a:latin typeface="Arial"/>
                <a:ea typeface="Arial"/>
                <a:cs typeface="Arial"/>
                <a:sym typeface="Arial"/>
              </a:rPr>
              <a:t>Cont...</a:t>
            </a:r>
            <a:endParaRPr b="0" i="0" sz="2400" u="none" cap="none" strike="noStrike">
              <a:solidFill>
                <a:schemeClr val="accent1"/>
              </a:solidFill>
              <a:latin typeface="Arial"/>
              <a:ea typeface="Arial"/>
              <a:cs typeface="Arial"/>
              <a:sym typeface="Arial"/>
            </a:endParaRPr>
          </a:p>
        </p:txBody>
      </p:sp>
      <p:pic>
        <p:nvPicPr>
          <p:cNvPr id="190" name="Google Shape;190;p33"/>
          <p:cNvPicPr preferRelativeResize="0"/>
          <p:nvPr/>
        </p:nvPicPr>
        <p:blipFill rotWithShape="1">
          <a:blip r:embed="rId4">
            <a:alphaModFix/>
          </a:blip>
          <a:srcRect b="0" l="0" r="0" t="0"/>
          <a:stretch/>
        </p:blipFill>
        <p:spPr>
          <a:xfrm>
            <a:off x="415188" y="3799175"/>
            <a:ext cx="8313625" cy="1061175"/>
          </a:xfrm>
          <a:prstGeom prst="rect">
            <a:avLst/>
          </a:prstGeom>
          <a:noFill/>
          <a:ln>
            <a:noFill/>
          </a:ln>
        </p:spPr>
      </p:pic>
      <p:sp>
        <p:nvSpPr>
          <p:cNvPr id="191" name="Google Shape;191;p33"/>
          <p:cNvSpPr txBox="1"/>
          <p:nvPr/>
        </p:nvSpPr>
        <p:spPr>
          <a:xfrm>
            <a:off x="526050" y="686775"/>
            <a:ext cx="3404700" cy="594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Arial"/>
              <a:buChar char="●"/>
            </a:pPr>
            <a:r>
              <a:rPr b="1" i="0" lang="en-GB" sz="2000" u="none" cap="none" strike="noStrike">
                <a:solidFill>
                  <a:srgbClr val="000000"/>
                </a:solidFill>
                <a:latin typeface="Arial"/>
                <a:ea typeface="Arial"/>
                <a:cs typeface="Arial"/>
                <a:sym typeface="Arial"/>
              </a:rPr>
              <a:t>Modular Diagram</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42150" y="7970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Report Generator Module</a:t>
            </a:r>
            <a:endParaRPr/>
          </a:p>
        </p:txBody>
      </p:sp>
      <p:sp>
        <p:nvSpPr>
          <p:cNvPr id="197" name="Google Shape;197;p34"/>
          <p:cNvSpPr txBox="1"/>
          <p:nvPr>
            <p:ph idx="1" type="body"/>
          </p:nvPr>
        </p:nvSpPr>
        <p:spPr>
          <a:xfrm>
            <a:off x="176925" y="787100"/>
            <a:ext cx="8838900" cy="4224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GB" sz="1600"/>
              <a:t>One of the most important module of the system.</a:t>
            </a:r>
            <a:endParaRPr sz="1600"/>
          </a:p>
          <a:p>
            <a:pPr indent="-330200" lvl="0" marL="457200" rtl="0" algn="l">
              <a:lnSpc>
                <a:spcPct val="115000"/>
              </a:lnSpc>
              <a:spcBef>
                <a:spcPts val="0"/>
              </a:spcBef>
              <a:spcAft>
                <a:spcPts val="0"/>
              </a:spcAft>
              <a:buSzPts val="1600"/>
              <a:buChar char="●"/>
            </a:pPr>
            <a:r>
              <a:rPr lang="en-GB" sz="1600"/>
              <a:t>Input of the all the module will store into database.</a:t>
            </a:r>
            <a:endParaRPr sz="1600"/>
          </a:p>
          <a:p>
            <a:pPr indent="-330200" lvl="0" marL="457200" rtl="0" algn="l">
              <a:lnSpc>
                <a:spcPct val="115000"/>
              </a:lnSpc>
              <a:spcBef>
                <a:spcPts val="0"/>
              </a:spcBef>
              <a:spcAft>
                <a:spcPts val="0"/>
              </a:spcAft>
              <a:buSzPts val="1600"/>
              <a:buChar char="●"/>
            </a:pPr>
            <a:r>
              <a:rPr lang="en-GB" sz="1600"/>
              <a:t>With that data we will generate report of event and store the report into our repository.</a:t>
            </a:r>
            <a:endParaRPr sz="1600"/>
          </a:p>
          <a:p>
            <a:pPr indent="-330200" lvl="0" marL="457200" rtl="0" algn="l">
              <a:lnSpc>
                <a:spcPct val="115000"/>
              </a:lnSpc>
              <a:spcBef>
                <a:spcPts val="0"/>
              </a:spcBef>
              <a:spcAft>
                <a:spcPts val="0"/>
              </a:spcAft>
              <a:buSzPts val="1600"/>
              <a:buChar char="●"/>
            </a:pPr>
            <a:r>
              <a:rPr lang="en-GB" sz="1600"/>
              <a:t>This module is only for Event-organizer</a:t>
            </a:r>
            <a:endParaRPr sz="1600"/>
          </a:p>
          <a:p>
            <a:pPr indent="-330200" lvl="0" marL="457200" rtl="0" algn="l">
              <a:lnSpc>
                <a:spcPct val="115000"/>
              </a:lnSpc>
              <a:spcBef>
                <a:spcPts val="0"/>
              </a:spcBef>
              <a:spcAft>
                <a:spcPts val="0"/>
              </a:spcAft>
              <a:buSzPts val="1600"/>
              <a:buChar char="●"/>
            </a:pPr>
            <a:r>
              <a:rPr lang="en-GB" sz="1600"/>
              <a:t>This report can be download as .pdf and .docx format by using ImageGear Library.</a:t>
            </a:r>
            <a:endParaRPr sz="1600"/>
          </a:p>
          <a:p>
            <a:pPr indent="-330200" lvl="0" marL="457200" rtl="0" algn="l">
              <a:lnSpc>
                <a:spcPct val="115000"/>
              </a:lnSpc>
              <a:spcBef>
                <a:spcPts val="0"/>
              </a:spcBef>
              <a:spcAft>
                <a:spcPts val="0"/>
              </a:spcAft>
              <a:buSzPts val="1600"/>
              <a:buChar char="●"/>
            </a:pPr>
            <a:r>
              <a:rPr lang="en-GB" sz="1600"/>
              <a:t>Modular Diagram:</a:t>
            </a:r>
            <a:endParaRPr sz="1600"/>
          </a:p>
        </p:txBody>
      </p:sp>
      <p:pic>
        <p:nvPicPr>
          <p:cNvPr id="198" name="Google Shape;198;p34"/>
          <p:cNvPicPr preferRelativeResize="0"/>
          <p:nvPr/>
        </p:nvPicPr>
        <p:blipFill rotWithShape="1">
          <a:blip r:embed="rId3">
            <a:alphaModFix/>
          </a:blip>
          <a:srcRect b="0" l="0" r="0" t="0"/>
          <a:stretch/>
        </p:blipFill>
        <p:spPr>
          <a:xfrm>
            <a:off x="718300" y="2805550"/>
            <a:ext cx="6784600" cy="2059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Compression Module </a:t>
            </a:r>
            <a:endParaRPr/>
          </a:p>
        </p:txBody>
      </p:sp>
      <p:sp>
        <p:nvSpPr>
          <p:cNvPr id="204" name="Google Shape;204;p35"/>
          <p:cNvSpPr txBox="1"/>
          <p:nvPr>
            <p:ph idx="1" type="body"/>
          </p:nvPr>
        </p:nvSpPr>
        <p:spPr>
          <a:xfrm>
            <a:off x="311700" y="1266325"/>
            <a:ext cx="8520600" cy="3685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Since it is a multimedia data repository  hence we have to store large data like image , videos .</a:t>
            </a:r>
            <a:endParaRPr/>
          </a:p>
          <a:p>
            <a:pPr indent="-342900" lvl="0" marL="457200" rtl="0" algn="l">
              <a:lnSpc>
                <a:spcPct val="115000"/>
              </a:lnSpc>
              <a:spcBef>
                <a:spcPts val="0"/>
              </a:spcBef>
              <a:spcAft>
                <a:spcPts val="0"/>
              </a:spcAft>
              <a:buSzPts val="1800"/>
              <a:buChar char="●"/>
            </a:pPr>
            <a:r>
              <a:rPr lang="en-GB"/>
              <a:t>To overcome storage problem we use compression to reduce the size to large data.</a:t>
            </a:r>
            <a:endParaRPr/>
          </a:p>
          <a:p>
            <a:pPr indent="-342900" lvl="0" marL="457200" rtl="0" algn="l">
              <a:lnSpc>
                <a:spcPct val="115000"/>
              </a:lnSpc>
              <a:spcBef>
                <a:spcPts val="0"/>
              </a:spcBef>
              <a:spcAft>
                <a:spcPts val="0"/>
              </a:spcAft>
              <a:buSzPts val="1800"/>
              <a:buChar char="●"/>
            </a:pPr>
            <a:r>
              <a:rPr lang="en-GB"/>
              <a:t>Compressed data will be stored to our database.</a:t>
            </a:r>
            <a:endParaRPr/>
          </a:p>
          <a:p>
            <a:pPr indent="-342900" lvl="0" marL="457200" rtl="0" algn="l">
              <a:lnSpc>
                <a:spcPct val="115000"/>
              </a:lnSpc>
              <a:spcBef>
                <a:spcPts val="0"/>
              </a:spcBef>
              <a:spcAft>
                <a:spcPts val="0"/>
              </a:spcAft>
              <a:buSzPts val="1800"/>
              <a:buChar char="●"/>
            </a:pPr>
            <a:r>
              <a:rPr lang="en-GB"/>
              <a:t>This will also increase the response time and efficiency of system.</a:t>
            </a:r>
            <a:endParaRPr/>
          </a:p>
          <a:p>
            <a:pPr indent="-342900" lvl="0" marL="457200" rtl="0" algn="l">
              <a:lnSpc>
                <a:spcPct val="115000"/>
              </a:lnSpc>
              <a:spcBef>
                <a:spcPts val="0"/>
              </a:spcBef>
              <a:spcAft>
                <a:spcPts val="0"/>
              </a:spcAft>
              <a:buSzPts val="1800"/>
              <a:buChar char="●"/>
            </a:pPr>
            <a:r>
              <a:rPr lang="en-GB"/>
              <a:t>Modular Diagram:</a:t>
            </a:r>
            <a:endParaRPr/>
          </a:p>
        </p:txBody>
      </p:sp>
      <p:pic>
        <p:nvPicPr>
          <p:cNvPr id="205" name="Google Shape;205;p35"/>
          <p:cNvPicPr preferRelativeResize="0"/>
          <p:nvPr/>
        </p:nvPicPr>
        <p:blipFill rotWithShape="1">
          <a:blip r:embed="rId3">
            <a:alphaModFix/>
          </a:blip>
          <a:srcRect b="0" l="0" r="0" t="0"/>
          <a:stretch/>
        </p:blipFill>
        <p:spPr>
          <a:xfrm>
            <a:off x="513863" y="3742499"/>
            <a:ext cx="8116275" cy="1122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Security Module</a:t>
            </a:r>
            <a:endParaRPr/>
          </a:p>
        </p:txBody>
      </p:sp>
      <p:sp>
        <p:nvSpPr>
          <p:cNvPr id="211" name="Google Shape;211;p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For securing Users Credential we are going to use SHA256</a:t>
            </a:r>
            <a:endParaRPr/>
          </a:p>
          <a:p>
            <a:pPr indent="-342900" lvl="0" marL="457200" rtl="0" algn="l">
              <a:lnSpc>
                <a:spcPct val="115000"/>
              </a:lnSpc>
              <a:spcBef>
                <a:spcPts val="0"/>
              </a:spcBef>
              <a:spcAft>
                <a:spcPts val="0"/>
              </a:spcAft>
              <a:buSzPts val="1800"/>
              <a:buChar char="●"/>
            </a:pPr>
            <a:r>
              <a:rPr lang="en-GB"/>
              <a:t>Modular Diagram:</a:t>
            </a:r>
            <a:endParaRPr/>
          </a:p>
        </p:txBody>
      </p:sp>
      <p:pic>
        <p:nvPicPr>
          <p:cNvPr id="212" name="Google Shape;212;p36"/>
          <p:cNvPicPr preferRelativeResize="0"/>
          <p:nvPr/>
        </p:nvPicPr>
        <p:blipFill rotWithShape="1">
          <a:blip r:embed="rId3">
            <a:alphaModFix/>
          </a:blip>
          <a:srcRect b="0" l="0" r="0" t="0"/>
          <a:stretch/>
        </p:blipFill>
        <p:spPr>
          <a:xfrm>
            <a:off x="382236" y="2100261"/>
            <a:ext cx="8379550" cy="1108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117300"/>
            <a:ext cx="84753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b="1" i="0" lang="en-GB" sz="3600" u="none" cap="none" strike="noStrike">
                <a:latin typeface="PT Sans Narrow"/>
                <a:ea typeface="PT Sans Narrow"/>
                <a:cs typeface="PT Sans Narrow"/>
                <a:sym typeface="PT Sans Narrow"/>
              </a:rPr>
              <a:t>Use Case Diagram of System</a:t>
            </a:r>
            <a:endParaRPr b="1" i="0" sz="3600" u="none" cap="none" strike="noStrike">
              <a:latin typeface="PT Sans Narrow"/>
              <a:ea typeface="PT Sans Narrow"/>
              <a:cs typeface="PT Sans Narrow"/>
              <a:sym typeface="PT Sans Narrow"/>
            </a:endParaRPr>
          </a:p>
        </p:txBody>
      </p:sp>
      <p:pic>
        <p:nvPicPr>
          <p:cNvPr id="218" name="Google Shape;218;p37"/>
          <p:cNvPicPr preferRelativeResize="0"/>
          <p:nvPr/>
        </p:nvPicPr>
        <p:blipFill rotWithShape="1">
          <a:blip r:embed="rId3">
            <a:alphaModFix/>
          </a:blip>
          <a:srcRect b="0" l="0" r="0" t="0"/>
          <a:stretch/>
        </p:blipFill>
        <p:spPr>
          <a:xfrm>
            <a:off x="758150" y="871425"/>
            <a:ext cx="7286550" cy="40382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837625" y="1918650"/>
            <a:ext cx="8403900" cy="65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b="1" i="0" lang="en-GB" sz="3600" u="none" cap="none" strike="noStrike">
                <a:latin typeface="PT Sans Narrow"/>
                <a:ea typeface="PT Sans Narrow"/>
                <a:cs typeface="PT Sans Narrow"/>
                <a:sym typeface="PT Sans Narrow"/>
              </a:rPr>
              <a:t>Details of Requirements with Justification</a:t>
            </a:r>
            <a:endParaRPr b="1" i="0" sz="3600" u="none" cap="none" strike="noStrike">
              <a:latin typeface="PT Sans Narrow"/>
              <a:ea typeface="PT Sans Narrow"/>
              <a:cs typeface="PT Sans Narrow"/>
              <a:sym typeface="PT Sans Narro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7015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Implementation Requirements</a:t>
            </a:r>
            <a:endParaRPr/>
          </a:p>
        </p:txBody>
      </p:sp>
      <p:sp>
        <p:nvSpPr>
          <p:cNvPr id="229" name="Google Shape;229;p39"/>
          <p:cNvSpPr txBox="1"/>
          <p:nvPr>
            <p:ph idx="1" type="body"/>
          </p:nvPr>
        </p:nvSpPr>
        <p:spPr>
          <a:xfrm>
            <a:off x="438375" y="2021225"/>
            <a:ext cx="4209300" cy="2153100"/>
          </a:xfrm>
          <a:prstGeom prst="rect">
            <a:avLst/>
          </a:prstGeom>
          <a:noFill/>
          <a:ln>
            <a:noFill/>
          </a:ln>
        </p:spPr>
        <p:txBody>
          <a:bodyPr anchorCtr="0" anchor="t" bIns="91425" lIns="91425" spcFirstLastPara="1" rIns="91425" wrap="square" tIns="91425">
            <a:noAutofit/>
          </a:bodyPr>
          <a:lstStyle/>
          <a:p>
            <a:pPr indent="-355600" lvl="0" marL="914400" rtl="0" algn="l">
              <a:lnSpc>
                <a:spcPct val="115000"/>
              </a:lnSpc>
              <a:spcBef>
                <a:spcPts val="0"/>
              </a:spcBef>
              <a:spcAft>
                <a:spcPts val="0"/>
              </a:spcAft>
              <a:buSzPts val="2000"/>
              <a:buChar char="●"/>
            </a:pPr>
            <a:r>
              <a:rPr b="1" lang="en-GB" sz="2000"/>
              <a:t>Software Requirements:</a:t>
            </a:r>
            <a:endParaRPr b="1" sz="2000"/>
          </a:p>
          <a:p>
            <a:pPr indent="-330200" lvl="1" marL="1371600" rtl="0" algn="l">
              <a:lnSpc>
                <a:spcPct val="115000"/>
              </a:lnSpc>
              <a:spcBef>
                <a:spcPts val="0"/>
              </a:spcBef>
              <a:spcAft>
                <a:spcPts val="0"/>
              </a:spcAft>
              <a:buSzPts val="1600"/>
              <a:buChar char="○"/>
            </a:pPr>
            <a:r>
              <a:rPr lang="en-GB" sz="1600"/>
              <a:t>Visual studio 2017</a:t>
            </a:r>
            <a:endParaRPr sz="1600"/>
          </a:p>
          <a:p>
            <a:pPr indent="-330200" lvl="1" marL="1371600" rtl="0" algn="l">
              <a:lnSpc>
                <a:spcPct val="115000"/>
              </a:lnSpc>
              <a:spcBef>
                <a:spcPts val="0"/>
              </a:spcBef>
              <a:spcAft>
                <a:spcPts val="0"/>
              </a:spcAft>
              <a:buSzPts val="1600"/>
              <a:buChar char="○"/>
            </a:pPr>
            <a:r>
              <a:rPr lang="en-GB" sz="1600"/>
              <a:t>Xamarin </a:t>
            </a:r>
            <a:r>
              <a:rPr lang="en-GB" sz="1600">
                <a:solidFill>
                  <a:srgbClr val="545454"/>
                </a:solidFill>
                <a:highlight>
                  <a:srgbClr val="FFFFFF"/>
                </a:highlight>
                <a:latin typeface="Arial"/>
                <a:ea typeface="Arial"/>
                <a:cs typeface="Arial"/>
                <a:sym typeface="Arial"/>
              </a:rPr>
              <a:t>2.5.0.280555</a:t>
            </a:r>
            <a:endParaRPr sz="1600"/>
          </a:p>
          <a:p>
            <a:pPr indent="-330200" lvl="1" marL="1371600" rtl="0" algn="l">
              <a:lnSpc>
                <a:spcPct val="115000"/>
              </a:lnSpc>
              <a:spcBef>
                <a:spcPts val="0"/>
              </a:spcBef>
              <a:spcAft>
                <a:spcPts val="0"/>
              </a:spcAft>
              <a:buSzPts val="1600"/>
              <a:buChar char="○"/>
            </a:pPr>
            <a:r>
              <a:rPr lang="en-GB" sz="1600"/>
              <a:t>Azure Sql Service</a:t>
            </a:r>
            <a:endParaRPr sz="1600"/>
          </a:p>
          <a:p>
            <a:pPr indent="-330200" lvl="1" marL="1371600" rtl="0" algn="l">
              <a:lnSpc>
                <a:spcPct val="115000"/>
              </a:lnSpc>
              <a:spcBef>
                <a:spcPts val="0"/>
              </a:spcBef>
              <a:spcAft>
                <a:spcPts val="0"/>
              </a:spcAft>
              <a:buSzPts val="1600"/>
              <a:buChar char="○"/>
            </a:pPr>
            <a:r>
              <a:rPr lang="en-GB" sz="1600"/>
              <a:t>DirectX-9</a:t>
            </a:r>
            <a:endParaRPr sz="1600"/>
          </a:p>
          <a:p>
            <a:pPr indent="-330200" lvl="1" marL="1371600" rtl="0" algn="l">
              <a:lnSpc>
                <a:spcPct val="115000"/>
              </a:lnSpc>
              <a:spcBef>
                <a:spcPts val="0"/>
              </a:spcBef>
              <a:spcAft>
                <a:spcPts val="0"/>
              </a:spcAft>
              <a:buSzPts val="1600"/>
              <a:buChar char="○"/>
            </a:pPr>
            <a:r>
              <a:rPr lang="en-GB" sz="1600"/>
              <a:t>Microsoft Visual C++ Redistributor 2017</a:t>
            </a:r>
            <a:endParaRPr sz="1600"/>
          </a:p>
          <a:p>
            <a:pPr indent="0" lvl="0" marL="0" rtl="0" algn="l">
              <a:lnSpc>
                <a:spcPct val="115000"/>
              </a:lnSpc>
              <a:spcBef>
                <a:spcPts val="1600"/>
              </a:spcBef>
              <a:spcAft>
                <a:spcPts val="0"/>
              </a:spcAft>
              <a:buSzPts val="1400"/>
              <a:buNone/>
            </a:pPr>
            <a:r>
              <a:t/>
            </a:r>
            <a:endParaRPr/>
          </a:p>
        </p:txBody>
      </p:sp>
      <p:sp>
        <p:nvSpPr>
          <p:cNvPr id="230" name="Google Shape;230;p39"/>
          <p:cNvSpPr txBox="1"/>
          <p:nvPr>
            <p:ph idx="2" type="body"/>
          </p:nvPr>
        </p:nvSpPr>
        <p:spPr>
          <a:xfrm>
            <a:off x="5066200" y="2021225"/>
            <a:ext cx="3999900" cy="1992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b="1" lang="en-GB" sz="2000"/>
              <a:t>Hardware Requirements:</a:t>
            </a:r>
            <a:endParaRPr b="1" sz="2000"/>
          </a:p>
          <a:p>
            <a:pPr indent="-330200" lvl="1" marL="914400" rtl="0" algn="l">
              <a:lnSpc>
                <a:spcPct val="115000"/>
              </a:lnSpc>
              <a:spcBef>
                <a:spcPts val="0"/>
              </a:spcBef>
              <a:spcAft>
                <a:spcPts val="0"/>
              </a:spcAft>
              <a:buSzPts val="1600"/>
              <a:buChar char="○"/>
            </a:pPr>
            <a:r>
              <a:rPr lang="en-GB" sz="1600"/>
              <a:t>40 GB Hard Disk Space </a:t>
            </a:r>
            <a:endParaRPr sz="1600"/>
          </a:p>
          <a:p>
            <a:pPr indent="-330200" lvl="1" marL="914400" rtl="0" algn="l">
              <a:lnSpc>
                <a:spcPct val="115000"/>
              </a:lnSpc>
              <a:spcBef>
                <a:spcPts val="0"/>
              </a:spcBef>
              <a:spcAft>
                <a:spcPts val="0"/>
              </a:spcAft>
              <a:buSzPts val="1600"/>
              <a:buChar char="○"/>
            </a:pPr>
            <a:r>
              <a:rPr lang="en-GB" sz="1600"/>
              <a:t>2.3 GHZ or Faster Processor</a:t>
            </a:r>
            <a:endParaRPr sz="1600"/>
          </a:p>
          <a:p>
            <a:pPr indent="-330200" lvl="1" marL="914400" rtl="0" algn="l">
              <a:lnSpc>
                <a:spcPct val="115000"/>
              </a:lnSpc>
              <a:spcBef>
                <a:spcPts val="0"/>
              </a:spcBef>
              <a:spcAft>
                <a:spcPts val="0"/>
              </a:spcAft>
              <a:buSzPts val="1600"/>
              <a:buChar char="○"/>
            </a:pPr>
            <a:r>
              <a:rPr lang="en-GB" sz="1600"/>
              <a:t> 4 GB RAM</a:t>
            </a:r>
            <a:endParaRPr b="1" sz="1600"/>
          </a:p>
        </p:txBody>
      </p:sp>
      <p:sp>
        <p:nvSpPr>
          <p:cNvPr id="231" name="Google Shape;231;p39"/>
          <p:cNvSpPr txBox="1"/>
          <p:nvPr>
            <p:ph idx="1" type="body"/>
          </p:nvPr>
        </p:nvSpPr>
        <p:spPr>
          <a:xfrm>
            <a:off x="537175" y="1110425"/>
            <a:ext cx="73680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Following are the minimum requirements for the implementation of our project:</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Deployment Requirements:</a:t>
            </a:r>
            <a:endParaRPr/>
          </a:p>
          <a:p>
            <a:pPr indent="0" lvl="0" marL="0" rtl="0" algn="l">
              <a:lnSpc>
                <a:spcPct val="100000"/>
              </a:lnSpc>
              <a:spcBef>
                <a:spcPts val="0"/>
              </a:spcBef>
              <a:spcAft>
                <a:spcPts val="0"/>
              </a:spcAft>
              <a:buSzPts val="3600"/>
              <a:buNone/>
            </a:pPr>
            <a:r>
              <a:t/>
            </a:r>
            <a:endParaRPr sz="1800">
              <a:solidFill>
                <a:srgbClr val="666666"/>
              </a:solidFill>
            </a:endParaRPr>
          </a:p>
        </p:txBody>
      </p:sp>
      <p:sp>
        <p:nvSpPr>
          <p:cNvPr id="237" name="Google Shape;237;p40"/>
          <p:cNvSpPr txBox="1"/>
          <p:nvPr>
            <p:ph idx="1" type="body"/>
          </p:nvPr>
        </p:nvSpPr>
        <p:spPr>
          <a:xfrm>
            <a:off x="572100" y="2089550"/>
            <a:ext cx="3999900" cy="189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b="1" lang="en-GB" sz="2000"/>
              <a:t>Software Requirements:</a:t>
            </a:r>
            <a:endParaRPr b="1" sz="2000"/>
          </a:p>
          <a:p>
            <a:pPr indent="-330200" lvl="1" marL="914400" rtl="0" algn="l">
              <a:lnSpc>
                <a:spcPct val="115000"/>
              </a:lnSpc>
              <a:spcBef>
                <a:spcPts val="0"/>
              </a:spcBef>
              <a:spcAft>
                <a:spcPts val="0"/>
              </a:spcAft>
              <a:buSzPts val="1600"/>
              <a:buChar char="○"/>
            </a:pPr>
            <a:r>
              <a:rPr lang="en-GB" sz="1600"/>
              <a:t>Android 5.0+(For Android Devices)</a:t>
            </a:r>
            <a:endParaRPr sz="1600"/>
          </a:p>
          <a:p>
            <a:pPr indent="-330200" lvl="1" marL="914400" rtl="0" algn="l">
              <a:lnSpc>
                <a:spcPct val="115000"/>
              </a:lnSpc>
              <a:spcBef>
                <a:spcPts val="0"/>
              </a:spcBef>
              <a:spcAft>
                <a:spcPts val="0"/>
              </a:spcAft>
              <a:buSzPts val="1600"/>
              <a:buChar char="○"/>
            </a:pPr>
            <a:r>
              <a:rPr lang="en-GB" sz="1600"/>
              <a:t>iOS 8.0+(For Iphone Devices)</a:t>
            </a:r>
            <a:endParaRPr sz="1600"/>
          </a:p>
        </p:txBody>
      </p:sp>
      <p:sp>
        <p:nvSpPr>
          <p:cNvPr id="238" name="Google Shape;238;p40"/>
          <p:cNvSpPr txBox="1"/>
          <p:nvPr>
            <p:ph idx="2" type="body"/>
          </p:nvPr>
        </p:nvSpPr>
        <p:spPr>
          <a:xfrm>
            <a:off x="4920075" y="2089550"/>
            <a:ext cx="3999900" cy="2270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b="1" lang="en-GB" sz="2000"/>
              <a:t>Hardware Requirements:</a:t>
            </a:r>
            <a:endParaRPr b="1" sz="2000"/>
          </a:p>
          <a:p>
            <a:pPr indent="-330200" lvl="1" marL="914400" rtl="0" algn="l">
              <a:lnSpc>
                <a:spcPct val="115000"/>
              </a:lnSpc>
              <a:spcBef>
                <a:spcPts val="0"/>
              </a:spcBef>
              <a:spcAft>
                <a:spcPts val="0"/>
              </a:spcAft>
              <a:buSzPts val="1600"/>
              <a:buChar char="○"/>
            </a:pPr>
            <a:r>
              <a:rPr lang="en-GB" sz="1600"/>
              <a:t>1 GB RAM</a:t>
            </a:r>
            <a:endParaRPr sz="1600"/>
          </a:p>
          <a:p>
            <a:pPr indent="-330200" lvl="1" marL="914400" rtl="0" algn="l">
              <a:lnSpc>
                <a:spcPct val="115000"/>
              </a:lnSpc>
              <a:spcBef>
                <a:spcPts val="0"/>
              </a:spcBef>
              <a:spcAft>
                <a:spcPts val="0"/>
              </a:spcAft>
              <a:buSzPts val="1600"/>
              <a:buChar char="○"/>
            </a:pPr>
            <a:r>
              <a:rPr lang="en-GB" sz="1600"/>
              <a:t>8 GB Storage</a:t>
            </a:r>
            <a:endParaRPr sz="1600"/>
          </a:p>
          <a:p>
            <a:pPr indent="0" lvl="0" marL="914400" rtl="0" algn="l">
              <a:lnSpc>
                <a:spcPct val="115000"/>
              </a:lnSpc>
              <a:spcBef>
                <a:spcPts val="0"/>
              </a:spcBef>
              <a:spcAft>
                <a:spcPts val="0"/>
              </a:spcAft>
              <a:buSzPts val="1400"/>
              <a:buNone/>
            </a:pPr>
            <a:r>
              <a:t/>
            </a:r>
            <a:endParaRPr sz="1600"/>
          </a:p>
          <a:p>
            <a:pPr indent="0" lvl="0" marL="457200" rtl="0" algn="l">
              <a:lnSpc>
                <a:spcPct val="115000"/>
              </a:lnSpc>
              <a:spcBef>
                <a:spcPts val="0"/>
              </a:spcBef>
              <a:spcAft>
                <a:spcPts val="0"/>
              </a:spcAft>
              <a:buSzPts val="1400"/>
              <a:buNone/>
            </a:pPr>
            <a:r>
              <a:t/>
            </a:r>
            <a:endParaRPr/>
          </a:p>
        </p:txBody>
      </p:sp>
      <p:sp>
        <p:nvSpPr>
          <p:cNvPr id="239" name="Google Shape;239;p40"/>
          <p:cNvSpPr txBox="1"/>
          <p:nvPr>
            <p:ph idx="1" type="body"/>
          </p:nvPr>
        </p:nvSpPr>
        <p:spPr>
          <a:xfrm>
            <a:off x="537175" y="1110425"/>
            <a:ext cx="54099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Following are the minimum requirements for deploymenting the system:</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b="1" i="0" lang="en-GB" sz="3600" u="none" cap="none" strike="noStrike">
                <a:latin typeface="PT Sans Narrow"/>
                <a:ea typeface="PT Sans Narrow"/>
                <a:cs typeface="PT Sans Narrow"/>
                <a:sym typeface="PT Sans Narrow"/>
              </a:rPr>
              <a:t>Conclusion</a:t>
            </a:r>
            <a:endParaRPr b="1" i="0" sz="3600" u="none" cap="none" strike="noStrike">
              <a:latin typeface="PT Sans Narrow"/>
              <a:ea typeface="PT Sans Narrow"/>
              <a:cs typeface="PT Sans Narrow"/>
              <a:sym typeface="PT Sans Narrow"/>
            </a:endParaRPr>
          </a:p>
        </p:txBody>
      </p:sp>
      <p:sp>
        <p:nvSpPr>
          <p:cNvPr id="245" name="Google Shape;245;p41"/>
          <p:cNvSpPr txBox="1"/>
          <p:nvPr>
            <p:ph idx="1" type="body"/>
          </p:nvPr>
        </p:nvSpPr>
        <p:spPr>
          <a:xfrm>
            <a:off x="139520" y="11524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This system will be going to generate the reports of the events in the form of .pdf or .docx. For reducing the workload of paper work we are making this system.We are using multimedia repository system for storing the reports.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lang="en-GB" sz="2400">
                <a:latin typeface="Open Sans"/>
                <a:ea typeface="Open Sans"/>
                <a:cs typeface="Open Sans"/>
                <a:sym typeface="Open Sans"/>
              </a:rPr>
              <a:t>Origin of the Research Problem</a:t>
            </a:r>
            <a:endParaRPr sz="2400">
              <a:latin typeface="Open Sans"/>
              <a:ea typeface="Open Sans"/>
              <a:cs typeface="Open Sans"/>
              <a:sym typeface="Open Sans"/>
            </a:endParaRPr>
          </a:p>
        </p:txBody>
      </p:sp>
      <p:sp>
        <p:nvSpPr>
          <p:cNvPr id="80" name="Google Shape;80;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Clr>
                <a:srgbClr val="000000"/>
              </a:buClr>
              <a:buSzPts val="1800"/>
              <a:buFont typeface="Lato"/>
              <a:buChar char="●"/>
            </a:pPr>
            <a:r>
              <a:rPr lang="en-GB">
                <a:solidFill>
                  <a:srgbClr val="000000"/>
                </a:solidFill>
                <a:latin typeface="Lato"/>
                <a:ea typeface="Lato"/>
                <a:cs typeface="Lato"/>
                <a:sym typeface="Lato"/>
              </a:rPr>
              <a:t>It is an in-house project to generate the report of the event.</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GB">
                <a:solidFill>
                  <a:srgbClr val="000000"/>
                </a:solidFill>
                <a:latin typeface="Lato"/>
                <a:ea typeface="Lato"/>
                <a:cs typeface="Lato"/>
                <a:sym typeface="Lato"/>
              </a:rPr>
              <a:t> Currently AIKTC is  using buzz online tool for upload,organize and attendent event.</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GB">
                <a:solidFill>
                  <a:srgbClr val="000000"/>
                </a:solidFill>
                <a:latin typeface="Lato"/>
                <a:ea typeface="Lato"/>
                <a:cs typeface="Lato"/>
                <a:sym typeface="Lato"/>
              </a:rPr>
              <a:t>This is maintain on private cloud.</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GB">
                <a:solidFill>
                  <a:srgbClr val="000000"/>
                </a:solidFill>
                <a:latin typeface="Lato"/>
                <a:ea typeface="Lato"/>
                <a:cs typeface="Lato"/>
                <a:sym typeface="Lato"/>
              </a:rPr>
              <a:t>Faculty found some difficulties  to upload the data after the event is completed.</a:t>
            </a:r>
            <a:endParaRPr>
              <a:solidFill>
                <a:srgbClr val="000000"/>
              </a:solidFill>
              <a:latin typeface="Lato"/>
              <a:ea typeface="Lato"/>
              <a:cs typeface="Lato"/>
              <a:sym typeface="Lato"/>
            </a:endParaRPr>
          </a:p>
          <a:p>
            <a:pPr indent="0" lvl="0" marL="457200" rtl="0" algn="l">
              <a:lnSpc>
                <a:spcPct val="115000"/>
              </a:lnSpc>
              <a:spcBef>
                <a:spcPts val="0"/>
              </a:spcBef>
              <a:spcAft>
                <a:spcPts val="0"/>
              </a:spcAft>
              <a:buSzPts val="1800"/>
              <a:buNone/>
            </a:pPr>
            <a:r>
              <a:rPr lang="en-GB">
                <a:solidFill>
                  <a:srgbClr val="000000"/>
                </a:solidFill>
                <a:latin typeface="Lato"/>
                <a:ea typeface="Lato"/>
                <a:cs typeface="Lato"/>
                <a:sym typeface="Lato"/>
              </a:rPr>
              <a:t>  </a:t>
            </a:r>
            <a:endParaRPr>
              <a:solidFill>
                <a:srgbClr val="000000"/>
              </a:solidFill>
              <a:latin typeface="Lato"/>
              <a:ea typeface="Lato"/>
              <a:cs typeface="Lato"/>
              <a:sym typeface="Lato"/>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b="1" i="0" lang="en-GB" sz="3600" u="none" cap="none" strike="noStrike">
                <a:solidFill>
                  <a:schemeClr val="accent1"/>
                </a:solidFill>
                <a:latin typeface="PT Sans Narrow"/>
                <a:ea typeface="PT Sans Narrow"/>
                <a:cs typeface="PT Sans Narrow"/>
                <a:sym typeface="PT Sans Narrow"/>
              </a:rPr>
              <a:t>Future plans</a:t>
            </a:r>
            <a:endParaRPr b="1" i="0" sz="3600" u="none" cap="none" strike="noStrike">
              <a:solidFill>
                <a:schemeClr val="accent1"/>
              </a:solidFill>
              <a:latin typeface="PT Sans Narrow"/>
              <a:ea typeface="PT Sans Narrow"/>
              <a:cs typeface="PT Sans Narrow"/>
              <a:sym typeface="PT Sans Narrow"/>
            </a:endParaRPr>
          </a:p>
        </p:txBody>
      </p:sp>
      <p:sp>
        <p:nvSpPr>
          <p:cNvPr id="251" name="Google Shape;251;p42"/>
          <p:cNvSpPr txBox="1"/>
          <p:nvPr>
            <p:ph idx="1" type="body"/>
          </p:nvPr>
        </p:nvSpPr>
        <p:spPr>
          <a:xfrm>
            <a:off x="311700" y="1266325"/>
            <a:ext cx="8703900" cy="3302700"/>
          </a:xfrm>
          <a:prstGeom prst="rect">
            <a:avLst/>
          </a:prstGeom>
          <a:noFill/>
          <a:ln>
            <a:noFill/>
          </a:ln>
        </p:spPr>
        <p:txBody>
          <a:bodyPr anchorCtr="0" anchor="t" bIns="91425" lIns="91425" spcFirstLastPara="1" rIns="91425" wrap="square" tIns="91425">
            <a:noAutofit/>
          </a:bodyPr>
          <a:lstStyle/>
          <a:p>
            <a:pPr indent="-342900" lvl="0" marL="914400" rtl="0" algn="just">
              <a:lnSpc>
                <a:spcPct val="115000"/>
              </a:lnSpc>
              <a:spcBef>
                <a:spcPts val="600"/>
              </a:spcBef>
              <a:spcAft>
                <a:spcPts val="0"/>
              </a:spcAft>
              <a:buClr>
                <a:srgbClr val="222222"/>
              </a:buClr>
              <a:buSzPts val="1800"/>
              <a:buChar char="●"/>
            </a:pPr>
            <a:r>
              <a:rPr lang="en-GB">
                <a:solidFill>
                  <a:srgbClr val="222222"/>
                </a:solidFill>
                <a:highlight>
                  <a:schemeClr val="lt1"/>
                </a:highlight>
              </a:rPr>
              <a:t>Following are the plans that we are going to add in our project in future.</a:t>
            </a:r>
            <a:endParaRPr>
              <a:solidFill>
                <a:srgbClr val="222222"/>
              </a:solidFill>
              <a:highlight>
                <a:schemeClr val="lt1"/>
              </a:highlight>
            </a:endParaRPr>
          </a:p>
          <a:p>
            <a:pPr indent="0" lvl="0" marL="914400" rtl="0" algn="just">
              <a:lnSpc>
                <a:spcPct val="115000"/>
              </a:lnSpc>
              <a:spcBef>
                <a:spcPts val="600"/>
              </a:spcBef>
              <a:spcAft>
                <a:spcPts val="0"/>
              </a:spcAft>
              <a:buSzPts val="1800"/>
              <a:buNone/>
            </a:pPr>
            <a:r>
              <a:t/>
            </a:r>
            <a:endParaRPr>
              <a:solidFill>
                <a:srgbClr val="222222"/>
              </a:solidFill>
              <a:highlight>
                <a:schemeClr val="lt1"/>
              </a:highlight>
              <a:latin typeface="Times New Roman"/>
              <a:ea typeface="Times New Roman"/>
              <a:cs typeface="Times New Roman"/>
              <a:sym typeface="Times New Roman"/>
            </a:endParaRPr>
          </a:p>
          <a:p>
            <a:pPr indent="-330200" lvl="1" marL="1371600" rtl="0" algn="just">
              <a:lnSpc>
                <a:spcPct val="115000"/>
              </a:lnSpc>
              <a:spcBef>
                <a:spcPts val="600"/>
              </a:spcBef>
              <a:spcAft>
                <a:spcPts val="0"/>
              </a:spcAft>
              <a:buClr>
                <a:srgbClr val="222222"/>
              </a:buClr>
              <a:buSzPts val="1600"/>
              <a:buChar char="○"/>
            </a:pPr>
            <a:r>
              <a:rPr lang="en-GB" sz="1600">
                <a:solidFill>
                  <a:srgbClr val="222222"/>
                </a:solidFill>
                <a:highlight>
                  <a:schemeClr val="lt1"/>
                </a:highlight>
              </a:rPr>
              <a:t>Prediction is one of the most important part in data science and machine learning, So we will going to predict the achievement or success rate of the events. </a:t>
            </a:r>
            <a:endParaRPr sz="1600">
              <a:solidFill>
                <a:srgbClr val="222222"/>
              </a:solidFill>
              <a:highlight>
                <a:schemeClr val="lt1"/>
              </a:highlight>
            </a:endParaRPr>
          </a:p>
          <a:p>
            <a:pPr indent="-330200" lvl="1" marL="1371600" rtl="0" algn="just">
              <a:lnSpc>
                <a:spcPct val="115000"/>
              </a:lnSpc>
              <a:spcBef>
                <a:spcPts val="0"/>
              </a:spcBef>
              <a:spcAft>
                <a:spcPts val="0"/>
              </a:spcAft>
              <a:buClr>
                <a:srgbClr val="222222"/>
              </a:buClr>
              <a:buSzPts val="1600"/>
              <a:buChar char="○"/>
            </a:pPr>
            <a:r>
              <a:rPr lang="en-GB" sz="1600">
                <a:solidFill>
                  <a:srgbClr val="222222"/>
                </a:solidFill>
                <a:highlight>
                  <a:schemeClr val="lt1"/>
                </a:highlight>
              </a:rPr>
              <a:t>We will going to give unique QR code to each report so that it can be easily shared and access.</a:t>
            </a:r>
            <a:endParaRPr sz="1600">
              <a:solidFill>
                <a:srgbClr val="222222"/>
              </a:solidFill>
              <a:highlight>
                <a:schemeClr val="lt1"/>
              </a:highlight>
            </a:endParaRPr>
          </a:p>
          <a:p>
            <a:pPr indent="0" lvl="0" marL="0" marR="0" rtl="0" algn="l">
              <a:lnSpc>
                <a:spcPct val="115000"/>
              </a:lnSpc>
              <a:spcBef>
                <a:spcPts val="600"/>
              </a:spcBef>
              <a:spcAft>
                <a:spcPts val="1600"/>
              </a:spcAft>
              <a:buClr>
                <a:schemeClr val="dk2"/>
              </a:buClr>
              <a:buSzPts val="1800"/>
              <a:buFont typeface="Open Sans"/>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52200" y="0"/>
            <a:ext cx="8520600" cy="69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i="0" lang="en-GB" sz="3600" u="none" cap="none" strike="noStrike"/>
              <a:t>References </a:t>
            </a:r>
            <a:endParaRPr i="0" sz="3600" u="none" cap="none" strike="noStrike"/>
          </a:p>
        </p:txBody>
      </p:sp>
      <p:sp>
        <p:nvSpPr>
          <p:cNvPr id="257" name="Google Shape;257;p43"/>
          <p:cNvSpPr txBox="1"/>
          <p:nvPr>
            <p:ph idx="1" type="body"/>
          </p:nvPr>
        </p:nvSpPr>
        <p:spPr>
          <a:xfrm>
            <a:off x="112850" y="653900"/>
            <a:ext cx="8895300" cy="4823100"/>
          </a:xfrm>
          <a:prstGeom prst="rect">
            <a:avLst/>
          </a:prstGeom>
          <a:noFill/>
          <a:ln>
            <a:noFill/>
          </a:ln>
        </p:spPr>
        <p:txBody>
          <a:bodyPr anchorCtr="0" anchor="t" bIns="91425" lIns="91425" spcFirstLastPara="1" rIns="91425" wrap="square" tIns="91425">
            <a:noAutofit/>
          </a:bodyPr>
          <a:lstStyle/>
          <a:p>
            <a:pPr indent="-330200" lvl="0" marL="914400" rtl="0" algn="just">
              <a:lnSpc>
                <a:spcPct val="115000"/>
              </a:lnSpc>
              <a:spcBef>
                <a:spcPts val="600"/>
              </a:spcBef>
              <a:spcAft>
                <a:spcPts val="0"/>
              </a:spcAft>
              <a:buClr>
                <a:srgbClr val="222222"/>
              </a:buClr>
              <a:buSzPts val="1600"/>
              <a:buAutoNum type="arabicPeriod"/>
            </a:pPr>
            <a:r>
              <a:rPr lang="en-GB" sz="1600">
                <a:solidFill>
                  <a:srgbClr val="222222"/>
                </a:solidFill>
                <a:highlight>
                  <a:srgbClr val="FFFFFF"/>
                </a:highlight>
              </a:rPr>
              <a:t>Li Chengzan, Hou Yanfei, Li Jianhui, Zhang Lili Big data technology and application development department Computer Network Information Center, Chinese Academy of Science Beijing 100190, China.</a:t>
            </a:r>
            <a:endParaRPr sz="1600">
              <a:solidFill>
                <a:srgbClr val="222222"/>
              </a:solidFill>
              <a:highlight>
                <a:srgbClr val="FFFFFF"/>
              </a:highlight>
            </a:endParaRPr>
          </a:p>
          <a:p>
            <a:pPr indent="-330200" lvl="0" marL="914400" rtl="0" algn="just">
              <a:lnSpc>
                <a:spcPct val="115000"/>
              </a:lnSpc>
              <a:spcBef>
                <a:spcPts val="0"/>
              </a:spcBef>
              <a:spcAft>
                <a:spcPts val="0"/>
              </a:spcAft>
              <a:buClr>
                <a:srgbClr val="222222"/>
              </a:buClr>
              <a:buSzPts val="1600"/>
              <a:buAutoNum type="arabicPeriod"/>
            </a:pPr>
            <a:r>
              <a:rPr lang="en-GB" sz="1600">
                <a:solidFill>
                  <a:srgbClr val="222222"/>
                </a:solidFill>
                <a:highlight>
                  <a:srgbClr val="FFFFFF"/>
                </a:highlight>
              </a:rPr>
              <a:t>Paul Müller Department of Computer Science University of Kaiserslautern, Germany.</a:t>
            </a:r>
            <a:endParaRPr sz="1600">
              <a:solidFill>
                <a:srgbClr val="222222"/>
              </a:solidFill>
              <a:highlight>
                <a:srgbClr val="FFFFFF"/>
              </a:highlight>
            </a:endParaRPr>
          </a:p>
          <a:p>
            <a:pPr indent="-330200" lvl="0" marL="914400" rtl="0" algn="just">
              <a:lnSpc>
                <a:spcPct val="115000"/>
              </a:lnSpc>
              <a:spcBef>
                <a:spcPts val="0"/>
              </a:spcBef>
              <a:spcAft>
                <a:spcPts val="0"/>
              </a:spcAft>
              <a:buClr>
                <a:srgbClr val="222222"/>
              </a:buClr>
              <a:buSzPts val="1600"/>
              <a:buAutoNum type="arabicPeriod"/>
            </a:pPr>
            <a:r>
              <a:rPr lang="en-GB" sz="1600">
                <a:solidFill>
                  <a:srgbClr val="222222"/>
                </a:solidFill>
                <a:highlight>
                  <a:srgbClr val="FFFFFF"/>
                </a:highlight>
              </a:rPr>
              <a:t>Lingzi Xiao Information Engineering School Communication University of China Beijing, China.</a:t>
            </a:r>
            <a:endParaRPr sz="1600">
              <a:solidFill>
                <a:srgbClr val="222222"/>
              </a:solidFill>
              <a:highlight>
                <a:srgbClr val="FFFFFF"/>
              </a:highlight>
            </a:endParaRPr>
          </a:p>
          <a:p>
            <a:pPr indent="-330200" lvl="0" marL="914400" rtl="0" algn="just">
              <a:lnSpc>
                <a:spcPct val="115000"/>
              </a:lnSpc>
              <a:spcBef>
                <a:spcPts val="0"/>
              </a:spcBef>
              <a:spcAft>
                <a:spcPts val="0"/>
              </a:spcAft>
              <a:buClr>
                <a:srgbClr val="222222"/>
              </a:buClr>
              <a:buSzPts val="1600"/>
              <a:buAutoNum type="arabicPeriod"/>
            </a:pPr>
            <a:r>
              <a:rPr lang="en-GB" sz="1600">
                <a:solidFill>
                  <a:schemeClr val="hlink"/>
                </a:solidFill>
                <a:highlight>
                  <a:srgbClr val="FFFFFF"/>
                </a:highlight>
                <a:uFill>
                  <a:noFill/>
                </a:uFill>
                <a:hlinkClick r:id="rId3"/>
              </a:rPr>
              <a:t>www.xamarin.forum.com</a:t>
            </a:r>
            <a:endParaRPr sz="1600">
              <a:solidFill>
                <a:srgbClr val="222222"/>
              </a:solidFill>
              <a:highlight>
                <a:srgbClr val="FFFFFF"/>
              </a:highlight>
            </a:endParaRPr>
          </a:p>
          <a:p>
            <a:pPr indent="-330200" lvl="0" marL="914400" rtl="0" algn="just">
              <a:lnSpc>
                <a:spcPct val="115000"/>
              </a:lnSpc>
              <a:spcBef>
                <a:spcPts val="0"/>
              </a:spcBef>
              <a:spcAft>
                <a:spcPts val="0"/>
              </a:spcAft>
              <a:buClr>
                <a:srgbClr val="222222"/>
              </a:buClr>
              <a:buSzPts val="1600"/>
              <a:buAutoNum type="arabicPeriod"/>
            </a:pPr>
            <a:r>
              <a:rPr lang="en-GB" sz="1600">
                <a:solidFill>
                  <a:schemeClr val="hlink"/>
                </a:solidFill>
                <a:highlight>
                  <a:srgbClr val="FFFFFF"/>
                </a:highlight>
                <a:uFill>
                  <a:noFill/>
                </a:uFill>
                <a:hlinkClick r:id="rId4"/>
              </a:rPr>
              <a:t>www.msdn.microsoft.com/en-us/library/2w117ede.aspx</a:t>
            </a:r>
            <a:endParaRPr sz="1600">
              <a:solidFill>
                <a:srgbClr val="222222"/>
              </a:solidFill>
              <a:highlight>
                <a:srgbClr val="FFFFFF"/>
              </a:highlight>
            </a:endParaRPr>
          </a:p>
          <a:p>
            <a:pPr indent="-330200" lvl="0" marL="914400" rtl="0" algn="just">
              <a:lnSpc>
                <a:spcPct val="115000"/>
              </a:lnSpc>
              <a:spcBef>
                <a:spcPts val="0"/>
              </a:spcBef>
              <a:spcAft>
                <a:spcPts val="0"/>
              </a:spcAft>
              <a:buClr>
                <a:srgbClr val="222222"/>
              </a:buClr>
              <a:buSzPts val="1600"/>
              <a:buAutoNum type="arabicPeriod"/>
            </a:pPr>
            <a:r>
              <a:rPr lang="en-GB" sz="1600">
                <a:solidFill>
                  <a:schemeClr val="hlink"/>
                </a:solidFill>
                <a:highlight>
                  <a:srgbClr val="FFFFFF"/>
                </a:highlight>
                <a:uFill>
                  <a:noFill/>
                </a:uFill>
                <a:hlinkClick r:id="rId5"/>
              </a:rPr>
              <a:t>https://msdn.microsoft.com/en-us/library/system.security.cryptography.sha256(v=vs.105).aspx</a:t>
            </a:r>
            <a:endParaRPr sz="1600">
              <a:solidFill>
                <a:srgbClr val="222222"/>
              </a:solidFill>
              <a:highlight>
                <a:srgbClr val="FFFFFF"/>
              </a:highlight>
            </a:endParaRPr>
          </a:p>
          <a:p>
            <a:pPr indent="-330200" lvl="0" marL="914400" rtl="0" algn="just">
              <a:lnSpc>
                <a:spcPct val="115000"/>
              </a:lnSpc>
              <a:spcBef>
                <a:spcPts val="0"/>
              </a:spcBef>
              <a:spcAft>
                <a:spcPts val="0"/>
              </a:spcAft>
              <a:buClr>
                <a:srgbClr val="222222"/>
              </a:buClr>
              <a:buSzPts val="1600"/>
              <a:buAutoNum type="arabicPeriod"/>
            </a:pPr>
            <a:r>
              <a:rPr lang="en-GB" sz="1600">
                <a:solidFill>
                  <a:schemeClr val="hlink"/>
                </a:solidFill>
                <a:highlight>
                  <a:srgbClr val="FFFFFF"/>
                </a:highlight>
                <a:uFill>
                  <a:noFill/>
                </a:uFill>
                <a:hlinkClick r:id="rId6"/>
              </a:rPr>
              <a:t>https://docs.microsoft.com/en-us/dotnet/api/microsoft.visualstudio.utilities.gzip?view=visualstudiosdk-2017</a:t>
            </a:r>
            <a:endParaRPr sz="1600">
              <a:solidFill>
                <a:srgbClr val="222222"/>
              </a:solidFill>
              <a:highlight>
                <a:srgbClr val="FFFFFF"/>
              </a:highlight>
            </a:endParaRPr>
          </a:p>
          <a:p>
            <a:pPr indent="-330200" lvl="0" marL="914400" rtl="0" algn="just">
              <a:lnSpc>
                <a:spcPct val="115000"/>
              </a:lnSpc>
              <a:spcBef>
                <a:spcPts val="0"/>
              </a:spcBef>
              <a:spcAft>
                <a:spcPts val="0"/>
              </a:spcAft>
              <a:buClr>
                <a:srgbClr val="222222"/>
              </a:buClr>
              <a:buSzPts val="1600"/>
              <a:buAutoNum type="arabicPeriod"/>
            </a:pPr>
            <a:r>
              <a:rPr lang="en-GB" sz="1600">
                <a:solidFill>
                  <a:srgbClr val="222222"/>
                </a:solidFill>
                <a:highlight>
                  <a:srgbClr val="FFFFFF"/>
                </a:highlight>
              </a:rPr>
              <a:t>https://www.accusoft.com/blog/look-imagegear-c-samples/</a:t>
            </a:r>
            <a:endParaRPr sz="1600">
              <a:solidFill>
                <a:srgbClr val="222222"/>
              </a:solidFill>
              <a:highlight>
                <a:srgbClr val="FFFFFF"/>
              </a:highlight>
            </a:endParaRPr>
          </a:p>
          <a:p>
            <a:pPr indent="0" lvl="0" marL="914400" rtl="0" algn="l">
              <a:lnSpc>
                <a:spcPct val="115000"/>
              </a:lnSpc>
              <a:spcBef>
                <a:spcPts val="600"/>
              </a:spcBef>
              <a:spcAft>
                <a:spcPts val="1600"/>
              </a:spcAft>
              <a:buSzPts val="1800"/>
              <a:buNone/>
            </a:pPr>
            <a:r>
              <a:t/>
            </a:r>
            <a:endParaRPr sz="16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4"/>
          <p:cNvSpPr txBox="1"/>
          <p:nvPr>
            <p:ph idx="1" type="body"/>
          </p:nvPr>
        </p:nvSpPr>
        <p:spPr>
          <a:xfrm>
            <a:off x="107150" y="2245350"/>
            <a:ext cx="8520600" cy="130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b="1" lang="en-GB" sz="4800">
                <a:solidFill>
                  <a:schemeClr val="accent1"/>
                </a:solidFill>
              </a:rPr>
              <a:t>THANK YOU</a:t>
            </a:r>
            <a:endParaRPr b="1" sz="480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lang="en-GB"/>
              <a:t>Introduction</a:t>
            </a:r>
            <a:endParaRPr b="1" i="0" sz="3600" u="none" cap="none" strike="noStrike">
              <a:latin typeface="PT Sans Narrow"/>
              <a:ea typeface="PT Sans Narrow"/>
              <a:cs typeface="PT Sans Narrow"/>
              <a:sym typeface="PT Sans Narrow"/>
            </a:endParaRPr>
          </a:p>
        </p:txBody>
      </p:sp>
      <p:sp>
        <p:nvSpPr>
          <p:cNvPr id="86" name="Google Shape;86;p16"/>
          <p:cNvSpPr txBox="1"/>
          <p:nvPr>
            <p:ph idx="1" type="body"/>
          </p:nvPr>
        </p:nvSpPr>
        <p:spPr>
          <a:xfrm>
            <a:off x="311700" y="1539900"/>
            <a:ext cx="8520600" cy="3296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GB">
                <a:solidFill>
                  <a:srgbClr val="000000"/>
                </a:solidFill>
              </a:rPr>
              <a:t>This system is based on data repository.</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GB">
                <a:solidFill>
                  <a:srgbClr val="000000"/>
                </a:solidFill>
              </a:rPr>
              <a:t>This system also use for taking attendance.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GB">
                <a:solidFill>
                  <a:srgbClr val="000000"/>
                </a:solidFill>
              </a:rPr>
              <a:t>Attendee can upload multimedia data related to the event.</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GB">
                <a:solidFill>
                  <a:srgbClr val="000000"/>
                </a:solidFill>
              </a:rPr>
              <a:t>Event organizer can upload study material (if any).</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GB">
                <a:solidFill>
                  <a:srgbClr val="000000"/>
                </a:solidFill>
              </a:rPr>
              <a:t>Events organizers generate the report of the events and store them into repository.</a:t>
            </a:r>
            <a:endParaRPr>
              <a:solidFill>
                <a:srgbClr val="000000"/>
              </a:solidFill>
            </a:endParaRPr>
          </a:p>
          <a:p>
            <a:pPr indent="0" lvl="0" marL="0" marR="0" rtl="0" algn="l">
              <a:lnSpc>
                <a:spcPct val="115000"/>
              </a:lnSpc>
              <a:spcBef>
                <a:spcPts val="0"/>
              </a:spcBef>
              <a:spcAft>
                <a:spcPts val="0"/>
              </a:spcAft>
              <a:buSzPts val="1800"/>
              <a:buNone/>
            </a:pPr>
            <a:r>
              <a:t/>
            </a:r>
            <a:endParaRPr>
              <a:solidFill>
                <a:srgbClr val="000000"/>
              </a:solidFill>
            </a:endParaRPr>
          </a:p>
          <a:p>
            <a:pPr indent="0" lvl="0" marL="0" marR="0" rtl="0" algn="l">
              <a:lnSpc>
                <a:spcPct val="115000"/>
              </a:lnSpc>
              <a:spcBef>
                <a:spcPts val="0"/>
              </a:spcBef>
              <a:spcAft>
                <a:spcPts val="0"/>
              </a:spcAft>
              <a:buSzPts val="1800"/>
              <a:buNone/>
            </a:pPr>
            <a:r>
              <a:t/>
            </a:r>
            <a:endParaRPr b="1">
              <a:solidFill>
                <a:srgbClr val="000000"/>
              </a:solidFill>
            </a:endParaRPr>
          </a:p>
          <a:p>
            <a:pPr indent="0" lvl="0" marL="0" marR="0" rtl="0" algn="l">
              <a:lnSpc>
                <a:spcPct val="115000"/>
              </a:lnSpc>
              <a:spcBef>
                <a:spcPts val="0"/>
              </a:spcBef>
              <a:spcAft>
                <a:spcPts val="0"/>
              </a:spcAft>
              <a:buSzPts val="1800"/>
              <a:buNone/>
            </a:pPr>
            <a:r>
              <a:t/>
            </a:r>
            <a:endParaRPr b="1">
              <a:solidFill>
                <a:srgbClr val="000000"/>
              </a:solidFill>
            </a:endParaRPr>
          </a:p>
          <a:p>
            <a:pPr indent="0" lvl="0" marL="0" marR="0" rtl="0" algn="l">
              <a:lnSpc>
                <a:spcPct val="115000"/>
              </a:lnSpc>
              <a:spcBef>
                <a:spcPts val="0"/>
              </a:spcBef>
              <a:spcAft>
                <a:spcPts val="0"/>
              </a:spcAft>
              <a:buSzPts val="1800"/>
              <a:buNone/>
            </a:pPr>
            <a:r>
              <a:t/>
            </a:r>
            <a:endParaRPr b="1">
              <a:solidFill>
                <a:srgbClr val="000000"/>
              </a:solidFill>
            </a:endParaRPr>
          </a:p>
          <a:p>
            <a:pPr indent="0" lvl="0" marL="0" marR="0" rtl="0" algn="l">
              <a:lnSpc>
                <a:spcPct val="115000"/>
              </a:lnSpc>
              <a:spcBef>
                <a:spcPts val="0"/>
              </a:spcBef>
              <a:spcAft>
                <a:spcPts val="0"/>
              </a:spcAft>
              <a:buSzPts val="1800"/>
              <a:buNone/>
            </a:pPr>
            <a:r>
              <a:t/>
            </a:r>
            <a:endParaRPr b="1">
              <a:solidFill>
                <a:srgbClr val="000000"/>
              </a:solidFill>
            </a:endParaRPr>
          </a:p>
          <a:p>
            <a:pPr indent="0" lvl="0" marL="0" marR="0" rtl="0" algn="l">
              <a:lnSpc>
                <a:spcPct val="115000"/>
              </a:lnSpc>
              <a:spcBef>
                <a:spcPts val="0"/>
              </a:spcBef>
              <a:spcAft>
                <a:spcPts val="0"/>
              </a:spcAft>
              <a:buSzPts val="1800"/>
              <a:buNone/>
            </a:pPr>
            <a:r>
              <a:t/>
            </a:r>
            <a:endParaRPr b="1">
              <a:solidFill>
                <a:srgbClr val="000000"/>
              </a:solidFill>
            </a:endParaRPr>
          </a:p>
          <a:p>
            <a:pPr indent="0" lvl="0" marL="0" marR="0" rtl="0" algn="l">
              <a:lnSpc>
                <a:spcPct val="115000"/>
              </a:lnSpc>
              <a:spcBef>
                <a:spcPts val="0"/>
              </a:spcBef>
              <a:spcAft>
                <a:spcPts val="0"/>
              </a:spcAft>
              <a:buSzPts val="1800"/>
              <a:buNone/>
            </a:pPr>
            <a:r>
              <a:t/>
            </a:r>
            <a:endParaRPr b="1">
              <a:solidFill>
                <a:srgbClr val="000000"/>
              </a:solidFill>
            </a:endParaRPr>
          </a:p>
          <a:p>
            <a:pPr indent="0" lvl="0" marL="0" marR="0" rtl="0" algn="l">
              <a:lnSpc>
                <a:spcPct val="115000"/>
              </a:lnSpc>
              <a:spcBef>
                <a:spcPts val="0"/>
              </a:spcBef>
              <a:spcAft>
                <a:spcPts val="0"/>
              </a:spcAft>
              <a:buSzPts val="1800"/>
              <a:buNone/>
            </a:pPr>
            <a:r>
              <a:t/>
            </a:r>
            <a:endParaRPr b="1">
              <a:solidFill>
                <a:srgbClr val="000000"/>
              </a:solidFill>
            </a:endParaRPr>
          </a:p>
          <a:p>
            <a:pPr indent="0" lvl="0" marL="0" rtl="0" algn="l">
              <a:lnSpc>
                <a:spcPct val="115000"/>
              </a:lnSpc>
              <a:spcBef>
                <a:spcPts val="0"/>
              </a:spcBef>
              <a:spcAft>
                <a:spcPts val="0"/>
              </a:spcAft>
              <a:buSzPts val="1800"/>
              <a:buNone/>
            </a:pPr>
            <a:r>
              <a:t/>
            </a:r>
            <a:endParaRPr>
              <a:solidFill>
                <a:srgbClr val="000000"/>
              </a:solidFill>
            </a:endParaRPr>
          </a:p>
          <a:p>
            <a:pPr indent="0" lvl="0" marL="914400" marR="0" rtl="0" algn="l">
              <a:lnSpc>
                <a:spcPct val="115000"/>
              </a:lnSpc>
              <a:spcBef>
                <a:spcPts val="1600"/>
              </a:spcBef>
              <a:spcAft>
                <a:spcPts val="0"/>
              </a:spcAft>
              <a:buSzPts val="1800"/>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Need</a:t>
            </a:r>
            <a:endParaRPr/>
          </a:p>
        </p:txBody>
      </p:sp>
      <p:sp>
        <p:nvSpPr>
          <p:cNvPr id="92" name="Google Shape;92;p17"/>
          <p:cNvSpPr txBox="1"/>
          <p:nvPr>
            <p:ph idx="1" type="body"/>
          </p:nvPr>
        </p:nvSpPr>
        <p:spPr>
          <a:xfrm>
            <a:off x="623400" y="1152425"/>
            <a:ext cx="8520600" cy="3302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b="1" lang="en-GB" sz="2000">
                <a:solidFill>
                  <a:srgbClr val="000000"/>
                </a:solidFill>
              </a:rPr>
              <a:t>Following are the need of the system:	</a:t>
            </a:r>
            <a:endParaRPr sz="1600">
              <a:solidFill>
                <a:srgbClr val="000000"/>
              </a:solidFill>
            </a:endParaRPr>
          </a:p>
          <a:p>
            <a:pPr indent="-330200" lvl="1" marL="914400" rtl="0" algn="l">
              <a:lnSpc>
                <a:spcPct val="115000"/>
              </a:lnSpc>
              <a:spcBef>
                <a:spcPts val="0"/>
              </a:spcBef>
              <a:spcAft>
                <a:spcPts val="0"/>
              </a:spcAft>
              <a:buClr>
                <a:srgbClr val="000000"/>
              </a:buClr>
              <a:buSzPts val="1600"/>
              <a:buChar char="○"/>
            </a:pPr>
            <a:r>
              <a:rPr lang="en-GB" sz="1600">
                <a:solidFill>
                  <a:srgbClr val="000000"/>
                </a:solidFill>
              </a:rPr>
              <a:t>To take attendance of attendees of event</a:t>
            </a:r>
            <a:endParaRPr sz="1600">
              <a:solidFill>
                <a:srgbClr val="000000"/>
              </a:solidFill>
            </a:endParaRPr>
          </a:p>
          <a:p>
            <a:pPr indent="-330200" lvl="1" marL="914400" rtl="0" algn="l">
              <a:lnSpc>
                <a:spcPct val="115000"/>
              </a:lnSpc>
              <a:spcBef>
                <a:spcPts val="0"/>
              </a:spcBef>
              <a:spcAft>
                <a:spcPts val="0"/>
              </a:spcAft>
              <a:buClr>
                <a:srgbClr val="000000"/>
              </a:buClr>
              <a:buSzPts val="1600"/>
              <a:buChar char="○"/>
            </a:pPr>
            <a:r>
              <a:rPr lang="en-GB" sz="1600">
                <a:solidFill>
                  <a:srgbClr val="000000"/>
                </a:solidFill>
              </a:rPr>
              <a:t>To generate report of the events</a:t>
            </a:r>
            <a:endParaRPr sz="1600">
              <a:solidFill>
                <a:srgbClr val="000000"/>
              </a:solidFill>
            </a:endParaRPr>
          </a:p>
          <a:p>
            <a:pPr indent="-330200" lvl="1" marL="914400" rtl="0" algn="l">
              <a:lnSpc>
                <a:spcPct val="115000"/>
              </a:lnSpc>
              <a:spcBef>
                <a:spcPts val="0"/>
              </a:spcBef>
              <a:spcAft>
                <a:spcPts val="0"/>
              </a:spcAft>
              <a:buClr>
                <a:srgbClr val="000000"/>
              </a:buClr>
              <a:buSzPts val="1600"/>
              <a:buChar char="○"/>
            </a:pPr>
            <a:r>
              <a:rPr lang="en-GB" sz="1600">
                <a:solidFill>
                  <a:srgbClr val="000000"/>
                </a:solidFill>
              </a:rPr>
              <a:t>Event Organizers need to submit reports of the events to the college.</a:t>
            </a:r>
            <a:endParaRPr sz="1600">
              <a:solidFill>
                <a:srgbClr val="000000"/>
              </a:solidFill>
            </a:endParaRPr>
          </a:p>
          <a:p>
            <a:pPr indent="0" lvl="0" marL="457200" rtl="0" algn="l">
              <a:lnSpc>
                <a:spcPct val="115000"/>
              </a:lnSpc>
              <a:spcBef>
                <a:spcPts val="0"/>
              </a:spcBef>
              <a:spcAft>
                <a:spcPts val="0"/>
              </a:spcAft>
              <a:buSzPts val="1800"/>
              <a:buNone/>
            </a:pPr>
            <a:r>
              <a:t/>
            </a:r>
            <a:endParaRPr>
              <a:solidFill>
                <a:srgbClr val="000000"/>
              </a:solidFill>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Objective</a:t>
            </a:r>
            <a:endParaRPr/>
          </a:p>
        </p:txBody>
      </p:sp>
      <p:sp>
        <p:nvSpPr>
          <p:cNvPr id="98" name="Google Shape;98;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600"/>
              </a:spcBef>
              <a:spcAft>
                <a:spcPts val="0"/>
              </a:spcAft>
              <a:buClr>
                <a:srgbClr val="222222"/>
              </a:buClr>
              <a:buSzPts val="1800"/>
              <a:buChar char="●"/>
            </a:pPr>
            <a:r>
              <a:rPr b="1" lang="en-GB">
                <a:solidFill>
                  <a:srgbClr val="222222"/>
                </a:solidFill>
                <a:highlight>
                  <a:srgbClr val="FFFFFF"/>
                </a:highlight>
              </a:rPr>
              <a:t>This system is going to use by colleges to organize and manage an event, Following are the main features of this system:</a:t>
            </a:r>
            <a:endParaRPr b="1">
              <a:solidFill>
                <a:srgbClr val="222222"/>
              </a:solidFill>
              <a:highlight>
                <a:srgbClr val="FFFFFF"/>
              </a:highlight>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rgbClr val="222222"/>
              </a:buClr>
              <a:buSzPts val="1800"/>
              <a:buFont typeface="Times New Roman"/>
              <a:buChar char="○"/>
            </a:pPr>
            <a:r>
              <a:rPr lang="en-GB" sz="1800">
                <a:solidFill>
                  <a:srgbClr val="222222"/>
                </a:solidFill>
                <a:highlight>
                  <a:srgbClr val="FFFFFF"/>
                </a:highlight>
                <a:latin typeface="Times New Roman"/>
                <a:ea typeface="Times New Roman"/>
                <a:cs typeface="Times New Roman"/>
                <a:sym typeface="Times New Roman"/>
              </a:rPr>
              <a:t>To store all the detail information and data related to events.</a:t>
            </a:r>
            <a:endParaRPr sz="1800">
              <a:solidFill>
                <a:srgbClr val="222222"/>
              </a:solidFill>
              <a:highlight>
                <a:srgbClr val="FFFFFF"/>
              </a:highlight>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rgbClr val="222222"/>
              </a:buClr>
              <a:buSzPts val="1800"/>
              <a:buFont typeface="Times New Roman"/>
              <a:buChar char="○"/>
            </a:pPr>
            <a:r>
              <a:rPr lang="en-GB" sz="1800">
                <a:solidFill>
                  <a:srgbClr val="222222"/>
                </a:solidFill>
                <a:highlight>
                  <a:srgbClr val="FFFFFF"/>
                </a:highlight>
                <a:latin typeface="Times New Roman"/>
                <a:ea typeface="Times New Roman"/>
                <a:cs typeface="Times New Roman"/>
                <a:sym typeface="Times New Roman"/>
              </a:rPr>
              <a:t>To take attendance while events are going on.</a:t>
            </a:r>
            <a:endParaRPr sz="1800">
              <a:solidFill>
                <a:srgbClr val="222222"/>
              </a:solidFill>
              <a:highlight>
                <a:srgbClr val="FFFFFF"/>
              </a:highlight>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rgbClr val="222222"/>
              </a:buClr>
              <a:buSzPts val="1800"/>
              <a:buChar char="○"/>
            </a:pPr>
            <a:r>
              <a:rPr lang="en-GB" sz="1800">
                <a:solidFill>
                  <a:srgbClr val="222222"/>
                </a:solidFill>
                <a:highlight>
                  <a:srgbClr val="FFFFFF"/>
                </a:highlight>
                <a:latin typeface="Times New Roman"/>
                <a:ea typeface="Times New Roman"/>
                <a:cs typeface="Times New Roman"/>
                <a:sym typeface="Times New Roman"/>
              </a:rPr>
              <a:t>And taking feedbacks about the events. </a:t>
            </a:r>
            <a:endParaRPr sz="1800">
              <a:solidFill>
                <a:srgbClr val="222222"/>
              </a:solidFill>
              <a:highlight>
                <a:srgbClr val="FFFFFF"/>
              </a:highlight>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rgbClr val="222222"/>
              </a:buClr>
              <a:buSzPts val="1800"/>
              <a:buFont typeface="Times New Roman"/>
              <a:buChar char="○"/>
            </a:pPr>
            <a:r>
              <a:rPr lang="en-GB" sz="1800">
                <a:solidFill>
                  <a:srgbClr val="222222"/>
                </a:solidFill>
                <a:highlight>
                  <a:srgbClr val="FFFFFF"/>
                </a:highlight>
                <a:latin typeface="Times New Roman"/>
                <a:ea typeface="Times New Roman"/>
                <a:cs typeface="Times New Roman"/>
                <a:sym typeface="Times New Roman"/>
              </a:rPr>
              <a:t>Generating report of event</a:t>
            </a:r>
            <a:endParaRPr sz="1800">
              <a:solidFill>
                <a:srgbClr val="222222"/>
              </a:solidFill>
              <a:highlight>
                <a:srgbClr val="FFFFFF"/>
              </a:highlight>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rgbClr val="222222"/>
              </a:buClr>
              <a:buSzPts val="1800"/>
              <a:buFont typeface="Times New Roman"/>
              <a:buChar char="○"/>
            </a:pPr>
            <a:r>
              <a:rPr lang="en-GB" sz="1800">
                <a:solidFill>
                  <a:srgbClr val="222222"/>
                </a:solidFill>
                <a:highlight>
                  <a:srgbClr val="FFFFFF"/>
                </a:highlight>
                <a:latin typeface="Times New Roman"/>
                <a:ea typeface="Times New Roman"/>
                <a:cs typeface="Times New Roman"/>
                <a:sym typeface="Times New Roman"/>
              </a:rPr>
              <a:t>Upgrade resume by updating the detail of event</a:t>
            </a:r>
            <a:endParaRPr sz="1800">
              <a:solidFill>
                <a:srgbClr val="222222"/>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sz="1800">
              <a:solidFill>
                <a:srgbClr val="222222"/>
              </a:solidFill>
              <a:highlight>
                <a:srgbClr val="FFFFFF"/>
              </a:highlight>
              <a:latin typeface="Times New Roman"/>
              <a:ea typeface="Times New Roman"/>
              <a:cs typeface="Times New Roman"/>
              <a:sym typeface="Times New Roman"/>
            </a:endParaRPr>
          </a:p>
          <a:p>
            <a:pPr indent="0" lvl="0" marL="914400" rtl="0" algn="l">
              <a:lnSpc>
                <a:spcPct val="115000"/>
              </a:lnSpc>
              <a:spcBef>
                <a:spcPts val="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GB" sz="3600"/>
              <a:t>Review Of Literature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p>
            <a:pPr indent="457200" lvl="0" marL="457200" rtl="0" algn="l">
              <a:lnSpc>
                <a:spcPct val="115000"/>
              </a:lnSpc>
              <a:spcBef>
                <a:spcPts val="0"/>
              </a:spcBef>
              <a:spcAft>
                <a:spcPts val="0"/>
              </a:spcAft>
              <a:buSzPts val="4200"/>
              <a:buNone/>
            </a:pPr>
            <a:r>
              <a:rPr lang="en-GB" sz="2800">
                <a:latin typeface="Open Sans"/>
                <a:ea typeface="Open Sans"/>
                <a:cs typeface="Open Sans"/>
                <a:sym typeface="Open Sans"/>
              </a:rPr>
              <a:t>ScienceDB</a:t>
            </a:r>
            <a:endParaRPr/>
          </a:p>
        </p:txBody>
      </p:sp>
      <p:sp>
        <p:nvSpPr>
          <p:cNvPr id="109" name="Google Shape;109;p20"/>
          <p:cNvSpPr txBox="1"/>
          <p:nvPr>
            <p:ph idx="1" type="subTitle"/>
          </p:nvPr>
        </p:nvSpPr>
        <p:spPr>
          <a:xfrm>
            <a:off x="265500" y="2726875"/>
            <a:ext cx="4176600" cy="22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100"/>
              <a:buNone/>
            </a:pPr>
            <a:r>
              <a:rPr b="1" lang="en-GB" sz="2400">
                <a:solidFill>
                  <a:schemeClr val="accent1"/>
                </a:solidFill>
              </a:rPr>
              <a:t>A public multidisciplinary research data repository for eScience</a:t>
            </a:r>
            <a:r>
              <a:rPr b="1" baseline="30000" lang="en-GB" sz="2400">
                <a:solidFill>
                  <a:schemeClr val="accent1"/>
                </a:solidFill>
              </a:rPr>
              <a:t>[1] </a:t>
            </a:r>
            <a:endParaRPr sz="2400">
              <a:solidFill>
                <a:schemeClr val="accent1"/>
              </a:solidFill>
            </a:endParaRPr>
          </a:p>
        </p:txBody>
      </p:sp>
      <p:sp>
        <p:nvSpPr>
          <p:cNvPr id="110" name="Google Shape;110;p20"/>
          <p:cNvSpPr txBox="1"/>
          <p:nvPr>
            <p:ph idx="2" type="body"/>
          </p:nvPr>
        </p:nvSpPr>
        <p:spPr>
          <a:xfrm>
            <a:off x="4731300" y="219175"/>
            <a:ext cx="4255200" cy="4646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342900" lvl="1" marL="914400" rtl="0" algn="l">
              <a:lnSpc>
                <a:spcPct val="115000"/>
              </a:lnSpc>
              <a:spcBef>
                <a:spcPts val="1600"/>
              </a:spcBef>
              <a:spcAft>
                <a:spcPts val="0"/>
              </a:spcAft>
              <a:buClr>
                <a:schemeClr val="lt1"/>
              </a:buClr>
              <a:buSzPts val="1800"/>
              <a:buChar char="○"/>
            </a:pPr>
            <a:r>
              <a:rPr lang="en-GB" sz="1800"/>
              <a:t>Science DB is a data repository aiming to promote the preservation, publication and reuse of research data. </a:t>
            </a:r>
            <a:endParaRPr sz="1800"/>
          </a:p>
          <a:p>
            <a:pPr indent="-342900" lvl="1" marL="914400" rtl="0" algn="l">
              <a:lnSpc>
                <a:spcPct val="115000"/>
              </a:lnSpc>
              <a:spcBef>
                <a:spcPts val="0"/>
              </a:spcBef>
              <a:spcAft>
                <a:spcPts val="0"/>
              </a:spcAft>
              <a:buClr>
                <a:schemeClr val="lt1"/>
              </a:buClr>
              <a:buSzPts val="1800"/>
              <a:buChar char="○"/>
            </a:pPr>
            <a:r>
              <a:rPr lang="en-GB" sz="1800"/>
              <a:t>Researchers use it for storing,managing and sharing their research data </a:t>
            </a:r>
            <a:endParaRPr sz="1800"/>
          </a:p>
          <a:p>
            <a:pPr indent="-342900" lvl="1" marL="914400" rtl="0" algn="l">
              <a:lnSpc>
                <a:spcPct val="115000"/>
              </a:lnSpc>
              <a:spcBef>
                <a:spcPts val="0"/>
              </a:spcBef>
              <a:spcAft>
                <a:spcPts val="0"/>
              </a:spcAft>
              <a:buClr>
                <a:schemeClr val="lt1"/>
              </a:buClr>
              <a:buSzPts val="1800"/>
              <a:buChar char="○"/>
            </a:pPr>
            <a:r>
              <a:rPr lang="en-GB" sz="1800"/>
              <a:t> Moreover it allows research projects or teams to preserve and share their data according to their flexible demands.</a:t>
            </a:r>
            <a:endParaRPr sz="1800"/>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11700" y="1292375"/>
            <a:ext cx="8520600" cy="3302700"/>
          </a:xfrm>
          <a:prstGeom prst="rect">
            <a:avLst/>
          </a:prstGeom>
          <a:noFill/>
          <a:ln>
            <a:noFill/>
          </a:ln>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rgbClr val="000000"/>
              </a:buClr>
              <a:buSzPts val="1400"/>
              <a:buChar char="○"/>
            </a:pPr>
            <a:r>
              <a:rPr b="1" lang="en-GB">
                <a:solidFill>
                  <a:srgbClr val="000000"/>
                </a:solidFill>
              </a:rPr>
              <a:t>Advantages</a:t>
            </a:r>
            <a:endParaRPr b="1"/>
          </a:p>
          <a:p>
            <a:pPr indent="-317500" lvl="2" marL="1371600" rtl="0" algn="l">
              <a:lnSpc>
                <a:spcPct val="115000"/>
              </a:lnSpc>
              <a:spcBef>
                <a:spcPts val="0"/>
              </a:spcBef>
              <a:spcAft>
                <a:spcPts val="0"/>
              </a:spcAft>
              <a:buClr>
                <a:srgbClr val="000000"/>
              </a:buClr>
              <a:buSzPts val="1400"/>
              <a:buChar char="■"/>
            </a:pPr>
            <a:r>
              <a:rPr lang="en-GB">
                <a:solidFill>
                  <a:srgbClr val="000000"/>
                </a:solidFill>
              </a:rPr>
              <a:t> Data Collaboration</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GB">
                <a:solidFill>
                  <a:srgbClr val="000000"/>
                </a:solidFill>
              </a:rPr>
              <a:t>Disadvantages</a:t>
            </a:r>
            <a:endParaRPr b="1">
              <a:solidFill>
                <a:srgbClr val="000000"/>
              </a:solidFill>
            </a:endParaRPr>
          </a:p>
          <a:p>
            <a:pPr indent="-317500" lvl="2" marL="1371600" rtl="0" algn="l">
              <a:lnSpc>
                <a:spcPct val="115000"/>
              </a:lnSpc>
              <a:spcBef>
                <a:spcPts val="0"/>
              </a:spcBef>
              <a:spcAft>
                <a:spcPts val="0"/>
              </a:spcAft>
              <a:buClr>
                <a:srgbClr val="000000"/>
              </a:buClr>
              <a:buSzPts val="1400"/>
              <a:buChar char="■"/>
            </a:pPr>
            <a:r>
              <a:rPr lang="en-GB">
                <a:solidFill>
                  <a:srgbClr val="000000"/>
                </a:solidFill>
              </a:rPr>
              <a:t> Platform dependent </a:t>
            </a:r>
            <a:endParaRPr>
              <a:solidFill>
                <a:srgbClr val="000000"/>
              </a:solidFill>
            </a:endParaRPr>
          </a:p>
          <a:p>
            <a:pPr indent="-317500" lvl="2" marL="1371600" rtl="0" algn="l">
              <a:lnSpc>
                <a:spcPct val="115000"/>
              </a:lnSpc>
              <a:spcBef>
                <a:spcPts val="0"/>
              </a:spcBef>
              <a:spcAft>
                <a:spcPts val="0"/>
              </a:spcAft>
              <a:buClr>
                <a:srgbClr val="000000"/>
              </a:buClr>
              <a:buSzPts val="1400"/>
              <a:buChar char="■"/>
            </a:pPr>
            <a:r>
              <a:rPr lang="en-GB">
                <a:solidFill>
                  <a:srgbClr val="000000"/>
                </a:solidFill>
              </a:rPr>
              <a:t> Manually Checker for Quality Assurance</a:t>
            </a:r>
            <a:endParaRPr>
              <a:solidFill>
                <a:srgbClr val="000000"/>
              </a:solidFill>
            </a:endParaRPr>
          </a:p>
          <a:p>
            <a:pPr indent="-317500" lvl="2" marL="1371600" rtl="0" algn="l">
              <a:lnSpc>
                <a:spcPct val="115000"/>
              </a:lnSpc>
              <a:spcBef>
                <a:spcPts val="0"/>
              </a:spcBef>
              <a:spcAft>
                <a:spcPts val="0"/>
              </a:spcAft>
              <a:buClr>
                <a:srgbClr val="000000"/>
              </a:buClr>
              <a:buSzPts val="1400"/>
              <a:buChar char="■"/>
            </a:pPr>
            <a:r>
              <a:rPr lang="en-GB">
                <a:solidFill>
                  <a:srgbClr val="000000"/>
                </a:solidFill>
              </a:rPr>
              <a:t> No Compression</a:t>
            </a:r>
            <a:endParaRPr/>
          </a:p>
          <a:p>
            <a:pPr indent="-317500" lvl="1" marL="914400" rtl="0" algn="l">
              <a:lnSpc>
                <a:spcPct val="115000"/>
              </a:lnSpc>
              <a:spcBef>
                <a:spcPts val="0"/>
              </a:spcBef>
              <a:spcAft>
                <a:spcPts val="0"/>
              </a:spcAft>
              <a:buClr>
                <a:srgbClr val="000000"/>
              </a:buClr>
              <a:buSzPts val="1400"/>
              <a:buChar char="○"/>
            </a:pPr>
            <a:r>
              <a:rPr b="1" lang="en-GB">
                <a:solidFill>
                  <a:srgbClr val="000000"/>
                </a:solidFill>
              </a:rPr>
              <a:t>How to Overcome in our proposed system</a:t>
            </a:r>
            <a:endParaRPr b="1">
              <a:solidFill>
                <a:srgbClr val="000000"/>
              </a:solidFill>
            </a:endParaRPr>
          </a:p>
          <a:p>
            <a:pPr indent="-317500" lvl="2" marL="1371600" rtl="0" algn="l">
              <a:lnSpc>
                <a:spcPct val="115000"/>
              </a:lnSpc>
              <a:spcBef>
                <a:spcPts val="0"/>
              </a:spcBef>
              <a:spcAft>
                <a:spcPts val="0"/>
              </a:spcAft>
              <a:buClr>
                <a:srgbClr val="000000"/>
              </a:buClr>
              <a:buSzPts val="1400"/>
              <a:buChar char="■"/>
            </a:pPr>
            <a:r>
              <a:rPr lang="en-GB">
                <a:solidFill>
                  <a:srgbClr val="000000"/>
                </a:solidFill>
              </a:rPr>
              <a:t>Available for all Native Platform</a:t>
            </a:r>
            <a:endParaRPr>
              <a:solidFill>
                <a:srgbClr val="000000"/>
              </a:solidFill>
            </a:endParaRPr>
          </a:p>
          <a:p>
            <a:pPr indent="-317500" lvl="2" marL="1371600" rtl="0" algn="l">
              <a:lnSpc>
                <a:spcPct val="100000"/>
              </a:lnSpc>
              <a:spcBef>
                <a:spcPts val="0"/>
              </a:spcBef>
              <a:spcAft>
                <a:spcPts val="0"/>
              </a:spcAft>
              <a:buClr>
                <a:srgbClr val="000000"/>
              </a:buClr>
              <a:buSzPts val="1400"/>
              <a:buChar char="■"/>
            </a:pPr>
            <a:r>
              <a:rPr lang="en-GB">
                <a:solidFill>
                  <a:srgbClr val="000000"/>
                </a:solidFill>
              </a:rPr>
              <a:t>Compression Algorithm (Gzip)</a:t>
            </a:r>
            <a:r>
              <a:rPr baseline="30000" lang="en-GB" sz="1600">
                <a:solidFill>
                  <a:srgbClr val="000000"/>
                </a:solidFill>
              </a:rPr>
              <a:t>[7]</a:t>
            </a:r>
            <a:endParaRPr/>
          </a:p>
        </p:txBody>
      </p:sp>
      <p:sp>
        <p:nvSpPr>
          <p:cNvPr id="116" name="Google Shape;116;p21"/>
          <p:cNvSpPr txBox="1"/>
          <p:nvPr/>
        </p:nvSpPr>
        <p:spPr>
          <a:xfrm>
            <a:off x="410450" y="320675"/>
            <a:ext cx="1269900" cy="4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accent1"/>
                </a:solidFill>
                <a:latin typeface="PT Sans Narrow"/>
                <a:ea typeface="PT Sans Narrow"/>
                <a:cs typeface="PT Sans Narrow"/>
                <a:sym typeface="PT Sans Narrow"/>
              </a:rPr>
              <a:t>Cont..</a:t>
            </a:r>
            <a:endParaRPr b="1" i="0" sz="2500" u="none" cap="none" strike="noStrike">
              <a:solidFill>
                <a:schemeClr val="accent1"/>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