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Average"/>
      <p:regular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swald-regular.fntdata"/><Relationship Id="rId10" Type="http://schemas.openxmlformats.org/officeDocument/2006/relationships/slide" Target="slides/slide4.xml"/><Relationship Id="rId32" Type="http://schemas.openxmlformats.org/officeDocument/2006/relationships/font" Target="fonts/Average-regular.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swald-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1" name="Google Shape;20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100"/>
              <a:buNone/>
            </a:pPr>
            <a:r>
              <a:rPr lang="en-US" sz="1800">
                <a:solidFill>
                  <a:schemeClr val="accent3"/>
                </a:solidFill>
                <a:latin typeface="Average"/>
                <a:ea typeface="Average"/>
                <a:cs typeface="Average"/>
                <a:sym typeface="Average"/>
              </a:rPr>
              <a:t>The secrecy that cryptosystems provide resides in the selection of the cryptographic key.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 name="Google Shape;62;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3" name="Shape 63"/>
        <p:cNvGrpSpPr/>
        <p:nvPr/>
      </p:nvGrpSpPr>
      <p:grpSpPr>
        <a:xfrm>
          <a:off x="0" y="0"/>
          <a:ext cx="0" cy="0"/>
          <a:chOff x="0" y="0"/>
          <a:chExt cx="0" cy="0"/>
        </a:xfrm>
      </p:grpSpPr>
      <p:grpSp>
        <p:nvGrpSpPr>
          <p:cNvPr id="64" name="Google Shape;64;p15"/>
          <p:cNvGrpSpPr/>
          <p:nvPr/>
        </p:nvGrpSpPr>
        <p:grpSpPr>
          <a:xfrm>
            <a:off x="4350279" y="2855377"/>
            <a:ext cx="443589" cy="105632"/>
            <a:chOff x="4137525" y="2915950"/>
            <a:chExt cx="869100" cy="207000"/>
          </a:xfrm>
        </p:grpSpPr>
        <p:sp>
          <p:nvSpPr>
            <p:cNvPr id="65" name="Google Shape;65;p15"/>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5"/>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15"/>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69" name="Google Shape;69;p15"/>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0" name="Google Shape;70;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71" name="Shape 71"/>
        <p:cNvGrpSpPr/>
        <p:nvPr/>
      </p:nvGrpSpPr>
      <p:grpSpPr>
        <a:xfrm>
          <a:off x="0" y="0"/>
          <a:ext cx="0" cy="0"/>
          <a:chOff x="0" y="0"/>
          <a:chExt cx="0" cy="0"/>
        </a:xfrm>
      </p:grpSpPr>
      <p:sp>
        <p:nvSpPr>
          <p:cNvPr id="72" name="Google Shape;72;p16"/>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3" name="Google Shape;73;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6" name="Google Shape;76;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7" name="Google Shape;77;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8" name="Google Shape;78;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9" name="Shape 79"/>
        <p:cNvGrpSpPr/>
        <p:nvPr/>
      </p:nvGrpSpPr>
      <p:grpSpPr>
        <a:xfrm>
          <a:off x="0" y="0"/>
          <a:ext cx="0" cy="0"/>
          <a:chOff x="0" y="0"/>
          <a:chExt cx="0" cy="0"/>
        </a:xfrm>
      </p:grpSpPr>
      <p:sp>
        <p:nvSpPr>
          <p:cNvPr id="80" name="Google Shape;8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1" name="Google Shape;81;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82" name="Shape 82"/>
        <p:cNvGrpSpPr/>
        <p:nvPr/>
      </p:nvGrpSpPr>
      <p:grpSpPr>
        <a:xfrm>
          <a:off x="0" y="0"/>
          <a:ext cx="0" cy="0"/>
          <a:chOff x="0" y="0"/>
          <a:chExt cx="0" cy="0"/>
        </a:xfrm>
      </p:grpSpPr>
      <p:sp>
        <p:nvSpPr>
          <p:cNvPr id="83" name="Google Shape;83;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4" name="Google Shape;84;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5" name="Google Shape;85;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86" name="Shape 86"/>
        <p:cNvGrpSpPr/>
        <p:nvPr/>
      </p:nvGrpSpPr>
      <p:grpSpPr>
        <a:xfrm>
          <a:off x="0" y="0"/>
          <a:ext cx="0" cy="0"/>
          <a:chOff x="0" y="0"/>
          <a:chExt cx="0" cy="0"/>
        </a:xfrm>
      </p:grpSpPr>
      <p:sp>
        <p:nvSpPr>
          <p:cNvPr id="87" name="Google Shape;87;p20"/>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88" name="Google Shape;88;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1" name="Google Shape;91;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2" name="Google Shape;92;p21"/>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3" name="Google Shape;93;p21"/>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94" name="Google Shape;94;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95" name="Google Shape;95;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6" name="Shape 96"/>
        <p:cNvGrpSpPr/>
        <p:nvPr/>
      </p:nvGrpSpPr>
      <p:grpSpPr>
        <a:xfrm>
          <a:off x="0" y="0"/>
          <a:ext cx="0" cy="0"/>
          <a:chOff x="0" y="0"/>
          <a:chExt cx="0" cy="0"/>
        </a:xfrm>
      </p:grpSpPr>
      <p:sp>
        <p:nvSpPr>
          <p:cNvPr id="97" name="Google Shape;9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98" name="Google Shape;98;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9" name="Shape 99"/>
        <p:cNvGrpSpPr/>
        <p:nvPr/>
      </p:nvGrpSpPr>
      <p:grpSpPr>
        <a:xfrm>
          <a:off x="0" y="0"/>
          <a:ext cx="0" cy="0"/>
          <a:chOff x="0" y="0"/>
          <a:chExt cx="0" cy="0"/>
        </a:xfrm>
      </p:grpSpPr>
      <p:sp>
        <p:nvSpPr>
          <p:cNvPr id="100" name="Google Shape;100;p23"/>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1" name="Google Shape;101;p2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2" name="Google Shape;102;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3" name="Shape 103"/>
        <p:cNvGrpSpPr/>
        <p:nvPr/>
      </p:nvGrpSpPr>
      <p:grpSpPr>
        <a:xfrm>
          <a:off x="0" y="0"/>
          <a:ext cx="0" cy="0"/>
          <a:chOff x="0" y="0"/>
          <a:chExt cx="0" cy="0"/>
        </a:xfrm>
      </p:grpSpPr>
      <p:sp>
        <p:nvSpPr>
          <p:cNvPr id="104" name="Google Shape;104;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57" name="Google Shape;5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160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1600"/>
              </a:spcBef>
              <a:spcAft>
                <a:spcPts val="160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58" name="Google Shape;58;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5"/>
          <p:cNvSpPr txBox="1"/>
          <p:nvPr>
            <p:ph type="ctrTitle"/>
          </p:nvPr>
        </p:nvSpPr>
        <p:spPr>
          <a:xfrm>
            <a:off x="671258" y="910075"/>
            <a:ext cx="7801500" cy="173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800"/>
              <a:buNone/>
            </a:pPr>
            <a:r>
              <a:rPr lang="en-US"/>
              <a:t>Key Generation &amp; Key Infrastructure</a:t>
            </a:r>
            <a:endParaRPr/>
          </a:p>
        </p:txBody>
      </p:sp>
      <p:sp>
        <p:nvSpPr>
          <p:cNvPr id="110" name="Google Shape;110;p25"/>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US"/>
              <a:t>By:</a:t>
            </a:r>
            <a:endParaRPr/>
          </a:p>
          <a:p>
            <a:pPr indent="0" lvl="0" marL="0" rtl="0" algn="ctr">
              <a:lnSpc>
                <a:spcPct val="100000"/>
              </a:lnSpc>
              <a:spcBef>
                <a:spcPts val="0"/>
              </a:spcBef>
              <a:spcAft>
                <a:spcPts val="0"/>
              </a:spcAft>
              <a:buSzPts val="2100"/>
              <a:buNone/>
            </a:pPr>
            <a:r>
              <a:rPr lang="en-US"/>
              <a:t>Anant Bhandari &amp; Harsh Bharucha</a:t>
            </a:r>
            <a:endParaRPr/>
          </a:p>
          <a:p>
            <a:pPr indent="0" lvl="0" marL="0" rtl="0" algn="ctr">
              <a:lnSpc>
                <a:spcPct val="100000"/>
              </a:lnSpc>
              <a:spcBef>
                <a:spcPts val="0"/>
              </a:spcBef>
              <a:spcAft>
                <a:spcPts val="0"/>
              </a:spcAft>
              <a:buSzPts val="2100"/>
              <a:buNone/>
            </a:pPr>
            <a:r>
              <a:rPr lang="en-US"/>
              <a:t>2019430004       2019430005</a:t>
            </a:r>
            <a:endParaRPr/>
          </a:p>
          <a:p>
            <a:pPr indent="0" lvl="0" marL="0" rtl="0" algn="ctr">
              <a:lnSpc>
                <a:spcPct val="100000"/>
              </a:lnSpc>
              <a:spcBef>
                <a:spcPts val="0"/>
              </a:spcBef>
              <a:spcAft>
                <a:spcPts val="0"/>
              </a:spcAft>
              <a:buSzPts val="2100"/>
              <a:buNone/>
            </a:pPr>
            <a:r>
              <a:t/>
            </a:r>
            <a:endParaRPr/>
          </a:p>
        </p:txBody>
      </p:sp>
      <p:pic>
        <p:nvPicPr>
          <p:cNvPr id="111" name="Google Shape;111;p25"/>
          <p:cNvPicPr preferRelativeResize="0"/>
          <p:nvPr/>
        </p:nvPicPr>
        <p:blipFill rotWithShape="1">
          <a:blip r:embed="rId3">
            <a:alphaModFix/>
          </a:blip>
          <a:srcRect b="0" l="0" r="0" t="0"/>
          <a:stretch/>
        </p:blipFill>
        <p:spPr>
          <a:xfrm rot="5399977">
            <a:off x="-77471" y="2717649"/>
            <a:ext cx="2488966" cy="2334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167" name="Google Shape;167;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1800"/>
              <a:buNone/>
            </a:pPr>
            <a:r>
              <a:rPr lang="en-US"/>
              <a:t>One immediate problem is that Bob must know Cathy’s public key to validate the certificate. Two approaches deal with this problem. </a:t>
            </a:r>
            <a:endParaRPr/>
          </a:p>
          <a:p>
            <a:pPr indent="-342900" lvl="0" marL="457200" rtl="0" algn="l">
              <a:lnSpc>
                <a:spcPct val="115000"/>
              </a:lnSpc>
              <a:spcBef>
                <a:spcPts val="1600"/>
              </a:spcBef>
              <a:spcAft>
                <a:spcPts val="0"/>
              </a:spcAft>
              <a:buSzPts val="1800"/>
              <a:buChar char="●"/>
            </a:pPr>
            <a:r>
              <a:rPr lang="en-US"/>
              <a:t>Merkle’s Tree Authentication Scheme  </a:t>
            </a:r>
            <a:endParaRPr/>
          </a:p>
          <a:p>
            <a:pPr indent="-342900" lvl="0" marL="457200" rtl="0" algn="l">
              <a:lnSpc>
                <a:spcPct val="115000"/>
              </a:lnSpc>
              <a:spcBef>
                <a:spcPts val="0"/>
              </a:spcBef>
              <a:spcAft>
                <a:spcPts val="0"/>
              </a:spcAft>
              <a:buSzPts val="1800"/>
              <a:buChar char="●"/>
            </a:pPr>
            <a:r>
              <a:rPr lang="en-US"/>
              <a:t>Certificate Signature Chains</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Merkle’s Tree Authentication Scheme</a:t>
            </a:r>
            <a:endParaRPr/>
          </a:p>
        </p:txBody>
      </p:sp>
      <p:sp>
        <p:nvSpPr>
          <p:cNvPr id="173" name="Google Shape;173;p35"/>
          <p:cNvSpPr txBox="1"/>
          <p:nvPr>
            <p:ph idx="1" type="body"/>
          </p:nvPr>
        </p:nvSpPr>
        <p:spPr>
          <a:xfrm>
            <a:off x="311700" y="11368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t>Merkle notes that public keys and associated identities can be kept as data in a file. Changing any of these changes the file. This reduces the problem of substituting faked keys or identities to a data integrity problem. Cryptographic hash functions create checksums that reveal changes to files. Merkle uses them to protect the file.</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1600"/>
              </a:spcAft>
              <a:buSzPts val="1800"/>
              <a:buNone/>
            </a:pPr>
            <a:r>
              <a:rPr lang="en-US"/>
              <a:t>where i &lt; j</a:t>
            </a:r>
            <a:endParaRPr/>
          </a:p>
        </p:txBody>
      </p:sp>
      <p:pic>
        <p:nvPicPr>
          <p:cNvPr id="174" name="Google Shape;174;p35"/>
          <p:cNvPicPr preferRelativeResize="0"/>
          <p:nvPr/>
        </p:nvPicPr>
        <p:blipFill rotWithShape="1">
          <a:blip r:embed="rId3">
            <a:alphaModFix/>
          </a:blip>
          <a:srcRect b="0" l="0" r="0" t="0"/>
          <a:stretch/>
        </p:blipFill>
        <p:spPr>
          <a:xfrm>
            <a:off x="2462250" y="2714525"/>
            <a:ext cx="5864825" cy="1912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180" name="Google Shape;180;p36"/>
          <p:cNvSpPr txBox="1"/>
          <p:nvPr>
            <p:ph idx="1" type="body"/>
          </p:nvPr>
        </p:nvSpPr>
        <p:spPr>
          <a:xfrm>
            <a:off x="311700" y="445025"/>
            <a:ext cx="8520600" cy="41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US"/>
              <a:t>Merkle’s scheme, the ancillary hashes needed to validate a certificate are called the authentication Merkle’s scheme is important because it examines certificate hierarchies and suggests a mechanism that does not use public key signatures to create certificates. The need to have the file available so the root value can be recomputed at will makes this scheme impractical for networks involving large numbers of certificates on widely separated systems.</a:t>
            </a:r>
            <a:endParaRPr/>
          </a:p>
        </p:txBody>
      </p:sp>
      <p:pic>
        <p:nvPicPr>
          <p:cNvPr id="181" name="Google Shape;181;p36"/>
          <p:cNvPicPr preferRelativeResize="0"/>
          <p:nvPr/>
        </p:nvPicPr>
        <p:blipFill rotWithShape="1">
          <a:blip r:embed="rId3">
            <a:alphaModFix/>
          </a:blip>
          <a:srcRect b="0" l="0" r="0" t="0"/>
          <a:stretch/>
        </p:blipFill>
        <p:spPr>
          <a:xfrm>
            <a:off x="847075" y="2571750"/>
            <a:ext cx="6962525" cy="2129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a:t>Certificate Signature Chains</a:t>
            </a:r>
            <a:endParaRPr/>
          </a:p>
        </p:txBody>
      </p:sp>
      <p:sp>
        <p:nvSpPr>
          <p:cNvPr id="187" name="Google Shape;187;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Char char="●"/>
            </a:pPr>
            <a:r>
              <a:rPr lang="en-US"/>
              <a:t>The usual form of a certificate is for the issuer to encipher a hash of the identity of the subject, the public key, and information such as time of issue or expiration using the issuer’s private key. To validate the certificate, a user uses the issuer’s public key  to decipher the hash and check  the data in the certificate. The user trying to validate the certificate must obtain the issuer’s public key. If the issuer has a certificate, the user can get that key from the issuer’s certificate. But the problem is : how can the issuer’s certificate be validated ?</a:t>
            </a:r>
            <a:endParaRPr/>
          </a:p>
          <a:p>
            <a:pPr indent="-342900" lvl="0" marL="457200" rtl="0" algn="just">
              <a:lnSpc>
                <a:spcPct val="115000"/>
              </a:lnSpc>
              <a:spcBef>
                <a:spcPts val="0"/>
              </a:spcBef>
              <a:spcAft>
                <a:spcPts val="0"/>
              </a:spcAft>
              <a:buSzPts val="1800"/>
              <a:buChar char="●"/>
            </a:pPr>
            <a:r>
              <a:rPr lang="en-US"/>
              <a:t>Two approaches to this problem are - X.509 and PGP.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X.509 Certificate</a:t>
            </a:r>
            <a:endParaRPr/>
          </a:p>
        </p:txBody>
      </p:sp>
      <p:pic>
        <p:nvPicPr>
          <p:cNvPr id="193" name="Google Shape;193;p38"/>
          <p:cNvPicPr preferRelativeResize="0"/>
          <p:nvPr>
            <p:ph idx="1" type="body"/>
          </p:nvPr>
        </p:nvPicPr>
        <p:blipFill rotWithShape="1">
          <a:blip r:embed="rId3">
            <a:alphaModFix/>
          </a:blip>
          <a:srcRect b="0" l="0" r="0" t="0"/>
          <a:stretch/>
        </p:blipFill>
        <p:spPr>
          <a:xfrm>
            <a:off x="1702905" y="1017725"/>
            <a:ext cx="5738189" cy="37055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9"/>
          <p:cNvSpPr txBox="1"/>
          <p:nvPr>
            <p:ph idx="1" type="body"/>
          </p:nvPr>
        </p:nvSpPr>
        <p:spPr>
          <a:xfrm>
            <a:off x="311700" y="453762"/>
            <a:ext cx="8520600" cy="4115113"/>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Char char="•"/>
            </a:pPr>
            <a:r>
              <a:rPr b="1" lang="en-US"/>
              <a:t>Version - </a:t>
            </a:r>
            <a:r>
              <a:rPr lang="en-US"/>
              <a:t>The default is version 1. If the issuer unique identifier or subject unique</a:t>
            </a:r>
            <a:r>
              <a:rPr i="1" lang="en-US"/>
              <a:t> </a:t>
            </a:r>
            <a:r>
              <a:rPr lang="en-US"/>
              <a:t>identifier</a:t>
            </a:r>
            <a:r>
              <a:rPr i="1" lang="en-US"/>
              <a:t> </a:t>
            </a:r>
            <a:r>
              <a:rPr lang="en-US"/>
              <a:t>are present, the value must be version 2. If one or more extensions are present, the version must be version 3.</a:t>
            </a:r>
            <a:endParaRPr/>
          </a:p>
          <a:p>
            <a:pPr indent="-342900" lvl="0" marL="457200" rtl="0" algn="l">
              <a:lnSpc>
                <a:spcPct val="115000"/>
              </a:lnSpc>
              <a:spcBef>
                <a:spcPts val="0"/>
              </a:spcBef>
              <a:spcAft>
                <a:spcPts val="0"/>
              </a:spcAft>
              <a:buSzPts val="1800"/>
              <a:buFont typeface="Arial"/>
              <a:buChar char="•"/>
            </a:pPr>
            <a:r>
              <a:rPr b="1" lang="en-US"/>
              <a:t>Serial number - </a:t>
            </a:r>
            <a:r>
              <a:rPr lang="en-US"/>
              <a:t>An integer value unique within the issuing CA that is unambiguously associated with this certificate.</a:t>
            </a:r>
            <a:endParaRPr/>
          </a:p>
          <a:p>
            <a:pPr indent="-342900" lvl="0" marL="457200" rtl="0" algn="l">
              <a:lnSpc>
                <a:spcPct val="115000"/>
              </a:lnSpc>
              <a:spcBef>
                <a:spcPts val="0"/>
              </a:spcBef>
              <a:spcAft>
                <a:spcPts val="0"/>
              </a:spcAft>
              <a:buSzPts val="1800"/>
              <a:buFont typeface="Arial"/>
              <a:buChar char="•"/>
            </a:pPr>
            <a:r>
              <a:rPr b="1" lang="en-US"/>
              <a:t>Signature algorithm identifier - </a:t>
            </a:r>
            <a:r>
              <a:rPr lang="en-US"/>
              <a:t>The algorithm used to sign the certificate together with any associated parameters.</a:t>
            </a:r>
            <a:endParaRPr/>
          </a:p>
          <a:p>
            <a:pPr indent="-342900" lvl="0" marL="457200" rtl="0" algn="l">
              <a:lnSpc>
                <a:spcPct val="115000"/>
              </a:lnSpc>
              <a:spcBef>
                <a:spcPts val="0"/>
              </a:spcBef>
              <a:spcAft>
                <a:spcPts val="0"/>
              </a:spcAft>
              <a:buSzPts val="1800"/>
              <a:buFont typeface="Arial"/>
              <a:buChar char="•"/>
            </a:pPr>
            <a:r>
              <a:rPr b="1" lang="en-US"/>
              <a:t>Issuer name - </a:t>
            </a:r>
            <a:r>
              <a:rPr lang="en-US"/>
              <a:t>X.500 is the name of the CA that created and signed this certificate.</a:t>
            </a:r>
            <a:endParaRPr/>
          </a:p>
          <a:p>
            <a:pPr indent="-342900" lvl="0" marL="457200" rtl="0" algn="l">
              <a:lnSpc>
                <a:spcPct val="115000"/>
              </a:lnSpc>
              <a:spcBef>
                <a:spcPts val="0"/>
              </a:spcBef>
              <a:spcAft>
                <a:spcPts val="0"/>
              </a:spcAft>
              <a:buSzPts val="1800"/>
              <a:buFont typeface="Arial"/>
              <a:buChar char="•"/>
            </a:pPr>
            <a:r>
              <a:rPr b="1" lang="en-US"/>
              <a:t>Period of validity - </a:t>
            </a:r>
            <a:r>
              <a:rPr lang="en-US"/>
              <a:t>Consists of two dates: the first and last on which the certificate is valid.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40"/>
          <p:cNvSpPr txBox="1"/>
          <p:nvPr>
            <p:ph idx="1" type="body"/>
          </p:nvPr>
        </p:nvSpPr>
        <p:spPr>
          <a:xfrm>
            <a:off x="311700" y="336884"/>
            <a:ext cx="8520600" cy="4530749"/>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Char char="•"/>
            </a:pPr>
            <a:r>
              <a:rPr b="1" lang="en-US"/>
              <a:t>Subject name: </a:t>
            </a:r>
            <a:r>
              <a:rPr lang="en-US"/>
              <a:t>The name of the user to whom this certificate refers. That is, this certificate certifies the public key of the subject who holds the corresponding private key.</a:t>
            </a:r>
            <a:endParaRPr/>
          </a:p>
          <a:p>
            <a:pPr indent="-342900" lvl="0" marL="457200" rtl="0" algn="l">
              <a:lnSpc>
                <a:spcPct val="115000"/>
              </a:lnSpc>
              <a:spcBef>
                <a:spcPts val="0"/>
              </a:spcBef>
              <a:spcAft>
                <a:spcPts val="0"/>
              </a:spcAft>
              <a:buSzPts val="1800"/>
              <a:buFont typeface="Arial"/>
              <a:buChar char="•"/>
            </a:pPr>
            <a:r>
              <a:rPr b="1" lang="en-US"/>
              <a:t>Subject’s public-key information: </a:t>
            </a:r>
            <a:r>
              <a:rPr lang="en-US"/>
              <a:t>The public key of the subject, plus an identifier of the algorithm for which this key is to be used, together with any associated parameters.</a:t>
            </a:r>
            <a:endParaRPr/>
          </a:p>
          <a:p>
            <a:pPr indent="-342900" lvl="0" marL="457200" rtl="0" algn="l">
              <a:lnSpc>
                <a:spcPct val="115000"/>
              </a:lnSpc>
              <a:spcBef>
                <a:spcPts val="0"/>
              </a:spcBef>
              <a:spcAft>
                <a:spcPts val="0"/>
              </a:spcAft>
              <a:buSzPts val="1800"/>
              <a:buFont typeface="Arial"/>
              <a:buChar char="•"/>
            </a:pPr>
            <a:r>
              <a:rPr b="1" lang="en-US"/>
              <a:t>Issuer unique identifier: </a:t>
            </a:r>
            <a:r>
              <a:rPr lang="en-US"/>
              <a:t>An optional-bit string field used to identify uniquely the issuing CA in the event the X.500 name has been reused for different entities.</a:t>
            </a:r>
            <a:endParaRPr/>
          </a:p>
          <a:p>
            <a:pPr indent="-342900" lvl="0" marL="457200" rtl="0" algn="l">
              <a:lnSpc>
                <a:spcPct val="115000"/>
              </a:lnSpc>
              <a:spcBef>
                <a:spcPts val="0"/>
              </a:spcBef>
              <a:spcAft>
                <a:spcPts val="0"/>
              </a:spcAft>
              <a:buSzPts val="1800"/>
              <a:buFont typeface="Arial"/>
              <a:buChar char="•"/>
            </a:pPr>
            <a:r>
              <a:rPr b="1" lang="en-US"/>
              <a:t>Subject unique identifier: </a:t>
            </a:r>
            <a:r>
              <a:rPr lang="en-US"/>
              <a:t>An optional-bit string field used to identify uniquely the subject in the event the X.500 name has been reused for different entities.</a:t>
            </a:r>
            <a:endParaRPr/>
          </a:p>
          <a:p>
            <a:pPr indent="-342900" lvl="0" marL="457200" rtl="0" algn="l">
              <a:lnSpc>
                <a:spcPct val="115000"/>
              </a:lnSpc>
              <a:spcBef>
                <a:spcPts val="0"/>
              </a:spcBef>
              <a:spcAft>
                <a:spcPts val="0"/>
              </a:spcAft>
              <a:buSzPts val="1800"/>
              <a:buFont typeface="Arial"/>
              <a:buChar char="•"/>
            </a:pPr>
            <a:r>
              <a:rPr b="1" lang="en-US"/>
              <a:t>Extensions: </a:t>
            </a:r>
            <a:r>
              <a:rPr lang="en-US"/>
              <a:t>A set of one or more extension fields.</a:t>
            </a:r>
            <a:endParaRPr/>
          </a:p>
          <a:p>
            <a:pPr indent="-342900" lvl="0" marL="457200" rtl="0" algn="l">
              <a:lnSpc>
                <a:spcPct val="115000"/>
              </a:lnSpc>
              <a:spcBef>
                <a:spcPts val="0"/>
              </a:spcBef>
              <a:spcAft>
                <a:spcPts val="0"/>
              </a:spcAft>
              <a:buSzPts val="1800"/>
              <a:buFont typeface="Arial"/>
              <a:buChar char="•"/>
            </a:pPr>
            <a:r>
              <a:rPr b="1" lang="en-US"/>
              <a:t>Signature: </a:t>
            </a:r>
            <a:r>
              <a:rPr lang="en-US"/>
              <a:t>Covers all of the other fields of the certificate; it contains the hash code of the other fields encrypted with the CA’s private key. This field includes the signature algorithm identifier.</a:t>
            </a:r>
            <a:endParaRPr/>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US" sz="3200"/>
              <a:t>PGP Certificate Signature Chains</a:t>
            </a:r>
            <a:br>
              <a:rPr b="1" lang="en-US"/>
            </a:br>
            <a:endParaRPr/>
          </a:p>
        </p:txBody>
      </p:sp>
      <p:sp>
        <p:nvSpPr>
          <p:cNvPr id="209" name="Google Shape;209;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Arial"/>
              <a:buChar char="•"/>
            </a:pPr>
            <a:r>
              <a:rPr lang="en-US"/>
              <a:t>PGP is an encipherment program widely used to provide privacy for electronic mail throughout the Internet, and to sign files digitally.</a:t>
            </a:r>
            <a:endParaRPr/>
          </a:p>
          <a:p>
            <a:pPr indent="-342900" lvl="0" marL="457200" rtl="0" algn="l">
              <a:lnSpc>
                <a:spcPct val="115000"/>
              </a:lnSpc>
              <a:spcBef>
                <a:spcPts val="0"/>
              </a:spcBef>
              <a:spcAft>
                <a:spcPts val="0"/>
              </a:spcAft>
              <a:buSzPts val="1800"/>
              <a:buFont typeface="Arial"/>
              <a:buChar char="•"/>
            </a:pPr>
            <a:r>
              <a:rPr lang="en-US"/>
              <a:t> It uses a certificate based key management infrastructure for users’ public keys. </a:t>
            </a:r>
            <a:endParaRPr/>
          </a:p>
          <a:p>
            <a:pPr indent="-342900" lvl="0" marL="457200" rtl="0" algn="l">
              <a:lnSpc>
                <a:spcPct val="115000"/>
              </a:lnSpc>
              <a:spcBef>
                <a:spcPts val="0"/>
              </a:spcBef>
              <a:spcAft>
                <a:spcPts val="0"/>
              </a:spcAft>
              <a:buSzPts val="1800"/>
              <a:buFont typeface="Arial"/>
              <a:buChar char="•"/>
            </a:pPr>
            <a:r>
              <a:rPr lang="en-US"/>
              <a:t>An OpenPGP certificate is composed of </a:t>
            </a:r>
            <a:r>
              <a:rPr i="1" lang="en-US"/>
              <a:t>packets</a:t>
            </a:r>
            <a:r>
              <a:rPr lang="en-US"/>
              <a:t>. A packet is a record with a tag describing its purpose. </a:t>
            </a:r>
            <a:endParaRPr/>
          </a:p>
          <a:p>
            <a:pPr indent="-342900" lvl="0" marL="457200" rtl="0" algn="l">
              <a:lnSpc>
                <a:spcPct val="115000"/>
              </a:lnSpc>
              <a:spcBef>
                <a:spcPts val="0"/>
              </a:spcBef>
              <a:spcAft>
                <a:spcPts val="0"/>
              </a:spcAft>
              <a:buSzPts val="1800"/>
              <a:buFont typeface="Arial"/>
              <a:buChar char="•"/>
            </a:pPr>
            <a:r>
              <a:rPr lang="en-US"/>
              <a:t>Structure of OpenPGP consists of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42"/>
          <p:cNvSpPr txBox="1"/>
          <p:nvPr>
            <p:ph idx="1" type="body"/>
          </p:nvPr>
        </p:nvSpPr>
        <p:spPr>
          <a:xfrm>
            <a:off x="311700" y="385011"/>
            <a:ext cx="8520600" cy="4183864"/>
          </a:xfrm>
          <a:prstGeom prst="rect">
            <a:avLst/>
          </a:prstGeom>
          <a:noFill/>
          <a:ln>
            <a:noFill/>
          </a:ln>
        </p:spPr>
        <p:txBody>
          <a:bodyPr anchorCtr="0" anchor="t" bIns="91425" lIns="91425" spcFirstLastPara="1" rIns="91425" wrap="square" tIns="91425">
            <a:noAutofit/>
          </a:bodyPr>
          <a:lstStyle/>
          <a:p>
            <a:pPr indent="-285750" lvl="4" marL="285750" rtl="0" algn="l">
              <a:lnSpc>
                <a:spcPct val="115000"/>
              </a:lnSpc>
              <a:spcBef>
                <a:spcPts val="1000"/>
              </a:spcBef>
              <a:spcAft>
                <a:spcPts val="0"/>
              </a:spcAft>
              <a:buSzPts val="1400"/>
              <a:buFont typeface="Arial"/>
              <a:buChar char="•"/>
            </a:pPr>
            <a:r>
              <a:rPr b="1" lang="en-US" sz="1800">
                <a:latin typeface="Calibri"/>
                <a:ea typeface="Calibri"/>
                <a:cs typeface="Calibri"/>
                <a:sym typeface="Calibri"/>
              </a:rPr>
              <a:t>Version - </a:t>
            </a:r>
            <a:r>
              <a:rPr lang="en-US" sz="1800">
                <a:latin typeface="Calibri"/>
                <a:ea typeface="Calibri"/>
                <a:cs typeface="Calibri"/>
                <a:sym typeface="Calibri"/>
              </a:rPr>
              <a:t>OpenPGP is either 3 or 4. Version 3 is compatible with all versions of PGP; Version 4 is not compatible with old (Version 2.6) versions of PGP.</a:t>
            </a:r>
            <a:endParaRPr sz="1800"/>
          </a:p>
          <a:p>
            <a:pPr indent="-285750" lvl="4" marL="285750" rtl="0" algn="l">
              <a:lnSpc>
                <a:spcPct val="115000"/>
              </a:lnSpc>
              <a:spcBef>
                <a:spcPts val="1000"/>
              </a:spcBef>
              <a:spcAft>
                <a:spcPts val="0"/>
              </a:spcAft>
              <a:buSzPts val="1400"/>
              <a:buFont typeface="Arial"/>
              <a:buChar char="•"/>
            </a:pPr>
            <a:r>
              <a:rPr b="1" lang="en-US" sz="1800">
                <a:latin typeface="Calibri"/>
                <a:ea typeface="Calibri"/>
                <a:cs typeface="Calibri"/>
                <a:sym typeface="Calibri"/>
              </a:rPr>
              <a:t>Time of creation - </a:t>
            </a:r>
            <a:r>
              <a:rPr lang="en-US" sz="1800">
                <a:latin typeface="Calibri"/>
                <a:ea typeface="Calibri"/>
                <a:cs typeface="Calibri"/>
                <a:sym typeface="Calibri"/>
              </a:rPr>
              <a:t>This specifies when the certificate was created.</a:t>
            </a:r>
            <a:endParaRPr sz="1800">
              <a:latin typeface="Calibri"/>
              <a:ea typeface="Calibri"/>
              <a:cs typeface="Calibri"/>
              <a:sym typeface="Calibri"/>
            </a:endParaRPr>
          </a:p>
          <a:p>
            <a:pPr indent="-285750" lvl="4" marL="285750" rtl="0" algn="l">
              <a:lnSpc>
                <a:spcPct val="115000"/>
              </a:lnSpc>
              <a:spcBef>
                <a:spcPts val="1000"/>
              </a:spcBef>
              <a:spcAft>
                <a:spcPts val="0"/>
              </a:spcAft>
              <a:buSzPts val="1400"/>
              <a:buFont typeface="Arial"/>
              <a:buChar char="•"/>
            </a:pPr>
            <a:r>
              <a:rPr b="1" lang="en-US" sz="1800">
                <a:latin typeface="Calibri"/>
                <a:ea typeface="Calibri"/>
                <a:cs typeface="Calibri"/>
                <a:sym typeface="Calibri"/>
              </a:rPr>
              <a:t>Validity period (Version 3 only) -  </a:t>
            </a:r>
            <a:r>
              <a:rPr lang="en-US" sz="1800">
                <a:latin typeface="Calibri"/>
                <a:ea typeface="Calibri"/>
                <a:cs typeface="Calibri"/>
                <a:sym typeface="Calibri"/>
              </a:rPr>
              <a:t>This gives the number of days that the certificate is valid. If it is 0, the certificate does not expire.</a:t>
            </a:r>
            <a:endParaRPr sz="1800">
              <a:latin typeface="Calibri"/>
              <a:ea typeface="Calibri"/>
              <a:cs typeface="Calibri"/>
              <a:sym typeface="Calibri"/>
            </a:endParaRPr>
          </a:p>
          <a:p>
            <a:pPr indent="-285750" lvl="4" marL="285750" rtl="0" algn="l">
              <a:lnSpc>
                <a:spcPct val="115000"/>
              </a:lnSpc>
              <a:spcBef>
                <a:spcPts val="1000"/>
              </a:spcBef>
              <a:spcAft>
                <a:spcPts val="0"/>
              </a:spcAft>
              <a:buSzPts val="1400"/>
              <a:buFont typeface="Arial"/>
              <a:buChar char="•"/>
            </a:pPr>
            <a:r>
              <a:rPr b="1" lang="en-US" sz="1800">
                <a:latin typeface="Calibri"/>
                <a:ea typeface="Calibri"/>
                <a:cs typeface="Calibri"/>
                <a:sym typeface="Calibri"/>
              </a:rPr>
              <a:t>Public key algorithm and parameters - </a:t>
            </a:r>
            <a:r>
              <a:rPr lang="en-US" sz="1800">
                <a:latin typeface="Calibri"/>
                <a:ea typeface="Calibri"/>
                <a:cs typeface="Calibri"/>
                <a:sym typeface="Calibri"/>
              </a:rPr>
              <a:t>This identifies the algorithm used and gives the parameters for the cryptosystem used. Version 3 packets contain the modulus for RSA. Version 4 packets contain the parameters appropriate for the cryptosystem used.</a:t>
            </a:r>
            <a:endParaRPr sz="1800">
              <a:latin typeface="Calibri"/>
              <a:ea typeface="Calibri"/>
              <a:cs typeface="Calibri"/>
              <a:sym typeface="Calibri"/>
            </a:endParaRPr>
          </a:p>
          <a:p>
            <a:pPr indent="-285750" lvl="4" marL="285750" rtl="0" algn="l">
              <a:lnSpc>
                <a:spcPct val="115000"/>
              </a:lnSpc>
              <a:spcBef>
                <a:spcPts val="1000"/>
              </a:spcBef>
              <a:spcAft>
                <a:spcPts val="0"/>
              </a:spcAft>
              <a:buSzPts val="1400"/>
              <a:buFont typeface="Arial"/>
              <a:buChar char="•"/>
            </a:pPr>
            <a:r>
              <a:rPr b="1" lang="en-US" sz="1800"/>
              <a:t>Public key - </a:t>
            </a:r>
            <a:r>
              <a:rPr lang="en-US" sz="1800"/>
              <a:t>Version 3 packets contain the exponent for RSA. Version 4 packets contain the public key for the cryptosystem identified in field 4.</a:t>
            </a:r>
            <a:endParaRPr sz="1800"/>
          </a:p>
          <a:p>
            <a:pPr indent="-139700" lvl="4" marL="228600" rtl="0" algn="l">
              <a:lnSpc>
                <a:spcPct val="115000"/>
              </a:lnSpc>
              <a:spcBef>
                <a:spcPts val="1000"/>
              </a:spcBef>
              <a:spcAft>
                <a:spcPts val="0"/>
              </a:spcAft>
              <a:buSzPts val="1400"/>
              <a:buNone/>
            </a:pPr>
            <a:r>
              <a:t/>
            </a:r>
            <a:endParaRPr sz="1800"/>
          </a:p>
          <a:p>
            <a:pPr indent="-228600" lvl="0" marL="457200" rtl="0" algn="l">
              <a:lnSpc>
                <a:spcPct val="115000"/>
              </a:lnSpc>
              <a:spcBef>
                <a:spcPts val="0"/>
              </a:spcBef>
              <a:spcAft>
                <a:spcPts val="0"/>
              </a:spcAft>
              <a:buSzPts val="1800"/>
              <a:buNone/>
            </a:pPr>
            <a:r>
              <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3"/>
          <p:cNvSpPr txBox="1"/>
          <p:nvPr>
            <p:ph idx="1" type="body"/>
          </p:nvPr>
        </p:nvSpPr>
        <p:spPr>
          <a:xfrm>
            <a:off x="311700" y="302508"/>
            <a:ext cx="8520600" cy="454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a:t>The information in an Open PGP signature packet is different for the two versions. Version 3 contains the following:</a:t>
            </a:r>
            <a:endParaRPr/>
          </a:p>
          <a:p>
            <a:pPr indent="-285750" lvl="5" marL="285750" rtl="0" algn="l">
              <a:lnSpc>
                <a:spcPct val="100000"/>
              </a:lnSpc>
              <a:spcBef>
                <a:spcPts val="1000"/>
              </a:spcBef>
              <a:spcAft>
                <a:spcPts val="0"/>
              </a:spcAft>
              <a:buSzPts val="1400"/>
              <a:buFont typeface="Arial"/>
              <a:buChar char="•"/>
            </a:pPr>
            <a:r>
              <a:rPr b="1" lang="en-US" sz="1800"/>
              <a:t>Version</a:t>
            </a:r>
            <a:r>
              <a:rPr lang="en-US" sz="1800"/>
              <a:t> - This is 3.</a:t>
            </a:r>
            <a:endParaRPr/>
          </a:p>
          <a:p>
            <a:pPr indent="-285750" lvl="5" marL="285750" rtl="0" algn="l">
              <a:lnSpc>
                <a:spcPct val="100000"/>
              </a:lnSpc>
              <a:spcBef>
                <a:spcPts val="1000"/>
              </a:spcBef>
              <a:spcAft>
                <a:spcPts val="0"/>
              </a:spcAft>
              <a:buSzPts val="1400"/>
              <a:buFont typeface="Arial"/>
              <a:buChar char="•"/>
            </a:pPr>
            <a:r>
              <a:rPr b="1" lang="en-US" sz="1800"/>
              <a:t>Signature type - </a:t>
            </a:r>
            <a:r>
              <a:rPr lang="en-US" sz="1800"/>
              <a:t>This describes the specific purpose of the signature and encodes a level of trust.</a:t>
            </a:r>
            <a:endParaRPr sz="1800"/>
          </a:p>
          <a:p>
            <a:pPr indent="-285750" lvl="5" marL="285750" rtl="0" algn="l">
              <a:lnSpc>
                <a:spcPct val="100000"/>
              </a:lnSpc>
              <a:spcBef>
                <a:spcPts val="1000"/>
              </a:spcBef>
              <a:spcAft>
                <a:spcPts val="0"/>
              </a:spcAft>
              <a:buSzPts val="1400"/>
              <a:buFont typeface="Arial"/>
              <a:buChar char="•"/>
            </a:pPr>
            <a:r>
              <a:rPr b="1" lang="en-US" sz="1800"/>
              <a:t>Creation time - </a:t>
            </a:r>
            <a:r>
              <a:rPr lang="en-US" sz="1800"/>
              <a:t>This specifies the time at which the fields following were hashed.</a:t>
            </a:r>
            <a:endParaRPr/>
          </a:p>
          <a:p>
            <a:pPr indent="-285750" lvl="5" marL="285750" rtl="0" algn="l">
              <a:lnSpc>
                <a:spcPct val="100000"/>
              </a:lnSpc>
              <a:spcBef>
                <a:spcPts val="1000"/>
              </a:spcBef>
              <a:spcAft>
                <a:spcPts val="0"/>
              </a:spcAft>
              <a:buSzPts val="1400"/>
              <a:buFont typeface="Arial"/>
              <a:buChar char="•"/>
            </a:pPr>
            <a:r>
              <a:rPr b="1" lang="en-US" sz="1800"/>
              <a:t>Key identifier of the signer - </a:t>
            </a:r>
            <a:r>
              <a:rPr lang="en-US" sz="1800"/>
              <a:t>This specifies the key used to generate the signature.</a:t>
            </a:r>
            <a:endParaRPr/>
          </a:p>
          <a:p>
            <a:pPr indent="-285750" lvl="5" marL="285750" rtl="0" algn="l">
              <a:lnSpc>
                <a:spcPct val="100000"/>
              </a:lnSpc>
              <a:spcBef>
                <a:spcPts val="1000"/>
              </a:spcBef>
              <a:spcAft>
                <a:spcPts val="0"/>
              </a:spcAft>
              <a:buSzPts val="1400"/>
              <a:buFont typeface="Arial"/>
              <a:buChar char="•"/>
            </a:pPr>
            <a:r>
              <a:rPr b="1" lang="en-US" sz="1800"/>
              <a:t>Public key algorithm - </a:t>
            </a:r>
            <a:r>
              <a:rPr lang="en-US" sz="1800"/>
              <a:t>This identifies the algorithm used to generate the signature.</a:t>
            </a:r>
            <a:endParaRPr/>
          </a:p>
          <a:p>
            <a:pPr indent="-285750" lvl="5" marL="285750" rtl="0" algn="l">
              <a:lnSpc>
                <a:spcPct val="100000"/>
              </a:lnSpc>
              <a:spcBef>
                <a:spcPts val="1000"/>
              </a:spcBef>
              <a:spcAft>
                <a:spcPts val="0"/>
              </a:spcAft>
              <a:buSzPts val="1400"/>
              <a:buFont typeface="Arial"/>
              <a:buChar char="•"/>
            </a:pPr>
            <a:r>
              <a:rPr b="1" lang="en-US" sz="1800"/>
              <a:t>Hash algorithm - </a:t>
            </a:r>
            <a:r>
              <a:rPr lang="en-US" sz="1800"/>
              <a:t>This identifies the algorithm used to hash the signature before signing.</a:t>
            </a:r>
            <a:endParaRPr/>
          </a:p>
          <a:p>
            <a:pPr indent="-285750" lvl="5" marL="285750" rtl="0" algn="l">
              <a:lnSpc>
                <a:spcPct val="100000"/>
              </a:lnSpc>
              <a:spcBef>
                <a:spcPts val="1000"/>
              </a:spcBef>
              <a:spcAft>
                <a:spcPts val="0"/>
              </a:spcAft>
              <a:buSzPts val="1400"/>
              <a:buFont typeface="Arial"/>
              <a:buChar char="•"/>
            </a:pPr>
            <a:r>
              <a:rPr b="1" lang="en-US" sz="1800"/>
              <a:t>Signature - </a:t>
            </a:r>
            <a:r>
              <a:rPr lang="en-US" sz="1800"/>
              <a:t>This contains the encipherment of the hash using the signer’s private key</a:t>
            </a:r>
            <a:r>
              <a:rPr b="1" lang="en-US" sz="1800"/>
              <a:t>.</a:t>
            </a:r>
            <a:endParaRPr/>
          </a:p>
          <a:p>
            <a:pPr indent="0" lvl="0" marL="0" rtl="0" algn="l">
              <a:lnSpc>
                <a:spcPct val="100000"/>
              </a:lnSpc>
              <a:spcBef>
                <a:spcPts val="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The need for sequence of keys</a:t>
            </a:r>
            <a:endParaRPr/>
          </a:p>
        </p:txBody>
      </p:sp>
      <p:sp>
        <p:nvSpPr>
          <p:cNvPr id="117" name="Google Shape;11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t>If an attacker can determine someone else’s key, the attacker can read all traffic enciphered using that key or can use that key to impersonate its owner. Hence , generating keys that are difficult to guess or to determine from available information is critical.</a:t>
            </a:r>
            <a:endParaRPr/>
          </a:p>
          <a:p>
            <a:pPr indent="0" lvl="0" marL="0" rtl="0" algn="l">
              <a:lnSpc>
                <a:spcPct val="115000"/>
              </a:lnSpc>
              <a:spcBef>
                <a:spcPts val="1600"/>
              </a:spcBef>
              <a:spcAft>
                <a:spcPts val="0"/>
              </a:spcAft>
              <a:buSzPts val="1800"/>
              <a:buNone/>
            </a:pPr>
            <a:r>
              <a:rPr lang="en-US"/>
              <a:t>This raises the issue of randomness. Given a set K of potential keys, the probability of a key being guessed is at a minimum when the key is selected at random from the elements of K. The problem of selecting such a key is equivalent to generating a random number between 0 and |K| − 1 .Typically, many keys are required, so a sequence of random numbers is needed.</a:t>
            </a:r>
            <a:endParaRPr/>
          </a:p>
          <a:p>
            <a:pPr indent="0" lvl="0" marL="0" rtl="0" algn="l">
              <a:lnSpc>
                <a:spcPct val="115000"/>
              </a:lnSpc>
              <a:spcBef>
                <a:spcPts val="1600"/>
              </a:spcBef>
              <a:spcAft>
                <a:spcPts val="1600"/>
              </a:spcAft>
              <a:buSzPts val="1800"/>
              <a:buNone/>
            </a:pPr>
            <a:r>
              <a:rPr lang="en-US"/>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Differences between x509 and PGP</a:t>
            </a:r>
            <a:endParaRPr/>
          </a:p>
        </p:txBody>
      </p:sp>
      <p:sp>
        <p:nvSpPr>
          <p:cNvPr id="225" name="Google Shape;225;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X509 certificates are based on the principle of having a CA and anyone who wants to participate in the system would need to have their keys signed by that CA.</a:t>
            </a:r>
            <a:endParaRPr/>
          </a:p>
          <a:p>
            <a:pPr indent="-342900" lvl="0" marL="457200" rtl="0" algn="l">
              <a:lnSpc>
                <a:spcPct val="115000"/>
              </a:lnSpc>
              <a:spcBef>
                <a:spcPts val="0"/>
              </a:spcBef>
              <a:spcAft>
                <a:spcPts val="0"/>
              </a:spcAft>
              <a:buSzPts val="1800"/>
              <a:buChar char="●"/>
            </a:pPr>
            <a:r>
              <a:rPr lang="en-US"/>
              <a:t>In case of PGP certificate, a CA isn’t necessary as it is based on Web of Trust(WOT).</a:t>
            </a:r>
            <a:endParaRPr/>
          </a:p>
          <a:p>
            <a:pPr indent="-342900" lvl="0" marL="457200" rtl="0" algn="l">
              <a:lnSpc>
                <a:spcPct val="115000"/>
              </a:lnSpc>
              <a:spcBef>
                <a:spcPts val="0"/>
              </a:spcBef>
              <a:spcAft>
                <a:spcPts val="0"/>
              </a:spcAft>
              <a:buSzPts val="1800"/>
              <a:buChar char="●"/>
            </a:pPr>
            <a:r>
              <a:rPr lang="en-US"/>
              <a:t>X509 certificate keeps the system centralized.</a:t>
            </a:r>
            <a:endParaRPr/>
          </a:p>
          <a:p>
            <a:pPr indent="-342900" lvl="0" marL="457200" rtl="0" algn="l">
              <a:lnSpc>
                <a:spcPct val="115000"/>
              </a:lnSpc>
              <a:spcBef>
                <a:spcPts val="0"/>
              </a:spcBef>
              <a:spcAft>
                <a:spcPts val="0"/>
              </a:spcAft>
              <a:buSzPts val="1800"/>
              <a:buChar char="●"/>
            </a:pPr>
            <a:r>
              <a:rPr lang="en-US"/>
              <a:t>In case of PGP certificate , it keeps the system decentralized.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Summary</a:t>
            </a:r>
            <a:endParaRPr/>
          </a:p>
        </p:txBody>
      </p:sp>
      <p:sp>
        <p:nvSpPr>
          <p:cNvPr id="231" name="Google Shape;231;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US"/>
              <a:t>The need for sequence of keys to make communication safer from the both the sender and receiver.</a:t>
            </a:r>
            <a:endParaRPr/>
          </a:p>
          <a:p>
            <a:pPr indent="-342900" lvl="0" marL="457200" rtl="0" algn="l">
              <a:lnSpc>
                <a:spcPct val="115000"/>
              </a:lnSpc>
              <a:spcBef>
                <a:spcPts val="0"/>
              </a:spcBef>
              <a:spcAft>
                <a:spcPts val="0"/>
              </a:spcAft>
              <a:buSzPts val="1800"/>
              <a:buChar char="●"/>
            </a:pPr>
            <a:r>
              <a:rPr lang="en-US"/>
              <a:t>Pseudorandom numbers is produced by a deterministic and a bias process.</a:t>
            </a:r>
            <a:endParaRPr/>
          </a:p>
          <a:p>
            <a:pPr indent="-342900" lvl="0" marL="457200" rtl="0" algn="l">
              <a:lnSpc>
                <a:spcPct val="115000"/>
              </a:lnSpc>
              <a:spcBef>
                <a:spcPts val="0"/>
              </a:spcBef>
              <a:spcAft>
                <a:spcPts val="0"/>
              </a:spcAft>
              <a:buSzPts val="1800"/>
              <a:buChar char="●"/>
            </a:pPr>
            <a:r>
              <a:rPr lang="en-US"/>
              <a:t>best pseudorandom numbers are produced by strong mixing functions.</a:t>
            </a:r>
            <a:endParaRPr/>
          </a:p>
          <a:p>
            <a:pPr indent="-342900" lvl="0" marL="457200" rtl="0" algn="l">
              <a:lnSpc>
                <a:spcPct val="115000"/>
              </a:lnSpc>
              <a:spcBef>
                <a:spcPts val="0"/>
              </a:spcBef>
              <a:spcAft>
                <a:spcPts val="0"/>
              </a:spcAft>
              <a:buSzPts val="1800"/>
              <a:buChar char="●"/>
            </a:pPr>
            <a:r>
              <a:rPr lang="en-US"/>
              <a:t>Merkle : public keys and associated identities can be kept as data in a file. </a:t>
            </a:r>
            <a:endParaRPr/>
          </a:p>
          <a:p>
            <a:pPr indent="-342900" lvl="0" marL="457200" rtl="0" algn="l">
              <a:spcBef>
                <a:spcPts val="1600"/>
              </a:spcBef>
              <a:spcAft>
                <a:spcPts val="0"/>
              </a:spcAft>
              <a:buSzPts val="1800"/>
              <a:buChar char="●"/>
            </a:pPr>
            <a:r>
              <a:rPr lang="en-US"/>
              <a:t>C</a:t>
            </a:r>
            <a:r>
              <a:rPr lang="en-US"/>
              <a:t>ertificate is a token that binds an identity to a cryptographic key.</a:t>
            </a:r>
            <a:endParaRPr/>
          </a:p>
          <a:p>
            <a:pPr indent="-342900" lvl="0" marL="457200" rtl="0" algn="l">
              <a:lnSpc>
                <a:spcPct val="115000"/>
              </a:lnSpc>
              <a:spcBef>
                <a:spcPts val="0"/>
              </a:spcBef>
              <a:spcAft>
                <a:spcPts val="0"/>
              </a:spcAft>
              <a:buSzPts val="1800"/>
              <a:buChar char="●"/>
            </a:pPr>
            <a:r>
              <a:rPr lang="en-US"/>
              <a:t>X509 is used in internet protocols like TSL, SSL and also used in offline applications like electronic signatures.</a:t>
            </a:r>
            <a:endParaRPr/>
          </a:p>
          <a:p>
            <a:pPr indent="-342900" lvl="0" marL="457200" rtl="0" algn="l">
              <a:lnSpc>
                <a:spcPct val="115000"/>
              </a:lnSpc>
              <a:spcBef>
                <a:spcPts val="0"/>
              </a:spcBef>
              <a:spcAft>
                <a:spcPts val="0"/>
              </a:spcAft>
              <a:buSzPts val="1800"/>
              <a:buChar char="●"/>
            </a:pPr>
            <a:r>
              <a:rPr lang="en-US"/>
              <a:t>PGP is found to be useful in securing Email data and data stored in vulnerable places like cloud.</a:t>
            </a:r>
            <a:endParaRPr/>
          </a:p>
          <a:p>
            <a:pPr indent="0" lvl="0" marL="457200" rtl="0" algn="l">
              <a:lnSpc>
                <a:spcPct val="115000"/>
              </a:lnSpc>
              <a:spcBef>
                <a:spcPts val="0"/>
              </a:spcBef>
              <a:spcAft>
                <a:spcPts val="0"/>
              </a:spcAft>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Thank You………..</a:t>
            </a:r>
            <a:endParaRPr/>
          </a:p>
        </p:txBody>
      </p:sp>
      <p:sp>
        <p:nvSpPr>
          <p:cNvPr id="237" name="Google Shape;23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243" name="Google Shape;243;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t>A sequence of cryptographically pseudorandom numbers is a sequence of numbers generated by an algorithm that is intended to simulate a sequence of cryptographically random num.</a:t>
            </a:r>
            <a:endParaRPr/>
          </a:p>
          <a:p>
            <a:pPr indent="0" lvl="0" marL="0" rtl="0" algn="l">
              <a:lnSpc>
                <a:spcPct val="115000"/>
              </a:lnSpc>
              <a:spcBef>
                <a:spcPts val="1600"/>
              </a:spcBef>
              <a:spcAft>
                <a:spcPts val="0"/>
              </a:spcAft>
              <a:buSzPts val="1800"/>
              <a:buNone/>
            </a:pPr>
            <a:r>
              <a:t/>
            </a:r>
            <a:endParaRPr>
              <a:highlight>
                <a:schemeClr val="dk1"/>
              </a:highlight>
            </a:endParaRPr>
          </a:p>
          <a:p>
            <a:pPr indent="0" lvl="0" marL="0" rtl="0" algn="l">
              <a:lnSpc>
                <a:spcPct val="115000"/>
              </a:lnSpc>
              <a:spcBef>
                <a:spcPts val="1600"/>
              </a:spcBef>
              <a:spcAft>
                <a:spcPts val="1600"/>
              </a:spcAft>
              <a:buSzPts val="1800"/>
              <a:buNone/>
            </a:pPr>
            <a:r>
              <a:rPr lang="en-US" sz="1200">
                <a:solidFill>
                  <a:srgbClr val="333333"/>
                </a:solidFill>
                <a:highlight>
                  <a:schemeClr val="dk1"/>
                </a:highlight>
                <a:latin typeface="Georgia"/>
                <a:ea typeface="Georgia"/>
                <a:cs typeface="Georgia"/>
                <a:sym typeface="Georgia"/>
              </a:rPr>
              <a:t>randomness is important in cryptography to ensure secret keys are random,  security against attacks, privacy and anonymity, and to ensure unpredictability. This can only be achieved by using high quality random numbers hard for computers to generate.</a:t>
            </a:r>
            <a:endParaRPr>
              <a:highlight>
                <a:schemeClr val="dk1"/>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249" name="Google Shape;249;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sz="1350">
                <a:solidFill>
                  <a:srgbClr val="050000"/>
                </a:solidFill>
                <a:highlight>
                  <a:srgbClr val="FFFFFF"/>
                </a:highlight>
                <a:latin typeface="Arial"/>
                <a:ea typeface="Arial"/>
                <a:cs typeface="Arial"/>
                <a:sym typeface="Arial"/>
              </a:rPr>
              <a:t>  </a:t>
            </a:r>
            <a:r>
              <a:rPr lang="en-US" sz="1400">
                <a:solidFill>
                  <a:srgbClr val="FFFFFF"/>
                </a:solidFill>
                <a:latin typeface="Arial"/>
                <a:ea typeface="Arial"/>
                <a:cs typeface="Arial"/>
                <a:sym typeface="Arial"/>
              </a:rPr>
              <a:t>A security professional should know what makes a good PRNG.  There are four properties any good PRNG should have:</a:t>
            </a:r>
            <a:endParaRPr sz="1400">
              <a:solidFill>
                <a:srgbClr val="FFFFFF"/>
              </a:solidFill>
              <a:latin typeface="Arial"/>
              <a:ea typeface="Arial"/>
              <a:cs typeface="Arial"/>
              <a:sym typeface="Arial"/>
            </a:endParaRPr>
          </a:p>
          <a:p>
            <a:pPr indent="-228600" lvl="0" marL="457200" rtl="0" algn="l">
              <a:lnSpc>
                <a:spcPct val="115000"/>
              </a:lnSpc>
              <a:spcBef>
                <a:spcPts val="1500"/>
              </a:spcBef>
              <a:spcAft>
                <a:spcPts val="0"/>
              </a:spcAft>
              <a:buClr>
                <a:srgbClr val="050000"/>
              </a:buClr>
              <a:buSzPts val="1350"/>
              <a:buFont typeface="Arial"/>
              <a:buNone/>
            </a:pPr>
            <a:r>
              <a:rPr i="1" lang="en-US" sz="1400">
                <a:solidFill>
                  <a:srgbClr val="FFFFFF"/>
                </a:solidFill>
                <a:latin typeface="Arial"/>
                <a:ea typeface="Arial"/>
                <a:cs typeface="Arial"/>
                <a:sym typeface="Arial"/>
              </a:rPr>
              <a:t>Uncorrelated Sequences</a:t>
            </a:r>
            <a:r>
              <a:rPr b="1" lang="en-US" sz="1400">
                <a:solidFill>
                  <a:srgbClr val="FFFFFF"/>
                </a:solidFill>
                <a:latin typeface="Arial"/>
                <a:ea typeface="Arial"/>
                <a:cs typeface="Arial"/>
                <a:sym typeface="Arial"/>
              </a:rPr>
              <a:t> – </a:t>
            </a:r>
            <a:r>
              <a:rPr lang="en-US" sz="1400">
                <a:solidFill>
                  <a:srgbClr val="FFFFFF"/>
                </a:solidFill>
                <a:latin typeface="Arial"/>
                <a:ea typeface="Arial"/>
                <a:cs typeface="Arial"/>
                <a:sym typeface="Arial"/>
              </a:rPr>
              <a:t>No sequence of any given link should be correlated to any other sequence of the algorithms output. One cannot take a given stretch of numbers (say 16 bits) and use that to predict subsequent bits. </a:t>
            </a:r>
            <a:endParaRPr sz="1400">
              <a:solidFill>
                <a:srgbClr val="FFFFFF"/>
              </a:solidFill>
              <a:latin typeface="Arial"/>
              <a:ea typeface="Arial"/>
              <a:cs typeface="Arial"/>
              <a:sym typeface="Arial"/>
            </a:endParaRPr>
          </a:p>
          <a:p>
            <a:pPr indent="-228600" lvl="0" marL="457200" rtl="0" algn="l">
              <a:lnSpc>
                <a:spcPct val="115000"/>
              </a:lnSpc>
              <a:spcBef>
                <a:spcPts val="0"/>
              </a:spcBef>
              <a:spcAft>
                <a:spcPts val="0"/>
              </a:spcAft>
              <a:buClr>
                <a:srgbClr val="050000"/>
              </a:buClr>
              <a:buSzPts val="1350"/>
              <a:buFont typeface="Arial"/>
              <a:buNone/>
            </a:pPr>
            <a:r>
              <a:rPr b="1" i="1" lang="en-US" sz="1400">
                <a:solidFill>
                  <a:srgbClr val="FFFFFF"/>
                </a:solidFill>
                <a:latin typeface="Arial"/>
                <a:ea typeface="Arial"/>
                <a:cs typeface="Arial"/>
                <a:sym typeface="Arial"/>
              </a:rPr>
              <a:t>Long Period</a:t>
            </a:r>
            <a:r>
              <a:rPr lang="en-US" sz="1400">
                <a:solidFill>
                  <a:srgbClr val="FFFFFF"/>
                </a:solidFill>
                <a:latin typeface="Arial"/>
                <a:ea typeface="Arial"/>
                <a:cs typeface="Arial"/>
                <a:sym typeface="Arial"/>
              </a:rPr>
              <a:t> – Ideally the series of digits (usually bits) should never have any repeating pattern.  However, the reality is that there will eventually be some repetition. The distance (in digits or bits) between repetition’s is the algorithm output period. The longer the period the better the more effective the PRNG (James, 1990; Ripley, 1990).</a:t>
            </a:r>
            <a:endParaRPr sz="1400">
              <a:solidFill>
                <a:srgbClr val="FFFFFF"/>
              </a:solidFill>
              <a:latin typeface="Arial"/>
              <a:ea typeface="Arial"/>
              <a:cs typeface="Arial"/>
              <a:sym typeface="Arial"/>
            </a:endParaRPr>
          </a:p>
          <a:p>
            <a:pPr indent="-228600" lvl="0" marL="457200" rtl="0" algn="l">
              <a:lnSpc>
                <a:spcPct val="115000"/>
              </a:lnSpc>
              <a:spcBef>
                <a:spcPts val="0"/>
              </a:spcBef>
              <a:spcAft>
                <a:spcPts val="0"/>
              </a:spcAft>
              <a:buClr>
                <a:srgbClr val="050000"/>
              </a:buClr>
              <a:buSzPts val="1350"/>
              <a:buFont typeface="Arial"/>
              <a:buNone/>
            </a:pPr>
            <a:r>
              <a:rPr b="1" i="1" lang="en-US" sz="1400">
                <a:solidFill>
                  <a:srgbClr val="FFFFFF"/>
                </a:solidFill>
                <a:latin typeface="Arial"/>
                <a:ea typeface="Arial"/>
                <a:cs typeface="Arial"/>
                <a:sym typeface="Arial"/>
              </a:rPr>
              <a:t>Uniformity</a:t>
            </a:r>
            <a:r>
              <a:rPr b="1" lang="en-US" sz="1400">
                <a:solidFill>
                  <a:srgbClr val="FFFFFF"/>
                </a:solidFill>
                <a:latin typeface="Arial"/>
                <a:ea typeface="Arial"/>
                <a:cs typeface="Arial"/>
                <a:sym typeface="Arial"/>
              </a:rPr>
              <a:t> </a:t>
            </a:r>
            <a:r>
              <a:rPr lang="en-US" sz="1400">
                <a:solidFill>
                  <a:srgbClr val="FFFFFF"/>
                </a:solidFill>
                <a:latin typeface="Arial"/>
                <a:ea typeface="Arial"/>
                <a:cs typeface="Arial"/>
                <a:sym typeface="Arial"/>
              </a:rPr>
              <a:t>– In cryptographic applications, the output of a PRNG will most likely be represented in binary format. There should be an equal number of 1’s and 0’s (Ripley, 1990), though not distributed in any discernable pattern.  The sequence of random numbers should be uniform, and unbiased. If you have significantly more (or significantly less) 1’s than 0’s then the output is biased (Soto, 2012).</a:t>
            </a:r>
            <a:endParaRPr sz="1400">
              <a:solidFill>
                <a:srgbClr val="FFFFFF"/>
              </a:solidFill>
              <a:latin typeface="Arial"/>
              <a:ea typeface="Arial"/>
              <a:cs typeface="Arial"/>
              <a:sym typeface="Arial"/>
            </a:endParaRPr>
          </a:p>
          <a:p>
            <a:pPr indent="0" lvl="0" marL="0" rtl="0" algn="l">
              <a:lnSpc>
                <a:spcPct val="115000"/>
              </a:lnSpc>
              <a:spcBef>
                <a:spcPts val="3800"/>
              </a:spcBef>
              <a:spcAft>
                <a:spcPts val="1600"/>
              </a:spcAft>
              <a:buSzPts val="1800"/>
              <a:buNone/>
            </a:pPr>
            <a:r>
              <a:t/>
            </a:r>
            <a:endParaRPr sz="14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255" name="Google Shape;255;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rgbClr val="050000"/>
              </a:buClr>
              <a:buSzPts val="1350"/>
              <a:buFont typeface="Arial"/>
              <a:buNone/>
            </a:pPr>
            <a:r>
              <a:rPr b="1" i="1" lang="en-US" sz="1350">
                <a:solidFill>
                  <a:srgbClr val="050000"/>
                </a:solidFill>
                <a:highlight>
                  <a:srgbClr val="FFFFFF"/>
                </a:highlight>
                <a:latin typeface="Arial"/>
                <a:ea typeface="Arial"/>
                <a:cs typeface="Arial"/>
                <a:sym typeface="Arial"/>
              </a:rPr>
              <a:t>Computational Indistinguishability</a:t>
            </a:r>
            <a:r>
              <a:rPr b="1" lang="en-US" sz="1350">
                <a:solidFill>
                  <a:srgbClr val="050000"/>
                </a:solidFill>
                <a:highlight>
                  <a:srgbClr val="FFFFFF"/>
                </a:highlight>
                <a:latin typeface="Arial"/>
                <a:ea typeface="Arial"/>
                <a:cs typeface="Arial"/>
                <a:sym typeface="Arial"/>
              </a:rPr>
              <a:t> </a:t>
            </a:r>
            <a:r>
              <a:rPr lang="en-US" sz="1350">
                <a:solidFill>
                  <a:srgbClr val="050000"/>
                </a:solidFill>
                <a:highlight>
                  <a:srgbClr val="FFFFFF"/>
                </a:highlight>
                <a:latin typeface="Arial"/>
                <a:ea typeface="Arial"/>
                <a:cs typeface="Arial"/>
                <a:sym typeface="Arial"/>
              </a:rPr>
              <a:t>– Any subsection of numbers taken from the output of a given PRNG should not be distinguishable from any other subset of numbers in polynomial time by any efficient procedure. The two sequences are indistinguishable. That does not, however mean they are identical. It means there is no efficient way to determine specific differences.</a:t>
            </a:r>
            <a:endParaRPr sz="1350">
              <a:solidFill>
                <a:srgbClr val="050000"/>
              </a:solidFill>
              <a:highlight>
                <a:srgbClr val="FFFFFF"/>
              </a:highlight>
              <a:latin typeface="Arial"/>
              <a:ea typeface="Arial"/>
              <a:cs typeface="Arial"/>
              <a:sym typeface="Arial"/>
            </a:endParaRPr>
          </a:p>
          <a:p>
            <a:pPr indent="0" lvl="0" marL="0" rtl="0" algn="l">
              <a:lnSpc>
                <a:spcPct val="115000"/>
              </a:lnSpc>
              <a:spcBef>
                <a:spcPts val="3800"/>
              </a:spcBef>
              <a:spcAft>
                <a:spcPts val="16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PseudoRandom Number</a:t>
            </a:r>
            <a:endParaRPr/>
          </a:p>
        </p:txBody>
      </p:sp>
      <p:sp>
        <p:nvSpPr>
          <p:cNvPr id="123" name="Google Shape;123;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800"/>
              <a:buFont typeface="Arial"/>
              <a:buNone/>
            </a:pPr>
            <a:r>
              <a:rPr lang="en-US"/>
              <a:t>Pseudorandom numbers is a sequence of numbers generated by an algorithm that is intended to simulate a sequence of cryptographically random number.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US"/>
              <a:t>Pseudorandom vs Random Numbers</a:t>
            </a:r>
            <a:endParaRPr/>
          </a:p>
        </p:txBody>
      </p:sp>
      <p:sp>
        <p:nvSpPr>
          <p:cNvPr id="129" name="Google Shape;129;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30" name="Google Shape;130;p28"/>
          <p:cNvPicPr preferRelativeResize="0"/>
          <p:nvPr/>
        </p:nvPicPr>
        <p:blipFill rotWithShape="1">
          <a:blip r:embed="rId3">
            <a:alphaModFix/>
          </a:blip>
          <a:srcRect b="0" l="0" r="0" t="0"/>
          <a:stretch/>
        </p:blipFill>
        <p:spPr>
          <a:xfrm>
            <a:off x="1383050" y="1152475"/>
            <a:ext cx="6692599" cy="362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Linear Congruential Generator</a:t>
            </a:r>
            <a:endParaRPr/>
          </a:p>
        </p:txBody>
      </p:sp>
      <p:sp>
        <p:nvSpPr>
          <p:cNvPr id="136" name="Google Shape;136;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US"/>
              <a:t>Xk = (AXk−1 +B) mod N where A, B &amp; N are relatively prime numbers.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Linear Congruential Generator</a:t>
            </a:r>
            <a:endParaRPr/>
          </a:p>
        </p:txBody>
      </p:sp>
      <p:sp>
        <p:nvSpPr>
          <p:cNvPr id="142" name="Google Shape;142;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US"/>
              <a:t>Xk = (AXk−1 +B) mod N where A, B &amp; N are relatively prime numbers.</a:t>
            </a:r>
            <a:endParaRPr/>
          </a:p>
        </p:txBody>
      </p:sp>
      <p:pic>
        <p:nvPicPr>
          <p:cNvPr id="143" name="Google Shape;143;p30"/>
          <p:cNvPicPr preferRelativeResize="0"/>
          <p:nvPr/>
        </p:nvPicPr>
        <p:blipFill rotWithShape="1">
          <a:blip r:embed="rId3">
            <a:alphaModFix/>
          </a:blip>
          <a:srcRect b="0" l="0" r="0" t="0"/>
          <a:stretch/>
        </p:blipFill>
        <p:spPr>
          <a:xfrm>
            <a:off x="447775" y="1694325"/>
            <a:ext cx="8326426" cy="3098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p:txBody>
      </p:sp>
      <p:sp>
        <p:nvSpPr>
          <p:cNvPr id="149" name="Google Shape;149;p31"/>
          <p:cNvSpPr txBox="1"/>
          <p:nvPr>
            <p:ph idx="1" type="body"/>
          </p:nvPr>
        </p:nvSpPr>
        <p:spPr>
          <a:xfrm>
            <a:off x="311700" y="445025"/>
            <a:ext cx="8520600" cy="41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t>Polynomial Congruential Generator: Xk = (AjX^j k−1 + ... + A1X1 + A0) mod N </a:t>
            </a:r>
            <a:endParaRPr/>
          </a:p>
          <a:p>
            <a:pPr indent="-342900" lvl="0" marL="457200" rtl="0" algn="l">
              <a:lnSpc>
                <a:spcPct val="115000"/>
              </a:lnSpc>
              <a:spcBef>
                <a:spcPts val="1600"/>
              </a:spcBef>
              <a:spcAft>
                <a:spcPts val="0"/>
              </a:spcAft>
              <a:buSzPts val="1800"/>
              <a:buChar char="●"/>
            </a:pPr>
            <a:r>
              <a:rPr lang="en-US"/>
              <a:t>best pseudorandom number generators are mixing functions</a:t>
            </a:r>
            <a:endParaRPr/>
          </a:p>
          <a:p>
            <a:pPr indent="0" lvl="0" marL="0" rtl="0" algn="l">
              <a:lnSpc>
                <a:spcPct val="115000"/>
              </a:lnSpc>
              <a:spcBef>
                <a:spcPts val="1600"/>
              </a:spcBef>
              <a:spcAft>
                <a:spcPts val="0"/>
              </a:spcAft>
              <a:buSzPts val="1800"/>
              <a:buNone/>
            </a:pPr>
            <a:r>
              <a:rPr lang="en-US"/>
              <a:t>Example of Mixing Functions:</a:t>
            </a:r>
            <a:endParaRPr/>
          </a:p>
          <a:p>
            <a:pPr indent="-342900" lvl="0" marL="457200" rtl="0" algn="l">
              <a:lnSpc>
                <a:spcPct val="115000"/>
              </a:lnSpc>
              <a:spcBef>
                <a:spcPts val="1600"/>
              </a:spcBef>
              <a:spcAft>
                <a:spcPts val="0"/>
              </a:spcAft>
              <a:buSzPts val="1800"/>
              <a:buChar char="●"/>
            </a:pPr>
            <a:r>
              <a:rPr lang="en-US"/>
              <a:t>Advanced Encryption Standard (AES) is a strong mixing function. The AES takes 256, 320, or 384 bits of input (128 message bits and 128, 192, or 256 key bits) and produces 128 output bits. The dependence of the output bits on the input bits is complex and nonlinear. </a:t>
            </a:r>
            <a:endParaRPr/>
          </a:p>
          <a:p>
            <a:pPr indent="-342900" lvl="0" marL="457200" rtl="0" algn="l">
              <a:lnSpc>
                <a:spcPct val="115000"/>
              </a:lnSpc>
              <a:spcBef>
                <a:spcPts val="0"/>
              </a:spcBef>
              <a:spcAft>
                <a:spcPts val="0"/>
              </a:spcAft>
              <a:buSzPts val="1800"/>
              <a:buChar char="●"/>
            </a:pPr>
            <a:r>
              <a:rPr lang="en-US"/>
              <a:t>The Secure Hash Algorithm (SHA) family of hash functions are also strong mixing functions, producing up to 512 output bits from an arbitrary set of input bit.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 Cryptographic Key Infrastructures</a:t>
            </a:r>
            <a:endParaRPr/>
          </a:p>
        </p:txBody>
      </p:sp>
      <p:sp>
        <p:nvSpPr>
          <p:cNvPr id="155" name="Google Shape;155;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t>Certificate</a:t>
            </a:r>
            <a:endParaRPr/>
          </a:p>
          <a:p>
            <a:pPr indent="0" lvl="0" marL="0" rtl="0" algn="l">
              <a:lnSpc>
                <a:spcPct val="115000"/>
              </a:lnSpc>
              <a:spcBef>
                <a:spcPts val="1600"/>
              </a:spcBef>
              <a:spcAft>
                <a:spcPts val="0"/>
              </a:spcAft>
              <a:buSzPts val="1800"/>
              <a:buNone/>
            </a:pPr>
            <a:r>
              <a:rPr lang="en-US"/>
              <a:t>A certificate is a token that binds an identity to a cryptographic key.</a:t>
            </a:r>
            <a:endParaRPr/>
          </a:p>
          <a:p>
            <a:pPr indent="0" lvl="0" marL="0" rtl="0" algn="l">
              <a:lnSpc>
                <a:spcPct val="115000"/>
              </a:lnSpc>
              <a:spcBef>
                <a:spcPts val="1600"/>
              </a:spcBef>
              <a:spcAft>
                <a:spcPts val="0"/>
              </a:spcAft>
              <a:buSzPts val="1800"/>
              <a:buNone/>
            </a:pPr>
            <a:r>
              <a:rPr lang="en-US"/>
              <a:t>Kohnfelder suggests creating a message containing a representation of identity, the corresponding public key, and having a trusted authority sign it. A timestamp t is also added:</a:t>
            </a:r>
            <a:endParaRPr/>
          </a:p>
          <a:p>
            <a:pPr indent="0" lvl="0" marL="0" rtl="0" algn="l">
              <a:lnSpc>
                <a:spcPct val="115000"/>
              </a:lnSpc>
              <a:spcBef>
                <a:spcPts val="1600"/>
              </a:spcBef>
              <a:spcAft>
                <a:spcPts val="1600"/>
              </a:spcAft>
              <a:buSzPts val="1800"/>
              <a:buNone/>
            </a:pPr>
            <a:r>
              <a:rPr lang="en-US"/>
              <a:t>CAlice = {eAlice || Alice || t}dCathy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a:t>Lets say</a:t>
            </a:r>
            <a:endParaRPr/>
          </a:p>
        </p:txBody>
      </p:sp>
      <p:sp>
        <p:nvSpPr>
          <p:cNvPr id="161" name="Google Shape;161;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US"/>
              <a:t>Bob wants to communicate with Alice, he obtains Alice’s certificate CAlice. Assuming that he knows the trusted authority Cathy’s public key, he can decipher the certificate. He first checks the timestamp t to see when the certificate was issued. From this, he can determine whether the certificate is too old to be trusted. The public key in the certificate belongs to the subject named in the certificate, so Bob now has Alice’s public key. He knows that Cathy signed the certificate and therefore that Cathy is vouching to some degree that the public key belongs to Alice. If he trusts Cathy to make such a determination, he accepts the public key as valid and belonging to Alice.</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