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02" r:id="rId4"/>
    <p:sldId id="304" r:id="rId5"/>
    <p:sldId id="258" r:id="rId6"/>
    <p:sldId id="259" r:id="rId7"/>
    <p:sldId id="260" r:id="rId8"/>
    <p:sldId id="261" r:id="rId9"/>
    <p:sldId id="262" r:id="rId10"/>
    <p:sldId id="263" r:id="rId11"/>
    <p:sldId id="264" r:id="rId12"/>
    <p:sldId id="265" r:id="rId13"/>
    <p:sldId id="266" r:id="rId14"/>
    <p:sldId id="279" r:id="rId15"/>
    <p:sldId id="267" r:id="rId16"/>
    <p:sldId id="268" r:id="rId17"/>
    <p:sldId id="269" r:id="rId18"/>
    <p:sldId id="270" r:id="rId19"/>
    <p:sldId id="277"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5" r:id="rId43"/>
    <p:sldId id="306" r:id="rId44"/>
    <p:sldId id="307" r:id="rId45"/>
    <p:sldId id="308" r:id="rId46"/>
    <p:sldId id="309" r:id="rId47"/>
    <p:sldId id="310" r:id="rId48"/>
    <p:sldId id="311" r:id="rId49"/>
    <p:sldId id="312" r:id="rId50"/>
    <p:sldId id="31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3" autoAdjust="0"/>
  </p:normalViewPr>
  <p:slideViewPr>
    <p:cSldViewPr>
      <p:cViewPr varScale="1">
        <p:scale>
          <a:sx n="55" d="100"/>
          <a:sy n="55" d="100"/>
        </p:scale>
        <p:origin x="180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C175B-D7FB-49C1-83C8-4506F8C1EDE9}" type="datetimeFigureOut">
              <a:rPr lang="en-US" smtClean="0"/>
              <a:pPr/>
              <a:t>10/14/2019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BD106-1726-4C3D-8D8F-243583DED254}" type="slidenum">
              <a:rPr lang="en-US" smtClean="0"/>
              <a:pPr/>
              <a:t>‹#›</a:t>
            </a:fld>
            <a:endParaRPr lang="en-US"/>
          </a:p>
        </p:txBody>
      </p:sp>
    </p:spTree>
    <p:extLst>
      <p:ext uri="{BB962C8B-B14F-4D97-AF65-F5344CB8AC3E}">
        <p14:creationId xmlns:p14="http://schemas.microsoft.com/office/powerpoint/2010/main" val="21252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2</a:t>
            </a:fld>
            <a:endParaRPr lang="en-US"/>
          </a:p>
        </p:txBody>
      </p:sp>
    </p:spTree>
    <p:extLst>
      <p:ext uri="{BB962C8B-B14F-4D97-AF65-F5344CB8AC3E}">
        <p14:creationId xmlns:p14="http://schemas.microsoft.com/office/powerpoint/2010/main" val="3638792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 – </a:t>
            </a:r>
            <a:r>
              <a:rPr lang="en-US" dirty="0" err="1" smtClean="0"/>
              <a:t>hw,sw</a:t>
            </a:r>
            <a:r>
              <a:rPr lang="en-US" dirty="0" smtClean="0"/>
              <a:t>, </a:t>
            </a:r>
            <a:r>
              <a:rPr lang="en-US" dirty="0" err="1" smtClean="0"/>
              <a:t>os</a:t>
            </a:r>
            <a:r>
              <a:rPr lang="en-US" dirty="0" smtClean="0"/>
              <a:t>, </a:t>
            </a:r>
            <a:r>
              <a:rPr lang="en-US" dirty="0" err="1" smtClean="0"/>
              <a:t>nw</a:t>
            </a:r>
            <a:r>
              <a:rPr lang="en-US" dirty="0" smtClean="0"/>
              <a:t> dbase, other </a:t>
            </a:r>
            <a:r>
              <a:rPr lang="en-US" dirty="0" err="1" smtClean="0"/>
              <a:t>applns</a:t>
            </a:r>
            <a:endParaRPr lang="en-US" dirty="0" smtClean="0"/>
          </a:p>
          <a:p>
            <a:r>
              <a:rPr lang="en-US" dirty="0" smtClean="0"/>
              <a:t>Managerial – involvement of </a:t>
            </a:r>
            <a:r>
              <a:rPr lang="en-US" dirty="0" err="1" smtClean="0"/>
              <a:t>fnal</a:t>
            </a:r>
            <a:r>
              <a:rPr lang="en-US" dirty="0" smtClean="0"/>
              <a:t> area mgrs and how IT decisions will be made</a:t>
            </a:r>
            <a:endParaRPr lang="en-US" dirty="0"/>
          </a:p>
        </p:txBody>
      </p:sp>
      <p:sp>
        <p:nvSpPr>
          <p:cNvPr id="4" name="Slide Number Placeholder 3"/>
          <p:cNvSpPr>
            <a:spLocks noGrp="1"/>
          </p:cNvSpPr>
          <p:nvPr>
            <p:ph type="sldNum" sz="quarter" idx="10"/>
          </p:nvPr>
        </p:nvSpPr>
        <p:spPr/>
        <p:txBody>
          <a:bodyPr/>
          <a:lstStyle/>
          <a:p>
            <a:fld id="{A9A5BA24-EE7D-48E9-BEFC-16FBEDFC9F5C}" type="slidenum">
              <a:rPr lang="en-US" smtClean="0"/>
              <a:pPr/>
              <a:t>44</a:t>
            </a:fld>
            <a:endParaRPr lang="en-US"/>
          </a:p>
        </p:txBody>
      </p:sp>
    </p:spTree>
    <p:extLst>
      <p:ext uri="{BB962C8B-B14F-4D97-AF65-F5344CB8AC3E}">
        <p14:creationId xmlns:p14="http://schemas.microsoft.com/office/powerpoint/2010/main" val="367930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Your current software no longer meets your needs. It is unable to provide valuable information; does not support your current business process; is difficult to maintain or is frequently unavailable due to system failures. Or, perhaps your company needs a completely new software application to support a specific business process. Whatever the case, you are probably trying to decide how you should proceed.</a:t>
            </a:r>
          </a:p>
          <a:p>
            <a:r>
              <a:rPr lang="en-US" sz="1200" kern="1200" baseline="0" dirty="0" smtClean="0">
                <a:solidFill>
                  <a:schemeClr val="tx1"/>
                </a:solidFill>
                <a:latin typeface="+mn-lt"/>
                <a:ea typeface="+mn-ea"/>
                <a:cs typeface="+mn-cs"/>
              </a:rPr>
              <a:t>Should you purchase an off-the-shelf product or build custom software? If you decide to build, should you build the software in-house or outsource the project to a third  party vendor? If you decide to outsource, should </a:t>
            </a:r>
            <a:r>
              <a:rPr lang="en-US" sz="1200" kern="1200" baseline="0" smtClean="0">
                <a:solidFill>
                  <a:schemeClr val="tx1"/>
                </a:solidFill>
                <a:latin typeface="+mn-lt"/>
                <a:ea typeface="+mn-ea"/>
                <a:cs typeface="+mn-cs"/>
              </a:rPr>
              <a:t>you use an </a:t>
            </a:r>
            <a:r>
              <a:rPr lang="en-US" sz="1200" kern="1200" baseline="0" dirty="0" smtClean="0">
                <a:solidFill>
                  <a:schemeClr val="tx1"/>
                </a:solidFill>
                <a:latin typeface="+mn-lt"/>
                <a:ea typeface="+mn-ea"/>
                <a:cs typeface="+mn-cs"/>
              </a:rPr>
              <a:t>onshore or offshore development organization?</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5</a:t>
            </a:fld>
            <a:endParaRPr lang="en-US"/>
          </a:p>
        </p:txBody>
      </p:sp>
    </p:spTree>
    <p:extLst>
      <p:ext uri="{BB962C8B-B14F-4D97-AF65-F5344CB8AC3E}">
        <p14:creationId xmlns:p14="http://schemas.microsoft.com/office/powerpoint/2010/main" val="73921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6</a:t>
            </a:fld>
            <a:endParaRPr lang="en-US"/>
          </a:p>
        </p:txBody>
      </p:sp>
    </p:spTree>
    <p:extLst>
      <p:ext uri="{BB962C8B-B14F-4D97-AF65-F5344CB8AC3E}">
        <p14:creationId xmlns:p14="http://schemas.microsoft.com/office/powerpoint/2010/main" val="191246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When To Consider Off-the-Shelf Software</a:t>
            </a:r>
          </a:p>
          <a:p>
            <a:r>
              <a:rPr lang="en-US" sz="1200" kern="1200" baseline="0" dirty="0" smtClean="0">
                <a:solidFill>
                  <a:schemeClr val="tx1"/>
                </a:solidFill>
                <a:latin typeface="+mn-lt"/>
                <a:ea typeface="+mn-ea"/>
                <a:cs typeface="+mn-cs"/>
              </a:rPr>
              <a:t>Many viable products available</a:t>
            </a:r>
          </a:p>
          <a:p>
            <a:r>
              <a:rPr lang="en-US" sz="1200" kern="1200" baseline="0" dirty="0" smtClean="0">
                <a:solidFill>
                  <a:schemeClr val="tx1"/>
                </a:solidFill>
                <a:latin typeface="+mn-lt"/>
                <a:ea typeface="+mn-ea"/>
                <a:cs typeface="+mn-cs"/>
              </a:rPr>
              <a:t>Business processes are flexible</a:t>
            </a:r>
          </a:p>
          <a:p>
            <a:r>
              <a:rPr lang="en-US" sz="1200" kern="1200" baseline="0" dirty="0" smtClean="0">
                <a:solidFill>
                  <a:schemeClr val="tx1"/>
                </a:solidFill>
                <a:latin typeface="+mn-lt"/>
                <a:ea typeface="+mn-ea"/>
                <a:cs typeface="+mn-cs"/>
              </a:rPr>
              <a:t>Customized branding is not required</a:t>
            </a:r>
          </a:p>
          <a:p>
            <a:r>
              <a:rPr lang="en-US" sz="1200" kern="1200" baseline="0" dirty="0" smtClean="0">
                <a:solidFill>
                  <a:schemeClr val="tx1"/>
                </a:solidFill>
                <a:latin typeface="+mn-lt"/>
                <a:ea typeface="+mn-ea"/>
                <a:cs typeface="+mn-cs"/>
              </a:rPr>
              <a:t>Integration with other applications is limited</a:t>
            </a:r>
          </a:p>
          <a:p>
            <a:r>
              <a:rPr lang="en-US" sz="1200" kern="1200" baseline="0" dirty="0" smtClean="0">
                <a:solidFill>
                  <a:schemeClr val="tx1"/>
                </a:solidFill>
                <a:latin typeface="+mn-lt"/>
                <a:ea typeface="+mn-ea"/>
                <a:cs typeface="+mn-cs"/>
              </a:rPr>
              <a:t>Implementation timeline is short</a:t>
            </a:r>
          </a:p>
          <a:p>
            <a:r>
              <a:rPr lang="en-US" sz="1200" kern="1200" baseline="0" dirty="0" smtClean="0">
                <a:solidFill>
                  <a:schemeClr val="tx1"/>
                </a:solidFill>
                <a:latin typeface="+mn-lt"/>
                <a:ea typeface="+mn-ea"/>
                <a:cs typeface="+mn-cs"/>
              </a:rPr>
              <a:t>Per-seat or per-license fees are acceptable</a:t>
            </a:r>
          </a:p>
          <a:p>
            <a:r>
              <a:rPr lang="en-US" sz="1200" kern="1200" baseline="0" dirty="0" smtClean="0">
                <a:solidFill>
                  <a:schemeClr val="tx1"/>
                </a:solidFill>
                <a:latin typeface="+mn-lt"/>
                <a:ea typeface="+mn-ea"/>
                <a:cs typeface="+mn-cs"/>
              </a:rPr>
              <a:t>Adding new product features is not critical</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7</a:t>
            </a:fld>
            <a:endParaRPr lang="en-US"/>
          </a:p>
        </p:txBody>
      </p:sp>
    </p:spTree>
    <p:extLst>
      <p:ext uri="{BB962C8B-B14F-4D97-AF65-F5344CB8AC3E}">
        <p14:creationId xmlns:p14="http://schemas.microsoft.com/office/powerpoint/2010/main" val="220910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Since not all IT departments and software developers have the same expertise, it will be important to analyze the capabilities of your company’s development team. Simply asking your developers if they can handle the project is not enough. A comprehensive technical skill assessment is</a:t>
            </a:r>
          </a:p>
          <a:p>
            <a:r>
              <a:rPr lang="en-US" sz="1200" kern="1200" baseline="0" dirty="0" smtClean="0">
                <a:solidFill>
                  <a:schemeClr val="tx1"/>
                </a:solidFill>
                <a:latin typeface="+mn-lt"/>
                <a:ea typeface="+mn-ea"/>
                <a:cs typeface="+mn-cs"/>
              </a:rPr>
              <a:t>strongly advised. If you determine upon completion of the skills assessment that you do not have the bandwidth or the skills needed to complete the project but still would like to complete the project in-house, you can hire additional developers or augment your staff with contract engineers.</a:t>
            </a:r>
          </a:p>
          <a:p>
            <a:r>
              <a:rPr lang="en-US" sz="1200" kern="1200" baseline="0" dirty="0" smtClean="0">
                <a:solidFill>
                  <a:schemeClr val="tx1"/>
                </a:solidFill>
                <a:latin typeface="+mn-lt"/>
                <a:ea typeface="+mn-ea"/>
                <a:cs typeface="+mn-cs"/>
              </a:rPr>
              <a:t>However, a careful interview process is recommended so you select the right technical resources for your project.</a:t>
            </a:r>
          </a:p>
          <a:p>
            <a:r>
              <a:rPr lang="en-US" sz="1200" kern="1200" baseline="0" dirty="0" smtClean="0">
                <a:solidFill>
                  <a:schemeClr val="tx1"/>
                </a:solidFill>
                <a:latin typeface="+mn-lt"/>
                <a:ea typeface="+mn-ea"/>
                <a:cs typeface="+mn-cs"/>
              </a:rPr>
              <a:t>Another factor to consider is how long it will take to develop the application in-house. There is often a communication gap between management and developers; management looks at the world from 50,000 feet and developers focus on granular details. As a result, what may appear as a small additional request from management may require months of programming to incorporate it into the application. </a:t>
            </a:r>
          </a:p>
          <a:p>
            <a:r>
              <a:rPr lang="en-US" sz="1200" kern="1200" baseline="0" dirty="0" smtClean="0">
                <a:solidFill>
                  <a:schemeClr val="tx1"/>
                </a:solidFill>
                <a:latin typeface="+mn-lt"/>
                <a:ea typeface="+mn-ea"/>
                <a:cs typeface="+mn-cs"/>
              </a:rPr>
              <a:t>To ensure the project stays on track, it will be critical to define requirements, deliverables and timelines at the beginning of the project and keep future changes to a minimum.</a:t>
            </a:r>
          </a:p>
          <a:p>
            <a:r>
              <a:rPr lang="en-US" sz="1200" kern="1200" baseline="0" dirty="0" smtClean="0">
                <a:solidFill>
                  <a:schemeClr val="tx1"/>
                </a:solidFill>
                <a:latin typeface="+mn-lt"/>
                <a:ea typeface="+mn-ea"/>
                <a:cs typeface="+mn-cs"/>
              </a:rPr>
              <a:t>A financial analysis of an internal project is recommended. Whether you are using internal employees or on-site contractors, there can be significant development and opportunity costs. For example, internal employees have other responsibilities that will be interrupted due to the new development project. Therefore, the opportunity costs associated with not performing regular tasks and responsibilities will be a cost to the company. In the case of contractors who are hired to augment your internal staff, you will want to add the cost of training and additional technology resources that are consumed to the hourly rate you will be charged.</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9</a:t>
            </a:fld>
            <a:endParaRPr lang="en-US"/>
          </a:p>
        </p:txBody>
      </p:sp>
    </p:spTree>
    <p:extLst>
      <p:ext uri="{BB962C8B-B14F-4D97-AF65-F5344CB8AC3E}">
        <p14:creationId xmlns:p14="http://schemas.microsoft.com/office/powerpoint/2010/main" val="909553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common</a:t>
            </a:r>
          </a:p>
          <a:p>
            <a:r>
              <a:rPr lang="en-US" sz="1200" kern="1200" baseline="0" dirty="0" smtClean="0">
                <a:solidFill>
                  <a:schemeClr val="tx1"/>
                </a:solidFill>
                <a:latin typeface="+mn-lt"/>
                <a:ea typeface="+mn-ea"/>
                <a:cs typeface="+mn-cs"/>
              </a:rPr>
              <a:t>challenges that can impede a project’s progress:</a:t>
            </a:r>
          </a:p>
          <a:p>
            <a:r>
              <a:rPr lang="en-US" sz="1200" kern="1200" baseline="0" dirty="0" smtClean="0">
                <a:solidFill>
                  <a:schemeClr val="tx1"/>
                </a:solidFill>
                <a:latin typeface="+mn-lt"/>
                <a:ea typeface="+mn-ea"/>
                <a:cs typeface="+mn-cs"/>
              </a:rPr>
              <a:t>Unrealistic deadlines from management</a:t>
            </a:r>
          </a:p>
          <a:p>
            <a:r>
              <a:rPr lang="en-US" sz="1200" kern="1200" baseline="0" dirty="0" smtClean="0">
                <a:solidFill>
                  <a:schemeClr val="tx1"/>
                </a:solidFill>
                <a:latin typeface="+mn-lt"/>
                <a:ea typeface="+mn-ea"/>
                <a:cs typeface="+mn-cs"/>
              </a:rPr>
              <a:t>Vague definition of project deliverables</a:t>
            </a:r>
          </a:p>
          <a:p>
            <a:r>
              <a:rPr lang="en-US" sz="1200" kern="1200" baseline="0" dirty="0" smtClean="0">
                <a:solidFill>
                  <a:schemeClr val="tx1"/>
                </a:solidFill>
                <a:latin typeface="+mn-lt"/>
                <a:ea typeface="+mn-ea"/>
                <a:cs typeface="+mn-cs"/>
              </a:rPr>
              <a:t>Inadequate time allotted for software design</a:t>
            </a:r>
          </a:p>
          <a:p>
            <a:r>
              <a:rPr lang="en-US" sz="1200" kern="1200" baseline="0" dirty="0" smtClean="0">
                <a:solidFill>
                  <a:schemeClr val="tx1"/>
                </a:solidFill>
                <a:latin typeface="+mn-lt"/>
                <a:ea typeface="+mn-ea"/>
                <a:cs typeface="+mn-cs"/>
              </a:rPr>
              <a:t>Little or no beta testing</a:t>
            </a:r>
          </a:p>
          <a:p>
            <a:r>
              <a:rPr lang="en-US" sz="1200" kern="1200" baseline="0" dirty="0" smtClean="0">
                <a:solidFill>
                  <a:schemeClr val="tx1"/>
                </a:solidFill>
                <a:latin typeface="+mn-lt"/>
                <a:ea typeface="+mn-ea"/>
                <a:cs typeface="+mn-cs"/>
              </a:rPr>
              <a:t>Internal politics</a:t>
            </a:r>
          </a:p>
          <a:p>
            <a:r>
              <a:rPr lang="en-US" sz="1200" kern="1200" baseline="0" dirty="0" smtClean="0">
                <a:solidFill>
                  <a:schemeClr val="tx1"/>
                </a:solidFill>
                <a:latin typeface="+mn-lt"/>
                <a:ea typeface="+mn-ea"/>
                <a:cs typeface="+mn-cs"/>
              </a:rPr>
              <a:t>Poor estimating techniques (time and cost)</a:t>
            </a:r>
          </a:p>
          <a:p>
            <a:r>
              <a:rPr lang="en-US" sz="1200" kern="1200" baseline="0" dirty="0" smtClean="0">
                <a:solidFill>
                  <a:schemeClr val="tx1"/>
                </a:solidFill>
                <a:latin typeface="+mn-lt"/>
                <a:ea typeface="+mn-ea"/>
                <a:cs typeface="+mn-cs"/>
              </a:rPr>
              <a:t>Lack of a quality assurance process</a:t>
            </a:r>
          </a:p>
          <a:p>
            <a:r>
              <a:rPr lang="en-US" sz="1200" kern="1200" baseline="0" dirty="0" smtClean="0">
                <a:solidFill>
                  <a:schemeClr val="tx1"/>
                </a:solidFill>
                <a:latin typeface="+mn-lt"/>
                <a:ea typeface="+mn-ea"/>
                <a:cs typeface="+mn-cs"/>
              </a:rPr>
              <a:t>Lack of proper project management</a:t>
            </a:r>
          </a:p>
          <a:p>
            <a:r>
              <a:rPr lang="en-US" sz="1200" kern="1200" baseline="0" dirty="0" smtClean="0">
                <a:solidFill>
                  <a:schemeClr val="tx1"/>
                </a:solidFill>
                <a:latin typeface="+mn-lt"/>
                <a:ea typeface="+mn-ea"/>
                <a:cs typeface="+mn-cs"/>
              </a:rPr>
              <a:t>Insufficient resources for ongoing maintenance and</a:t>
            </a:r>
          </a:p>
          <a:p>
            <a:r>
              <a:rPr lang="en-US" sz="1200" kern="1200" baseline="0" dirty="0" smtClean="0">
                <a:solidFill>
                  <a:schemeClr val="tx1"/>
                </a:solidFill>
                <a:latin typeface="+mn-lt"/>
                <a:ea typeface="+mn-ea"/>
                <a:cs typeface="+mn-cs"/>
              </a:rPr>
              <a:t>support</a:t>
            </a:r>
          </a:p>
          <a:p>
            <a:r>
              <a:rPr lang="en-US" sz="1200" kern="1200" baseline="0" dirty="0" smtClean="0">
                <a:solidFill>
                  <a:schemeClr val="tx1"/>
                </a:solidFill>
                <a:latin typeface="+mn-lt"/>
                <a:ea typeface="+mn-ea"/>
                <a:cs typeface="+mn-cs"/>
              </a:rPr>
              <a:t>Documentation that is overlooked or avoided</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10</a:t>
            </a:fld>
            <a:endParaRPr lang="en-US"/>
          </a:p>
        </p:txBody>
      </p:sp>
    </p:spTree>
    <p:extLst>
      <p:ext uri="{BB962C8B-B14F-4D97-AF65-F5344CB8AC3E}">
        <p14:creationId xmlns:p14="http://schemas.microsoft.com/office/powerpoint/2010/main" val="382630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Perceived Benefits</a:t>
            </a:r>
          </a:p>
          <a:p>
            <a:r>
              <a:rPr lang="en-US" sz="1200" kern="1200" baseline="0" dirty="0" smtClean="0">
                <a:solidFill>
                  <a:schemeClr val="tx1"/>
                </a:solidFill>
                <a:latin typeface="+mn-lt"/>
                <a:ea typeface="+mn-ea"/>
                <a:cs typeface="+mn-cs"/>
              </a:rPr>
              <a:t>Software built around specific requirements</a:t>
            </a:r>
          </a:p>
          <a:p>
            <a:r>
              <a:rPr lang="en-US" sz="1200" kern="1200" baseline="0" dirty="0" smtClean="0">
                <a:solidFill>
                  <a:schemeClr val="tx1"/>
                </a:solidFill>
                <a:latin typeface="+mn-lt"/>
                <a:ea typeface="+mn-ea"/>
                <a:cs typeface="+mn-cs"/>
              </a:rPr>
              <a:t>Complete control over future development</a:t>
            </a:r>
          </a:p>
          <a:p>
            <a:r>
              <a:rPr lang="en-US" sz="1200" kern="1200" baseline="0" dirty="0" smtClean="0">
                <a:solidFill>
                  <a:schemeClr val="tx1"/>
                </a:solidFill>
                <a:latin typeface="+mn-lt"/>
                <a:ea typeface="+mn-ea"/>
                <a:cs typeface="+mn-cs"/>
              </a:rPr>
              <a:t>Clear understanding of how the software works</a:t>
            </a:r>
          </a:p>
          <a:p>
            <a:r>
              <a:rPr lang="en-US" sz="1200" kern="1200" baseline="0" dirty="0" smtClean="0">
                <a:solidFill>
                  <a:schemeClr val="tx1"/>
                </a:solidFill>
                <a:latin typeface="+mn-lt"/>
                <a:ea typeface="+mn-ea"/>
                <a:cs typeface="+mn-cs"/>
              </a:rPr>
              <a:t>Unique features that will create a competitive</a:t>
            </a:r>
          </a:p>
          <a:p>
            <a:r>
              <a:rPr lang="en-US" sz="1200" kern="1200" baseline="0" dirty="0" smtClean="0">
                <a:solidFill>
                  <a:schemeClr val="tx1"/>
                </a:solidFill>
                <a:latin typeface="+mn-lt"/>
                <a:ea typeface="+mn-ea"/>
                <a:cs typeface="+mn-cs"/>
              </a:rPr>
              <a:t>advantage</a:t>
            </a:r>
          </a:p>
          <a:p>
            <a:r>
              <a:rPr lang="en-US" sz="1200" kern="1200" baseline="0" dirty="0" smtClean="0">
                <a:solidFill>
                  <a:schemeClr val="tx1"/>
                </a:solidFill>
                <a:latin typeface="+mn-lt"/>
                <a:ea typeface="+mn-ea"/>
                <a:cs typeface="+mn-cs"/>
              </a:rPr>
              <a:t>Lower cost to develop and support</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12</a:t>
            </a:fld>
            <a:endParaRPr lang="en-US"/>
          </a:p>
        </p:txBody>
      </p:sp>
    </p:spTree>
    <p:extLst>
      <p:ext uri="{BB962C8B-B14F-4D97-AF65-F5344CB8AC3E}">
        <p14:creationId xmlns:p14="http://schemas.microsoft.com/office/powerpoint/2010/main" val="1980636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When To Consider Outsourcing</a:t>
            </a:r>
          </a:p>
          <a:p>
            <a:r>
              <a:rPr lang="en-US" sz="1200" kern="1200" baseline="0" dirty="0" smtClean="0">
                <a:solidFill>
                  <a:schemeClr val="tx1"/>
                </a:solidFill>
                <a:latin typeface="+mn-lt"/>
                <a:ea typeface="+mn-ea"/>
                <a:cs typeface="+mn-cs"/>
              </a:rPr>
              <a:t>No in-house development staff</a:t>
            </a:r>
          </a:p>
          <a:p>
            <a:r>
              <a:rPr lang="en-US" sz="1200" kern="1200" baseline="0" dirty="0" smtClean="0">
                <a:solidFill>
                  <a:schemeClr val="tx1"/>
                </a:solidFill>
                <a:latin typeface="+mn-lt"/>
                <a:ea typeface="+mn-ea"/>
                <a:cs typeface="+mn-cs"/>
              </a:rPr>
              <a:t>In-house staff lacks bandwidth</a:t>
            </a:r>
          </a:p>
          <a:p>
            <a:r>
              <a:rPr lang="en-US" sz="1200" kern="1200" baseline="0" dirty="0" smtClean="0">
                <a:solidFill>
                  <a:schemeClr val="tx1"/>
                </a:solidFill>
                <a:latin typeface="+mn-lt"/>
                <a:ea typeface="+mn-ea"/>
                <a:cs typeface="+mn-cs"/>
              </a:rPr>
              <a:t>Specific features and functions are required</a:t>
            </a:r>
          </a:p>
          <a:p>
            <a:r>
              <a:rPr lang="en-US" sz="1200" kern="1200" baseline="0" dirty="0" smtClean="0">
                <a:solidFill>
                  <a:schemeClr val="tx1"/>
                </a:solidFill>
                <a:latin typeface="+mn-lt"/>
                <a:ea typeface="+mn-ea"/>
                <a:cs typeface="+mn-cs"/>
              </a:rPr>
              <a:t>Must be deployed as quickly as possible</a:t>
            </a:r>
          </a:p>
          <a:p>
            <a:r>
              <a:rPr lang="en-US" sz="1200" kern="1200" baseline="0" dirty="0" smtClean="0">
                <a:solidFill>
                  <a:schemeClr val="tx1"/>
                </a:solidFill>
                <a:latin typeface="+mn-lt"/>
                <a:ea typeface="+mn-ea"/>
                <a:cs typeface="+mn-cs"/>
              </a:rPr>
              <a:t>Prefer a single capital expenditure</a:t>
            </a:r>
          </a:p>
          <a:p>
            <a:r>
              <a:rPr lang="en-US" sz="1200" kern="1200" baseline="0" dirty="0" smtClean="0">
                <a:solidFill>
                  <a:schemeClr val="tx1"/>
                </a:solidFill>
                <a:latin typeface="+mn-lt"/>
                <a:ea typeface="+mn-ea"/>
                <a:cs typeface="+mn-cs"/>
              </a:rPr>
              <a:t>Quality control and testing are critical</a:t>
            </a:r>
          </a:p>
          <a:p>
            <a:r>
              <a:rPr lang="en-US" sz="1200" kern="1200" baseline="0" dirty="0" smtClean="0">
                <a:solidFill>
                  <a:schemeClr val="tx1"/>
                </a:solidFill>
                <a:latin typeface="+mn-lt"/>
                <a:ea typeface="+mn-ea"/>
                <a:cs typeface="+mn-cs"/>
              </a:rPr>
              <a:t>Require the flexibility of custom software with the ease</a:t>
            </a:r>
          </a:p>
          <a:p>
            <a:r>
              <a:rPr lang="en-US" sz="1200" kern="1200" baseline="0" dirty="0" smtClean="0">
                <a:solidFill>
                  <a:schemeClr val="tx1"/>
                </a:solidFill>
                <a:latin typeface="+mn-lt"/>
                <a:ea typeface="+mn-ea"/>
                <a:cs typeface="+mn-cs"/>
              </a:rPr>
              <a:t>of a product</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13</a:t>
            </a:fld>
            <a:endParaRPr lang="en-US"/>
          </a:p>
        </p:txBody>
      </p:sp>
    </p:spTree>
    <p:extLst>
      <p:ext uri="{BB962C8B-B14F-4D97-AF65-F5344CB8AC3E}">
        <p14:creationId xmlns:p14="http://schemas.microsoft.com/office/powerpoint/2010/main" val="134622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Perceived Benefits</a:t>
            </a:r>
          </a:p>
          <a:p>
            <a:r>
              <a:rPr lang="en-US" sz="1200" kern="1200" baseline="0" dirty="0" smtClean="0">
                <a:solidFill>
                  <a:schemeClr val="tx1"/>
                </a:solidFill>
                <a:latin typeface="+mn-lt"/>
                <a:ea typeface="+mn-ea"/>
                <a:cs typeface="+mn-cs"/>
              </a:rPr>
              <a:t>Reduced project and financial risk</a:t>
            </a:r>
          </a:p>
          <a:p>
            <a:r>
              <a:rPr lang="en-US" sz="1200" kern="1200" baseline="0" dirty="0" smtClean="0">
                <a:solidFill>
                  <a:schemeClr val="tx1"/>
                </a:solidFill>
                <a:latin typeface="+mn-lt"/>
                <a:ea typeface="+mn-ea"/>
                <a:cs typeface="+mn-cs"/>
              </a:rPr>
              <a:t>Clearly defined requirements and deliverables</a:t>
            </a:r>
          </a:p>
          <a:p>
            <a:r>
              <a:rPr lang="en-US" sz="1200" kern="1200" baseline="0" dirty="0" smtClean="0">
                <a:solidFill>
                  <a:schemeClr val="tx1"/>
                </a:solidFill>
                <a:latin typeface="+mn-lt"/>
                <a:ea typeface="+mn-ea"/>
                <a:cs typeface="+mn-cs"/>
              </a:rPr>
              <a:t>Most up-to-date design capabilities</a:t>
            </a:r>
          </a:p>
          <a:p>
            <a:r>
              <a:rPr lang="en-US" sz="1200" kern="1200" baseline="0" dirty="0" smtClean="0">
                <a:solidFill>
                  <a:schemeClr val="tx1"/>
                </a:solidFill>
                <a:latin typeface="+mn-lt"/>
                <a:ea typeface="+mn-ea"/>
                <a:cs typeface="+mn-cs"/>
              </a:rPr>
              <a:t>Reduced project timeline and budget</a:t>
            </a:r>
          </a:p>
          <a:p>
            <a:r>
              <a:rPr lang="en-US" sz="1200" kern="1200" baseline="0" dirty="0" smtClean="0">
                <a:solidFill>
                  <a:schemeClr val="tx1"/>
                </a:solidFill>
                <a:latin typeface="+mn-lt"/>
                <a:ea typeface="+mn-ea"/>
                <a:cs typeface="+mn-cs"/>
              </a:rPr>
              <a:t>Easy to maintain and enhance</a:t>
            </a:r>
          </a:p>
          <a:p>
            <a:r>
              <a:rPr lang="en-US" sz="1200" kern="1200" baseline="0" dirty="0" smtClean="0">
                <a:solidFill>
                  <a:schemeClr val="tx1"/>
                </a:solidFill>
                <a:latin typeface="+mn-lt"/>
                <a:ea typeface="+mn-ea"/>
                <a:cs typeface="+mn-cs"/>
              </a:rPr>
              <a:t>Unique features will create a competitive advantage</a:t>
            </a:r>
            <a:endParaRPr lang="en-US" dirty="0"/>
          </a:p>
        </p:txBody>
      </p:sp>
      <p:sp>
        <p:nvSpPr>
          <p:cNvPr id="4" name="Slide Number Placeholder 3"/>
          <p:cNvSpPr>
            <a:spLocks noGrp="1"/>
          </p:cNvSpPr>
          <p:nvPr>
            <p:ph type="sldNum" sz="quarter" idx="10"/>
          </p:nvPr>
        </p:nvSpPr>
        <p:spPr/>
        <p:txBody>
          <a:bodyPr/>
          <a:lstStyle/>
          <a:p>
            <a:fld id="{87FBD106-1726-4C3D-8D8F-243583DED254}" type="slidenum">
              <a:rPr lang="en-US" smtClean="0"/>
              <a:pPr/>
              <a:t>15</a:t>
            </a:fld>
            <a:endParaRPr lang="en-US"/>
          </a:p>
        </p:txBody>
      </p:sp>
    </p:spTree>
    <p:extLst>
      <p:ext uri="{BB962C8B-B14F-4D97-AF65-F5344CB8AC3E}">
        <p14:creationId xmlns:p14="http://schemas.microsoft.com/office/powerpoint/2010/main" val="7797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135FA-DC3C-4BDF-B83C-72A0C5199D60}"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2DDDA-5AB8-4395-8105-75826DEF9E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135FA-DC3C-4BDF-B83C-72A0C5199D60}" type="datetimeFigureOut">
              <a:rPr lang="en-US" smtClean="0"/>
              <a:pPr/>
              <a:t>10/14/2019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DDDA-5AB8-4395-8105-75826DEF9E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Procurement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Common challenges </a:t>
            </a:r>
            <a:r>
              <a:rPr lang="en-US" dirty="0"/>
              <a:t>that can impede a project’s progress:</a:t>
            </a:r>
          </a:p>
          <a:p>
            <a:r>
              <a:rPr lang="en-US" dirty="0"/>
              <a:t>Unrealistic deadlines from management</a:t>
            </a:r>
          </a:p>
          <a:p>
            <a:r>
              <a:rPr lang="en-US" dirty="0"/>
              <a:t>Vague definition of project deliverables</a:t>
            </a:r>
          </a:p>
          <a:p>
            <a:r>
              <a:rPr lang="en-US" dirty="0"/>
              <a:t>Inadequate time allotted for software design</a:t>
            </a:r>
          </a:p>
          <a:p>
            <a:r>
              <a:rPr lang="en-US" dirty="0"/>
              <a:t>Little or no beta testing</a:t>
            </a:r>
          </a:p>
          <a:p>
            <a:r>
              <a:rPr lang="en-US" dirty="0"/>
              <a:t>Internal politics</a:t>
            </a:r>
          </a:p>
          <a:p>
            <a:r>
              <a:rPr lang="en-US" dirty="0"/>
              <a:t>Poor estimating techniques (time and cost)</a:t>
            </a:r>
          </a:p>
          <a:p>
            <a:r>
              <a:rPr lang="en-US" dirty="0"/>
              <a:t>Lack of a quality assurance process</a:t>
            </a:r>
          </a:p>
          <a:p>
            <a:r>
              <a:rPr lang="en-US" dirty="0"/>
              <a:t>Lack of proper project management</a:t>
            </a:r>
          </a:p>
          <a:p>
            <a:r>
              <a:rPr lang="en-US" dirty="0"/>
              <a:t>Insufficient resources for ongoing maintenance and</a:t>
            </a:r>
          </a:p>
          <a:p>
            <a:r>
              <a:rPr lang="en-US" dirty="0"/>
              <a:t>support</a:t>
            </a:r>
          </a:p>
          <a:p>
            <a:r>
              <a:rPr lang="en-US" dirty="0"/>
              <a:t>Documentation that is overlooked or avoided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When To Consider In-House Software</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requirements are unique</a:t>
            </a:r>
          </a:p>
          <a:p>
            <a:r>
              <a:rPr lang="en-US" dirty="0"/>
              <a:t>Internal development staff has expertise</a:t>
            </a:r>
          </a:p>
          <a:p>
            <a:r>
              <a:rPr lang="en-US" dirty="0"/>
              <a:t>In-house staff has bandwidth</a:t>
            </a:r>
          </a:p>
          <a:p>
            <a:r>
              <a:rPr lang="en-US" dirty="0"/>
              <a:t>Extensive integration is required</a:t>
            </a:r>
          </a:p>
          <a:p>
            <a:r>
              <a:rPr lang="en-US" dirty="0"/>
              <a:t>Implementation timeline is flexible</a:t>
            </a:r>
          </a:p>
          <a:p>
            <a:r>
              <a:rPr lang="en-US" dirty="0"/>
              <a:t>Customized features are needed</a:t>
            </a:r>
          </a:p>
          <a:p>
            <a:r>
              <a:rPr lang="en-US" dirty="0"/>
              <a:t>Ability to make changes is critical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In-House Software Perceived Benefits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built around specific requirements</a:t>
            </a:r>
          </a:p>
          <a:p>
            <a:r>
              <a:rPr lang="en-US" dirty="0"/>
              <a:t>Complete control over future development</a:t>
            </a:r>
          </a:p>
          <a:p>
            <a:r>
              <a:rPr lang="en-US" dirty="0"/>
              <a:t>Clear understanding of how the software works</a:t>
            </a:r>
          </a:p>
          <a:p>
            <a:r>
              <a:rPr lang="en-US" dirty="0"/>
              <a:t>Unique features that will create a </a:t>
            </a:r>
            <a:r>
              <a:rPr lang="en-US" dirty="0" smtClean="0"/>
              <a:t>competitive advantage</a:t>
            </a:r>
            <a:endParaRPr lang="en-US" dirty="0"/>
          </a:p>
          <a:p>
            <a:r>
              <a:rPr lang="en-US" dirty="0"/>
              <a:t>Lower cost to develop and support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When To Consider Outsourcing</a:t>
            </a:r>
            <a:endParaRPr lang="en-US" dirty="0"/>
          </a:p>
        </p:txBody>
      </p:sp>
      <p:sp>
        <p:nvSpPr>
          <p:cNvPr id="3" name="Content Placeholder 2"/>
          <p:cNvSpPr>
            <a:spLocks noGrp="1"/>
          </p:cNvSpPr>
          <p:nvPr>
            <p:ph idx="1"/>
          </p:nvPr>
        </p:nvSpPr>
        <p:spPr/>
        <p:txBody>
          <a:bodyPr>
            <a:normAutofit lnSpcReduction="10000"/>
          </a:bodyPr>
          <a:lstStyle/>
          <a:p>
            <a:r>
              <a:rPr lang="en-US" dirty="0" smtClean="0"/>
              <a:t>No </a:t>
            </a:r>
            <a:r>
              <a:rPr lang="en-US" dirty="0"/>
              <a:t>in-house development staff</a:t>
            </a:r>
          </a:p>
          <a:p>
            <a:r>
              <a:rPr lang="en-US" dirty="0"/>
              <a:t>In-house staff lacks bandwidth</a:t>
            </a:r>
          </a:p>
          <a:p>
            <a:r>
              <a:rPr lang="en-US" dirty="0"/>
              <a:t>Specific features and functions are required</a:t>
            </a:r>
          </a:p>
          <a:p>
            <a:r>
              <a:rPr lang="en-US" dirty="0"/>
              <a:t>Must be deployed as quickly as possible</a:t>
            </a:r>
          </a:p>
          <a:p>
            <a:r>
              <a:rPr lang="en-US" dirty="0"/>
              <a:t>Prefer a single capital expenditure</a:t>
            </a:r>
          </a:p>
          <a:p>
            <a:r>
              <a:rPr lang="en-US" dirty="0"/>
              <a:t>Quality control and testing are critical</a:t>
            </a:r>
          </a:p>
          <a:p>
            <a:r>
              <a:rPr lang="en-US" dirty="0"/>
              <a:t>Require the flexibility of custom software with the </a:t>
            </a:r>
            <a:r>
              <a:rPr lang="en-US" dirty="0" smtClean="0"/>
              <a:t>ease of </a:t>
            </a:r>
            <a:r>
              <a:rPr lang="en-US" dirty="0"/>
              <a:t>a product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Why Outsource?</a:t>
            </a:r>
          </a:p>
        </p:txBody>
      </p:sp>
      <p:sp>
        <p:nvSpPr>
          <p:cNvPr id="9219" name="Rectangle 3"/>
          <p:cNvSpPr>
            <a:spLocks noGrp="1" noChangeArrowheads="1"/>
          </p:cNvSpPr>
          <p:nvPr>
            <p:ph type="body" idx="1"/>
          </p:nvPr>
        </p:nvSpPr>
        <p:spPr/>
        <p:txBody>
          <a:bodyPr/>
          <a:lstStyle/>
          <a:p>
            <a:pPr eaLnBrk="1" hangingPunct="1"/>
            <a:r>
              <a:rPr lang="en-US" smtClean="0"/>
              <a:t>To reduce both fixed and recurrent costs</a:t>
            </a:r>
          </a:p>
          <a:p>
            <a:pPr eaLnBrk="1" hangingPunct="1"/>
            <a:r>
              <a:rPr lang="en-US" smtClean="0"/>
              <a:t>To allow the client organization to focus on its core business</a:t>
            </a:r>
          </a:p>
          <a:p>
            <a:pPr eaLnBrk="1" hangingPunct="1"/>
            <a:r>
              <a:rPr lang="en-US" smtClean="0"/>
              <a:t>To access skills and technologies</a:t>
            </a:r>
          </a:p>
          <a:p>
            <a:pPr eaLnBrk="1" hangingPunct="1"/>
            <a:r>
              <a:rPr lang="en-US" smtClean="0"/>
              <a:t>To provide flexibility</a:t>
            </a:r>
          </a:p>
          <a:p>
            <a:pPr eaLnBrk="1" hangingPunct="1"/>
            <a:r>
              <a:rPr lang="en-US" smtClean="0"/>
              <a:t>To increase accountability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Outsourcing - </a:t>
            </a:r>
            <a:r>
              <a:rPr lang="en-US" b="1" dirty="0" smtClean="0"/>
              <a:t>Perceived Benefits</a:t>
            </a:r>
            <a:endParaRPr lang="en-US" dirty="0"/>
          </a:p>
        </p:txBody>
      </p:sp>
      <p:sp>
        <p:nvSpPr>
          <p:cNvPr id="3" name="Content Placeholder 2"/>
          <p:cNvSpPr>
            <a:spLocks noGrp="1"/>
          </p:cNvSpPr>
          <p:nvPr>
            <p:ph idx="1"/>
          </p:nvPr>
        </p:nvSpPr>
        <p:spPr/>
        <p:txBody>
          <a:bodyPr>
            <a:normAutofit/>
          </a:bodyPr>
          <a:lstStyle/>
          <a:p>
            <a:r>
              <a:rPr lang="en-US" dirty="0" smtClean="0"/>
              <a:t>Reduced </a:t>
            </a:r>
            <a:r>
              <a:rPr lang="en-US" dirty="0"/>
              <a:t>project and financial risk</a:t>
            </a:r>
          </a:p>
          <a:p>
            <a:r>
              <a:rPr lang="en-US" dirty="0"/>
              <a:t>Clearly defined requirements and deliverables</a:t>
            </a:r>
          </a:p>
          <a:p>
            <a:r>
              <a:rPr lang="en-US" dirty="0"/>
              <a:t>Most up-to-date design capabilities</a:t>
            </a:r>
          </a:p>
          <a:p>
            <a:r>
              <a:rPr lang="en-US" dirty="0"/>
              <a:t>Reduced project timeline and budget</a:t>
            </a:r>
          </a:p>
          <a:p>
            <a:r>
              <a:rPr lang="en-US" dirty="0"/>
              <a:t>Easy to maintain and enhance</a:t>
            </a:r>
          </a:p>
          <a:p>
            <a:r>
              <a:rPr lang="en-US" dirty="0"/>
              <a:t>Unique features will create a competitive advantage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80999" y="304800"/>
            <a:ext cx="9525000" cy="624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04800" y="914400"/>
            <a:ext cx="9588166"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Learning Objectives</a:t>
            </a:r>
          </a:p>
        </p:txBody>
      </p:sp>
      <p:sp>
        <p:nvSpPr>
          <p:cNvPr id="7171" name="Rectangle 3"/>
          <p:cNvSpPr>
            <a:spLocks noGrp="1" noChangeArrowheads="1"/>
          </p:cNvSpPr>
          <p:nvPr>
            <p:ph type="body" idx="1"/>
          </p:nvPr>
        </p:nvSpPr>
        <p:spPr/>
        <p:txBody>
          <a:bodyPr/>
          <a:lstStyle/>
          <a:p>
            <a:pPr eaLnBrk="1" hangingPunct="1"/>
            <a:r>
              <a:rPr lang="en-US" sz="2500" smtClean="0">
                <a:solidFill>
                  <a:srgbClr val="000000"/>
                </a:solidFill>
                <a:cs typeface="Times New Roman" pitchFamily="18" charset="0"/>
              </a:rPr>
              <a:t>Describe the source selection process and different approaches for evaluating proposals or selecting suppliers</a:t>
            </a:r>
            <a:endParaRPr lang="en-US" sz="2500" smtClean="0">
              <a:cs typeface="Times New Roman" pitchFamily="18" charset="0"/>
            </a:endParaRPr>
          </a:p>
          <a:p>
            <a:pPr eaLnBrk="1" hangingPunct="1"/>
            <a:r>
              <a:rPr lang="en-US" sz="2500" smtClean="0">
                <a:solidFill>
                  <a:srgbClr val="000000"/>
                </a:solidFill>
                <a:cs typeface="Times New Roman" pitchFamily="18" charset="0"/>
              </a:rPr>
              <a:t>Discuss the importance of good contract administration</a:t>
            </a:r>
            <a:endParaRPr lang="en-US" sz="2500" smtClean="0">
              <a:cs typeface="Times New Roman" pitchFamily="18" charset="0"/>
            </a:endParaRPr>
          </a:p>
          <a:p>
            <a:pPr eaLnBrk="1" hangingPunct="1"/>
            <a:r>
              <a:rPr lang="en-US" sz="2500" smtClean="0">
                <a:solidFill>
                  <a:srgbClr val="000000"/>
                </a:solidFill>
                <a:cs typeface="Times New Roman" pitchFamily="18" charset="0"/>
              </a:rPr>
              <a:t>Describe the contract close-out process</a:t>
            </a:r>
            <a:endParaRPr lang="en-US" sz="2500" smtClean="0">
              <a:cs typeface="Times New Roman" pitchFamily="18" charset="0"/>
            </a:endParaRPr>
          </a:p>
          <a:p>
            <a:pPr eaLnBrk="1" hangingPunct="1"/>
            <a:r>
              <a:rPr lang="en-US" sz="2500" smtClean="0">
                <a:solidFill>
                  <a:srgbClr val="000000"/>
                </a:solidFill>
                <a:cs typeface="Times New Roman" pitchFamily="18" charset="0"/>
              </a:rPr>
              <a:t>Discuss types of software available to assist in project procurement management</a:t>
            </a:r>
            <a:endParaRPr lang="en-US" sz="2500" smtClean="0">
              <a:cs typeface="Times New Roman" pitchFamily="18" charset="0"/>
            </a:endParaRPr>
          </a:p>
          <a:p>
            <a:pPr eaLnBrk="1" hangingPunct="1"/>
            <a:endParaRPr lang="en-US" sz="25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fr-FR" dirty="0" smtClean="0"/>
              <a:t>Introduction </a:t>
            </a:r>
          </a:p>
          <a:p>
            <a:r>
              <a:rPr lang="fr-FR" dirty="0" smtClean="0"/>
              <a:t>Project Procurement Management</a:t>
            </a:r>
            <a:endParaRPr lang="fr-FR" dirty="0"/>
          </a:p>
          <a:p>
            <a:r>
              <a:rPr lang="en-US" dirty="0" smtClean="0"/>
              <a:t>Outsourcing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Project Procurement Management Processes</a:t>
            </a:r>
          </a:p>
        </p:txBody>
      </p:sp>
      <p:sp>
        <p:nvSpPr>
          <p:cNvPr id="10243" name="Rectangle 3"/>
          <p:cNvSpPr>
            <a:spLocks noGrp="1" noChangeArrowheads="1"/>
          </p:cNvSpPr>
          <p:nvPr>
            <p:ph type="body" idx="1"/>
          </p:nvPr>
        </p:nvSpPr>
        <p:spPr>
          <a:xfrm>
            <a:off x="457200" y="1752600"/>
            <a:ext cx="8458200" cy="4572000"/>
          </a:xfrm>
        </p:spPr>
        <p:txBody>
          <a:bodyPr/>
          <a:lstStyle/>
          <a:p>
            <a:pPr marL="457200" indent="-457200" eaLnBrk="1" hangingPunct="1">
              <a:lnSpc>
                <a:spcPct val="90000"/>
              </a:lnSpc>
            </a:pPr>
            <a:r>
              <a:rPr lang="en-US" sz="2500" smtClean="0"/>
              <a:t>Procurement planning: determining what to procure and when</a:t>
            </a:r>
          </a:p>
          <a:p>
            <a:pPr marL="457200" indent="-457200" eaLnBrk="1" hangingPunct="1">
              <a:lnSpc>
                <a:spcPct val="90000"/>
              </a:lnSpc>
            </a:pPr>
            <a:r>
              <a:rPr lang="en-US" sz="2500" smtClean="0"/>
              <a:t>Solicitation planning: documenting product requirements and identifying potential sources</a:t>
            </a:r>
          </a:p>
          <a:p>
            <a:pPr marL="457200" indent="-457200" eaLnBrk="1" hangingPunct="1">
              <a:lnSpc>
                <a:spcPct val="90000"/>
              </a:lnSpc>
            </a:pPr>
            <a:r>
              <a:rPr lang="en-US" sz="2500" smtClean="0"/>
              <a:t>Solicitation: obtaining quotations, bids, offers, or proposals as appropriate</a:t>
            </a:r>
          </a:p>
          <a:p>
            <a:pPr marL="457200" indent="-457200" eaLnBrk="1" hangingPunct="1">
              <a:lnSpc>
                <a:spcPct val="90000"/>
              </a:lnSpc>
            </a:pPr>
            <a:r>
              <a:rPr lang="en-US" sz="2500" smtClean="0"/>
              <a:t>Source selection: choosing from among potential vendors</a:t>
            </a:r>
          </a:p>
          <a:p>
            <a:pPr marL="457200" indent="-457200" eaLnBrk="1" hangingPunct="1">
              <a:lnSpc>
                <a:spcPct val="90000"/>
              </a:lnSpc>
            </a:pPr>
            <a:r>
              <a:rPr lang="en-US" sz="2500" smtClean="0"/>
              <a:t>Contract administration: managing the relationship with the vendor</a:t>
            </a:r>
          </a:p>
          <a:p>
            <a:pPr marL="457200" indent="-457200" eaLnBrk="1" hangingPunct="1">
              <a:lnSpc>
                <a:spcPct val="90000"/>
              </a:lnSpc>
            </a:pPr>
            <a:r>
              <a:rPr lang="en-US" sz="2500" smtClean="0"/>
              <a:t>Contract close-out: completion and settlement of the contract</a:t>
            </a:r>
            <a:endParaRPr lang="en-US" sz="33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Project Procurement Management Processes and Key Outputs</a:t>
            </a:r>
            <a:endParaRPr lang="en-US" sz="4000" smtClean="0"/>
          </a:p>
        </p:txBody>
      </p:sp>
      <p:pic>
        <p:nvPicPr>
          <p:cNvPr id="11267" name="Picture 3"/>
          <p:cNvPicPr>
            <a:picLocks noChangeAspect="1" noChangeArrowheads="1"/>
          </p:cNvPicPr>
          <p:nvPr/>
        </p:nvPicPr>
        <p:blipFill>
          <a:blip r:embed="rId2"/>
          <a:srcRect/>
          <a:stretch>
            <a:fillRect/>
          </a:stretch>
        </p:blipFill>
        <p:spPr bwMode="auto">
          <a:xfrm>
            <a:off x="0" y="1828800"/>
            <a:ext cx="9144000" cy="2611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Procurement Planning</a:t>
            </a:r>
          </a:p>
        </p:txBody>
      </p:sp>
      <p:sp>
        <p:nvSpPr>
          <p:cNvPr id="12291" name="Rectangle 3"/>
          <p:cNvSpPr>
            <a:spLocks noGrp="1" noChangeArrowheads="1"/>
          </p:cNvSpPr>
          <p:nvPr>
            <p:ph type="body" idx="1"/>
          </p:nvPr>
        </p:nvSpPr>
        <p:spPr>
          <a:xfrm>
            <a:off x="1566863" y="1827213"/>
            <a:ext cx="7080250" cy="3832225"/>
          </a:xfrm>
        </p:spPr>
        <p:txBody>
          <a:bodyPr>
            <a:normAutofit fontScale="92500" lnSpcReduction="20000"/>
          </a:bodyPr>
          <a:lstStyle/>
          <a:p>
            <a:pPr marL="457200" indent="-457200" eaLnBrk="1" hangingPunct="1">
              <a:lnSpc>
                <a:spcPct val="90000"/>
              </a:lnSpc>
            </a:pPr>
            <a:r>
              <a:rPr lang="en-US" dirty="0" smtClean="0"/>
              <a:t>Procurement planning involves identifying which project needs can be best met by using products or services outside the organization.  </a:t>
            </a:r>
          </a:p>
          <a:p>
            <a:pPr marL="457200" indent="-457200" eaLnBrk="1" hangingPunct="1">
              <a:lnSpc>
                <a:spcPct val="90000"/>
              </a:lnSpc>
            </a:pPr>
            <a:r>
              <a:rPr lang="en-US" dirty="0" smtClean="0"/>
              <a:t>It includes deciding</a:t>
            </a:r>
          </a:p>
          <a:p>
            <a:pPr marL="1027113" lvl="1" indent="-455613" eaLnBrk="1" hangingPunct="1">
              <a:lnSpc>
                <a:spcPct val="90000"/>
              </a:lnSpc>
            </a:pPr>
            <a:r>
              <a:rPr lang="en-US" dirty="0" smtClean="0"/>
              <a:t>whether to procure</a:t>
            </a:r>
          </a:p>
          <a:p>
            <a:pPr marL="1027113" lvl="1" indent="-455613" eaLnBrk="1" hangingPunct="1">
              <a:lnSpc>
                <a:spcPct val="90000"/>
              </a:lnSpc>
            </a:pPr>
            <a:r>
              <a:rPr lang="en-US" dirty="0" smtClean="0"/>
              <a:t>how to procure</a:t>
            </a:r>
          </a:p>
          <a:p>
            <a:pPr marL="1027113" lvl="1" indent="-455613" eaLnBrk="1" hangingPunct="1">
              <a:lnSpc>
                <a:spcPct val="90000"/>
              </a:lnSpc>
            </a:pPr>
            <a:r>
              <a:rPr lang="en-US" dirty="0" smtClean="0"/>
              <a:t>what to procure</a:t>
            </a:r>
          </a:p>
          <a:p>
            <a:pPr marL="1027113" lvl="1" indent="-455613" eaLnBrk="1" hangingPunct="1">
              <a:lnSpc>
                <a:spcPct val="90000"/>
              </a:lnSpc>
            </a:pPr>
            <a:r>
              <a:rPr lang="en-US" dirty="0" smtClean="0"/>
              <a:t>how much to procure</a:t>
            </a:r>
          </a:p>
          <a:p>
            <a:pPr marL="1027113" lvl="1" indent="-455613" eaLnBrk="1" hangingPunct="1">
              <a:lnSpc>
                <a:spcPct val="90000"/>
              </a:lnSpc>
            </a:pPr>
            <a:r>
              <a:rPr lang="en-US" dirty="0" smtClean="0"/>
              <a:t>when to procure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mtClean="0"/>
              <a:t>Procurement Planning Tools and Techniques</a:t>
            </a:r>
          </a:p>
        </p:txBody>
      </p:sp>
      <p:sp>
        <p:nvSpPr>
          <p:cNvPr id="13315" name="Rectangle 3"/>
          <p:cNvSpPr>
            <a:spLocks noGrp="1" noChangeArrowheads="1"/>
          </p:cNvSpPr>
          <p:nvPr>
            <p:ph type="body" idx="1"/>
          </p:nvPr>
        </p:nvSpPr>
        <p:spPr/>
        <p:txBody>
          <a:bodyPr/>
          <a:lstStyle/>
          <a:p>
            <a:pPr eaLnBrk="1" hangingPunct="1"/>
            <a:r>
              <a:rPr lang="en-US" dirty="0" smtClean="0"/>
              <a:t>Make-or-buy analysis: determining whether a particular product or service should be made or performed inside the organization or purchased from someone else.  </a:t>
            </a:r>
          </a:p>
          <a:p>
            <a:pPr lvl="1"/>
            <a:r>
              <a:rPr lang="en-US" dirty="0" smtClean="0"/>
              <a:t>Often involves financial analysis</a:t>
            </a:r>
          </a:p>
          <a:p>
            <a:pPr eaLnBrk="1" hangingPunct="1"/>
            <a:r>
              <a:rPr lang="en-US" dirty="0" smtClean="0"/>
              <a:t>Experts, both internal and external, can provide valuable inputs in procurement decisions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Make-or Buy Example</a:t>
            </a:r>
          </a:p>
        </p:txBody>
      </p:sp>
      <p:sp>
        <p:nvSpPr>
          <p:cNvPr id="14339" name="Rectangle 3"/>
          <p:cNvSpPr>
            <a:spLocks noGrp="1" noChangeArrowheads="1"/>
          </p:cNvSpPr>
          <p:nvPr>
            <p:ph type="body" idx="1"/>
          </p:nvPr>
        </p:nvSpPr>
        <p:spPr>
          <a:xfrm>
            <a:off x="1219200" y="1600200"/>
            <a:ext cx="7313613" cy="4114800"/>
          </a:xfrm>
        </p:spPr>
        <p:txBody>
          <a:bodyPr>
            <a:normAutofit fontScale="92500"/>
          </a:bodyPr>
          <a:lstStyle/>
          <a:p>
            <a:pPr marL="457200" indent="-457200" eaLnBrk="1" hangingPunct="1"/>
            <a:r>
              <a:rPr lang="en-US" smtClean="0"/>
              <a:t>Assume you can lease an item you need for a project for $150/day.  To purchase the item, the investment cost is $1,000, and the daily cost would be another $50/day.</a:t>
            </a:r>
          </a:p>
          <a:p>
            <a:pPr marL="457200" indent="-457200" eaLnBrk="1" hangingPunct="1"/>
            <a:r>
              <a:rPr lang="en-US" smtClean="0"/>
              <a:t>How long will it take for the lease cost to be the same as the purchase cost?</a:t>
            </a:r>
          </a:p>
          <a:p>
            <a:pPr marL="457200" indent="-457200" eaLnBrk="1" hangingPunct="1"/>
            <a:r>
              <a:rPr lang="en-US" smtClean="0"/>
              <a:t>If you need the item for 12 days, should you lease it or purchase 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70013" y="301625"/>
            <a:ext cx="7313612" cy="838200"/>
          </a:xfrm>
        </p:spPr>
        <p:txBody>
          <a:bodyPr/>
          <a:lstStyle/>
          <a:p>
            <a:pPr eaLnBrk="1" hangingPunct="1"/>
            <a:r>
              <a:rPr lang="en-US" smtClean="0"/>
              <a:t>Make-or Buy Solution</a:t>
            </a:r>
          </a:p>
        </p:txBody>
      </p:sp>
      <p:sp>
        <p:nvSpPr>
          <p:cNvPr id="15363" name="Rectangle 3"/>
          <p:cNvSpPr>
            <a:spLocks noGrp="1" noChangeArrowheads="1"/>
          </p:cNvSpPr>
          <p:nvPr>
            <p:ph type="body" idx="1"/>
          </p:nvPr>
        </p:nvSpPr>
        <p:spPr>
          <a:xfrm>
            <a:off x="228600" y="1600200"/>
            <a:ext cx="8686800" cy="4572000"/>
          </a:xfrm>
        </p:spPr>
        <p:txBody>
          <a:bodyPr/>
          <a:lstStyle/>
          <a:p>
            <a:pPr eaLnBrk="1" hangingPunct="1">
              <a:lnSpc>
                <a:spcPct val="90000"/>
              </a:lnSpc>
            </a:pPr>
            <a:r>
              <a:rPr lang="en-US" sz="2500" smtClean="0"/>
              <a:t>Set up an equation so the “make” is equal to the “buy”</a:t>
            </a:r>
          </a:p>
          <a:p>
            <a:pPr eaLnBrk="1" hangingPunct="1">
              <a:lnSpc>
                <a:spcPct val="90000"/>
              </a:lnSpc>
            </a:pPr>
            <a:r>
              <a:rPr lang="en-US" sz="2500" smtClean="0"/>
              <a:t>In this example, use the following equation.  Let d be the number of days to use the item.</a:t>
            </a:r>
          </a:p>
          <a:p>
            <a:pPr lvl="1" eaLnBrk="1" hangingPunct="1">
              <a:lnSpc>
                <a:spcPct val="90000"/>
              </a:lnSpc>
              <a:buFont typeface="Wingdings" pitchFamily="2" charset="2"/>
              <a:buNone/>
            </a:pPr>
            <a:r>
              <a:rPr lang="en-US" sz="2100" smtClean="0"/>
              <a:t>			$150d = $1,000 + $50d</a:t>
            </a:r>
          </a:p>
          <a:p>
            <a:pPr eaLnBrk="1" hangingPunct="1">
              <a:lnSpc>
                <a:spcPct val="90000"/>
              </a:lnSpc>
            </a:pPr>
            <a:r>
              <a:rPr lang="en-US" sz="2500" smtClean="0"/>
              <a:t>Solve for d as follows:</a:t>
            </a:r>
          </a:p>
          <a:p>
            <a:pPr lvl="1" eaLnBrk="1" hangingPunct="1">
              <a:lnSpc>
                <a:spcPct val="90000"/>
              </a:lnSpc>
            </a:pPr>
            <a:r>
              <a:rPr lang="en-US" sz="2100" smtClean="0"/>
              <a:t>Subtract $50d from the right side of the equation to get</a:t>
            </a:r>
          </a:p>
          <a:p>
            <a:pPr lvl="1" eaLnBrk="1" hangingPunct="1">
              <a:lnSpc>
                <a:spcPct val="90000"/>
              </a:lnSpc>
              <a:buFont typeface="Wingdings" pitchFamily="2" charset="2"/>
              <a:buNone/>
            </a:pPr>
            <a:r>
              <a:rPr lang="en-US" sz="2100" smtClean="0"/>
              <a:t>			$100d = $1,000</a:t>
            </a:r>
          </a:p>
          <a:p>
            <a:pPr lvl="1" eaLnBrk="1" hangingPunct="1">
              <a:lnSpc>
                <a:spcPct val="90000"/>
              </a:lnSpc>
            </a:pPr>
            <a:r>
              <a:rPr lang="en-US" sz="2100" smtClean="0"/>
              <a:t>Divide both sides of the equation by $100</a:t>
            </a:r>
          </a:p>
          <a:p>
            <a:pPr lvl="1" eaLnBrk="1" hangingPunct="1">
              <a:lnSpc>
                <a:spcPct val="90000"/>
              </a:lnSpc>
              <a:buFont typeface="Wingdings" pitchFamily="2" charset="2"/>
              <a:buNone/>
            </a:pPr>
            <a:r>
              <a:rPr lang="en-US" sz="2100" smtClean="0"/>
              <a:t>			d = 10 days</a:t>
            </a:r>
          </a:p>
          <a:p>
            <a:pPr eaLnBrk="1" hangingPunct="1">
              <a:lnSpc>
                <a:spcPct val="90000"/>
              </a:lnSpc>
            </a:pPr>
            <a:r>
              <a:rPr lang="en-US" sz="2500" smtClean="0"/>
              <a:t>The lease cost is the same as the purchase cost at 10 days</a:t>
            </a:r>
          </a:p>
          <a:p>
            <a:pPr eaLnBrk="1" hangingPunct="1">
              <a:lnSpc>
                <a:spcPct val="90000"/>
              </a:lnSpc>
            </a:pPr>
            <a:r>
              <a:rPr lang="en-US" sz="2500" smtClean="0"/>
              <a:t>If you need the item for 12 days, it would be more economical to purchase it</a:t>
            </a:r>
          </a:p>
          <a:p>
            <a:pPr eaLnBrk="1" hangingPunct="1">
              <a:lnSpc>
                <a:spcPct val="90000"/>
              </a:lnSpc>
            </a:pPr>
            <a:endParaRPr lang="en-US" sz="25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Types of Contracts</a:t>
            </a:r>
          </a:p>
        </p:txBody>
      </p:sp>
      <p:sp>
        <p:nvSpPr>
          <p:cNvPr id="16387" name="Rectangle 3"/>
          <p:cNvSpPr>
            <a:spLocks noGrp="1" noChangeArrowheads="1"/>
          </p:cNvSpPr>
          <p:nvPr>
            <p:ph type="body" idx="1"/>
          </p:nvPr>
        </p:nvSpPr>
        <p:spPr/>
        <p:txBody>
          <a:bodyPr/>
          <a:lstStyle/>
          <a:p>
            <a:pPr marL="457200" indent="-457200" eaLnBrk="1" hangingPunct="1"/>
            <a:r>
              <a:rPr lang="en-US" sz="2500" b="1" dirty="0" smtClean="0"/>
              <a:t>Fixed-price or lump-sum</a:t>
            </a:r>
            <a:r>
              <a:rPr lang="en-US" sz="2500" dirty="0" smtClean="0"/>
              <a:t>: involve a fixed total price for a well-defined product or service</a:t>
            </a:r>
          </a:p>
          <a:p>
            <a:pPr marL="457200" indent="-457200" eaLnBrk="1" hangingPunct="1"/>
            <a:r>
              <a:rPr lang="en-US" sz="2500" b="1" dirty="0" smtClean="0"/>
              <a:t>Cost-reimbursable</a:t>
            </a:r>
            <a:r>
              <a:rPr lang="en-US" sz="2500" dirty="0" smtClean="0"/>
              <a:t>: involve payment to the seller for direct and indirect costs</a:t>
            </a:r>
          </a:p>
          <a:p>
            <a:pPr marL="457200" indent="-457200" eaLnBrk="1" hangingPunct="1"/>
            <a:r>
              <a:rPr lang="en-US" sz="2500" b="1" dirty="0" smtClean="0"/>
              <a:t>Time and material contracts</a:t>
            </a:r>
            <a:r>
              <a:rPr lang="en-US" sz="2500" dirty="0" smtClean="0"/>
              <a:t>: hybrid of both fixed-price and cost-reimbursable, often used by consultants</a:t>
            </a:r>
          </a:p>
          <a:p>
            <a:pPr marL="457200" indent="-457200" eaLnBrk="1" hangingPunct="1"/>
            <a:r>
              <a:rPr lang="en-US" sz="2500" b="1" dirty="0" smtClean="0"/>
              <a:t>Unit price contracts</a:t>
            </a:r>
            <a:r>
              <a:rPr lang="en-US" sz="2500" dirty="0" smtClean="0"/>
              <a:t>: require the buyer to pay the seller a predetermined amount per unit of service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Cost Reimbursable Contracts</a:t>
            </a:r>
          </a:p>
        </p:txBody>
      </p:sp>
      <p:sp>
        <p:nvSpPr>
          <p:cNvPr id="17411" name="Rectangle 3"/>
          <p:cNvSpPr>
            <a:spLocks noGrp="1" noChangeArrowheads="1"/>
          </p:cNvSpPr>
          <p:nvPr>
            <p:ph type="body" idx="1"/>
          </p:nvPr>
        </p:nvSpPr>
        <p:spPr>
          <a:xfrm>
            <a:off x="533400" y="1828800"/>
            <a:ext cx="8186738" cy="4029075"/>
          </a:xfrm>
        </p:spPr>
        <p:txBody>
          <a:bodyPr/>
          <a:lstStyle/>
          <a:p>
            <a:pPr marL="457200" indent="-457200" eaLnBrk="1" hangingPunct="1">
              <a:lnSpc>
                <a:spcPct val="90000"/>
              </a:lnSpc>
            </a:pPr>
            <a:r>
              <a:rPr lang="en-US" sz="2500" b="1" dirty="0" smtClean="0"/>
              <a:t>Cost plus incentive fee (CPIF): </a:t>
            </a:r>
            <a:r>
              <a:rPr lang="en-US" sz="2500" dirty="0" smtClean="0"/>
              <a:t>the buyer pays the seller for allowable performance costs plus a predetermined fee and an incentive bonus</a:t>
            </a:r>
          </a:p>
          <a:p>
            <a:pPr marL="457200" indent="-457200" eaLnBrk="1" hangingPunct="1">
              <a:lnSpc>
                <a:spcPct val="90000"/>
              </a:lnSpc>
            </a:pPr>
            <a:r>
              <a:rPr lang="en-US" sz="2500" b="1" dirty="0" smtClean="0"/>
              <a:t>Cost plus fixed fee (CPFF): </a:t>
            </a:r>
            <a:r>
              <a:rPr lang="en-US" sz="2500" dirty="0" smtClean="0"/>
              <a:t>the buyer pays the seller for allowable performance costs plus a fixed fee payment usually based on a percentage of estimated costs</a:t>
            </a:r>
          </a:p>
          <a:p>
            <a:pPr marL="457200" indent="-457200" eaLnBrk="1" hangingPunct="1">
              <a:lnSpc>
                <a:spcPct val="90000"/>
              </a:lnSpc>
            </a:pPr>
            <a:r>
              <a:rPr lang="en-US" sz="2500" b="1" dirty="0" smtClean="0"/>
              <a:t>Cost plus percentage of costs (CPPC</a:t>
            </a:r>
            <a:r>
              <a:rPr lang="en-US" sz="2500" dirty="0" smtClean="0"/>
              <a:t>): the buyer pays the seller for allowable performance costs plus a predetermined percentage based on total costs</a:t>
            </a:r>
          </a:p>
          <a:p>
            <a:pPr marL="457200" indent="-457200" eaLnBrk="1" hangingPunct="1">
              <a:lnSpc>
                <a:spcPct val="90000"/>
              </a:lnSpc>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Contract Types Versus Risk</a:t>
            </a:r>
          </a:p>
        </p:txBody>
      </p:sp>
      <p:pic>
        <p:nvPicPr>
          <p:cNvPr id="18435" name="Picture 3"/>
          <p:cNvPicPr>
            <a:picLocks noChangeAspect="1" noChangeArrowheads="1"/>
          </p:cNvPicPr>
          <p:nvPr/>
        </p:nvPicPr>
        <p:blipFill>
          <a:blip r:embed="rId2"/>
          <a:srcRect/>
          <a:stretch>
            <a:fillRect/>
          </a:stretch>
        </p:blipFill>
        <p:spPr bwMode="auto">
          <a:xfrm>
            <a:off x="0" y="1676400"/>
            <a:ext cx="8915400" cy="3079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Statement of Work (SOW)</a:t>
            </a:r>
          </a:p>
        </p:txBody>
      </p:sp>
      <p:sp>
        <p:nvSpPr>
          <p:cNvPr id="19459" name="Rectangle 3"/>
          <p:cNvSpPr>
            <a:spLocks noGrp="1" noChangeArrowheads="1"/>
          </p:cNvSpPr>
          <p:nvPr>
            <p:ph type="body" idx="1"/>
          </p:nvPr>
        </p:nvSpPr>
        <p:spPr/>
        <p:txBody>
          <a:bodyPr/>
          <a:lstStyle/>
          <a:p>
            <a:pPr eaLnBrk="1" hangingPunct="1"/>
            <a:r>
              <a:rPr lang="en-US" dirty="0" smtClean="0"/>
              <a:t>A statement of work is a </a:t>
            </a:r>
            <a:r>
              <a:rPr lang="en-US" b="1" dirty="0" smtClean="0"/>
              <a:t>description of the work required for the procurement</a:t>
            </a:r>
          </a:p>
          <a:p>
            <a:pPr eaLnBrk="1" hangingPunct="1"/>
            <a:r>
              <a:rPr lang="en-US" dirty="0" smtClean="0"/>
              <a:t>Many contracts, or mutually binding agreements, include SOWs</a:t>
            </a:r>
          </a:p>
          <a:p>
            <a:pPr eaLnBrk="1" hangingPunct="1"/>
            <a:r>
              <a:rPr lang="en-US" dirty="0" smtClean="0"/>
              <a:t>A good SOW gives bidders a better understanding of the buyer’s expectations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Importance of Project Procurement Management</a:t>
            </a:r>
          </a:p>
        </p:txBody>
      </p:sp>
      <p:sp>
        <p:nvSpPr>
          <p:cNvPr id="8195" name="Rectangle 3"/>
          <p:cNvSpPr>
            <a:spLocks noGrp="1" noChangeArrowheads="1"/>
          </p:cNvSpPr>
          <p:nvPr>
            <p:ph type="body" idx="1"/>
          </p:nvPr>
        </p:nvSpPr>
        <p:spPr>
          <a:xfrm>
            <a:off x="457200" y="1981200"/>
            <a:ext cx="8229600" cy="4144963"/>
          </a:xfrm>
        </p:spPr>
        <p:txBody>
          <a:bodyPr>
            <a:normAutofit/>
          </a:bodyPr>
          <a:lstStyle/>
          <a:p>
            <a:pPr marL="457200" indent="-457200" eaLnBrk="1" hangingPunct="1">
              <a:lnSpc>
                <a:spcPct val="90000"/>
              </a:lnSpc>
            </a:pPr>
            <a:r>
              <a:rPr lang="en-US" dirty="0" smtClean="0"/>
              <a:t>Procurement means acquiring goods and/or services from an outside source</a:t>
            </a:r>
          </a:p>
          <a:p>
            <a:pPr marL="457200" indent="-457200" eaLnBrk="1" hangingPunct="1">
              <a:lnSpc>
                <a:spcPct val="90000"/>
              </a:lnSpc>
            </a:pPr>
            <a:endParaRPr lang="en-US" dirty="0" smtClean="0"/>
          </a:p>
          <a:p>
            <a:pPr marL="457200" indent="-457200" eaLnBrk="1" hangingPunct="1">
              <a:lnSpc>
                <a:spcPct val="90000"/>
              </a:lnSpc>
            </a:pPr>
            <a:r>
              <a:rPr lang="en-US" dirty="0" smtClean="0"/>
              <a:t>Other terms include purchasing and outsourcing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70013" y="301625"/>
            <a:ext cx="7313612" cy="457200"/>
          </a:xfrm>
        </p:spPr>
        <p:txBody>
          <a:bodyPr/>
          <a:lstStyle/>
          <a:p>
            <a:pPr eaLnBrk="1" hangingPunct="1"/>
            <a:r>
              <a:rPr lang="en-US" sz="2400" b="1" smtClean="0"/>
              <a:t>Statement of Work (SOW) Template</a:t>
            </a:r>
          </a:p>
        </p:txBody>
      </p:sp>
      <p:graphicFrame>
        <p:nvGraphicFramePr>
          <p:cNvPr id="1026" name="Object 3"/>
          <p:cNvGraphicFramePr>
            <a:graphicFrameLocks noChangeAspect="1"/>
          </p:cNvGraphicFramePr>
          <p:nvPr/>
        </p:nvGraphicFramePr>
        <p:xfrm>
          <a:off x="0" y="838200"/>
          <a:ext cx="9144000" cy="6019800"/>
        </p:xfrm>
        <a:graphic>
          <a:graphicData uri="http://schemas.openxmlformats.org/presentationml/2006/ole">
            <mc:AlternateContent xmlns:mc="http://schemas.openxmlformats.org/markup-compatibility/2006">
              <mc:Choice xmlns:v="urn:schemas-microsoft-com:vml" Requires="v">
                <p:oleObj spid="_x0000_s1028" name="Document" r:id="rId3" imgW="5638680" imgH="3375360" progId="Word.Document.8">
                  <p:embed/>
                </p:oleObj>
              </mc:Choice>
              <mc:Fallback>
                <p:oleObj name="Document" r:id="rId3" imgW="5638680" imgH="33753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Solicitation Planning</a:t>
            </a:r>
          </a:p>
        </p:txBody>
      </p:sp>
      <p:sp>
        <p:nvSpPr>
          <p:cNvPr id="20483" name="Rectangle 3"/>
          <p:cNvSpPr>
            <a:spLocks noGrp="1" noChangeArrowheads="1"/>
          </p:cNvSpPr>
          <p:nvPr>
            <p:ph type="body" idx="1"/>
          </p:nvPr>
        </p:nvSpPr>
        <p:spPr>
          <a:xfrm>
            <a:off x="381000" y="1828800"/>
            <a:ext cx="8186738" cy="4257675"/>
          </a:xfrm>
        </p:spPr>
        <p:txBody>
          <a:bodyPr/>
          <a:lstStyle/>
          <a:p>
            <a:pPr marL="457200" indent="-457200" eaLnBrk="1" hangingPunct="1">
              <a:lnSpc>
                <a:spcPct val="90000"/>
              </a:lnSpc>
            </a:pPr>
            <a:r>
              <a:rPr lang="en-US" smtClean="0"/>
              <a:t>Solicitation planning involves preparing several documents:</a:t>
            </a:r>
          </a:p>
          <a:p>
            <a:pPr marL="1027113" lvl="1" indent="-455613" eaLnBrk="1" hangingPunct="1">
              <a:lnSpc>
                <a:spcPct val="90000"/>
              </a:lnSpc>
            </a:pPr>
            <a:r>
              <a:rPr lang="en-US" smtClean="0"/>
              <a:t>Request for Proposals: used to solicit proposals from prospective sellers </a:t>
            </a:r>
          </a:p>
          <a:p>
            <a:pPr marL="1027113" lvl="1" indent="-455613" eaLnBrk="1" hangingPunct="1">
              <a:lnSpc>
                <a:spcPct val="90000"/>
              </a:lnSpc>
            </a:pPr>
            <a:r>
              <a:rPr lang="en-US" smtClean="0"/>
              <a:t>Requests for Quotes: used to solicit quotes for well-defined procurements</a:t>
            </a:r>
          </a:p>
          <a:p>
            <a:pPr marL="1027113" lvl="1" indent="-455613" eaLnBrk="1" hangingPunct="1">
              <a:lnSpc>
                <a:spcPct val="90000"/>
              </a:lnSpc>
            </a:pPr>
            <a:r>
              <a:rPr lang="en-US" smtClean="0"/>
              <a:t>Invitations for bid or negotiation and initial contractor responses are also part of solicitation planning</a:t>
            </a:r>
          </a:p>
          <a:p>
            <a:pPr marL="1027113" lvl="1" indent="-455613" eaLnBrk="1" hangingPunct="1">
              <a:lnSpc>
                <a:spcPct val="90000"/>
              </a:lnSpc>
            </a:pP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pPr eaLnBrk="1" hangingPunct="1"/>
            <a:r>
              <a:rPr lang="en-US" smtClean="0"/>
              <a:t>Outline for a Request for Proposal (RFP)</a:t>
            </a:r>
          </a:p>
        </p:txBody>
      </p:sp>
      <p:graphicFrame>
        <p:nvGraphicFramePr>
          <p:cNvPr id="2050" name="Object 3"/>
          <p:cNvGraphicFramePr>
            <a:graphicFrameLocks noChangeAspect="1"/>
          </p:cNvGraphicFramePr>
          <p:nvPr/>
        </p:nvGraphicFramePr>
        <p:xfrm>
          <a:off x="609600" y="1905000"/>
          <a:ext cx="8153400" cy="4368800"/>
        </p:xfrm>
        <a:graphic>
          <a:graphicData uri="http://schemas.openxmlformats.org/presentationml/2006/ole">
            <mc:AlternateContent xmlns:mc="http://schemas.openxmlformats.org/markup-compatibility/2006">
              <mc:Choice xmlns:v="urn:schemas-microsoft-com:vml" Requires="v">
                <p:oleObj spid="_x0000_s2052" name="Document" r:id="rId3" imgW="5486400" imgH="2941560" progId="Word.Document.8">
                  <p:embed/>
                </p:oleObj>
              </mc:Choice>
              <mc:Fallback>
                <p:oleObj name="Document" r:id="rId3" imgW="5486400" imgH="2941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8153400"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Solicitation</a:t>
            </a:r>
          </a:p>
        </p:txBody>
      </p:sp>
      <p:sp>
        <p:nvSpPr>
          <p:cNvPr id="21507" name="Rectangle 3"/>
          <p:cNvSpPr>
            <a:spLocks noGrp="1" noChangeArrowheads="1"/>
          </p:cNvSpPr>
          <p:nvPr>
            <p:ph type="body" idx="1"/>
          </p:nvPr>
        </p:nvSpPr>
        <p:spPr>
          <a:xfrm>
            <a:off x="533400" y="1828800"/>
            <a:ext cx="8186738" cy="4419600"/>
          </a:xfrm>
        </p:spPr>
        <p:txBody>
          <a:bodyPr/>
          <a:lstStyle/>
          <a:p>
            <a:pPr marL="457200" indent="-457200" eaLnBrk="1" hangingPunct="1">
              <a:lnSpc>
                <a:spcPct val="90000"/>
              </a:lnSpc>
            </a:pPr>
            <a:r>
              <a:rPr lang="en-US" smtClean="0"/>
              <a:t>Solicitation involves obtaining proposals or bids from prospective sellers</a:t>
            </a:r>
          </a:p>
          <a:p>
            <a:pPr marL="457200" indent="-457200" eaLnBrk="1" hangingPunct="1">
              <a:lnSpc>
                <a:spcPct val="90000"/>
              </a:lnSpc>
            </a:pPr>
            <a:r>
              <a:rPr lang="en-US" smtClean="0"/>
              <a:t>Organizations can advertise to procure goods and services in several ways</a:t>
            </a:r>
          </a:p>
          <a:p>
            <a:pPr marL="1027113" lvl="1" indent="-455613" eaLnBrk="1" hangingPunct="1">
              <a:lnSpc>
                <a:spcPct val="90000"/>
              </a:lnSpc>
            </a:pPr>
            <a:r>
              <a:rPr lang="en-US" smtClean="0"/>
              <a:t>approaching the preferred vendor</a:t>
            </a:r>
          </a:p>
          <a:p>
            <a:pPr marL="1027113" lvl="1" indent="-455613" eaLnBrk="1" hangingPunct="1">
              <a:lnSpc>
                <a:spcPct val="90000"/>
              </a:lnSpc>
            </a:pPr>
            <a:r>
              <a:rPr lang="en-US" smtClean="0"/>
              <a:t>approaching several potential vendors</a:t>
            </a:r>
          </a:p>
          <a:p>
            <a:pPr marL="1027113" lvl="1" indent="-455613" eaLnBrk="1" hangingPunct="1">
              <a:lnSpc>
                <a:spcPct val="90000"/>
              </a:lnSpc>
            </a:pPr>
            <a:r>
              <a:rPr lang="en-US" smtClean="0"/>
              <a:t>advertising to anyone interested</a:t>
            </a:r>
          </a:p>
          <a:p>
            <a:pPr marL="457200" indent="-457200" eaLnBrk="1" hangingPunct="1">
              <a:lnSpc>
                <a:spcPct val="90000"/>
              </a:lnSpc>
            </a:pPr>
            <a:r>
              <a:rPr lang="en-US" smtClean="0"/>
              <a:t>A bidders’ conference can help clarify the buyer’s expectations</a:t>
            </a:r>
          </a:p>
          <a:p>
            <a:pPr marL="457200" indent="-457200" eaLnBrk="1" hangingPunct="1">
              <a:lnSpc>
                <a:spcPct val="90000"/>
              </a:lnSpc>
            </a:pPr>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Source Selection</a:t>
            </a:r>
          </a:p>
        </p:txBody>
      </p:sp>
      <p:sp>
        <p:nvSpPr>
          <p:cNvPr id="22531" name="Rectangle 3"/>
          <p:cNvSpPr>
            <a:spLocks noGrp="1" noChangeArrowheads="1"/>
          </p:cNvSpPr>
          <p:nvPr>
            <p:ph type="body" idx="1"/>
          </p:nvPr>
        </p:nvSpPr>
        <p:spPr>
          <a:xfrm>
            <a:off x="685800" y="1828800"/>
            <a:ext cx="8458200" cy="4572000"/>
          </a:xfrm>
        </p:spPr>
        <p:txBody>
          <a:bodyPr/>
          <a:lstStyle/>
          <a:p>
            <a:pPr marL="457200" indent="-457200" eaLnBrk="1" hangingPunct="1"/>
            <a:r>
              <a:rPr lang="en-US" smtClean="0"/>
              <a:t>Source selection involves</a:t>
            </a:r>
          </a:p>
          <a:p>
            <a:pPr marL="1027113" lvl="1" indent="-455613" eaLnBrk="1" hangingPunct="1"/>
            <a:r>
              <a:rPr lang="en-US" smtClean="0"/>
              <a:t>evaluating bidders’ proposals</a:t>
            </a:r>
          </a:p>
          <a:p>
            <a:pPr marL="1027113" lvl="1" indent="-455613" eaLnBrk="1" hangingPunct="1"/>
            <a:r>
              <a:rPr lang="en-US" smtClean="0"/>
              <a:t>choosing the best one</a:t>
            </a:r>
          </a:p>
          <a:p>
            <a:pPr marL="1027113" lvl="1" indent="-455613" eaLnBrk="1" hangingPunct="1"/>
            <a:r>
              <a:rPr lang="en-US" smtClean="0"/>
              <a:t>negotiating the contract</a:t>
            </a:r>
          </a:p>
          <a:p>
            <a:pPr marL="1027113" lvl="1" indent="-455613" eaLnBrk="1" hangingPunct="1"/>
            <a:r>
              <a:rPr lang="en-US" smtClean="0"/>
              <a:t>awarding the contract		</a:t>
            </a:r>
          </a:p>
          <a:p>
            <a:pPr marL="457200" indent="-457200" eaLnBrk="1" hangingPunct="1"/>
            <a:r>
              <a:rPr lang="en-US" smtClean="0"/>
              <a:t>It is helpful to prepare formal evaluation procedures for selecting vendors</a:t>
            </a:r>
          </a:p>
          <a:p>
            <a:pPr marL="457200" indent="-457200" eaLnBrk="1" hangingPunct="1"/>
            <a:r>
              <a:rPr lang="en-US" smtClean="0"/>
              <a:t>Buyers often create a “short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Sample Proposal Evaluation Sheet</a:t>
            </a:r>
          </a:p>
        </p:txBody>
      </p:sp>
      <p:pic>
        <p:nvPicPr>
          <p:cNvPr id="23555" name="Picture 3"/>
          <p:cNvPicPr>
            <a:picLocks noChangeAspect="1" noChangeArrowheads="1"/>
          </p:cNvPicPr>
          <p:nvPr/>
        </p:nvPicPr>
        <p:blipFill>
          <a:blip r:embed="rId2"/>
          <a:srcRect/>
          <a:stretch>
            <a:fillRect/>
          </a:stretch>
        </p:blipFill>
        <p:spPr bwMode="auto">
          <a:xfrm>
            <a:off x="533400" y="1752600"/>
            <a:ext cx="8305800" cy="38195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Detailed Criteria for Selecting Suppliers</a:t>
            </a:r>
          </a:p>
        </p:txBody>
      </p:sp>
      <p:pic>
        <p:nvPicPr>
          <p:cNvPr id="24579" name="Picture 3"/>
          <p:cNvPicPr>
            <a:picLocks noChangeAspect="1" noChangeArrowheads="1"/>
          </p:cNvPicPr>
          <p:nvPr/>
        </p:nvPicPr>
        <p:blipFill>
          <a:blip r:embed="rId2"/>
          <a:srcRect/>
          <a:stretch>
            <a:fillRect/>
          </a:stretch>
        </p:blipFill>
        <p:spPr bwMode="auto">
          <a:xfrm>
            <a:off x="762000" y="1371600"/>
            <a:ext cx="7629525" cy="46910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smtClean="0"/>
              <a:t>Be Careful in Selecting Suppliers and Writing Their Contracts</a:t>
            </a:r>
          </a:p>
        </p:txBody>
      </p:sp>
      <p:sp>
        <p:nvSpPr>
          <p:cNvPr id="25603" name="Rectangle 3"/>
          <p:cNvSpPr>
            <a:spLocks noGrp="1" noChangeArrowheads="1"/>
          </p:cNvSpPr>
          <p:nvPr>
            <p:ph type="body" idx="1"/>
          </p:nvPr>
        </p:nvSpPr>
        <p:spPr>
          <a:xfrm>
            <a:off x="457200" y="1600200"/>
            <a:ext cx="8229600" cy="4876800"/>
          </a:xfrm>
        </p:spPr>
        <p:txBody>
          <a:bodyPr/>
          <a:lstStyle/>
          <a:p>
            <a:pPr eaLnBrk="1" hangingPunct="1">
              <a:lnSpc>
                <a:spcPct val="90000"/>
              </a:lnSpc>
            </a:pPr>
            <a:endParaRPr lang="en-US" sz="2400" dirty="0" smtClean="0"/>
          </a:p>
          <a:p>
            <a:pPr eaLnBrk="1" hangingPunct="1">
              <a:lnSpc>
                <a:spcPct val="90000"/>
              </a:lnSpc>
            </a:pPr>
            <a:r>
              <a:rPr lang="en-US" sz="2400" dirty="0" smtClean="0"/>
              <a:t>Many dot-com companies were created to meet potential market needs, but many went out of business, mainly due to</a:t>
            </a:r>
          </a:p>
          <a:p>
            <a:pPr lvl="1">
              <a:lnSpc>
                <a:spcPct val="90000"/>
              </a:lnSpc>
            </a:pPr>
            <a:r>
              <a:rPr lang="en-US" sz="2000" dirty="0" smtClean="0"/>
              <a:t> poor business planning</a:t>
            </a:r>
          </a:p>
          <a:p>
            <a:pPr lvl="1">
              <a:lnSpc>
                <a:spcPct val="90000"/>
              </a:lnSpc>
            </a:pPr>
            <a:r>
              <a:rPr lang="en-US" sz="2000" dirty="0" smtClean="0"/>
              <a:t>lack of senior management operations experience,</a:t>
            </a:r>
          </a:p>
          <a:p>
            <a:pPr lvl="1">
              <a:lnSpc>
                <a:spcPct val="90000"/>
              </a:lnSpc>
            </a:pPr>
            <a:r>
              <a:rPr lang="en-US" sz="2000" dirty="0" smtClean="0"/>
              <a:t>lack of leadership, and lack of visions.  </a:t>
            </a:r>
          </a:p>
          <a:p>
            <a:pPr>
              <a:lnSpc>
                <a:spcPct val="90000"/>
              </a:lnSpc>
            </a:pPr>
            <a:endParaRPr lang="en-US" sz="2400" dirty="0" smtClean="0"/>
          </a:p>
          <a:p>
            <a:pPr>
              <a:lnSpc>
                <a:spcPct val="90000"/>
              </a:lnSpc>
            </a:pPr>
            <a:r>
              <a:rPr lang="en-US" sz="2400" dirty="0" smtClean="0"/>
              <a:t>Check the stability of suppliers</a:t>
            </a:r>
          </a:p>
          <a:p>
            <a:pPr eaLnBrk="1" hangingPunct="1">
              <a:lnSpc>
                <a:spcPct val="90000"/>
              </a:lnSpc>
            </a:pPr>
            <a:endParaRPr lang="en-US" sz="2400" dirty="0" smtClean="0"/>
          </a:p>
          <a:p>
            <a:pPr eaLnBrk="1" hangingPunct="1">
              <a:lnSpc>
                <a:spcPct val="90000"/>
              </a:lnSpc>
            </a:pPr>
            <a:r>
              <a:rPr lang="en-US" sz="2400" dirty="0" smtClean="0"/>
              <a:t>Even well-known suppliers can impede project success.  Be sure to write and manage contracts well with all suppliers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0013" y="301625"/>
            <a:ext cx="7313612" cy="652463"/>
          </a:xfrm>
        </p:spPr>
        <p:txBody>
          <a:bodyPr>
            <a:normAutofit fontScale="90000"/>
          </a:bodyPr>
          <a:lstStyle/>
          <a:p>
            <a:pPr eaLnBrk="1" hangingPunct="1"/>
            <a:r>
              <a:rPr lang="en-US" smtClean="0"/>
              <a:t>Contract Administration</a:t>
            </a:r>
          </a:p>
        </p:txBody>
      </p:sp>
      <p:sp>
        <p:nvSpPr>
          <p:cNvPr id="26627" name="Rectangle 3"/>
          <p:cNvSpPr>
            <a:spLocks noGrp="1" noChangeArrowheads="1"/>
          </p:cNvSpPr>
          <p:nvPr>
            <p:ph type="body" idx="1"/>
          </p:nvPr>
        </p:nvSpPr>
        <p:spPr>
          <a:xfrm>
            <a:off x="609600" y="1600200"/>
            <a:ext cx="8186738" cy="4791075"/>
          </a:xfrm>
        </p:spPr>
        <p:txBody>
          <a:bodyPr/>
          <a:lstStyle/>
          <a:p>
            <a:pPr marL="457200" indent="-457200" eaLnBrk="1" hangingPunct="1"/>
            <a:r>
              <a:rPr lang="en-US" sz="2400" dirty="0" smtClean="0"/>
              <a:t>Contract administration ensures that the seller’s performance meets contractual requirements</a:t>
            </a:r>
          </a:p>
          <a:p>
            <a:pPr marL="457200" indent="-457200" eaLnBrk="1" hangingPunct="1"/>
            <a:endParaRPr lang="en-US" sz="2400" dirty="0" smtClean="0"/>
          </a:p>
          <a:p>
            <a:pPr marL="457200" indent="-457200" eaLnBrk="1" hangingPunct="1"/>
            <a:r>
              <a:rPr lang="en-US" sz="2400" dirty="0" smtClean="0"/>
              <a:t>Contracts are legal relationships, so it is important that legal and contracting professionals be involved in writing and administering contracts</a:t>
            </a:r>
          </a:p>
          <a:p>
            <a:pPr marL="457200" indent="-457200" eaLnBrk="1" hangingPunct="1"/>
            <a:endParaRPr lang="en-US" sz="2400" dirty="0" smtClean="0"/>
          </a:p>
          <a:p>
            <a:pPr marL="457200" indent="-457200" eaLnBrk="1" hangingPunct="1"/>
            <a:r>
              <a:rPr lang="en-US" sz="2400" dirty="0" smtClean="0"/>
              <a:t>Many project managers ignore contractual issues, which can result in serious problems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51000" y="530225"/>
            <a:ext cx="7032625" cy="735013"/>
          </a:xfrm>
        </p:spPr>
        <p:txBody>
          <a:bodyPr>
            <a:normAutofit fontScale="90000"/>
          </a:bodyPr>
          <a:lstStyle/>
          <a:p>
            <a:pPr eaLnBrk="1" hangingPunct="1"/>
            <a:r>
              <a:rPr lang="en-US" smtClean="0"/>
              <a:t>Suggestions on Change Control for Contracts</a:t>
            </a:r>
            <a:endParaRPr lang="en-US" sz="4800" smtClean="0"/>
          </a:p>
        </p:txBody>
      </p:sp>
      <p:sp>
        <p:nvSpPr>
          <p:cNvPr id="27651" name="Rectangle 3"/>
          <p:cNvSpPr>
            <a:spLocks noGrp="1" noChangeArrowheads="1"/>
          </p:cNvSpPr>
          <p:nvPr>
            <p:ph type="body" idx="1"/>
          </p:nvPr>
        </p:nvSpPr>
        <p:spPr>
          <a:xfrm>
            <a:off x="533400" y="1828800"/>
            <a:ext cx="8186738" cy="4791075"/>
          </a:xfrm>
        </p:spPr>
        <p:txBody>
          <a:bodyPr/>
          <a:lstStyle/>
          <a:p>
            <a:pPr marL="457200" indent="-457200" eaLnBrk="1" hangingPunct="1">
              <a:lnSpc>
                <a:spcPct val="90000"/>
              </a:lnSpc>
            </a:pPr>
            <a:r>
              <a:rPr lang="en-US" sz="2500" dirty="0" smtClean="0"/>
              <a:t>Changes to any part of the project need to be reviewed, approved, and documented by the same people in the same way that the original part of the plan was approved</a:t>
            </a:r>
          </a:p>
          <a:p>
            <a:pPr marL="457200" indent="-457200" eaLnBrk="1" hangingPunct="1">
              <a:lnSpc>
                <a:spcPct val="90000"/>
              </a:lnSpc>
            </a:pPr>
            <a:endParaRPr lang="en-US" sz="2500" dirty="0" smtClean="0"/>
          </a:p>
          <a:p>
            <a:pPr marL="457200" indent="-457200" eaLnBrk="1" hangingPunct="1">
              <a:lnSpc>
                <a:spcPct val="90000"/>
              </a:lnSpc>
            </a:pPr>
            <a:r>
              <a:rPr lang="en-US" sz="2500" dirty="0" smtClean="0"/>
              <a:t>Evaluation of any change should include an impact analysis. </a:t>
            </a:r>
          </a:p>
          <a:p>
            <a:pPr marL="857250" lvl="1" indent="-457200">
              <a:lnSpc>
                <a:spcPct val="90000"/>
              </a:lnSpc>
            </a:pPr>
            <a:r>
              <a:rPr lang="en-US" sz="2100" dirty="0" smtClean="0"/>
              <a:t>How will the change affect the scope, time, cost, and quality of the goods or services being provided? </a:t>
            </a:r>
          </a:p>
          <a:p>
            <a:pPr marL="457200" indent="-457200" eaLnBrk="1" hangingPunct="1">
              <a:lnSpc>
                <a:spcPct val="90000"/>
              </a:lnSpc>
            </a:pPr>
            <a:endParaRPr lang="en-US" sz="2500" dirty="0" smtClean="0"/>
          </a:p>
          <a:p>
            <a:pPr marL="457200" indent="-457200" eaLnBrk="1" hangingPunct="1">
              <a:lnSpc>
                <a:spcPct val="90000"/>
              </a:lnSpc>
            </a:pPr>
            <a:r>
              <a:rPr lang="en-US" sz="2500" dirty="0" smtClean="0"/>
              <a:t>Changes must be documented in writing. Project team members should also document all important meetings and telephone calls</a:t>
            </a:r>
            <a:endParaRPr lang="en-US" dirty="0" smtClean="0"/>
          </a:p>
          <a:p>
            <a:pPr marL="457200" indent="-457200" eaLnBrk="1" hangingPunct="1">
              <a:lnSpc>
                <a:spcPct val="90000"/>
              </a:lnSpc>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Reasons</a:t>
            </a:r>
            <a:endParaRPr lang="en-US" dirty="0"/>
          </a:p>
        </p:txBody>
      </p:sp>
      <p:sp>
        <p:nvSpPr>
          <p:cNvPr id="3" name="Content Placeholder 2"/>
          <p:cNvSpPr>
            <a:spLocks noGrp="1"/>
          </p:cNvSpPr>
          <p:nvPr>
            <p:ph idx="1"/>
          </p:nvPr>
        </p:nvSpPr>
        <p:spPr/>
        <p:txBody>
          <a:bodyPr/>
          <a:lstStyle/>
          <a:p>
            <a:r>
              <a:rPr lang="en-US" dirty="0" smtClean="0"/>
              <a:t>Current software no longer meets your needs.</a:t>
            </a:r>
          </a:p>
          <a:p>
            <a:r>
              <a:rPr lang="en-US" dirty="0" smtClean="0"/>
              <a:t>It is unable to provide valuable information; </a:t>
            </a:r>
          </a:p>
          <a:p>
            <a:r>
              <a:rPr lang="en-US" dirty="0" smtClean="0"/>
              <a:t>Does not support your current business process;</a:t>
            </a:r>
          </a:p>
          <a:p>
            <a:r>
              <a:rPr lang="en-US" dirty="0" smtClean="0"/>
              <a:t>Is difficult to maintain </a:t>
            </a:r>
          </a:p>
          <a:p>
            <a:r>
              <a:rPr lang="en-US" dirty="0" smtClean="0"/>
              <a:t>Is frequently unavailable due to system failures.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Contract Close-out</a:t>
            </a:r>
          </a:p>
        </p:txBody>
      </p:sp>
      <p:sp>
        <p:nvSpPr>
          <p:cNvPr id="28675" name="Rectangle 3"/>
          <p:cNvSpPr>
            <a:spLocks noGrp="1" noChangeArrowheads="1"/>
          </p:cNvSpPr>
          <p:nvPr>
            <p:ph type="body" idx="1"/>
          </p:nvPr>
        </p:nvSpPr>
        <p:spPr>
          <a:xfrm>
            <a:off x="533400" y="1828800"/>
            <a:ext cx="8458200" cy="4572000"/>
          </a:xfrm>
        </p:spPr>
        <p:txBody>
          <a:bodyPr/>
          <a:lstStyle/>
          <a:p>
            <a:pPr eaLnBrk="1" hangingPunct="1"/>
            <a:r>
              <a:rPr lang="en-US" smtClean="0"/>
              <a:t>Contract close-out includes</a:t>
            </a:r>
          </a:p>
          <a:p>
            <a:pPr lvl="1" eaLnBrk="1" hangingPunct="1"/>
            <a:r>
              <a:rPr lang="en-US" smtClean="0"/>
              <a:t>product verification to determine if all work was completed correctly and satisfactorily</a:t>
            </a:r>
          </a:p>
          <a:p>
            <a:pPr lvl="1" eaLnBrk="1" hangingPunct="1"/>
            <a:r>
              <a:rPr lang="en-US" smtClean="0"/>
              <a:t>administrative activities to update records to reflect final results</a:t>
            </a:r>
          </a:p>
          <a:p>
            <a:pPr lvl="1" eaLnBrk="1" hangingPunct="1"/>
            <a:r>
              <a:rPr lang="en-US" smtClean="0"/>
              <a:t>archiving information for future use</a:t>
            </a:r>
          </a:p>
          <a:p>
            <a:pPr eaLnBrk="1" hangingPunct="1"/>
            <a:r>
              <a:rPr lang="en-US" smtClean="0"/>
              <a:t>Procurement audits identify lessons learned in the procurement process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71600" y="152400"/>
            <a:ext cx="7313613" cy="1100138"/>
          </a:xfrm>
        </p:spPr>
        <p:txBody>
          <a:bodyPr/>
          <a:lstStyle/>
          <a:p>
            <a:pPr eaLnBrk="1" hangingPunct="1"/>
            <a:r>
              <a:rPr lang="en-US" sz="3200" smtClean="0"/>
              <a:t>Using Software to Assist in Project Procurement Management</a:t>
            </a:r>
          </a:p>
        </p:txBody>
      </p:sp>
      <p:sp>
        <p:nvSpPr>
          <p:cNvPr id="29699" name="Rectangle 3"/>
          <p:cNvSpPr>
            <a:spLocks noGrp="1" noChangeArrowheads="1"/>
          </p:cNvSpPr>
          <p:nvPr>
            <p:ph type="body" idx="1"/>
          </p:nvPr>
        </p:nvSpPr>
        <p:spPr>
          <a:xfrm>
            <a:off x="533400" y="1676400"/>
            <a:ext cx="8186738" cy="4791075"/>
          </a:xfrm>
        </p:spPr>
        <p:txBody>
          <a:bodyPr/>
          <a:lstStyle/>
          <a:p>
            <a:pPr marL="1370013" lvl="2" algn="just" eaLnBrk="1" hangingPunct="1">
              <a:lnSpc>
                <a:spcPct val="90000"/>
              </a:lnSpc>
              <a:buFont typeface="Wingdings" pitchFamily="2" charset="2"/>
              <a:buNone/>
            </a:pPr>
            <a:endParaRPr lang="en-US" sz="1800" smtClean="0"/>
          </a:p>
          <a:p>
            <a:pPr marL="457200" indent="-457200" eaLnBrk="1" hangingPunct="1">
              <a:lnSpc>
                <a:spcPct val="90000"/>
              </a:lnSpc>
            </a:pPr>
            <a:r>
              <a:rPr lang="en-US" sz="2100" smtClean="0"/>
              <a:t>Word processing software helps in writing proposals and contracts, spreadsheets help in evaluating suppliers, databases help track suppliers, and presentation software aids in presenting procurement-related information</a:t>
            </a:r>
          </a:p>
          <a:p>
            <a:pPr marL="457200" indent="-457200" eaLnBrk="1" hangingPunct="1">
              <a:lnSpc>
                <a:spcPct val="90000"/>
              </a:lnSpc>
            </a:pPr>
            <a:r>
              <a:rPr lang="en-US" sz="2100" smtClean="0"/>
              <a:t>In the late 1990s and early 2000s, many companies started using e-procurement software to do many procurement functions electronically</a:t>
            </a:r>
          </a:p>
          <a:p>
            <a:pPr marL="457200" indent="-457200" eaLnBrk="1" hangingPunct="1">
              <a:lnSpc>
                <a:spcPct val="90000"/>
              </a:lnSpc>
            </a:pPr>
            <a:r>
              <a:rPr lang="en-US" sz="2100" smtClean="0"/>
              <a:t>Companies such as Commerce One, Ariba, Concur Technologies, SAS, and Baan provide corporate procurement services over the Internet</a:t>
            </a:r>
          </a:p>
          <a:p>
            <a:pPr marL="457200" indent="-457200" eaLnBrk="1" hangingPunct="1">
              <a:lnSpc>
                <a:spcPct val="90000"/>
              </a:lnSpc>
            </a:pPr>
            <a:r>
              <a:rPr lang="en-US" sz="2100" smtClean="0"/>
              <a:t>Organizations also use other Internet tools to help find information on suppliers or auction goods and services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Acquiring IS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Acquiring new systems go beyond building in-house</a:t>
            </a:r>
          </a:p>
          <a:p>
            <a:r>
              <a:rPr lang="en-US" dirty="0" smtClean="0"/>
              <a:t>Nowadays company can decide which IT task will remain in-house which will be provided and managed by  outside organization</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endParaRPr lang="en-US" dirty="0"/>
          </a:p>
        </p:txBody>
      </p:sp>
      <p:sp>
        <p:nvSpPr>
          <p:cNvPr id="3" name="Content Placeholder 2"/>
          <p:cNvSpPr>
            <a:spLocks noGrp="1"/>
          </p:cNvSpPr>
          <p:nvPr>
            <p:ph idx="1"/>
          </p:nvPr>
        </p:nvSpPr>
        <p:spPr/>
        <p:txBody>
          <a:bodyPr/>
          <a:lstStyle/>
          <a:p>
            <a:r>
              <a:rPr lang="en-US" dirty="0" smtClean="0"/>
              <a:t>Need for application</a:t>
            </a:r>
          </a:p>
          <a:p>
            <a:r>
              <a:rPr lang="en-US" dirty="0" smtClean="0"/>
              <a:t>Cost- benefit</a:t>
            </a:r>
          </a:p>
          <a:p>
            <a:r>
              <a:rPr lang="en-US" dirty="0" smtClean="0"/>
              <a:t>This project versus other projects</a:t>
            </a:r>
          </a:p>
          <a:p>
            <a:r>
              <a:rPr lang="en-US" dirty="0" smtClean="0"/>
              <a:t>Strategic planning process changes its objectives according </a:t>
            </a:r>
            <a:r>
              <a:rPr lang="en-US" b="1" dirty="0" smtClean="0"/>
              <a:t>to changing markets and opportunities</a:t>
            </a:r>
          </a:p>
          <a:p>
            <a:r>
              <a:rPr lang="en-US" dirty="0" smtClean="0"/>
              <a:t>Strategic plan includes both technical and managerial aspects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IT strategic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Alignment – example</a:t>
            </a:r>
          </a:p>
          <a:p>
            <a:pPr lvl="1"/>
            <a:r>
              <a:rPr lang="en-US" dirty="0" smtClean="0"/>
              <a:t>Company that would like to </a:t>
            </a:r>
            <a:r>
              <a:rPr lang="en-US" b="1" dirty="0" smtClean="0"/>
              <a:t>improve customer service at any minimum cost </a:t>
            </a:r>
          </a:p>
          <a:p>
            <a:pPr lvl="1"/>
            <a:r>
              <a:rPr lang="en-US" dirty="0" smtClean="0"/>
              <a:t>Company that provides </a:t>
            </a:r>
            <a:r>
              <a:rPr lang="en-US" b="1" dirty="0" smtClean="0"/>
              <a:t>product/service at low cost</a:t>
            </a:r>
          </a:p>
          <a:p>
            <a:pPr lvl="1">
              <a:buNone/>
            </a:pPr>
            <a:r>
              <a:rPr lang="en-US" dirty="0" smtClean="0"/>
              <a:t>Both have different objective</a:t>
            </a:r>
          </a:p>
          <a:p>
            <a:r>
              <a:rPr lang="en-US" dirty="0" smtClean="0"/>
              <a:t>It must provide IT architecture that seamlessly connect to users, application and databases</a:t>
            </a:r>
          </a:p>
          <a:p>
            <a:r>
              <a:rPr lang="en-US" dirty="0" smtClean="0"/>
              <a:t>IT development resources should be adequately assigned to finish the project in time, in budget and with required functionality</a:t>
            </a:r>
          </a:p>
          <a:p>
            <a:pPr lvl="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steering committee</a:t>
            </a:r>
            <a:endParaRPr lang="en-US" dirty="0"/>
          </a:p>
        </p:txBody>
      </p:sp>
      <p:sp>
        <p:nvSpPr>
          <p:cNvPr id="3" name="Content Placeholder 2"/>
          <p:cNvSpPr>
            <a:spLocks noGrp="1"/>
          </p:cNvSpPr>
          <p:nvPr>
            <p:ph idx="1"/>
          </p:nvPr>
        </p:nvSpPr>
        <p:spPr/>
        <p:txBody>
          <a:bodyPr/>
          <a:lstStyle/>
          <a:p>
            <a:r>
              <a:rPr lang="en-US" dirty="0" smtClean="0"/>
              <a:t>comprises of group of managers, staff who establish IT priorities – develop IS operational plan</a:t>
            </a:r>
          </a:p>
          <a:p>
            <a:pPr lvl="1"/>
            <a:r>
              <a:rPr lang="en-US" dirty="0" smtClean="0"/>
              <a:t>Mission</a:t>
            </a:r>
          </a:p>
          <a:p>
            <a:pPr lvl="1"/>
            <a:r>
              <a:rPr lang="en-US" dirty="0" smtClean="0"/>
              <a:t>IS environment</a:t>
            </a:r>
          </a:p>
          <a:p>
            <a:pPr lvl="1"/>
            <a:r>
              <a:rPr lang="en-US" dirty="0" smtClean="0"/>
              <a:t>Objectives</a:t>
            </a:r>
          </a:p>
          <a:p>
            <a:pPr lvl="1"/>
            <a:r>
              <a:rPr lang="en-US" dirty="0" smtClean="0"/>
              <a:t>Constraints on IT function</a:t>
            </a:r>
          </a:p>
          <a:p>
            <a:pPr lvl="1"/>
            <a:r>
              <a:rPr lang="en-US" dirty="0" smtClean="0"/>
              <a:t>Resource allocation and PM</a:t>
            </a:r>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IT investment</a:t>
            </a:r>
            <a:endParaRPr lang="en-US" dirty="0"/>
          </a:p>
        </p:txBody>
      </p:sp>
      <p:sp>
        <p:nvSpPr>
          <p:cNvPr id="3" name="Content Placeholder 2"/>
          <p:cNvSpPr>
            <a:spLocks noGrp="1"/>
          </p:cNvSpPr>
          <p:nvPr>
            <p:ph idx="1"/>
          </p:nvPr>
        </p:nvSpPr>
        <p:spPr/>
        <p:txBody>
          <a:bodyPr/>
          <a:lstStyle/>
          <a:p>
            <a:r>
              <a:rPr lang="en-US" dirty="0" smtClean="0"/>
              <a:t>Fixed cost</a:t>
            </a:r>
          </a:p>
          <a:p>
            <a:r>
              <a:rPr lang="en-US" dirty="0" smtClean="0"/>
              <a:t>Operational cost</a:t>
            </a:r>
          </a:p>
          <a:p>
            <a:r>
              <a:rPr lang="en-US" dirty="0" smtClean="0"/>
              <a:t>Maintenance cost</a:t>
            </a:r>
          </a:p>
          <a:p>
            <a:r>
              <a:rPr lang="en-US" dirty="0" smtClean="0"/>
              <a:t>Assess benefits – using, NPV, ROI, BVA</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Strategies for acquiring IT applications</a:t>
            </a:r>
            <a:endParaRPr lang="en-US" dirty="0"/>
          </a:p>
        </p:txBody>
      </p:sp>
      <p:sp>
        <p:nvSpPr>
          <p:cNvPr id="3" name="Content Placeholder 2"/>
          <p:cNvSpPr>
            <a:spLocks noGrp="1"/>
          </p:cNvSpPr>
          <p:nvPr>
            <p:ph idx="1"/>
          </p:nvPr>
        </p:nvSpPr>
        <p:spPr/>
        <p:txBody>
          <a:bodyPr/>
          <a:lstStyle/>
          <a:p>
            <a:r>
              <a:rPr lang="en-US" dirty="0" smtClean="0"/>
              <a:t>How much company want to code?</a:t>
            </a:r>
          </a:p>
          <a:p>
            <a:r>
              <a:rPr lang="en-US" dirty="0" smtClean="0"/>
              <a:t>Companies can buy prewritten apps (COTS)</a:t>
            </a:r>
          </a:p>
          <a:p>
            <a:r>
              <a:rPr lang="en-US" dirty="0" smtClean="0"/>
              <a:t>Depending on funds available can rent / lease</a:t>
            </a:r>
          </a:p>
          <a:p>
            <a:r>
              <a:rPr lang="en-US" dirty="0" smtClean="0"/>
              <a:t>Where to run the application? </a:t>
            </a:r>
          </a:p>
          <a:p>
            <a:pPr lvl="1"/>
            <a:r>
              <a:rPr lang="en-US" dirty="0" err="1" smtClean="0"/>
              <a:t>SaaS</a:t>
            </a:r>
            <a:r>
              <a:rPr lang="en-US" dirty="0" smtClean="0"/>
              <a:t> vendor or application service provider.</a:t>
            </a:r>
          </a:p>
          <a:p>
            <a:r>
              <a:rPr lang="en-US" dirty="0" smtClean="0"/>
              <a:t>Choose between open- source software or from a vendor. </a:t>
            </a:r>
          </a:p>
          <a:p>
            <a:r>
              <a:rPr lang="en-US" dirty="0" smtClean="0"/>
              <a:t>Customize it in-house or out-source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acquisition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COTS</a:t>
            </a:r>
          </a:p>
          <a:p>
            <a:r>
              <a:rPr lang="en-US" dirty="0" smtClean="0"/>
              <a:t>Customize prewritten application</a:t>
            </a:r>
          </a:p>
          <a:p>
            <a:r>
              <a:rPr lang="en-US" dirty="0" smtClean="0"/>
              <a:t>Lease the application</a:t>
            </a:r>
          </a:p>
          <a:p>
            <a:r>
              <a:rPr lang="en-US" dirty="0" smtClean="0"/>
              <a:t>Use </a:t>
            </a:r>
            <a:r>
              <a:rPr lang="en-US" dirty="0" err="1" smtClean="0"/>
              <a:t>SaaS</a:t>
            </a:r>
            <a:r>
              <a:rPr lang="en-US" dirty="0" smtClean="0"/>
              <a:t> vendor or application service provider.</a:t>
            </a:r>
          </a:p>
          <a:p>
            <a:r>
              <a:rPr lang="en-US" dirty="0" smtClean="0"/>
              <a:t>Use open-source software</a:t>
            </a:r>
          </a:p>
          <a:p>
            <a:r>
              <a:rPr lang="en-US" dirty="0" smtClean="0"/>
              <a:t>Use outsourcing</a:t>
            </a:r>
          </a:p>
          <a:p>
            <a:r>
              <a:rPr lang="en-US" dirty="0" smtClean="0"/>
              <a:t>Employ custom development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fr-FR" dirty="0" smtClean="0"/>
              <a:t>Introduction</a:t>
            </a:r>
            <a:endParaRPr lang="en-US" dirty="0"/>
          </a:p>
        </p:txBody>
      </p:sp>
      <p:sp>
        <p:nvSpPr>
          <p:cNvPr id="3" name="Content Placeholder 2"/>
          <p:cNvSpPr>
            <a:spLocks noGrp="1"/>
          </p:cNvSpPr>
          <p:nvPr>
            <p:ph idx="1"/>
          </p:nvPr>
        </p:nvSpPr>
        <p:spPr>
          <a:xfrm>
            <a:off x="228600" y="762000"/>
            <a:ext cx="8915400" cy="6096000"/>
          </a:xfrm>
        </p:spPr>
        <p:txBody>
          <a:bodyPr>
            <a:normAutofit/>
          </a:bodyPr>
          <a:lstStyle/>
          <a:p>
            <a:pPr>
              <a:buNone/>
            </a:pPr>
            <a:r>
              <a:rPr lang="en-US" dirty="0" smtClean="0"/>
              <a:t>Company </a:t>
            </a:r>
            <a:r>
              <a:rPr lang="en-US" dirty="0"/>
              <a:t>needs a completely new software </a:t>
            </a:r>
            <a:r>
              <a:rPr lang="en-US" dirty="0" smtClean="0"/>
              <a:t>application to </a:t>
            </a:r>
            <a:r>
              <a:rPr lang="en-US" dirty="0"/>
              <a:t>support a specific business process. </a:t>
            </a:r>
            <a:endParaRPr lang="en-US" dirty="0" smtClean="0"/>
          </a:p>
          <a:p>
            <a:pPr>
              <a:buNone/>
            </a:pPr>
            <a:r>
              <a:rPr lang="en-US" dirty="0" smtClean="0"/>
              <a:t>Decision to make/buy/outsource</a:t>
            </a:r>
          </a:p>
          <a:p>
            <a:r>
              <a:rPr lang="en-US" dirty="0" smtClean="0"/>
              <a:t>Should </a:t>
            </a:r>
            <a:r>
              <a:rPr lang="en-US" dirty="0"/>
              <a:t>you purchase an off-the-shelf product </a:t>
            </a:r>
            <a:r>
              <a:rPr lang="en-US" dirty="0" smtClean="0"/>
              <a:t>or  build custom </a:t>
            </a:r>
            <a:r>
              <a:rPr lang="en-US" dirty="0"/>
              <a:t>software? </a:t>
            </a:r>
            <a:endParaRPr lang="en-US" dirty="0" smtClean="0"/>
          </a:p>
          <a:p>
            <a:r>
              <a:rPr lang="en-US" dirty="0" smtClean="0"/>
              <a:t>If </a:t>
            </a:r>
            <a:r>
              <a:rPr lang="en-US" dirty="0"/>
              <a:t>you decide to build, should you </a:t>
            </a:r>
            <a:r>
              <a:rPr lang="en-US" dirty="0" smtClean="0"/>
              <a:t>build the </a:t>
            </a:r>
            <a:r>
              <a:rPr lang="en-US" dirty="0"/>
              <a:t>software </a:t>
            </a:r>
            <a:r>
              <a:rPr lang="en-US" dirty="0" smtClean="0"/>
              <a:t> in-house </a:t>
            </a:r>
            <a:r>
              <a:rPr lang="en-US" dirty="0"/>
              <a:t>or </a:t>
            </a:r>
            <a:r>
              <a:rPr lang="en-US" dirty="0" smtClean="0"/>
              <a:t>outsource </a:t>
            </a:r>
            <a:r>
              <a:rPr lang="en-US" dirty="0"/>
              <a:t>the project to a </a:t>
            </a:r>
            <a:r>
              <a:rPr lang="en-US" dirty="0" smtClean="0"/>
              <a:t>third party </a:t>
            </a:r>
            <a:r>
              <a:rPr lang="en-US" dirty="0"/>
              <a:t>vendor? </a:t>
            </a:r>
            <a:endParaRPr lang="en-US" dirty="0" smtClean="0"/>
          </a:p>
          <a:p>
            <a:r>
              <a:rPr lang="en-US" dirty="0" smtClean="0"/>
              <a:t>If </a:t>
            </a:r>
            <a:r>
              <a:rPr lang="en-US" dirty="0"/>
              <a:t>you decide to outsource, should you </a:t>
            </a:r>
            <a:r>
              <a:rPr lang="en-US" dirty="0" smtClean="0"/>
              <a:t>use an </a:t>
            </a:r>
            <a:r>
              <a:rPr lang="en-US" dirty="0"/>
              <a:t>onshore or offshore development organization?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 and software selection</a:t>
            </a:r>
            <a:endParaRPr lang="en-US" dirty="0"/>
          </a:p>
        </p:txBody>
      </p:sp>
      <p:sp>
        <p:nvSpPr>
          <p:cNvPr id="3" name="Content Placeholder 2"/>
          <p:cNvSpPr>
            <a:spLocks noGrp="1"/>
          </p:cNvSpPr>
          <p:nvPr>
            <p:ph idx="1"/>
          </p:nvPr>
        </p:nvSpPr>
        <p:spPr/>
        <p:txBody>
          <a:bodyPr/>
          <a:lstStyle/>
          <a:p>
            <a:r>
              <a:rPr lang="en-US" dirty="0" smtClean="0"/>
              <a:t>Identify potential vendors</a:t>
            </a:r>
          </a:p>
          <a:p>
            <a:r>
              <a:rPr lang="en-US" dirty="0" smtClean="0"/>
              <a:t>Determine evaluation criteria</a:t>
            </a:r>
          </a:p>
          <a:p>
            <a:r>
              <a:rPr lang="en-US" dirty="0" smtClean="0"/>
              <a:t>Evaluate vendors and packages</a:t>
            </a:r>
          </a:p>
          <a:p>
            <a:r>
              <a:rPr lang="en-US" dirty="0" smtClean="0"/>
              <a:t>Negotiate a contract</a:t>
            </a:r>
          </a:p>
          <a:p>
            <a:r>
              <a:rPr lang="en-US" dirty="0" smtClean="0"/>
              <a:t>Establish service-level agreements.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Strategy</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0" y="914400"/>
            <a:ext cx="9144000" cy="5943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 (COTS)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When To Consider Off-the-Shelf Software</a:t>
            </a:r>
          </a:p>
          <a:p>
            <a:r>
              <a:rPr lang="en-US" dirty="0"/>
              <a:t>Many viable products available</a:t>
            </a:r>
          </a:p>
          <a:p>
            <a:r>
              <a:rPr lang="en-US" dirty="0"/>
              <a:t>Business processes are flexible</a:t>
            </a:r>
          </a:p>
          <a:p>
            <a:r>
              <a:rPr lang="en-US" dirty="0"/>
              <a:t>Customized branding is not required</a:t>
            </a:r>
          </a:p>
          <a:p>
            <a:r>
              <a:rPr lang="en-US" dirty="0"/>
              <a:t>Integration with other applications is limited</a:t>
            </a:r>
          </a:p>
          <a:p>
            <a:r>
              <a:rPr lang="en-US" dirty="0"/>
              <a:t>Implementation timeline is short</a:t>
            </a:r>
          </a:p>
          <a:p>
            <a:r>
              <a:rPr lang="en-US" dirty="0"/>
              <a:t>Per-seat or per-license fees are acceptable</a:t>
            </a:r>
          </a:p>
          <a:p>
            <a:r>
              <a:rPr lang="en-US" dirty="0"/>
              <a:t>Adding new product features is not critical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Perceived Benefits if bought</a:t>
            </a:r>
            <a:br>
              <a:rPr lang="en-US" b="1" dirty="0" smtClean="0"/>
            </a:br>
            <a:endParaRPr lang="en-US" dirty="0"/>
          </a:p>
        </p:txBody>
      </p:sp>
      <p:sp>
        <p:nvSpPr>
          <p:cNvPr id="3" name="Content Placeholder 2"/>
          <p:cNvSpPr>
            <a:spLocks noGrp="1"/>
          </p:cNvSpPr>
          <p:nvPr>
            <p:ph idx="1"/>
          </p:nvPr>
        </p:nvSpPr>
        <p:spPr/>
        <p:txBody>
          <a:bodyPr/>
          <a:lstStyle/>
          <a:p>
            <a:r>
              <a:rPr lang="en-US" dirty="0" smtClean="0"/>
              <a:t>Lower </a:t>
            </a:r>
            <a:r>
              <a:rPr lang="en-US" dirty="0"/>
              <a:t>initial costs</a:t>
            </a:r>
          </a:p>
          <a:p>
            <a:r>
              <a:rPr lang="en-US" dirty="0"/>
              <a:t>Reduced time to deployment</a:t>
            </a:r>
          </a:p>
          <a:p>
            <a:r>
              <a:rPr lang="en-US" dirty="0"/>
              <a:t>Higher success rate</a:t>
            </a:r>
          </a:p>
          <a:p>
            <a:r>
              <a:rPr lang="en-US" dirty="0"/>
              <a:t>Availability of training and support</a:t>
            </a:r>
          </a:p>
          <a:p>
            <a:r>
              <a:rPr lang="en-US" dirty="0"/>
              <a:t>Access to user manuals and documentation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a:t>A comprehensive technical skill </a:t>
            </a:r>
            <a:r>
              <a:rPr lang="en-US" dirty="0" smtClean="0"/>
              <a:t>assessment</a:t>
            </a:r>
          </a:p>
          <a:p>
            <a:r>
              <a:rPr lang="en-US" dirty="0"/>
              <a:t>hire </a:t>
            </a:r>
            <a:r>
              <a:rPr lang="en-US" dirty="0" smtClean="0"/>
              <a:t>additional developers </a:t>
            </a:r>
            <a:r>
              <a:rPr lang="en-US" dirty="0"/>
              <a:t>or augment your staff with contract engineers</a:t>
            </a:r>
            <a:r>
              <a:rPr lang="en-US" dirty="0" smtClean="0"/>
              <a:t>.</a:t>
            </a:r>
          </a:p>
          <a:p>
            <a:endParaRPr lang="en-US" dirty="0"/>
          </a:p>
          <a:p>
            <a:r>
              <a:rPr lang="en-US" dirty="0" smtClean="0"/>
              <a:t> </a:t>
            </a:r>
            <a:r>
              <a:rPr lang="en-US" dirty="0"/>
              <a:t>how long it will take </a:t>
            </a:r>
            <a:r>
              <a:rPr lang="en-US" dirty="0" smtClean="0"/>
              <a:t>to develop </a:t>
            </a:r>
            <a:r>
              <a:rPr lang="en-US" dirty="0"/>
              <a:t>the application </a:t>
            </a:r>
            <a:r>
              <a:rPr lang="en-US" dirty="0" smtClean="0"/>
              <a:t>in-house</a:t>
            </a:r>
          </a:p>
          <a:p>
            <a:r>
              <a:rPr lang="en-US" dirty="0"/>
              <a:t>A financial analysis of an internal project </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2439</Words>
  <Application>Microsoft Office PowerPoint</Application>
  <PresentationFormat>On-screen Show (4:3)</PresentationFormat>
  <Paragraphs>319</Paragraphs>
  <Slides>50</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Times New Roman</vt:lpstr>
      <vt:lpstr>Wingdings</vt:lpstr>
      <vt:lpstr>Office Theme</vt:lpstr>
      <vt:lpstr>Document</vt:lpstr>
      <vt:lpstr>Procurement management</vt:lpstr>
      <vt:lpstr>Content</vt:lpstr>
      <vt:lpstr>Importance of Project Procurement Management</vt:lpstr>
      <vt:lpstr>Reasons</vt:lpstr>
      <vt:lpstr>Introduction</vt:lpstr>
      <vt:lpstr>Strategy</vt:lpstr>
      <vt:lpstr>Buy (COTS)</vt:lpstr>
      <vt:lpstr> Perceived Benefits if bought </vt:lpstr>
      <vt:lpstr>Build</vt:lpstr>
      <vt:lpstr>Common challenges</vt:lpstr>
      <vt:lpstr> When To Consider In-House Software </vt:lpstr>
      <vt:lpstr>In-House Software Perceived Benefits</vt:lpstr>
      <vt:lpstr>When To Consider Outsourcing</vt:lpstr>
      <vt:lpstr>Why Outsource?</vt:lpstr>
      <vt:lpstr>Outsourcing - Perceived Benefits</vt:lpstr>
      <vt:lpstr>PowerPoint Presentation</vt:lpstr>
      <vt:lpstr>PowerPoint Presentation</vt:lpstr>
      <vt:lpstr>PowerPoint Presentation</vt:lpstr>
      <vt:lpstr>Learning Objectives</vt:lpstr>
      <vt:lpstr>Project Procurement Management Processes</vt:lpstr>
      <vt:lpstr>Project Procurement Management Processes and Key Outputs</vt:lpstr>
      <vt:lpstr>Procurement Planning</vt:lpstr>
      <vt:lpstr>Procurement Planning Tools and Techniques</vt:lpstr>
      <vt:lpstr>Make-or Buy Example</vt:lpstr>
      <vt:lpstr>Make-or Buy Solution</vt:lpstr>
      <vt:lpstr>Types of Contracts</vt:lpstr>
      <vt:lpstr>Cost Reimbursable Contracts</vt:lpstr>
      <vt:lpstr>Contract Types Versus Risk</vt:lpstr>
      <vt:lpstr>Statement of Work (SOW)</vt:lpstr>
      <vt:lpstr>Statement of Work (SOW) Template</vt:lpstr>
      <vt:lpstr>Solicitation Planning</vt:lpstr>
      <vt:lpstr>Outline for a Request for Proposal (RFP)</vt:lpstr>
      <vt:lpstr>Solicitation</vt:lpstr>
      <vt:lpstr>Source Selection</vt:lpstr>
      <vt:lpstr>Sample Proposal Evaluation Sheet</vt:lpstr>
      <vt:lpstr>Detailed Criteria for Selecting Suppliers</vt:lpstr>
      <vt:lpstr>Be Careful in Selecting Suppliers and Writing Their Contracts</vt:lpstr>
      <vt:lpstr>Contract Administration</vt:lpstr>
      <vt:lpstr>Suggestions on Change Control for Contracts</vt:lpstr>
      <vt:lpstr>Contract Close-out</vt:lpstr>
      <vt:lpstr>Using Software to Assist in Project Procurement Management</vt:lpstr>
      <vt:lpstr>Acquiring IS system</vt:lpstr>
      <vt:lpstr>Introduction</vt:lpstr>
      <vt:lpstr>Planning </vt:lpstr>
      <vt:lpstr>Objectives of IT strategic plan</vt:lpstr>
      <vt:lpstr>IT steering committee</vt:lpstr>
      <vt:lpstr>Evaluating IT investment</vt:lpstr>
      <vt:lpstr>Strategies for acquiring IT applications</vt:lpstr>
      <vt:lpstr>Some acquisition methods</vt:lpstr>
      <vt:lpstr>Vendor and software selection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Procurement management</dc:title>
  <dc:creator>Radha</dc:creator>
  <cp:lastModifiedBy>Radha</cp:lastModifiedBy>
  <cp:revision>40</cp:revision>
  <dcterms:created xsi:type="dcterms:W3CDTF">2015-10-06T05:55:43Z</dcterms:created>
  <dcterms:modified xsi:type="dcterms:W3CDTF">2019-10-14T04:26:18Z</dcterms:modified>
</cp:coreProperties>
</file>