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27" name="PlaceHolder 2"/>
          <p:cNvSpPr>
            <a:spLocks noGrp="1"/>
          </p:cNvSpPr>
          <p:nvPr>
            <p:ph type="body"/>
          </p:nvPr>
        </p:nvSpPr>
        <p:spPr>
          <a:xfrm>
            <a:off x="838080" y="1825560"/>
            <a:ext cx="10515240" cy="2075040"/>
          </a:xfrm>
          <a:prstGeom prst="rect">
            <a:avLst/>
          </a:prstGeom>
        </p:spPr>
        <p:txBody>
          <a:bodyPr wrap="none" lIns="0" rIns="0" tIns="0" bIns="0"/>
          <a:p>
            <a:endParaRPr/>
          </a:p>
        </p:txBody>
      </p:sp>
      <p:sp>
        <p:nvSpPr>
          <p:cNvPr id="28" name="PlaceHolder 3"/>
          <p:cNvSpPr>
            <a:spLocks noGrp="1"/>
          </p:cNvSpPr>
          <p:nvPr>
            <p:ph type="body"/>
          </p:nvPr>
        </p:nvSpPr>
        <p:spPr>
          <a:xfrm>
            <a:off x="838080" y="4098240"/>
            <a:ext cx="10515240" cy="20750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30" name="PlaceHolder 2"/>
          <p:cNvSpPr>
            <a:spLocks noGrp="1"/>
          </p:cNvSpPr>
          <p:nvPr>
            <p:ph type="body"/>
          </p:nvPr>
        </p:nvSpPr>
        <p:spPr>
          <a:xfrm>
            <a:off x="838080" y="1825560"/>
            <a:ext cx="5131080" cy="2075040"/>
          </a:xfrm>
          <a:prstGeom prst="rect">
            <a:avLst/>
          </a:prstGeom>
        </p:spPr>
        <p:txBody>
          <a:bodyPr wrap="none" lIns="0" rIns="0" tIns="0" bIns="0"/>
          <a:p>
            <a:endParaRPr/>
          </a:p>
        </p:txBody>
      </p:sp>
      <p:sp>
        <p:nvSpPr>
          <p:cNvPr id="31" name="PlaceHolder 3"/>
          <p:cNvSpPr>
            <a:spLocks noGrp="1"/>
          </p:cNvSpPr>
          <p:nvPr>
            <p:ph type="body"/>
          </p:nvPr>
        </p:nvSpPr>
        <p:spPr>
          <a:xfrm>
            <a:off x="6226200" y="1825560"/>
            <a:ext cx="5131080" cy="2075040"/>
          </a:xfrm>
          <a:prstGeom prst="rect">
            <a:avLst/>
          </a:prstGeom>
        </p:spPr>
        <p:txBody>
          <a:bodyPr wrap="none" lIns="0" rIns="0" tIns="0" bIns="0"/>
          <a:p>
            <a:endParaRPr/>
          </a:p>
        </p:txBody>
      </p:sp>
      <p:sp>
        <p:nvSpPr>
          <p:cNvPr id="32" name="PlaceHolder 4"/>
          <p:cNvSpPr>
            <a:spLocks noGrp="1"/>
          </p:cNvSpPr>
          <p:nvPr>
            <p:ph type="body"/>
          </p:nvPr>
        </p:nvSpPr>
        <p:spPr>
          <a:xfrm>
            <a:off x="6226200" y="4098240"/>
            <a:ext cx="5131080" cy="2075040"/>
          </a:xfrm>
          <a:prstGeom prst="rect">
            <a:avLst/>
          </a:prstGeom>
        </p:spPr>
        <p:txBody>
          <a:bodyPr wrap="none" lIns="0" rIns="0" tIns="0" bIns="0"/>
          <a:p>
            <a:endParaRPr/>
          </a:p>
        </p:txBody>
      </p:sp>
      <p:sp>
        <p:nvSpPr>
          <p:cNvPr id="33" name="PlaceHolder 5"/>
          <p:cNvSpPr>
            <a:spLocks noGrp="1"/>
          </p:cNvSpPr>
          <p:nvPr>
            <p:ph type="body"/>
          </p:nvPr>
        </p:nvSpPr>
        <p:spPr>
          <a:xfrm>
            <a:off x="838080" y="4098240"/>
            <a:ext cx="5131080" cy="20750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35" name="PlaceHolder 2"/>
          <p:cNvSpPr>
            <a:spLocks noGrp="1"/>
          </p:cNvSpPr>
          <p:nvPr>
            <p:ph type="body"/>
          </p:nvPr>
        </p:nvSpPr>
        <p:spPr>
          <a:xfrm>
            <a:off x="838080" y="1825560"/>
            <a:ext cx="10515240" cy="4350960"/>
          </a:xfrm>
          <a:prstGeom prst="rect">
            <a:avLst/>
          </a:prstGeom>
        </p:spPr>
        <p:txBody>
          <a:bodyPr wrap="none" lIns="0" rIns="0" tIns="0" bIns="0"/>
          <a:p>
            <a:endParaRPr/>
          </a:p>
        </p:txBody>
      </p:sp>
      <p:sp>
        <p:nvSpPr>
          <p:cNvPr id="36" name="PlaceHolder 3"/>
          <p:cNvSpPr>
            <a:spLocks noGrp="1"/>
          </p:cNvSpPr>
          <p:nvPr>
            <p:ph type="body"/>
          </p:nvPr>
        </p:nvSpPr>
        <p:spPr>
          <a:xfrm>
            <a:off x="838080" y="1825560"/>
            <a:ext cx="10515240" cy="4350960"/>
          </a:xfrm>
          <a:prstGeom prst="rect">
            <a:avLst/>
          </a:prstGeom>
        </p:spPr>
        <p:txBody>
          <a:bodyPr wrap="none" lIns="0" rIns="0" tIns="0" bIns="0"/>
          <a:p>
            <a:endParaRPr/>
          </a:p>
        </p:txBody>
      </p:sp>
      <p:pic>
        <p:nvPicPr>
          <p:cNvPr id="37" name="" descr=""/>
          <p:cNvPicPr/>
          <p:nvPr/>
        </p:nvPicPr>
        <p:blipFill>
          <a:blip r:embed="rId2"/>
          <a:stretch>
            <a:fillRect/>
          </a:stretch>
        </p:blipFill>
        <p:spPr>
          <a:xfrm>
            <a:off x="3368880" y="1825560"/>
            <a:ext cx="5452920" cy="4350960"/>
          </a:xfrm>
          <a:prstGeom prst="rect">
            <a:avLst/>
          </a:prstGeom>
          <a:ln>
            <a:noFill/>
          </a:ln>
        </p:spPr>
      </p:pic>
      <p:pic>
        <p:nvPicPr>
          <p:cNvPr id="38" name="" descr=""/>
          <p:cNvPicPr/>
          <p:nvPr/>
        </p:nvPicPr>
        <p:blipFill>
          <a:blip r:embed="rId3"/>
          <a:stretch>
            <a:fillRect/>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45" name="PlaceHolder 2"/>
          <p:cNvSpPr>
            <a:spLocks noGrp="1"/>
          </p:cNvSpPr>
          <p:nvPr>
            <p:ph type="subTitle"/>
          </p:nvPr>
        </p:nvSpPr>
        <p:spPr>
          <a:xfrm>
            <a:off x="838080" y="1825560"/>
            <a:ext cx="10515240" cy="435132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47" name="PlaceHolder 2"/>
          <p:cNvSpPr>
            <a:spLocks noGrp="1"/>
          </p:cNvSpPr>
          <p:nvPr>
            <p:ph type="body"/>
          </p:nvPr>
        </p:nvSpPr>
        <p:spPr>
          <a:xfrm>
            <a:off x="838080" y="1825560"/>
            <a:ext cx="10515240" cy="435096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49" name="PlaceHolder 2"/>
          <p:cNvSpPr>
            <a:spLocks noGrp="1"/>
          </p:cNvSpPr>
          <p:nvPr>
            <p:ph type="body"/>
          </p:nvPr>
        </p:nvSpPr>
        <p:spPr>
          <a:xfrm>
            <a:off x="838080" y="1825560"/>
            <a:ext cx="5131080" cy="4350960"/>
          </a:xfrm>
          <a:prstGeom prst="rect">
            <a:avLst/>
          </a:prstGeom>
        </p:spPr>
        <p:txBody>
          <a:bodyPr wrap="none" lIns="0" rIns="0" tIns="0" bIns="0"/>
          <a:p>
            <a:endParaRPr/>
          </a:p>
        </p:txBody>
      </p:sp>
      <p:sp>
        <p:nvSpPr>
          <p:cNvPr id="50" name="PlaceHolder 3"/>
          <p:cNvSpPr>
            <a:spLocks noGrp="1"/>
          </p:cNvSpPr>
          <p:nvPr>
            <p:ph type="body"/>
          </p:nvPr>
        </p:nvSpPr>
        <p:spPr>
          <a:xfrm>
            <a:off x="6226200" y="1825560"/>
            <a:ext cx="5131080" cy="435096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48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54" name="PlaceHolder 2"/>
          <p:cNvSpPr>
            <a:spLocks noGrp="1"/>
          </p:cNvSpPr>
          <p:nvPr>
            <p:ph type="body"/>
          </p:nvPr>
        </p:nvSpPr>
        <p:spPr>
          <a:xfrm>
            <a:off x="838080" y="1825560"/>
            <a:ext cx="5131080" cy="2075040"/>
          </a:xfrm>
          <a:prstGeom prst="rect">
            <a:avLst/>
          </a:prstGeom>
        </p:spPr>
        <p:txBody>
          <a:bodyPr wrap="none" lIns="0" rIns="0" tIns="0" bIns="0"/>
          <a:p>
            <a:endParaRPr/>
          </a:p>
        </p:txBody>
      </p:sp>
      <p:sp>
        <p:nvSpPr>
          <p:cNvPr id="55" name="PlaceHolder 3"/>
          <p:cNvSpPr>
            <a:spLocks noGrp="1"/>
          </p:cNvSpPr>
          <p:nvPr>
            <p:ph type="body"/>
          </p:nvPr>
        </p:nvSpPr>
        <p:spPr>
          <a:xfrm>
            <a:off x="838080" y="4098240"/>
            <a:ext cx="5131080" cy="2075040"/>
          </a:xfrm>
          <a:prstGeom prst="rect">
            <a:avLst/>
          </a:prstGeom>
        </p:spPr>
        <p:txBody>
          <a:bodyPr wrap="none" lIns="0" rIns="0" tIns="0" bIns="0"/>
          <a:p>
            <a:endParaRPr/>
          </a:p>
        </p:txBody>
      </p:sp>
      <p:sp>
        <p:nvSpPr>
          <p:cNvPr id="56" name="PlaceHolder 4"/>
          <p:cNvSpPr>
            <a:spLocks noGrp="1"/>
          </p:cNvSpPr>
          <p:nvPr>
            <p:ph type="body"/>
          </p:nvPr>
        </p:nvSpPr>
        <p:spPr>
          <a:xfrm>
            <a:off x="6226200" y="1825560"/>
            <a:ext cx="5131080" cy="435096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6" name="PlaceHolder 2"/>
          <p:cNvSpPr>
            <a:spLocks noGrp="1"/>
          </p:cNvSpPr>
          <p:nvPr>
            <p:ph type="subTitle"/>
          </p:nvPr>
        </p:nvSpPr>
        <p:spPr>
          <a:xfrm>
            <a:off x="838080" y="1825560"/>
            <a:ext cx="10515240" cy="435132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58" name="PlaceHolder 2"/>
          <p:cNvSpPr>
            <a:spLocks noGrp="1"/>
          </p:cNvSpPr>
          <p:nvPr>
            <p:ph type="body"/>
          </p:nvPr>
        </p:nvSpPr>
        <p:spPr>
          <a:xfrm>
            <a:off x="838080" y="1825560"/>
            <a:ext cx="5131080" cy="4350960"/>
          </a:xfrm>
          <a:prstGeom prst="rect">
            <a:avLst/>
          </a:prstGeom>
        </p:spPr>
        <p:txBody>
          <a:bodyPr wrap="none" lIns="0" rIns="0" tIns="0" bIns="0"/>
          <a:p>
            <a:endParaRPr/>
          </a:p>
        </p:txBody>
      </p:sp>
      <p:sp>
        <p:nvSpPr>
          <p:cNvPr id="59" name="PlaceHolder 3"/>
          <p:cNvSpPr>
            <a:spLocks noGrp="1"/>
          </p:cNvSpPr>
          <p:nvPr>
            <p:ph type="body"/>
          </p:nvPr>
        </p:nvSpPr>
        <p:spPr>
          <a:xfrm>
            <a:off x="6226200" y="1825560"/>
            <a:ext cx="5131080" cy="2075040"/>
          </a:xfrm>
          <a:prstGeom prst="rect">
            <a:avLst/>
          </a:prstGeom>
        </p:spPr>
        <p:txBody>
          <a:bodyPr wrap="none" lIns="0" rIns="0" tIns="0" bIns="0"/>
          <a:p>
            <a:endParaRPr/>
          </a:p>
        </p:txBody>
      </p:sp>
      <p:sp>
        <p:nvSpPr>
          <p:cNvPr id="60" name="PlaceHolder 4"/>
          <p:cNvSpPr>
            <a:spLocks noGrp="1"/>
          </p:cNvSpPr>
          <p:nvPr>
            <p:ph type="body"/>
          </p:nvPr>
        </p:nvSpPr>
        <p:spPr>
          <a:xfrm>
            <a:off x="6226200" y="4098240"/>
            <a:ext cx="5131080" cy="20750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62" name="PlaceHolder 2"/>
          <p:cNvSpPr>
            <a:spLocks noGrp="1"/>
          </p:cNvSpPr>
          <p:nvPr>
            <p:ph type="body"/>
          </p:nvPr>
        </p:nvSpPr>
        <p:spPr>
          <a:xfrm>
            <a:off x="838080" y="1825560"/>
            <a:ext cx="5131080" cy="2075040"/>
          </a:xfrm>
          <a:prstGeom prst="rect">
            <a:avLst/>
          </a:prstGeom>
        </p:spPr>
        <p:txBody>
          <a:bodyPr wrap="none" lIns="0" rIns="0" tIns="0" bIns="0"/>
          <a:p>
            <a:endParaRPr/>
          </a:p>
        </p:txBody>
      </p:sp>
      <p:sp>
        <p:nvSpPr>
          <p:cNvPr id="63" name="PlaceHolder 3"/>
          <p:cNvSpPr>
            <a:spLocks noGrp="1"/>
          </p:cNvSpPr>
          <p:nvPr>
            <p:ph type="body"/>
          </p:nvPr>
        </p:nvSpPr>
        <p:spPr>
          <a:xfrm>
            <a:off x="6226200" y="1825560"/>
            <a:ext cx="5131080" cy="2075040"/>
          </a:xfrm>
          <a:prstGeom prst="rect">
            <a:avLst/>
          </a:prstGeom>
        </p:spPr>
        <p:txBody>
          <a:bodyPr wrap="none" lIns="0" rIns="0" tIns="0" bIns="0"/>
          <a:p>
            <a:endParaRPr/>
          </a:p>
        </p:txBody>
      </p:sp>
      <p:sp>
        <p:nvSpPr>
          <p:cNvPr id="64" name="PlaceHolder 4"/>
          <p:cNvSpPr>
            <a:spLocks noGrp="1"/>
          </p:cNvSpPr>
          <p:nvPr>
            <p:ph type="body"/>
          </p:nvPr>
        </p:nvSpPr>
        <p:spPr>
          <a:xfrm>
            <a:off x="838080" y="4098240"/>
            <a:ext cx="10515240" cy="20750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66" name="PlaceHolder 2"/>
          <p:cNvSpPr>
            <a:spLocks noGrp="1"/>
          </p:cNvSpPr>
          <p:nvPr>
            <p:ph type="body"/>
          </p:nvPr>
        </p:nvSpPr>
        <p:spPr>
          <a:xfrm>
            <a:off x="838080" y="1825560"/>
            <a:ext cx="10515240" cy="2075040"/>
          </a:xfrm>
          <a:prstGeom prst="rect">
            <a:avLst/>
          </a:prstGeom>
        </p:spPr>
        <p:txBody>
          <a:bodyPr wrap="none" lIns="0" rIns="0" tIns="0" bIns="0"/>
          <a:p>
            <a:endParaRPr/>
          </a:p>
        </p:txBody>
      </p:sp>
      <p:sp>
        <p:nvSpPr>
          <p:cNvPr id="67" name="PlaceHolder 3"/>
          <p:cNvSpPr>
            <a:spLocks noGrp="1"/>
          </p:cNvSpPr>
          <p:nvPr>
            <p:ph type="body"/>
          </p:nvPr>
        </p:nvSpPr>
        <p:spPr>
          <a:xfrm>
            <a:off x="838080" y="4098240"/>
            <a:ext cx="10515240" cy="20750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69" name="PlaceHolder 2"/>
          <p:cNvSpPr>
            <a:spLocks noGrp="1"/>
          </p:cNvSpPr>
          <p:nvPr>
            <p:ph type="body"/>
          </p:nvPr>
        </p:nvSpPr>
        <p:spPr>
          <a:xfrm>
            <a:off x="838080" y="1825560"/>
            <a:ext cx="5131080" cy="2075040"/>
          </a:xfrm>
          <a:prstGeom prst="rect">
            <a:avLst/>
          </a:prstGeom>
        </p:spPr>
        <p:txBody>
          <a:bodyPr wrap="none" lIns="0" rIns="0" tIns="0" bIns="0"/>
          <a:p>
            <a:endParaRPr/>
          </a:p>
        </p:txBody>
      </p:sp>
      <p:sp>
        <p:nvSpPr>
          <p:cNvPr id="70" name="PlaceHolder 3"/>
          <p:cNvSpPr>
            <a:spLocks noGrp="1"/>
          </p:cNvSpPr>
          <p:nvPr>
            <p:ph type="body"/>
          </p:nvPr>
        </p:nvSpPr>
        <p:spPr>
          <a:xfrm>
            <a:off x="6226200" y="1825560"/>
            <a:ext cx="5131080" cy="2075040"/>
          </a:xfrm>
          <a:prstGeom prst="rect">
            <a:avLst/>
          </a:prstGeom>
        </p:spPr>
        <p:txBody>
          <a:bodyPr wrap="none" lIns="0" rIns="0" tIns="0" bIns="0"/>
          <a:p>
            <a:endParaRPr/>
          </a:p>
        </p:txBody>
      </p:sp>
      <p:sp>
        <p:nvSpPr>
          <p:cNvPr id="71" name="PlaceHolder 4"/>
          <p:cNvSpPr>
            <a:spLocks noGrp="1"/>
          </p:cNvSpPr>
          <p:nvPr>
            <p:ph type="body"/>
          </p:nvPr>
        </p:nvSpPr>
        <p:spPr>
          <a:xfrm>
            <a:off x="6226200" y="4098240"/>
            <a:ext cx="5131080" cy="2075040"/>
          </a:xfrm>
          <a:prstGeom prst="rect">
            <a:avLst/>
          </a:prstGeom>
        </p:spPr>
        <p:txBody>
          <a:bodyPr wrap="none" lIns="0" rIns="0" tIns="0" bIns="0"/>
          <a:p>
            <a:endParaRPr/>
          </a:p>
        </p:txBody>
      </p:sp>
      <p:sp>
        <p:nvSpPr>
          <p:cNvPr id="72" name="PlaceHolder 5"/>
          <p:cNvSpPr>
            <a:spLocks noGrp="1"/>
          </p:cNvSpPr>
          <p:nvPr>
            <p:ph type="body"/>
          </p:nvPr>
        </p:nvSpPr>
        <p:spPr>
          <a:xfrm>
            <a:off x="838080" y="4098240"/>
            <a:ext cx="5131080" cy="20750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74" name="PlaceHolder 2"/>
          <p:cNvSpPr>
            <a:spLocks noGrp="1"/>
          </p:cNvSpPr>
          <p:nvPr>
            <p:ph type="body"/>
          </p:nvPr>
        </p:nvSpPr>
        <p:spPr>
          <a:xfrm>
            <a:off x="838080" y="1825560"/>
            <a:ext cx="10515240" cy="4350960"/>
          </a:xfrm>
          <a:prstGeom prst="rect">
            <a:avLst/>
          </a:prstGeom>
        </p:spPr>
        <p:txBody>
          <a:bodyPr wrap="none" lIns="0" rIns="0" tIns="0" bIns="0"/>
          <a:p>
            <a:endParaRPr/>
          </a:p>
        </p:txBody>
      </p:sp>
      <p:sp>
        <p:nvSpPr>
          <p:cNvPr id="75" name="PlaceHolder 3"/>
          <p:cNvSpPr>
            <a:spLocks noGrp="1"/>
          </p:cNvSpPr>
          <p:nvPr>
            <p:ph type="body"/>
          </p:nvPr>
        </p:nvSpPr>
        <p:spPr>
          <a:xfrm>
            <a:off x="838080" y="1825560"/>
            <a:ext cx="10515240" cy="4350960"/>
          </a:xfrm>
          <a:prstGeom prst="rect">
            <a:avLst/>
          </a:prstGeom>
        </p:spPr>
        <p:txBody>
          <a:bodyPr wrap="none" lIns="0" rIns="0" tIns="0" bIns="0"/>
          <a:p>
            <a:endParaRPr/>
          </a:p>
        </p:txBody>
      </p:sp>
      <p:pic>
        <p:nvPicPr>
          <p:cNvPr id="76" name="" descr=""/>
          <p:cNvPicPr/>
          <p:nvPr/>
        </p:nvPicPr>
        <p:blipFill>
          <a:blip r:embed="rId2"/>
          <a:stretch>
            <a:fillRect/>
          </a:stretch>
        </p:blipFill>
        <p:spPr>
          <a:xfrm>
            <a:off x="3368880" y="1825560"/>
            <a:ext cx="5452920" cy="4350960"/>
          </a:xfrm>
          <a:prstGeom prst="rect">
            <a:avLst/>
          </a:prstGeom>
          <a:ln>
            <a:noFill/>
          </a:ln>
        </p:spPr>
      </p:pic>
      <p:pic>
        <p:nvPicPr>
          <p:cNvPr id="77" name="" descr=""/>
          <p:cNvPicPr/>
          <p:nvPr/>
        </p:nvPicPr>
        <p:blipFill>
          <a:blip r:embed="rId3"/>
          <a:stretch>
            <a:fillRect/>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8" name="PlaceHolder 2"/>
          <p:cNvSpPr>
            <a:spLocks noGrp="1"/>
          </p:cNvSpPr>
          <p:nvPr>
            <p:ph type="body"/>
          </p:nvPr>
        </p:nvSpPr>
        <p:spPr>
          <a:xfrm>
            <a:off x="838080" y="1825560"/>
            <a:ext cx="10515240" cy="435096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10" name="PlaceHolder 2"/>
          <p:cNvSpPr>
            <a:spLocks noGrp="1"/>
          </p:cNvSpPr>
          <p:nvPr>
            <p:ph type="body"/>
          </p:nvPr>
        </p:nvSpPr>
        <p:spPr>
          <a:xfrm>
            <a:off x="838080" y="1825560"/>
            <a:ext cx="5131080" cy="4350960"/>
          </a:xfrm>
          <a:prstGeom prst="rect">
            <a:avLst/>
          </a:prstGeom>
        </p:spPr>
        <p:txBody>
          <a:bodyPr wrap="none" lIns="0" rIns="0" tIns="0" bIns="0"/>
          <a:p>
            <a:endParaRPr/>
          </a:p>
        </p:txBody>
      </p:sp>
      <p:sp>
        <p:nvSpPr>
          <p:cNvPr id="11" name="PlaceHolder 3"/>
          <p:cNvSpPr>
            <a:spLocks noGrp="1"/>
          </p:cNvSpPr>
          <p:nvPr>
            <p:ph type="body"/>
          </p:nvPr>
        </p:nvSpPr>
        <p:spPr>
          <a:xfrm>
            <a:off x="6226200" y="1825560"/>
            <a:ext cx="5131080" cy="435096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48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15" name="PlaceHolder 2"/>
          <p:cNvSpPr>
            <a:spLocks noGrp="1"/>
          </p:cNvSpPr>
          <p:nvPr>
            <p:ph type="body"/>
          </p:nvPr>
        </p:nvSpPr>
        <p:spPr>
          <a:xfrm>
            <a:off x="838080" y="1825560"/>
            <a:ext cx="5131080" cy="2075040"/>
          </a:xfrm>
          <a:prstGeom prst="rect">
            <a:avLst/>
          </a:prstGeom>
        </p:spPr>
        <p:txBody>
          <a:bodyPr wrap="none" lIns="0" rIns="0" tIns="0" bIns="0"/>
          <a:p>
            <a:endParaRPr/>
          </a:p>
        </p:txBody>
      </p:sp>
      <p:sp>
        <p:nvSpPr>
          <p:cNvPr id="16" name="PlaceHolder 3"/>
          <p:cNvSpPr>
            <a:spLocks noGrp="1"/>
          </p:cNvSpPr>
          <p:nvPr>
            <p:ph type="body"/>
          </p:nvPr>
        </p:nvSpPr>
        <p:spPr>
          <a:xfrm>
            <a:off x="838080" y="4098240"/>
            <a:ext cx="5131080" cy="2075040"/>
          </a:xfrm>
          <a:prstGeom prst="rect">
            <a:avLst/>
          </a:prstGeom>
        </p:spPr>
        <p:txBody>
          <a:bodyPr wrap="none" lIns="0" rIns="0" tIns="0" bIns="0"/>
          <a:p>
            <a:endParaRPr/>
          </a:p>
        </p:txBody>
      </p:sp>
      <p:sp>
        <p:nvSpPr>
          <p:cNvPr id="17" name="PlaceHolder 4"/>
          <p:cNvSpPr>
            <a:spLocks noGrp="1"/>
          </p:cNvSpPr>
          <p:nvPr>
            <p:ph type="body"/>
          </p:nvPr>
        </p:nvSpPr>
        <p:spPr>
          <a:xfrm>
            <a:off x="6226200" y="1825560"/>
            <a:ext cx="5131080" cy="435096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19" name="PlaceHolder 2"/>
          <p:cNvSpPr>
            <a:spLocks noGrp="1"/>
          </p:cNvSpPr>
          <p:nvPr>
            <p:ph type="body"/>
          </p:nvPr>
        </p:nvSpPr>
        <p:spPr>
          <a:xfrm>
            <a:off x="838080" y="1825560"/>
            <a:ext cx="5131080" cy="4350960"/>
          </a:xfrm>
          <a:prstGeom prst="rect">
            <a:avLst/>
          </a:prstGeom>
        </p:spPr>
        <p:txBody>
          <a:bodyPr wrap="none" lIns="0" rIns="0" tIns="0" bIns="0"/>
          <a:p>
            <a:endParaRPr/>
          </a:p>
        </p:txBody>
      </p:sp>
      <p:sp>
        <p:nvSpPr>
          <p:cNvPr id="20" name="PlaceHolder 3"/>
          <p:cNvSpPr>
            <a:spLocks noGrp="1"/>
          </p:cNvSpPr>
          <p:nvPr>
            <p:ph type="body"/>
          </p:nvPr>
        </p:nvSpPr>
        <p:spPr>
          <a:xfrm>
            <a:off x="6226200" y="1825560"/>
            <a:ext cx="5131080" cy="2075040"/>
          </a:xfrm>
          <a:prstGeom prst="rect">
            <a:avLst/>
          </a:prstGeom>
        </p:spPr>
        <p:txBody>
          <a:bodyPr wrap="none" lIns="0" rIns="0" tIns="0" bIns="0"/>
          <a:p>
            <a:endParaRPr/>
          </a:p>
        </p:txBody>
      </p:sp>
      <p:sp>
        <p:nvSpPr>
          <p:cNvPr id="21" name="PlaceHolder 4"/>
          <p:cNvSpPr>
            <a:spLocks noGrp="1"/>
          </p:cNvSpPr>
          <p:nvPr>
            <p:ph type="body"/>
          </p:nvPr>
        </p:nvSpPr>
        <p:spPr>
          <a:xfrm>
            <a:off x="6226200" y="4098240"/>
            <a:ext cx="5131080" cy="20750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520"/>
          </a:xfrm>
          <a:prstGeom prst="rect">
            <a:avLst/>
          </a:prstGeom>
        </p:spPr>
        <p:txBody>
          <a:bodyPr wrap="none" lIns="0" rIns="0" tIns="0" bIns="0" anchor="ctr"/>
          <a:p>
            <a:endParaRPr/>
          </a:p>
        </p:txBody>
      </p:sp>
      <p:sp>
        <p:nvSpPr>
          <p:cNvPr id="23" name="PlaceHolder 2"/>
          <p:cNvSpPr>
            <a:spLocks noGrp="1"/>
          </p:cNvSpPr>
          <p:nvPr>
            <p:ph type="body"/>
          </p:nvPr>
        </p:nvSpPr>
        <p:spPr>
          <a:xfrm>
            <a:off x="838080" y="1825560"/>
            <a:ext cx="5131080" cy="2075040"/>
          </a:xfrm>
          <a:prstGeom prst="rect">
            <a:avLst/>
          </a:prstGeom>
        </p:spPr>
        <p:txBody>
          <a:bodyPr wrap="none" lIns="0" rIns="0" tIns="0" bIns="0"/>
          <a:p>
            <a:endParaRPr/>
          </a:p>
        </p:txBody>
      </p:sp>
      <p:sp>
        <p:nvSpPr>
          <p:cNvPr id="24" name="PlaceHolder 3"/>
          <p:cNvSpPr>
            <a:spLocks noGrp="1"/>
          </p:cNvSpPr>
          <p:nvPr>
            <p:ph type="body"/>
          </p:nvPr>
        </p:nvSpPr>
        <p:spPr>
          <a:xfrm>
            <a:off x="6226200" y="1825560"/>
            <a:ext cx="5131080" cy="2075040"/>
          </a:xfrm>
          <a:prstGeom prst="rect">
            <a:avLst/>
          </a:prstGeom>
        </p:spPr>
        <p:txBody>
          <a:bodyPr wrap="none" lIns="0" rIns="0" tIns="0" bIns="0"/>
          <a:p>
            <a:endParaRPr/>
          </a:p>
        </p:txBody>
      </p:sp>
      <p:sp>
        <p:nvSpPr>
          <p:cNvPr id="25" name="PlaceHolder 4"/>
          <p:cNvSpPr>
            <a:spLocks noGrp="1"/>
          </p:cNvSpPr>
          <p:nvPr>
            <p:ph type="body"/>
          </p:nvPr>
        </p:nvSpPr>
        <p:spPr>
          <a:xfrm>
            <a:off x="838080" y="4098240"/>
            <a:ext cx="10515240" cy="20750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en-IN" sz="1200">
                <a:solidFill>
                  <a:srgbClr val="8b8b8b"/>
                </a:solidFill>
                <a:latin typeface="Calibri"/>
              </a:rPr>
              <a:t>03/09/19</a:t>
            </a:r>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817B7563-8025-4646-AE06-D610AC65E3BE}" type="slidenum">
              <a:rPr lang="en-IN" sz="1200">
                <a:solidFill>
                  <a:srgbClr val="8b8b8b"/>
                </a:solidFill>
                <a:latin typeface="Calibri"/>
              </a:rPr>
              <a:t>&lt;number&gt;</a:t>
            </a:fld>
            <a:endParaRPr/>
          </a:p>
        </p:txBody>
      </p:sp>
      <p:sp>
        <p:nvSpPr>
          <p:cNvPr id="4" name="PlaceHolder 5"/>
          <p:cNvSpPr>
            <a:spLocks noGrp="1"/>
          </p:cNvSpPr>
          <p:nvPr>
            <p:ph type="body"/>
          </p:nvPr>
        </p:nvSpPr>
        <p:spPr>
          <a:xfrm>
            <a:off x="609480" y="1604520"/>
            <a:ext cx="10972440" cy="397728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p>
            <a:pPr>
              <a:buSzPct val="25000"/>
              <a:buFont typeface="StarSymbol"/>
              <a:buChar char=""/>
            </a:pPr>
            <a:r>
              <a:rPr lang="en-US" sz="2800">
                <a:solidFill>
                  <a:srgbClr val="000000"/>
                </a:solidFill>
                <a:latin typeface="Calibri"/>
              </a:rPr>
              <a:t>Click to edit the outline text format</a:t>
            </a:r>
            <a:endParaRPr/>
          </a:p>
          <a:p>
            <a:pPr lvl="1">
              <a:buSzPct val="25000"/>
              <a:buFont typeface="StarSymbol"/>
              <a:buChar char=""/>
            </a:pPr>
            <a:r>
              <a:rPr lang="en-US" sz="2800">
                <a:solidFill>
                  <a:srgbClr val="000000"/>
                </a:solidFill>
                <a:latin typeface="Calibri"/>
              </a:rPr>
              <a:t>Second Outline Level</a:t>
            </a:r>
            <a:endParaRPr/>
          </a:p>
          <a:p>
            <a:pPr lvl="2">
              <a:buSzPct val="25000"/>
              <a:buFont typeface="StarSymbol"/>
              <a:buChar char=""/>
            </a:pPr>
            <a:r>
              <a:rPr lang="en-US" sz="2800">
                <a:solidFill>
                  <a:srgbClr val="000000"/>
                </a:solidFill>
                <a:latin typeface="Calibri"/>
              </a:rPr>
              <a:t>Third Outline Level</a:t>
            </a:r>
            <a:endParaRPr/>
          </a:p>
          <a:p>
            <a:pPr lvl="3">
              <a:buSzPct val="25000"/>
              <a:buFont typeface="StarSymbol"/>
              <a:buChar char=""/>
            </a:pPr>
            <a:r>
              <a:rPr lang="en-US" sz="2800">
                <a:solidFill>
                  <a:srgbClr val="000000"/>
                </a:solidFill>
                <a:latin typeface="Calibri"/>
              </a:rPr>
              <a:t>Fourth Outline Level</a:t>
            </a:r>
            <a:endParaRPr/>
          </a:p>
          <a:p>
            <a:pPr lvl="4">
              <a:buSzPct val="25000"/>
              <a:buFont typeface="StarSymbol"/>
              <a:buChar char=""/>
            </a:pPr>
            <a:r>
              <a:rPr lang="en-US" sz="2800">
                <a:solidFill>
                  <a:srgbClr val="000000"/>
                </a:solidFill>
                <a:latin typeface="Calibri"/>
              </a:rPr>
              <a:t>Fifth Outline Level</a:t>
            </a:r>
            <a:endParaRPr/>
          </a:p>
          <a:p>
            <a:pPr lvl="5">
              <a:buSzPct val="2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en-IN" sz="1200">
                <a:solidFill>
                  <a:srgbClr val="8b8b8b"/>
                </a:solidFill>
                <a:latin typeface="Calibri"/>
              </a:rPr>
              <a:t>03/09/19</a:t>
            </a:r>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07B897AE-6EE1-4A4E-B143-AC6B678F1F5E}" type="slidenum">
              <a:rPr lang="en-IN"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1523880" y="991800"/>
            <a:ext cx="9420120" cy="1359360"/>
          </a:xfrm>
          <a:prstGeom prst="rect">
            <a:avLst/>
          </a:prstGeom>
        </p:spPr>
        <p:txBody>
          <a:bodyPr anchor="b"/>
          <a:p>
            <a:pPr algn="ctr">
              <a:lnSpc>
                <a:spcPct val="100000"/>
              </a:lnSpc>
            </a:pPr>
            <a:r>
              <a:rPr lang="en-US" sz="6000">
                <a:solidFill>
                  <a:srgbClr val="000000"/>
                </a:solidFill>
                <a:latin typeface="Calibri Light"/>
              </a:rPr>
              <a:t>Negotiation and the Management of Conﬂict</a:t>
            </a:r>
            <a:r>
              <a:rPr lang="en-US" sz="6000">
                <a:solidFill>
                  <a:srgbClr val="000000"/>
                </a:solidFill>
                <a:latin typeface="Calibri Light"/>
              </a:rPr>
              <a:t>
</a:t>
            </a:r>
            <a:endParaRPr/>
          </a:p>
        </p:txBody>
      </p:sp>
      <p:sp>
        <p:nvSpPr>
          <p:cNvPr id="79" name="TextShape 2"/>
          <p:cNvSpPr txBox="1"/>
          <p:nvPr/>
        </p:nvSpPr>
        <p:spPr>
          <a:xfrm>
            <a:off x="1523880" y="2011680"/>
            <a:ext cx="9143640" cy="3245760"/>
          </a:xfrm>
          <a:prstGeom prst="rect">
            <a:avLst/>
          </a:prstGeom>
        </p:spPr>
        <p:txBody>
          <a:bodyPr/>
          <a:p>
            <a:pPr algn="ctr">
              <a:lnSpc>
                <a:spcPct val="100000"/>
              </a:lnSpc>
            </a:pPr>
            <a:r>
              <a:rPr lang="en-IN" sz="2400">
                <a:solidFill>
                  <a:srgbClr val="000000"/>
                </a:solidFill>
                <a:latin typeface="Calibri"/>
              </a:rPr>
              <a:t>“</a:t>
            </a:r>
            <a:r>
              <a:rPr lang="en-IN" sz="2400">
                <a:solidFill>
                  <a:srgbClr val="000000"/>
                </a:solidFill>
                <a:latin typeface="Calibri"/>
              </a:rPr>
              <a:t>the process which begins when one party perceives that the other has frustrated, or is about to frustrate, some concern of his” </a:t>
            </a:r>
            <a:endParaRPr/>
          </a:p>
          <a:p>
            <a:pPr algn="ctr">
              <a:lnSpc>
                <a:spcPct val="100000"/>
              </a:lnSpc>
            </a:pPr>
            <a:endParaRPr/>
          </a:p>
          <a:p>
            <a:pPr algn="ctr">
              <a:lnSpc>
                <a:spcPct val="100000"/>
              </a:lnSpc>
            </a:pPr>
            <a:r>
              <a:rPr lang="en-IN" sz="2400">
                <a:solidFill>
                  <a:srgbClr val="000000"/>
                </a:solidFill>
                <a:latin typeface="Calibri"/>
              </a:rPr>
              <a:t>Conflict is serious disagreement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p:spPr>
        <p:txBody>
          <a:bodyPr anchor="ctr"/>
          <a:p>
            <a:endParaRPr/>
          </a:p>
        </p:txBody>
      </p:sp>
      <p:pic>
        <p:nvPicPr>
          <p:cNvPr id="97" name="Picture 4" descr=""/>
          <p:cNvPicPr/>
          <p:nvPr/>
        </p:nvPicPr>
        <p:blipFill>
          <a:blip r:embed="rId1"/>
          <a:stretch>
            <a:fillRect/>
          </a:stretch>
        </p:blipFill>
        <p:spPr>
          <a:xfrm>
            <a:off x="548640" y="365040"/>
            <a:ext cx="9052200" cy="772128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Conflict</a:t>
            </a:r>
            <a:endParaRPr/>
          </a:p>
        </p:txBody>
      </p:sp>
      <p:sp>
        <p:nvSpPr>
          <p:cNvPr id="99"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 </a:t>
            </a:r>
            <a:r>
              <a:rPr lang="en-US" sz="2800">
                <a:solidFill>
                  <a:srgbClr val="000000"/>
                </a:solidFill>
                <a:latin typeface="Calibri"/>
              </a:rPr>
              <a:t>conﬂicts between any of the parties to the project escalate to the point where negotiations break down and work comes to a halt, everyone loses.</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One requirement for the conﬂict reduction/resolution methods used by the PM is that they must allow the conﬂict to be settled without irreparable harm to the project’s objectives. </a:t>
            </a:r>
            <a:endParaRPr/>
          </a:p>
          <a:p>
            <a:pPr>
              <a:lnSpc>
                <a:spcPct val="90000"/>
              </a:lnSpc>
              <a:buFont typeface="Arial"/>
              <a:buChar char="•"/>
            </a:pPr>
            <a:r>
              <a:rPr lang="en-US" sz="2800">
                <a:solidFill>
                  <a:srgbClr val="000000"/>
                </a:solidFill>
                <a:latin typeface="Calibri"/>
              </a:rPr>
              <a:t>It is a requirement of all conﬂicting parties to seek solutions to the conﬂ ict that not only satisfy their own individual needs, but also satisfy the needs of other parties to the conﬂict, as well as the needs of the parent organization. </a:t>
            </a:r>
            <a:endParaRPr/>
          </a:p>
          <a:p>
            <a:pPr>
              <a:lnSpc>
                <a:spcPct val="90000"/>
              </a:lnSpc>
              <a:buFont typeface="Arial"/>
              <a:buChar char="•"/>
            </a:pPr>
            <a:r>
              <a:rPr lang="en-US" sz="2800">
                <a:solidFill>
                  <a:srgbClr val="000000"/>
                </a:solidFill>
                <a:latin typeface="Calibri"/>
              </a:rPr>
              <a:t>In the language of negotiation, this is called a “</a:t>
            </a:r>
            <a:r>
              <a:rPr b="1" lang="en-US" sz="2800">
                <a:solidFill>
                  <a:srgbClr val="000000"/>
                </a:solidFill>
                <a:latin typeface="Calibri"/>
              </a:rPr>
              <a:t>win-win”</a:t>
            </a:r>
            <a:r>
              <a:rPr lang="en-US" sz="2800">
                <a:solidFill>
                  <a:srgbClr val="000000"/>
                </a:solidFill>
                <a:latin typeface="Calibri"/>
              </a:rPr>
              <a:t> solution. Negotiating to a win-win solution is the key to conﬂict resolution in project management</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Principled negotiation</a:t>
            </a:r>
            <a:endParaRPr/>
          </a:p>
        </p:txBody>
      </p:sp>
      <p:sp>
        <p:nvSpPr>
          <p:cNvPr id="101"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 </a:t>
            </a:r>
            <a:r>
              <a:rPr b="1" lang="en-US" sz="2800">
                <a:solidFill>
                  <a:srgbClr val="000000"/>
                </a:solidFill>
                <a:latin typeface="Calibri"/>
              </a:rPr>
              <a:t>Separate the people from the problem</a:t>
            </a:r>
            <a:endParaRPr/>
          </a:p>
          <a:p>
            <a:pPr>
              <a:lnSpc>
                <a:spcPct val="100000"/>
              </a:lnSpc>
            </a:pPr>
            <a:r>
              <a:rPr lang="en-US" sz="2800">
                <a:solidFill>
                  <a:srgbClr val="000000"/>
                </a:solidFill>
                <a:latin typeface="Calibri"/>
              </a:rPr>
              <a:t>	</a:t>
            </a:r>
            <a:r>
              <a:rPr lang="en-US" sz="2800">
                <a:solidFill>
                  <a:srgbClr val="000000"/>
                </a:solidFill>
                <a:latin typeface="Calibri"/>
              </a:rPr>
              <a:t>Emotions and objective fact get confused to the point where it is not clear which is which.</a:t>
            </a:r>
            <a:endParaRPr/>
          </a:p>
          <a:p>
            <a:pPr>
              <a:lnSpc>
                <a:spcPct val="90000"/>
              </a:lnSpc>
              <a:buFont typeface="Arial"/>
              <a:buChar char="•"/>
            </a:pPr>
            <a:r>
              <a:rPr b="1" lang="en-US" sz="2800">
                <a:solidFill>
                  <a:srgbClr val="000000"/>
                </a:solidFill>
                <a:latin typeface="Calibri"/>
              </a:rPr>
              <a:t> </a:t>
            </a:r>
            <a:r>
              <a:rPr b="1" lang="en-US" sz="2800">
                <a:solidFill>
                  <a:srgbClr val="000000"/>
                </a:solidFill>
                <a:latin typeface="Calibri"/>
              </a:rPr>
              <a:t>Focus on interests not positions</a:t>
            </a:r>
            <a:endParaRPr/>
          </a:p>
          <a:p>
            <a:pPr>
              <a:lnSpc>
                <a:spcPct val="100000"/>
              </a:lnSpc>
            </a:pPr>
            <a:r>
              <a:rPr lang="en-US" sz="2800">
                <a:solidFill>
                  <a:srgbClr val="000000"/>
                </a:solidFill>
                <a:latin typeface="Calibri"/>
              </a:rPr>
              <a:t>	</a:t>
            </a:r>
            <a:r>
              <a:rPr lang="en-US" sz="2800">
                <a:solidFill>
                  <a:srgbClr val="000000"/>
                </a:solidFill>
                <a:latin typeface="Calibri"/>
              </a:rPr>
              <a:t>“</a:t>
            </a:r>
            <a:r>
              <a:rPr lang="en-US" sz="2800">
                <a:solidFill>
                  <a:srgbClr val="000000"/>
                </a:solidFill>
                <a:latin typeface="Calibri"/>
              </a:rPr>
              <a:t>We might be able to deliver it by February 1.” The ﬁ rst position assumes that the bidder’s estimates of future property values are accurate, and the second assumes that the group’s current workload (or a shortage of required materials) will not change</a:t>
            </a:r>
            <a:endParaRPr/>
          </a:p>
          <a:p>
            <a:pPr>
              <a:lnSpc>
                <a:spcPct val="90000"/>
              </a:lnSpc>
              <a:buFont typeface="Arial"/>
              <a:buChar char="•"/>
            </a:pPr>
            <a:r>
              <a:rPr lang="en-US" sz="2800">
                <a:solidFill>
                  <a:srgbClr val="000000"/>
                </a:solidFill>
                <a:latin typeface="Calibri"/>
              </a:rPr>
              <a:t> </a:t>
            </a:r>
            <a:r>
              <a:rPr b="1" lang="en-US" sz="2800">
                <a:solidFill>
                  <a:srgbClr val="000000"/>
                </a:solidFill>
                <a:latin typeface="Calibri"/>
              </a:rPr>
              <a:t>Before trying to reach agreement, invent options for mutual gain</a:t>
            </a:r>
            <a:endParaRPr/>
          </a:p>
          <a:p>
            <a:pPr>
              <a:lnSpc>
                <a:spcPct val="100000"/>
              </a:lnSpc>
            </a:pPr>
            <a:r>
              <a:rPr lang="en-US" sz="2800">
                <a:solidFill>
                  <a:srgbClr val="000000"/>
                </a:solidFill>
                <a:latin typeface="Calibri"/>
              </a:rPr>
              <a:t>	</a:t>
            </a:r>
            <a:r>
              <a:rPr lang="en-US" sz="2800">
                <a:solidFill>
                  <a:srgbClr val="000000"/>
                </a:solidFill>
                <a:latin typeface="Calibri"/>
              </a:rPr>
              <a:t> </a:t>
            </a:r>
            <a:r>
              <a:rPr lang="en-US" sz="2800">
                <a:solidFill>
                  <a:srgbClr val="000000"/>
                </a:solidFill>
                <a:latin typeface="Calibri"/>
              </a:rPr>
              <a:t>Success at ﬁnding options that produce mutual gain positively reinforces win-win negotiations. Cohen (1980) reports on a conﬂict between a couple in which “he” wanted to go to the mountains and “she” wanted to go to the shore. A creative win-win solution sent them both to Lake Tahoe</a:t>
            </a:r>
            <a:endParaRPr/>
          </a:p>
          <a:p>
            <a:pPr>
              <a:lnSpc>
                <a:spcPct val="90000"/>
              </a:lnSpc>
              <a:buFont typeface="Arial"/>
              <a:buChar char="•"/>
            </a:pPr>
            <a:r>
              <a:rPr b="1" lang="en-US" sz="2800">
                <a:solidFill>
                  <a:srgbClr val="000000"/>
                </a:solidFill>
                <a:latin typeface="Calibri"/>
              </a:rPr>
              <a:t> </a:t>
            </a:r>
            <a:r>
              <a:rPr b="1" lang="en-US" sz="2800">
                <a:solidFill>
                  <a:srgbClr val="000000"/>
                </a:solidFill>
                <a:latin typeface="Calibri"/>
              </a:rPr>
              <a:t>Insist on using objective criteria</a:t>
            </a:r>
            <a:endParaRPr/>
          </a:p>
          <a:p>
            <a:pPr>
              <a:lnSpc>
                <a:spcPct val="100000"/>
              </a:lnSpc>
            </a:pPr>
            <a:r>
              <a:rPr lang="en-US" sz="2800">
                <a:solidFill>
                  <a:srgbClr val="000000"/>
                </a:solidFill>
                <a:latin typeface="Calibri"/>
              </a:rPr>
              <a:t>Insist on using objective criteria. Rather than bargaining on positions, attention should be given to</a:t>
            </a:r>
            <a:endParaRPr/>
          </a:p>
          <a:p>
            <a:pPr>
              <a:lnSpc>
                <a:spcPct val="100000"/>
              </a:lnSpc>
            </a:pPr>
            <a:r>
              <a:rPr lang="en-US" sz="2800">
                <a:solidFill>
                  <a:srgbClr val="000000"/>
                </a:solidFill>
                <a:latin typeface="Calibri"/>
              </a:rPr>
              <a:t> </a:t>
            </a:r>
            <a:r>
              <a:rPr lang="en-US" sz="2800">
                <a:solidFill>
                  <a:srgbClr val="000000"/>
                </a:solidFill>
                <a:latin typeface="Calibri"/>
              </a:rPr>
              <a:t>ﬁnding standards (e.g., market value, expert opinion, law, company policy) that can be used to determine the quality of an outcome.</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p:spPr>
        <p:txBody>
          <a:bodyPr anchor="ctr"/>
          <a:p>
            <a:endParaRPr/>
          </a:p>
        </p:txBody>
      </p:sp>
      <p:sp>
        <p:nvSpPr>
          <p:cNvPr id="81"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 </a:t>
            </a:r>
            <a:r>
              <a:rPr lang="en-US" sz="2800">
                <a:solidFill>
                  <a:srgbClr val="000000"/>
                </a:solidFill>
                <a:latin typeface="Calibri"/>
              </a:rPr>
              <a:t>According to the web page of the New York State Bar Association, there are approximately </a:t>
            </a:r>
            <a:r>
              <a:rPr b="1" lang="en-US" sz="2800">
                <a:solidFill>
                  <a:srgbClr val="000000"/>
                </a:solidFill>
                <a:latin typeface="Calibri"/>
              </a:rPr>
              <a:t>850,000</a:t>
            </a:r>
            <a:r>
              <a:rPr lang="en-US" sz="2800">
                <a:solidFill>
                  <a:srgbClr val="000000"/>
                </a:solidFill>
                <a:latin typeface="Calibri"/>
              </a:rPr>
              <a:t> lawyers in the United States. The great majority of this group that numbers between 25 and 35 percent of the world’s supply of lawyers are employed </a:t>
            </a:r>
            <a:r>
              <a:rPr b="1" lang="en-US" sz="2800">
                <a:solidFill>
                  <a:srgbClr val="000000"/>
                </a:solidFill>
                <a:latin typeface="Calibri"/>
              </a:rPr>
              <a:t>in helping conﬂicting parties to adjudicate or settle their differences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THE NATURE OF NEGOTIATION</a:t>
            </a:r>
            <a:r>
              <a:rPr lang="en-US" sz="4400">
                <a:solidFill>
                  <a:srgbClr val="000000"/>
                </a:solidFill>
                <a:latin typeface="Calibri Light"/>
              </a:rPr>
              <a:t>
</a:t>
            </a:r>
            <a:endParaRPr/>
          </a:p>
        </p:txBody>
      </p:sp>
      <p:sp>
        <p:nvSpPr>
          <p:cNvPr id="83"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The favored technique for resolving conﬂict is negotiation.</a:t>
            </a:r>
            <a:endParaRPr/>
          </a:p>
          <a:p>
            <a:pPr>
              <a:lnSpc>
                <a:spcPct val="90000"/>
              </a:lnSpc>
            </a:pPr>
            <a:endParaRPr/>
          </a:p>
          <a:p>
            <a:pPr>
              <a:lnSpc>
                <a:spcPct val="90000"/>
              </a:lnSpc>
              <a:buFont typeface="Arial"/>
              <a:buChar char="•"/>
            </a:pPr>
            <a:r>
              <a:rPr lang="en-US" sz="2800">
                <a:solidFill>
                  <a:srgbClr val="000000"/>
                </a:solidFill>
                <a:latin typeface="Calibri"/>
              </a:rPr>
              <a:t>“</a:t>
            </a:r>
            <a:r>
              <a:rPr lang="en-US" sz="2800">
                <a:solidFill>
                  <a:srgbClr val="000000"/>
                </a:solidFill>
                <a:latin typeface="Calibri"/>
              </a:rPr>
              <a:t>the process through which two or more parties seek an acceptable rate of exchange for items they own or control”</a:t>
            </a:r>
            <a:endParaRPr/>
          </a:p>
          <a:p>
            <a:pPr>
              <a:lnSpc>
                <a:spcPct val="90000"/>
              </a:lnSpc>
              <a:buFont typeface="Arial"/>
              <a:buChar char="•"/>
            </a:pPr>
            <a:r>
              <a:rPr lang="en-US" sz="2800">
                <a:solidFill>
                  <a:srgbClr val="000000"/>
                </a:solidFill>
                <a:latin typeface="Calibri"/>
              </a:rPr>
              <a:t>“</a:t>
            </a:r>
            <a:r>
              <a:rPr lang="en-US" sz="2800">
                <a:solidFill>
                  <a:srgbClr val="000000"/>
                </a:solidFill>
                <a:latin typeface="Calibri"/>
              </a:rPr>
              <a:t>Negotiation is a ﬁ eld of knowledge and endeavor that focuses on gaining the favor of people from whom we want things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(Roget’s I nternational Thesaurus, 1993)</a:t>
            </a:r>
            <a:r>
              <a:rPr lang="en-US" sz="4400">
                <a:solidFill>
                  <a:srgbClr val="000000"/>
                </a:solidFill>
                <a:latin typeface="Calibri Light"/>
              </a:rPr>
              <a:t>
</a:t>
            </a:r>
            <a:r>
              <a:rPr lang="en-US" sz="4400">
                <a:solidFill>
                  <a:srgbClr val="000000"/>
                </a:solidFill>
                <a:latin typeface="Calibri Light"/>
              </a:rPr>
              <a:t>synonyms for “ negotiate” in some instances</a:t>
            </a:r>
            <a:endParaRPr/>
          </a:p>
        </p:txBody>
      </p:sp>
      <p:sp>
        <p:nvSpPr>
          <p:cNvPr id="85"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a:t>
            </a:r>
            <a:r>
              <a:rPr lang="en-US" sz="2800">
                <a:solidFill>
                  <a:srgbClr val="000000"/>
                </a:solidFill>
                <a:latin typeface="Calibri"/>
              </a:rPr>
              <a:t>negotiation,” we do recognize that such terms as “mediate,” “conciliate,” “make peace,” “bring to agreement,” “settle differences,” “moderate,” “arbitrate,” “adjust differences,” “compromise,” “bargain,” “dicker,” and “haggle”</a:t>
            </a:r>
            <a:endParaRPr/>
          </a:p>
          <a:p>
            <a:pPr>
              <a:lnSpc>
                <a:spcPct val="90000"/>
              </a:lnSpc>
              <a:buFont typeface="Arial"/>
              <a:buChar char="•"/>
            </a:pPr>
            <a:r>
              <a:rPr lang="en-US" sz="2800">
                <a:solidFill>
                  <a:srgbClr val="000000"/>
                </a:solidFill>
                <a:latin typeface="Calibri"/>
              </a:rPr>
              <a:t>Because each unit will have its own goals, integrating the activities of two or more units is certain to produce the conﬂicts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a Pareto-optimal solution</a:t>
            </a:r>
            <a:endParaRPr/>
          </a:p>
        </p:txBody>
      </p:sp>
      <p:sp>
        <p:nvSpPr>
          <p:cNvPr id="87"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The concept of a Pareto-optimal solution is important</a:t>
            </a:r>
            <a:endParaRPr/>
          </a:p>
          <a:p>
            <a:pPr>
              <a:lnSpc>
                <a:spcPct val="90000"/>
              </a:lnSpc>
              <a:buFont typeface="Arial"/>
              <a:buChar char="•"/>
            </a:pPr>
            <a:r>
              <a:rPr lang="en-US" sz="2800">
                <a:solidFill>
                  <a:srgbClr val="000000"/>
                </a:solidFill>
                <a:latin typeface="Calibri"/>
              </a:rPr>
              <a:t>The PM must remember that she will be negotiating with project stakeholders many times in the future</a:t>
            </a:r>
            <a:endParaRPr/>
          </a:p>
          <a:p>
            <a:pPr>
              <a:lnSpc>
                <a:spcPct val="90000"/>
              </a:lnSpc>
              <a:buFont typeface="Arial"/>
              <a:buChar char="•"/>
            </a:pPr>
            <a:r>
              <a:rPr lang="en-US" sz="2800">
                <a:solidFill>
                  <a:srgbClr val="000000"/>
                </a:solidFill>
                <a:latin typeface="Calibri"/>
              </a:rPr>
              <a:t>The proper outcome of this type of negotiation should be to optimize the outcome in terms of overall organizational goals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PARTNERING</a:t>
            </a:r>
            <a:endParaRPr/>
          </a:p>
        </p:txBody>
      </p:sp>
      <p:sp>
        <p:nvSpPr>
          <p:cNvPr id="89"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outsourcing parts of projects</a:t>
            </a:r>
            <a:endParaRPr/>
          </a:p>
          <a:p>
            <a:pPr>
              <a:lnSpc>
                <a:spcPct val="90000"/>
              </a:lnSpc>
              <a:buFont typeface="Arial"/>
              <a:buChar char="•"/>
            </a:pPr>
            <a:r>
              <a:rPr lang="en-US" sz="2800">
                <a:solidFill>
                  <a:srgbClr val="000000"/>
                </a:solidFill>
                <a:latin typeface="Calibri"/>
              </a:rPr>
              <a:t>Project partnering is a method of transforming contractual relationships into a cohesive, cooperative project team with a single set of goals and established procedures for resolving disputes in a timely and effective manner.</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PARTNERING</a:t>
            </a:r>
            <a:endParaRPr/>
          </a:p>
        </p:txBody>
      </p:sp>
      <p:sp>
        <p:nvSpPr>
          <p:cNvPr id="91"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The parent ﬁrm must make a commitment to partnering, select subcontractors who will also make such a commitment, engage in joint team-building exercises, and develop a “</a:t>
            </a:r>
            <a:r>
              <a:rPr b="1" lang="en-US" sz="2800">
                <a:solidFill>
                  <a:srgbClr val="000000"/>
                </a:solidFill>
                <a:latin typeface="Calibri"/>
              </a:rPr>
              <a:t>charter</a:t>
            </a:r>
            <a:r>
              <a:rPr lang="en-US" sz="2800">
                <a:solidFill>
                  <a:srgbClr val="000000"/>
                </a:solidFill>
                <a:latin typeface="Calibri"/>
              </a:rPr>
              <a:t>” for the project. (See the next subsection for a description of such a charter.) Second, both parties must implement the partnering process with a four-part agreement on:</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(1) “joint evaluation” of the project’s progress; </a:t>
            </a:r>
            <a:endParaRPr/>
          </a:p>
          <a:p>
            <a:pPr>
              <a:lnSpc>
                <a:spcPct val="90000"/>
              </a:lnSpc>
              <a:buFont typeface="Arial"/>
              <a:buChar char="•"/>
            </a:pPr>
            <a:r>
              <a:rPr lang="en-US" sz="2800">
                <a:solidFill>
                  <a:srgbClr val="000000"/>
                </a:solidFill>
                <a:latin typeface="Calibri"/>
              </a:rPr>
              <a:t>(2) a method for resolving any problems or disagreements; </a:t>
            </a:r>
            <a:endParaRPr/>
          </a:p>
          <a:p>
            <a:pPr>
              <a:lnSpc>
                <a:spcPct val="90000"/>
              </a:lnSpc>
              <a:buFont typeface="Arial"/>
              <a:buChar char="•"/>
            </a:pPr>
            <a:r>
              <a:rPr lang="en-US" sz="2800">
                <a:solidFill>
                  <a:srgbClr val="000000"/>
                </a:solidFill>
                <a:latin typeface="Calibri"/>
              </a:rPr>
              <a:t>(3) acceptance of a goal for continuous improvement (also known as TQM) for the joint project; and</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(4) continuous support for the process of partnering from senior management of both parties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Chartering</a:t>
            </a:r>
            <a:endParaRPr/>
          </a:p>
        </p:txBody>
      </p:sp>
      <p:sp>
        <p:nvSpPr>
          <p:cNvPr id="93"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The agreements between groups partnering on large endeavors are often referred to as charters.</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A project (program, etc.) charter is simply a written agreement between the PM, senior management, and the functional managers who are committing resources and/or people to a speciﬁ c project (program, etc.)</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it details the expected deliverables, often including schedules, budgets, and resource commitments</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Chartering</a:t>
            </a:r>
            <a:endParaRPr/>
          </a:p>
        </p:txBody>
      </p:sp>
      <p:sp>
        <p:nvSpPr>
          <p:cNvPr id="95"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 </a:t>
            </a:r>
            <a:r>
              <a:rPr lang="en-US" sz="2800">
                <a:solidFill>
                  <a:srgbClr val="000000"/>
                </a:solidFill>
                <a:latin typeface="Calibri"/>
              </a:rPr>
              <a:t>It attests to the fact that senior management of all relevant organizations, functional managers, and the PM are “on the same page,” agreeing about what is to be done, when, and at what cost.</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