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common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challenges that can impede a project’s progress: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Unrealistic deadlines from management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Vague definition of project deliverables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Inadequate time allotted for software design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Little or no beta testing</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Internal politics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Poor estimating techniques (time and cost)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Lack of a quality assurance process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Lack of proper project management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Insufficient resources for ongoing maintenance and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support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Documentation that is overlooked or avoided</a:t>
            </a:r>
            <a:endParaRPr/>
          </a:p>
        </p:txBody>
      </p:sp>
      <p:sp>
        <p:nvSpPr>
          <p:cNvPr id="146" name="Google Shape;14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Perceived Benefits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Software built around specific requirements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Complete control over future development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Clear understanding of how the software works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Unique features that will create a competitive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advantage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Lower cost to develop and support</a:t>
            </a:r>
            <a:endParaRPr/>
          </a:p>
        </p:txBody>
      </p:sp>
      <p:sp>
        <p:nvSpPr>
          <p:cNvPr id="159" name="Google Shape;15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When To Consider Outsourcing</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No in-house development staff</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In-house staff lacks bandwidth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Specific features and functions are required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Must be deployed as quickly as possible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Prefer a single capital expenditure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Quality control and testing are critical</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Require the flexibility of custom software with the ease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of a product</a:t>
            </a:r>
            <a:endParaRPr/>
          </a:p>
        </p:txBody>
      </p:sp>
      <p:sp>
        <p:nvSpPr>
          <p:cNvPr id="166" name="Google Shape;16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Perceived Benefits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Reduced project and financial risk</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Clearly defined requirements and deliverables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Most up-to-date design capabilities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Reduced project timeline and budget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Easy to maintain and enhance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Unique features will create a competitive advantage</a:t>
            </a:r>
            <a:endParaRPr/>
          </a:p>
        </p:txBody>
      </p:sp>
      <p:sp>
        <p:nvSpPr>
          <p:cNvPr id="179" name="Google Shape;17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Technical – hw,sw, os, nw dbase, other applns</a:t>
            </a:r>
            <a:endParaRPr/>
          </a:p>
          <a:p>
            <a:pPr indent="0" lvl="0" marL="0" rtl="0" algn="l">
              <a:spcBef>
                <a:spcPts val="0"/>
              </a:spcBef>
              <a:spcAft>
                <a:spcPts val="0"/>
              </a:spcAft>
              <a:buNone/>
            </a:pPr>
            <a:r>
              <a:rPr lang="en-US"/>
              <a:t>Managerial – involvement of fnal area mgrs and how IT decisions will be made</a:t>
            </a:r>
            <a:endParaRPr/>
          </a:p>
        </p:txBody>
      </p:sp>
      <p:sp>
        <p:nvSpPr>
          <p:cNvPr id="354" name="Google Shape;35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Your current software no longer meets your needs. It is unable to provide valuable information; does not support your current business process; is difficult to maintain or is frequently unavailable due to system failures. Or, perhaps your company needs a completely new software application to support a specific business process. Whatever the case, you are probably trying to decide how you should proceed.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Should you purchase an off-the-shelf product or build custom software? If you decide to build, should you build the software in-house or outsource the project to a third  party vendor? If you decide to outsource, should you use an onshore or offshore development organization?</a:t>
            </a:r>
            <a:endParaRPr/>
          </a:p>
        </p:txBody>
      </p:sp>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When To Consider Off-the-Shelf Software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Many viable products available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Business processes are flexible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Customized branding is not required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Integration with other applications is limited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Implementation timeline is short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Per-seat or per-license fees are acceptable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Adding new product features is not critical</a:t>
            </a:r>
            <a:endParaRPr/>
          </a:p>
        </p:txBody>
      </p:sp>
      <p:sp>
        <p:nvSpPr>
          <p:cNvPr id="126" name="Google Shape;12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Since not all IT departments and software developers have the same expertise, it will be important to analyze the capabilities of your company’s development team. Simply asking your developers if they can handle the project is not enough. A comprehensive technical skill assessment is</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strongly advised. If you determine upon completion of the skills assessment that you do not have the bandwidth or the skills needed to complete the project but still would like to complete the project in-house, you can hire additional developers or augment your staff with contract engineers.</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However, a careful interview process is recommended so you select the right technical resources for your project.</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Another factor to consider is how long it will take to develop the application in-house. There is often a communication gap between management and developers; management looks at the world from 50,000 feet and developers focus on granular details. As a result, what may appear as a small additional request from management may require months of programming to incorporate it into the application. </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To ensure the project stays on track, it will be critical to define requirements, deliverables and timelines at the beginning of the project and keep future changes to a minimum.</a:t>
            </a:r>
            <a:endParaRPr/>
          </a:p>
          <a:p>
            <a:pPr indent="0" lvl="0" marL="0" rtl="0" algn="l">
              <a:lnSpc>
                <a:spcPct val="90000"/>
              </a:lnSpc>
              <a:spcBef>
                <a:spcPts val="0"/>
              </a:spcBef>
              <a:spcAft>
                <a:spcPts val="0"/>
              </a:spcAft>
              <a:buNone/>
            </a:pPr>
            <a:r>
              <a:rPr lang="en-US" sz="1110">
                <a:solidFill>
                  <a:schemeClr val="dk1"/>
                </a:solidFill>
                <a:latin typeface="Calibri"/>
                <a:ea typeface="Calibri"/>
                <a:cs typeface="Calibri"/>
                <a:sym typeface="Calibri"/>
              </a:rPr>
              <a:t>A financial analysis of an internal project is recommended. Whether you are using internal employees or on-site contractors, there can be significant development and opportunity costs. For example, internal employees have other responsibilities that will be interrupted due to the new development project. Therefore, the opportunity costs associated with not performing regular tasks and responsibilities will be a cost to the company. In the case of contractors who are hired to augment your internal staff, you will want to add the cost of training and additional technology resources that are consumed to the hourly rate you will be charged.</a:t>
            </a:r>
            <a:endParaRPr sz="1110"/>
          </a:p>
        </p:txBody>
      </p:sp>
      <p:sp>
        <p:nvSpPr>
          <p:cNvPr id="139" name="Google Shape;13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Procurement management</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Common challenges</a:t>
            </a:r>
            <a:endParaRPr/>
          </a:p>
        </p:txBody>
      </p:sp>
      <p:sp>
        <p:nvSpPr>
          <p:cNvPr id="149" name="Google Shape;1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None/>
            </a:pPr>
            <a:r>
              <a:rPr lang="en-US" sz="2240"/>
              <a:t>Common challenges that can impede a project’s progress:</a:t>
            </a:r>
            <a:endParaRPr/>
          </a:p>
          <a:p>
            <a:pPr indent="-342900" lvl="0" marL="342900" rtl="0" algn="l">
              <a:lnSpc>
                <a:spcPct val="80000"/>
              </a:lnSpc>
              <a:spcBef>
                <a:spcPts val="448"/>
              </a:spcBef>
              <a:spcAft>
                <a:spcPts val="0"/>
              </a:spcAft>
              <a:buClr>
                <a:schemeClr val="dk1"/>
              </a:buClr>
              <a:buSzPts val="2240"/>
              <a:buChar char="•"/>
            </a:pPr>
            <a:r>
              <a:rPr lang="en-US" sz="2240"/>
              <a:t>Unrealistic deadlines from management</a:t>
            </a:r>
            <a:endParaRPr/>
          </a:p>
          <a:p>
            <a:pPr indent="-342900" lvl="0" marL="342900" rtl="0" algn="l">
              <a:lnSpc>
                <a:spcPct val="80000"/>
              </a:lnSpc>
              <a:spcBef>
                <a:spcPts val="448"/>
              </a:spcBef>
              <a:spcAft>
                <a:spcPts val="0"/>
              </a:spcAft>
              <a:buClr>
                <a:schemeClr val="dk1"/>
              </a:buClr>
              <a:buSzPts val="2240"/>
              <a:buChar char="•"/>
            </a:pPr>
            <a:r>
              <a:rPr lang="en-US" sz="2240"/>
              <a:t>Vague definition of project deliverables</a:t>
            </a:r>
            <a:endParaRPr/>
          </a:p>
          <a:p>
            <a:pPr indent="-342900" lvl="0" marL="342900" rtl="0" algn="l">
              <a:lnSpc>
                <a:spcPct val="80000"/>
              </a:lnSpc>
              <a:spcBef>
                <a:spcPts val="448"/>
              </a:spcBef>
              <a:spcAft>
                <a:spcPts val="0"/>
              </a:spcAft>
              <a:buClr>
                <a:schemeClr val="dk1"/>
              </a:buClr>
              <a:buSzPts val="2240"/>
              <a:buChar char="•"/>
            </a:pPr>
            <a:r>
              <a:rPr lang="en-US" sz="2240"/>
              <a:t>Inadequate time allotted for software design</a:t>
            </a:r>
            <a:endParaRPr/>
          </a:p>
          <a:p>
            <a:pPr indent="-342900" lvl="0" marL="342900" rtl="0" algn="l">
              <a:lnSpc>
                <a:spcPct val="80000"/>
              </a:lnSpc>
              <a:spcBef>
                <a:spcPts val="448"/>
              </a:spcBef>
              <a:spcAft>
                <a:spcPts val="0"/>
              </a:spcAft>
              <a:buClr>
                <a:schemeClr val="dk1"/>
              </a:buClr>
              <a:buSzPts val="2240"/>
              <a:buChar char="•"/>
            </a:pPr>
            <a:r>
              <a:rPr lang="en-US" sz="2240"/>
              <a:t>Little or no beta testing</a:t>
            </a:r>
            <a:endParaRPr/>
          </a:p>
          <a:p>
            <a:pPr indent="-342900" lvl="0" marL="342900" rtl="0" algn="l">
              <a:lnSpc>
                <a:spcPct val="80000"/>
              </a:lnSpc>
              <a:spcBef>
                <a:spcPts val="448"/>
              </a:spcBef>
              <a:spcAft>
                <a:spcPts val="0"/>
              </a:spcAft>
              <a:buClr>
                <a:schemeClr val="dk1"/>
              </a:buClr>
              <a:buSzPts val="2240"/>
              <a:buChar char="•"/>
            </a:pPr>
            <a:r>
              <a:rPr lang="en-US" sz="2240"/>
              <a:t>Internal politics</a:t>
            </a:r>
            <a:endParaRPr/>
          </a:p>
          <a:p>
            <a:pPr indent="-342900" lvl="0" marL="342900" rtl="0" algn="l">
              <a:lnSpc>
                <a:spcPct val="80000"/>
              </a:lnSpc>
              <a:spcBef>
                <a:spcPts val="448"/>
              </a:spcBef>
              <a:spcAft>
                <a:spcPts val="0"/>
              </a:spcAft>
              <a:buClr>
                <a:schemeClr val="dk1"/>
              </a:buClr>
              <a:buSzPts val="2240"/>
              <a:buChar char="•"/>
            </a:pPr>
            <a:r>
              <a:rPr lang="en-US" sz="2240"/>
              <a:t>Poor estimating techniques (time and cost)</a:t>
            </a:r>
            <a:endParaRPr/>
          </a:p>
          <a:p>
            <a:pPr indent="-342900" lvl="0" marL="342900" rtl="0" algn="l">
              <a:lnSpc>
                <a:spcPct val="80000"/>
              </a:lnSpc>
              <a:spcBef>
                <a:spcPts val="448"/>
              </a:spcBef>
              <a:spcAft>
                <a:spcPts val="0"/>
              </a:spcAft>
              <a:buClr>
                <a:schemeClr val="dk1"/>
              </a:buClr>
              <a:buSzPts val="2240"/>
              <a:buChar char="•"/>
            </a:pPr>
            <a:r>
              <a:rPr lang="en-US" sz="2240"/>
              <a:t>Lack of a quality assurance process</a:t>
            </a:r>
            <a:endParaRPr/>
          </a:p>
          <a:p>
            <a:pPr indent="-342900" lvl="0" marL="342900" rtl="0" algn="l">
              <a:lnSpc>
                <a:spcPct val="80000"/>
              </a:lnSpc>
              <a:spcBef>
                <a:spcPts val="448"/>
              </a:spcBef>
              <a:spcAft>
                <a:spcPts val="0"/>
              </a:spcAft>
              <a:buClr>
                <a:schemeClr val="dk1"/>
              </a:buClr>
              <a:buSzPts val="2240"/>
              <a:buChar char="•"/>
            </a:pPr>
            <a:r>
              <a:rPr lang="en-US" sz="2240"/>
              <a:t>Lack of proper project management</a:t>
            </a:r>
            <a:endParaRPr/>
          </a:p>
          <a:p>
            <a:pPr indent="-342900" lvl="0" marL="342900" rtl="0" algn="l">
              <a:lnSpc>
                <a:spcPct val="80000"/>
              </a:lnSpc>
              <a:spcBef>
                <a:spcPts val="448"/>
              </a:spcBef>
              <a:spcAft>
                <a:spcPts val="0"/>
              </a:spcAft>
              <a:buClr>
                <a:schemeClr val="dk1"/>
              </a:buClr>
              <a:buSzPts val="2240"/>
              <a:buChar char="•"/>
            </a:pPr>
            <a:r>
              <a:rPr lang="en-US" sz="2240"/>
              <a:t>Insufficient resources for ongoing maintenance and</a:t>
            </a:r>
            <a:endParaRPr/>
          </a:p>
          <a:p>
            <a:pPr indent="-342900" lvl="0" marL="342900" rtl="0" algn="l">
              <a:lnSpc>
                <a:spcPct val="80000"/>
              </a:lnSpc>
              <a:spcBef>
                <a:spcPts val="448"/>
              </a:spcBef>
              <a:spcAft>
                <a:spcPts val="0"/>
              </a:spcAft>
              <a:buClr>
                <a:schemeClr val="dk1"/>
              </a:buClr>
              <a:buSzPts val="2240"/>
              <a:buChar char="•"/>
            </a:pPr>
            <a:r>
              <a:rPr lang="en-US" sz="2240"/>
              <a:t>support</a:t>
            </a:r>
            <a:endParaRPr/>
          </a:p>
          <a:p>
            <a:pPr indent="-342900" lvl="0" marL="342900" rtl="0" algn="l">
              <a:lnSpc>
                <a:spcPct val="80000"/>
              </a:lnSpc>
              <a:spcBef>
                <a:spcPts val="448"/>
              </a:spcBef>
              <a:spcAft>
                <a:spcPts val="0"/>
              </a:spcAft>
              <a:buClr>
                <a:schemeClr val="dk1"/>
              </a:buClr>
              <a:buSzPts val="2240"/>
              <a:buChar char="•"/>
            </a:pPr>
            <a:r>
              <a:rPr lang="en-US" sz="2240"/>
              <a:t>Documentation that is overlooked or avoided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br>
              <a:rPr b="1" lang="en-US" sz="3959"/>
            </a:br>
            <a:r>
              <a:rPr b="1" lang="en-US" sz="3959"/>
              <a:t>When To Consider In-House Software</a:t>
            </a:r>
            <a:br>
              <a:rPr b="1" lang="en-US" sz="3959"/>
            </a:br>
            <a:endParaRPr sz="3959"/>
          </a:p>
        </p:txBody>
      </p:sp>
      <p:sp>
        <p:nvSpPr>
          <p:cNvPr id="155" name="Google Shape;15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Software requirements are unique</a:t>
            </a:r>
            <a:endParaRPr/>
          </a:p>
          <a:p>
            <a:pPr indent="-342900" lvl="0" marL="342900" rtl="0" algn="l">
              <a:spcBef>
                <a:spcPts val="640"/>
              </a:spcBef>
              <a:spcAft>
                <a:spcPts val="0"/>
              </a:spcAft>
              <a:buClr>
                <a:schemeClr val="dk1"/>
              </a:buClr>
              <a:buSzPts val="3200"/>
              <a:buChar char="•"/>
            </a:pPr>
            <a:r>
              <a:rPr lang="en-US"/>
              <a:t>Internal development staff has expertise</a:t>
            </a:r>
            <a:endParaRPr/>
          </a:p>
          <a:p>
            <a:pPr indent="-342900" lvl="0" marL="342900" rtl="0" algn="l">
              <a:spcBef>
                <a:spcPts val="640"/>
              </a:spcBef>
              <a:spcAft>
                <a:spcPts val="0"/>
              </a:spcAft>
              <a:buClr>
                <a:schemeClr val="dk1"/>
              </a:buClr>
              <a:buSzPts val="3200"/>
              <a:buChar char="•"/>
            </a:pPr>
            <a:r>
              <a:rPr lang="en-US"/>
              <a:t>In-house staff has bandwidth</a:t>
            </a:r>
            <a:endParaRPr/>
          </a:p>
          <a:p>
            <a:pPr indent="-342900" lvl="0" marL="342900" rtl="0" algn="l">
              <a:spcBef>
                <a:spcPts val="640"/>
              </a:spcBef>
              <a:spcAft>
                <a:spcPts val="0"/>
              </a:spcAft>
              <a:buClr>
                <a:schemeClr val="dk1"/>
              </a:buClr>
              <a:buSzPts val="3200"/>
              <a:buChar char="•"/>
            </a:pPr>
            <a:r>
              <a:rPr lang="en-US"/>
              <a:t>Extensive integration is required</a:t>
            </a:r>
            <a:endParaRPr/>
          </a:p>
          <a:p>
            <a:pPr indent="-342900" lvl="0" marL="342900" rtl="0" algn="l">
              <a:spcBef>
                <a:spcPts val="640"/>
              </a:spcBef>
              <a:spcAft>
                <a:spcPts val="0"/>
              </a:spcAft>
              <a:buClr>
                <a:schemeClr val="dk1"/>
              </a:buClr>
              <a:buSzPts val="3200"/>
              <a:buChar char="•"/>
            </a:pPr>
            <a:r>
              <a:rPr lang="en-US"/>
              <a:t>Implementation timeline is flexible</a:t>
            </a:r>
            <a:endParaRPr/>
          </a:p>
          <a:p>
            <a:pPr indent="-342900" lvl="0" marL="342900" rtl="0" algn="l">
              <a:spcBef>
                <a:spcPts val="640"/>
              </a:spcBef>
              <a:spcAft>
                <a:spcPts val="0"/>
              </a:spcAft>
              <a:buClr>
                <a:schemeClr val="dk1"/>
              </a:buClr>
              <a:buSzPts val="3200"/>
              <a:buChar char="•"/>
            </a:pPr>
            <a:r>
              <a:rPr lang="en-US"/>
              <a:t>Customized features are needed</a:t>
            </a:r>
            <a:endParaRPr/>
          </a:p>
          <a:p>
            <a:pPr indent="-342900" lvl="0" marL="342900" rtl="0" algn="l">
              <a:spcBef>
                <a:spcPts val="640"/>
              </a:spcBef>
              <a:spcAft>
                <a:spcPts val="0"/>
              </a:spcAft>
              <a:buClr>
                <a:schemeClr val="dk1"/>
              </a:buClr>
              <a:buSzPts val="3200"/>
              <a:buChar char="•"/>
            </a:pPr>
            <a:r>
              <a:rPr lang="en-US"/>
              <a:t>Ability to make changes is critical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In-House Software Perceived Benefits</a:t>
            </a:r>
            <a:endParaRPr sz="3959"/>
          </a:p>
        </p:txBody>
      </p:sp>
      <p:sp>
        <p:nvSpPr>
          <p:cNvPr id="162" name="Google Shape;16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Software built around specific requirements</a:t>
            </a:r>
            <a:endParaRPr/>
          </a:p>
          <a:p>
            <a:pPr indent="-342900" lvl="0" marL="342900" rtl="0" algn="l">
              <a:spcBef>
                <a:spcPts val="640"/>
              </a:spcBef>
              <a:spcAft>
                <a:spcPts val="0"/>
              </a:spcAft>
              <a:buClr>
                <a:schemeClr val="dk1"/>
              </a:buClr>
              <a:buSzPts val="3200"/>
              <a:buChar char="•"/>
            </a:pPr>
            <a:r>
              <a:rPr lang="en-US"/>
              <a:t>Complete control over future development</a:t>
            </a:r>
            <a:endParaRPr/>
          </a:p>
          <a:p>
            <a:pPr indent="-342900" lvl="0" marL="342900" rtl="0" algn="l">
              <a:spcBef>
                <a:spcPts val="640"/>
              </a:spcBef>
              <a:spcAft>
                <a:spcPts val="0"/>
              </a:spcAft>
              <a:buClr>
                <a:schemeClr val="dk1"/>
              </a:buClr>
              <a:buSzPts val="3200"/>
              <a:buChar char="•"/>
            </a:pPr>
            <a:r>
              <a:rPr lang="en-US"/>
              <a:t>Clear understanding of how the software works</a:t>
            </a:r>
            <a:endParaRPr/>
          </a:p>
          <a:p>
            <a:pPr indent="-342900" lvl="0" marL="342900" rtl="0" algn="l">
              <a:spcBef>
                <a:spcPts val="640"/>
              </a:spcBef>
              <a:spcAft>
                <a:spcPts val="0"/>
              </a:spcAft>
              <a:buClr>
                <a:schemeClr val="dk1"/>
              </a:buClr>
              <a:buSzPts val="3200"/>
              <a:buChar char="•"/>
            </a:pPr>
            <a:r>
              <a:rPr lang="en-US"/>
              <a:t>Unique features that will create a competitive advantage</a:t>
            </a:r>
            <a:endParaRPr/>
          </a:p>
          <a:p>
            <a:pPr indent="-342900" lvl="0" marL="342900" rtl="0" algn="l">
              <a:spcBef>
                <a:spcPts val="640"/>
              </a:spcBef>
              <a:spcAft>
                <a:spcPts val="0"/>
              </a:spcAft>
              <a:buClr>
                <a:schemeClr val="dk1"/>
              </a:buClr>
              <a:buSzPts val="3200"/>
              <a:buChar char="•"/>
            </a:pPr>
            <a:r>
              <a:rPr lang="en-US"/>
              <a:t>Lower cost to develop and support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When To Consider Outsourcing</a:t>
            </a:r>
            <a:endParaRPr/>
          </a:p>
        </p:txBody>
      </p:sp>
      <p:sp>
        <p:nvSpPr>
          <p:cNvPr id="169" name="Google Shape;16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No in-house development staff</a:t>
            </a:r>
            <a:endParaRPr/>
          </a:p>
          <a:p>
            <a:pPr indent="-342900" lvl="0" marL="342900" rtl="0" algn="l">
              <a:lnSpc>
                <a:spcPct val="90000"/>
              </a:lnSpc>
              <a:spcBef>
                <a:spcPts val="640"/>
              </a:spcBef>
              <a:spcAft>
                <a:spcPts val="0"/>
              </a:spcAft>
              <a:buClr>
                <a:schemeClr val="dk1"/>
              </a:buClr>
              <a:buSzPts val="3200"/>
              <a:buChar char="•"/>
            </a:pPr>
            <a:r>
              <a:rPr lang="en-US"/>
              <a:t>In-house staff lacks bandwidth</a:t>
            </a:r>
            <a:endParaRPr/>
          </a:p>
          <a:p>
            <a:pPr indent="-342900" lvl="0" marL="342900" rtl="0" algn="l">
              <a:lnSpc>
                <a:spcPct val="90000"/>
              </a:lnSpc>
              <a:spcBef>
                <a:spcPts val="640"/>
              </a:spcBef>
              <a:spcAft>
                <a:spcPts val="0"/>
              </a:spcAft>
              <a:buClr>
                <a:schemeClr val="dk1"/>
              </a:buClr>
              <a:buSzPts val="3200"/>
              <a:buChar char="•"/>
            </a:pPr>
            <a:r>
              <a:rPr lang="en-US"/>
              <a:t>Specific features and functions are required</a:t>
            </a:r>
            <a:endParaRPr/>
          </a:p>
          <a:p>
            <a:pPr indent="-342900" lvl="0" marL="342900" rtl="0" algn="l">
              <a:lnSpc>
                <a:spcPct val="90000"/>
              </a:lnSpc>
              <a:spcBef>
                <a:spcPts val="640"/>
              </a:spcBef>
              <a:spcAft>
                <a:spcPts val="0"/>
              </a:spcAft>
              <a:buClr>
                <a:schemeClr val="dk1"/>
              </a:buClr>
              <a:buSzPts val="3200"/>
              <a:buChar char="•"/>
            </a:pPr>
            <a:r>
              <a:rPr lang="en-US"/>
              <a:t>Must be deployed as quickly as possible</a:t>
            </a:r>
            <a:endParaRPr/>
          </a:p>
          <a:p>
            <a:pPr indent="-342900" lvl="0" marL="342900" rtl="0" algn="l">
              <a:lnSpc>
                <a:spcPct val="90000"/>
              </a:lnSpc>
              <a:spcBef>
                <a:spcPts val="640"/>
              </a:spcBef>
              <a:spcAft>
                <a:spcPts val="0"/>
              </a:spcAft>
              <a:buClr>
                <a:schemeClr val="dk1"/>
              </a:buClr>
              <a:buSzPts val="3200"/>
              <a:buChar char="•"/>
            </a:pPr>
            <a:r>
              <a:rPr lang="en-US"/>
              <a:t>Prefer a single capital expenditure</a:t>
            </a:r>
            <a:endParaRPr/>
          </a:p>
          <a:p>
            <a:pPr indent="-342900" lvl="0" marL="342900" rtl="0" algn="l">
              <a:lnSpc>
                <a:spcPct val="90000"/>
              </a:lnSpc>
              <a:spcBef>
                <a:spcPts val="640"/>
              </a:spcBef>
              <a:spcAft>
                <a:spcPts val="0"/>
              </a:spcAft>
              <a:buClr>
                <a:schemeClr val="dk1"/>
              </a:buClr>
              <a:buSzPts val="3200"/>
              <a:buChar char="•"/>
            </a:pPr>
            <a:r>
              <a:rPr lang="en-US"/>
              <a:t>Quality control and testing are critical</a:t>
            </a:r>
            <a:endParaRPr/>
          </a:p>
          <a:p>
            <a:pPr indent="-342900" lvl="0" marL="342900" rtl="0" algn="l">
              <a:lnSpc>
                <a:spcPct val="90000"/>
              </a:lnSpc>
              <a:spcBef>
                <a:spcPts val="640"/>
              </a:spcBef>
              <a:spcAft>
                <a:spcPts val="0"/>
              </a:spcAft>
              <a:buClr>
                <a:schemeClr val="dk1"/>
              </a:buClr>
              <a:buSzPts val="3200"/>
              <a:buChar char="•"/>
            </a:pPr>
            <a:r>
              <a:rPr lang="en-US"/>
              <a:t>Require the flexibility of custom software with the ease of a product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Why Outsource?</a:t>
            </a:r>
            <a:endParaRPr/>
          </a:p>
        </p:txBody>
      </p:sp>
      <p:sp>
        <p:nvSpPr>
          <p:cNvPr id="175" name="Google Shape;17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 reduce both fixed and recurrent costs</a:t>
            </a:r>
            <a:endParaRPr/>
          </a:p>
          <a:p>
            <a:pPr indent="-342900" lvl="0" marL="342900" rtl="0" algn="l">
              <a:spcBef>
                <a:spcPts val="640"/>
              </a:spcBef>
              <a:spcAft>
                <a:spcPts val="0"/>
              </a:spcAft>
              <a:buClr>
                <a:schemeClr val="dk1"/>
              </a:buClr>
              <a:buSzPts val="3200"/>
              <a:buChar char="•"/>
            </a:pPr>
            <a:r>
              <a:rPr lang="en-US"/>
              <a:t>To allow the client organization to focus on its core business</a:t>
            </a:r>
            <a:endParaRPr/>
          </a:p>
          <a:p>
            <a:pPr indent="-342900" lvl="0" marL="342900" rtl="0" algn="l">
              <a:spcBef>
                <a:spcPts val="640"/>
              </a:spcBef>
              <a:spcAft>
                <a:spcPts val="0"/>
              </a:spcAft>
              <a:buClr>
                <a:schemeClr val="dk1"/>
              </a:buClr>
              <a:buSzPts val="3200"/>
              <a:buChar char="•"/>
            </a:pPr>
            <a:r>
              <a:rPr lang="en-US"/>
              <a:t>To access skills and technologies</a:t>
            </a:r>
            <a:endParaRPr/>
          </a:p>
          <a:p>
            <a:pPr indent="-342900" lvl="0" marL="342900" rtl="0" algn="l">
              <a:spcBef>
                <a:spcPts val="640"/>
              </a:spcBef>
              <a:spcAft>
                <a:spcPts val="0"/>
              </a:spcAft>
              <a:buClr>
                <a:schemeClr val="dk1"/>
              </a:buClr>
              <a:buSzPts val="3200"/>
              <a:buChar char="•"/>
            </a:pPr>
            <a:r>
              <a:rPr lang="en-US"/>
              <a:t>To provide flexibility</a:t>
            </a:r>
            <a:endParaRPr/>
          </a:p>
          <a:p>
            <a:pPr indent="-342900" lvl="0" marL="342900" rtl="0" algn="l">
              <a:spcBef>
                <a:spcPts val="640"/>
              </a:spcBef>
              <a:spcAft>
                <a:spcPts val="0"/>
              </a:spcAft>
              <a:buClr>
                <a:schemeClr val="dk1"/>
              </a:buClr>
              <a:buSzPts val="3200"/>
              <a:buChar char="•"/>
            </a:pPr>
            <a:r>
              <a:rPr lang="en-US"/>
              <a:t>To increase accountability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Outsourcing - </a:t>
            </a:r>
            <a:r>
              <a:rPr b="1" lang="en-US"/>
              <a:t>Perceived Benefits</a:t>
            </a:r>
            <a:endParaRPr/>
          </a:p>
        </p:txBody>
      </p:sp>
      <p:sp>
        <p:nvSpPr>
          <p:cNvPr id="182" name="Google Shape;18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Reduced project and financial risk</a:t>
            </a:r>
            <a:endParaRPr/>
          </a:p>
          <a:p>
            <a:pPr indent="-342900" lvl="0" marL="342900" rtl="0" algn="l">
              <a:spcBef>
                <a:spcPts val="640"/>
              </a:spcBef>
              <a:spcAft>
                <a:spcPts val="0"/>
              </a:spcAft>
              <a:buClr>
                <a:schemeClr val="dk1"/>
              </a:buClr>
              <a:buSzPts val="3200"/>
              <a:buChar char="•"/>
            </a:pPr>
            <a:r>
              <a:rPr lang="en-US"/>
              <a:t>Clearly defined requirements and deliverables</a:t>
            </a:r>
            <a:endParaRPr/>
          </a:p>
          <a:p>
            <a:pPr indent="-342900" lvl="0" marL="342900" rtl="0" algn="l">
              <a:spcBef>
                <a:spcPts val="640"/>
              </a:spcBef>
              <a:spcAft>
                <a:spcPts val="0"/>
              </a:spcAft>
              <a:buClr>
                <a:schemeClr val="dk1"/>
              </a:buClr>
              <a:buSzPts val="3200"/>
              <a:buChar char="•"/>
            </a:pPr>
            <a:r>
              <a:rPr lang="en-US"/>
              <a:t>Most up-to-date design capabilities</a:t>
            </a:r>
            <a:endParaRPr/>
          </a:p>
          <a:p>
            <a:pPr indent="-342900" lvl="0" marL="342900" rtl="0" algn="l">
              <a:spcBef>
                <a:spcPts val="640"/>
              </a:spcBef>
              <a:spcAft>
                <a:spcPts val="0"/>
              </a:spcAft>
              <a:buClr>
                <a:schemeClr val="dk1"/>
              </a:buClr>
              <a:buSzPts val="3200"/>
              <a:buChar char="•"/>
            </a:pPr>
            <a:r>
              <a:rPr lang="en-US"/>
              <a:t>Reduced project timeline and budget</a:t>
            </a:r>
            <a:endParaRPr/>
          </a:p>
          <a:p>
            <a:pPr indent="-342900" lvl="0" marL="342900" rtl="0" algn="l">
              <a:spcBef>
                <a:spcPts val="640"/>
              </a:spcBef>
              <a:spcAft>
                <a:spcPts val="0"/>
              </a:spcAft>
              <a:buClr>
                <a:schemeClr val="dk1"/>
              </a:buClr>
              <a:buSzPts val="3200"/>
              <a:buChar char="•"/>
            </a:pPr>
            <a:r>
              <a:rPr lang="en-US"/>
              <a:t>Easy to maintain and enhance</a:t>
            </a:r>
            <a:endParaRPr/>
          </a:p>
          <a:p>
            <a:pPr indent="-342900" lvl="0" marL="342900" rtl="0" algn="l">
              <a:spcBef>
                <a:spcPts val="640"/>
              </a:spcBef>
              <a:spcAft>
                <a:spcPts val="0"/>
              </a:spcAft>
              <a:buClr>
                <a:schemeClr val="dk1"/>
              </a:buClr>
              <a:buSzPts val="3200"/>
              <a:buChar char="•"/>
            </a:pPr>
            <a:r>
              <a:rPr lang="en-US"/>
              <a:t>Unique features will create a competitive advantage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0"/>
            <a:ext cx="8229600" cy="533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t/>
            </a:r>
            <a:endParaRPr sz="3959"/>
          </a:p>
        </p:txBody>
      </p:sp>
      <p:pic>
        <p:nvPicPr>
          <p:cNvPr id="188" name="Google Shape;188;p28"/>
          <p:cNvPicPr preferRelativeResize="0"/>
          <p:nvPr>
            <p:ph idx="1" type="body"/>
          </p:nvPr>
        </p:nvPicPr>
        <p:blipFill rotWithShape="1">
          <a:blip r:embed="rId3">
            <a:alphaModFix/>
          </a:blip>
          <a:srcRect b="0" l="0" r="0" t="0"/>
          <a:stretch/>
        </p:blipFill>
        <p:spPr>
          <a:xfrm>
            <a:off x="1" y="0"/>
            <a:ext cx="9144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194" name="Google Shape;194;p29"/>
          <p:cNvPicPr preferRelativeResize="0"/>
          <p:nvPr>
            <p:ph idx="1" type="body"/>
          </p:nvPr>
        </p:nvPicPr>
        <p:blipFill rotWithShape="1">
          <a:blip r:embed="rId3">
            <a:alphaModFix/>
          </a:blip>
          <a:srcRect b="0" l="0" r="0" t="0"/>
          <a:stretch/>
        </p:blipFill>
        <p:spPr>
          <a:xfrm>
            <a:off x="-380999" y="304800"/>
            <a:ext cx="9525000" cy="6248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200" name="Google Shape;200;p30"/>
          <p:cNvPicPr preferRelativeResize="0"/>
          <p:nvPr>
            <p:ph idx="1" type="body"/>
          </p:nvPr>
        </p:nvPicPr>
        <p:blipFill rotWithShape="1">
          <a:blip r:embed="rId3">
            <a:alphaModFix/>
          </a:blip>
          <a:srcRect b="0" l="0" r="0" t="0"/>
          <a:stretch/>
        </p:blipFill>
        <p:spPr>
          <a:xfrm>
            <a:off x="-304800" y="914400"/>
            <a:ext cx="9588166" cy="556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Learning Objectives</a:t>
            </a:r>
            <a:endParaRPr/>
          </a:p>
        </p:txBody>
      </p:sp>
      <p:sp>
        <p:nvSpPr>
          <p:cNvPr id="206" name="Google Shape;20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2500"/>
              <a:buChar char="•"/>
            </a:pPr>
            <a:r>
              <a:rPr lang="en-US" sz="2500">
                <a:solidFill>
                  <a:srgbClr val="000000"/>
                </a:solidFill>
              </a:rPr>
              <a:t>Describe the source selection process and different approaches for evaluating proposals or selecting suppliers</a:t>
            </a:r>
            <a:endParaRPr sz="2500"/>
          </a:p>
          <a:p>
            <a:pPr indent="-342900" lvl="0" marL="342900" rtl="0" algn="l">
              <a:spcBef>
                <a:spcPts val="500"/>
              </a:spcBef>
              <a:spcAft>
                <a:spcPts val="0"/>
              </a:spcAft>
              <a:buClr>
                <a:srgbClr val="000000"/>
              </a:buClr>
              <a:buSzPts val="2500"/>
              <a:buChar char="•"/>
            </a:pPr>
            <a:r>
              <a:rPr lang="en-US" sz="2500">
                <a:solidFill>
                  <a:srgbClr val="000000"/>
                </a:solidFill>
              </a:rPr>
              <a:t>Discuss the importance of good contract administration</a:t>
            </a:r>
            <a:endParaRPr sz="2500"/>
          </a:p>
          <a:p>
            <a:pPr indent="-342900" lvl="0" marL="342900" rtl="0" algn="l">
              <a:spcBef>
                <a:spcPts val="500"/>
              </a:spcBef>
              <a:spcAft>
                <a:spcPts val="0"/>
              </a:spcAft>
              <a:buClr>
                <a:srgbClr val="000000"/>
              </a:buClr>
              <a:buSzPts val="2500"/>
              <a:buChar char="•"/>
            </a:pPr>
            <a:r>
              <a:rPr lang="en-US" sz="2500">
                <a:solidFill>
                  <a:srgbClr val="000000"/>
                </a:solidFill>
              </a:rPr>
              <a:t>Describe the contract close-out process</a:t>
            </a:r>
            <a:endParaRPr sz="2500"/>
          </a:p>
          <a:p>
            <a:pPr indent="-342900" lvl="0" marL="342900" rtl="0" algn="l">
              <a:spcBef>
                <a:spcPts val="500"/>
              </a:spcBef>
              <a:spcAft>
                <a:spcPts val="0"/>
              </a:spcAft>
              <a:buClr>
                <a:srgbClr val="000000"/>
              </a:buClr>
              <a:buSzPts val="2500"/>
              <a:buChar char="•"/>
            </a:pPr>
            <a:r>
              <a:rPr lang="en-US" sz="2500">
                <a:solidFill>
                  <a:srgbClr val="000000"/>
                </a:solidFill>
              </a:rPr>
              <a:t>Discuss types of software available to assist in project procurement management</a:t>
            </a:r>
            <a:endParaRPr sz="2500"/>
          </a:p>
          <a:p>
            <a:pPr indent="-184150" lvl="0" marL="342900" rtl="0" algn="l">
              <a:spcBef>
                <a:spcPts val="500"/>
              </a:spcBef>
              <a:spcAft>
                <a:spcPts val="0"/>
              </a:spcAft>
              <a:buClr>
                <a:schemeClr val="dk1"/>
              </a:buClr>
              <a:buSzPts val="2500"/>
              <a:buNone/>
            </a:pPr>
            <a:r>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Content</a:t>
            </a:r>
            <a:endParaRPr/>
          </a:p>
        </p:txBody>
      </p:sp>
      <p:sp>
        <p:nvSpPr>
          <p:cNvPr id="96" name="Google Shape;9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Introduction </a:t>
            </a:r>
            <a:endParaRPr/>
          </a:p>
          <a:p>
            <a:pPr indent="-342900" lvl="0" marL="342900" rtl="0" algn="l">
              <a:spcBef>
                <a:spcPts val="640"/>
              </a:spcBef>
              <a:spcAft>
                <a:spcPts val="0"/>
              </a:spcAft>
              <a:buClr>
                <a:schemeClr val="dk1"/>
              </a:buClr>
              <a:buSzPts val="3200"/>
              <a:buChar char="•"/>
            </a:pPr>
            <a:r>
              <a:rPr lang="en-US"/>
              <a:t>Project Procurement Management</a:t>
            </a:r>
            <a:endParaRPr/>
          </a:p>
          <a:p>
            <a:pPr indent="-342900" lvl="0" marL="342900" rtl="0" algn="l">
              <a:spcBef>
                <a:spcPts val="640"/>
              </a:spcBef>
              <a:spcAft>
                <a:spcPts val="0"/>
              </a:spcAft>
              <a:buClr>
                <a:schemeClr val="dk1"/>
              </a:buClr>
              <a:buSzPts val="3200"/>
              <a:buChar char="•"/>
            </a:pPr>
            <a:r>
              <a:rPr lang="en-US"/>
              <a:t>Outsourcing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Project Procurement Management Processes</a:t>
            </a:r>
            <a:endParaRPr/>
          </a:p>
        </p:txBody>
      </p:sp>
      <p:sp>
        <p:nvSpPr>
          <p:cNvPr id="212" name="Google Shape;212;p32"/>
          <p:cNvSpPr txBox="1"/>
          <p:nvPr>
            <p:ph idx="1" type="body"/>
          </p:nvPr>
        </p:nvSpPr>
        <p:spPr>
          <a:xfrm>
            <a:off x="457200" y="1752600"/>
            <a:ext cx="8458200" cy="45720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500"/>
              <a:buChar char="•"/>
            </a:pPr>
            <a:r>
              <a:rPr lang="en-US" sz="2500"/>
              <a:t>Procurement planning: determining what to procure and when</a:t>
            </a:r>
            <a:endParaRPr/>
          </a:p>
          <a:p>
            <a:pPr indent="-457200" lvl="0" marL="457200" rtl="0" algn="l">
              <a:lnSpc>
                <a:spcPct val="90000"/>
              </a:lnSpc>
              <a:spcBef>
                <a:spcPts val="500"/>
              </a:spcBef>
              <a:spcAft>
                <a:spcPts val="0"/>
              </a:spcAft>
              <a:buClr>
                <a:schemeClr val="dk1"/>
              </a:buClr>
              <a:buSzPts val="2500"/>
              <a:buChar char="•"/>
            </a:pPr>
            <a:r>
              <a:rPr lang="en-US" sz="2500"/>
              <a:t>Solicitation planning: documenting product requirements and identifying potential sources</a:t>
            </a:r>
            <a:endParaRPr/>
          </a:p>
          <a:p>
            <a:pPr indent="-457200" lvl="0" marL="457200" rtl="0" algn="l">
              <a:lnSpc>
                <a:spcPct val="90000"/>
              </a:lnSpc>
              <a:spcBef>
                <a:spcPts val="500"/>
              </a:spcBef>
              <a:spcAft>
                <a:spcPts val="0"/>
              </a:spcAft>
              <a:buClr>
                <a:schemeClr val="dk1"/>
              </a:buClr>
              <a:buSzPts val="2500"/>
              <a:buChar char="•"/>
            </a:pPr>
            <a:r>
              <a:rPr lang="en-US" sz="2500"/>
              <a:t>Solicitation: obtaining quotations, bids, offers, or proposals as appropriate</a:t>
            </a:r>
            <a:endParaRPr/>
          </a:p>
          <a:p>
            <a:pPr indent="-457200" lvl="0" marL="457200" rtl="0" algn="l">
              <a:lnSpc>
                <a:spcPct val="90000"/>
              </a:lnSpc>
              <a:spcBef>
                <a:spcPts val="500"/>
              </a:spcBef>
              <a:spcAft>
                <a:spcPts val="0"/>
              </a:spcAft>
              <a:buClr>
                <a:schemeClr val="dk1"/>
              </a:buClr>
              <a:buSzPts val="2500"/>
              <a:buChar char="•"/>
            </a:pPr>
            <a:r>
              <a:rPr lang="en-US" sz="2500"/>
              <a:t>Source selection: choosing from among potential vendors</a:t>
            </a:r>
            <a:endParaRPr/>
          </a:p>
          <a:p>
            <a:pPr indent="-457200" lvl="0" marL="457200" rtl="0" algn="l">
              <a:lnSpc>
                <a:spcPct val="90000"/>
              </a:lnSpc>
              <a:spcBef>
                <a:spcPts val="500"/>
              </a:spcBef>
              <a:spcAft>
                <a:spcPts val="0"/>
              </a:spcAft>
              <a:buClr>
                <a:schemeClr val="dk1"/>
              </a:buClr>
              <a:buSzPts val="2500"/>
              <a:buChar char="•"/>
            </a:pPr>
            <a:r>
              <a:rPr lang="en-US" sz="2500"/>
              <a:t>Contract administration: managing the relationship with the vendor</a:t>
            </a:r>
            <a:endParaRPr/>
          </a:p>
          <a:p>
            <a:pPr indent="-457200" lvl="0" marL="457200" rtl="0" algn="l">
              <a:lnSpc>
                <a:spcPct val="90000"/>
              </a:lnSpc>
              <a:spcBef>
                <a:spcPts val="500"/>
              </a:spcBef>
              <a:spcAft>
                <a:spcPts val="0"/>
              </a:spcAft>
              <a:buClr>
                <a:schemeClr val="dk1"/>
              </a:buClr>
              <a:buSzPts val="2500"/>
              <a:buChar char="•"/>
            </a:pPr>
            <a:r>
              <a:rPr lang="en-US" sz="2500"/>
              <a:t>Contract close-out: completion and settlement of the contract</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Project Procurement Management Processes and Key Outputs</a:t>
            </a:r>
            <a:endParaRPr sz="4000"/>
          </a:p>
        </p:txBody>
      </p:sp>
      <p:pic>
        <p:nvPicPr>
          <p:cNvPr id="218" name="Google Shape;218;p33"/>
          <p:cNvPicPr preferRelativeResize="0"/>
          <p:nvPr/>
        </p:nvPicPr>
        <p:blipFill rotWithShape="1">
          <a:blip r:embed="rId3">
            <a:alphaModFix/>
          </a:blip>
          <a:srcRect b="0" l="0" r="0" t="0"/>
          <a:stretch/>
        </p:blipFill>
        <p:spPr>
          <a:xfrm>
            <a:off x="0" y="1828800"/>
            <a:ext cx="9144000" cy="26114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Procurement Planning</a:t>
            </a:r>
            <a:endParaRPr/>
          </a:p>
        </p:txBody>
      </p:sp>
      <p:sp>
        <p:nvSpPr>
          <p:cNvPr id="224" name="Google Shape;224;p34"/>
          <p:cNvSpPr txBox="1"/>
          <p:nvPr>
            <p:ph idx="1" type="body"/>
          </p:nvPr>
        </p:nvSpPr>
        <p:spPr>
          <a:xfrm>
            <a:off x="1566863" y="1827213"/>
            <a:ext cx="7080250" cy="3832225"/>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chemeClr val="dk1"/>
              </a:buClr>
              <a:buSzPts val="2960"/>
              <a:buChar char="•"/>
            </a:pPr>
            <a:r>
              <a:rPr lang="en-US" sz="2960"/>
              <a:t>Procurement planning involves identifying which project needs can be best met by using products or services outside the organization.  </a:t>
            </a:r>
            <a:endParaRPr/>
          </a:p>
          <a:p>
            <a:pPr indent="-457200" lvl="0" marL="457200" rtl="0" algn="l">
              <a:lnSpc>
                <a:spcPct val="70000"/>
              </a:lnSpc>
              <a:spcBef>
                <a:spcPts val="592"/>
              </a:spcBef>
              <a:spcAft>
                <a:spcPts val="0"/>
              </a:spcAft>
              <a:buClr>
                <a:schemeClr val="dk1"/>
              </a:buClr>
              <a:buSzPts val="2960"/>
              <a:buChar char="•"/>
            </a:pPr>
            <a:r>
              <a:rPr lang="en-US" sz="2960"/>
              <a:t>It includes deciding</a:t>
            </a:r>
            <a:endParaRPr/>
          </a:p>
          <a:p>
            <a:pPr indent="-455613" lvl="1" marL="1027113" rtl="0" algn="l">
              <a:lnSpc>
                <a:spcPct val="70000"/>
              </a:lnSpc>
              <a:spcBef>
                <a:spcPts val="518"/>
              </a:spcBef>
              <a:spcAft>
                <a:spcPts val="0"/>
              </a:spcAft>
              <a:buClr>
                <a:schemeClr val="dk1"/>
              </a:buClr>
              <a:buSzPts val="2590"/>
              <a:buChar char="–"/>
            </a:pPr>
            <a:r>
              <a:rPr lang="en-US" sz="2590"/>
              <a:t>whether to procure</a:t>
            </a:r>
            <a:endParaRPr/>
          </a:p>
          <a:p>
            <a:pPr indent="-455613" lvl="1" marL="1027113" rtl="0" algn="l">
              <a:lnSpc>
                <a:spcPct val="70000"/>
              </a:lnSpc>
              <a:spcBef>
                <a:spcPts val="518"/>
              </a:spcBef>
              <a:spcAft>
                <a:spcPts val="0"/>
              </a:spcAft>
              <a:buClr>
                <a:schemeClr val="dk1"/>
              </a:buClr>
              <a:buSzPts val="2590"/>
              <a:buChar char="–"/>
            </a:pPr>
            <a:r>
              <a:rPr lang="en-US" sz="2590"/>
              <a:t>how to procure</a:t>
            </a:r>
            <a:endParaRPr/>
          </a:p>
          <a:p>
            <a:pPr indent="-455613" lvl="1" marL="1027113" rtl="0" algn="l">
              <a:lnSpc>
                <a:spcPct val="70000"/>
              </a:lnSpc>
              <a:spcBef>
                <a:spcPts val="518"/>
              </a:spcBef>
              <a:spcAft>
                <a:spcPts val="0"/>
              </a:spcAft>
              <a:buClr>
                <a:schemeClr val="dk1"/>
              </a:buClr>
              <a:buSzPts val="2590"/>
              <a:buChar char="–"/>
            </a:pPr>
            <a:r>
              <a:rPr lang="en-US" sz="2590"/>
              <a:t>what to procure</a:t>
            </a:r>
            <a:endParaRPr/>
          </a:p>
          <a:p>
            <a:pPr indent="-455613" lvl="1" marL="1027113" rtl="0" algn="l">
              <a:lnSpc>
                <a:spcPct val="70000"/>
              </a:lnSpc>
              <a:spcBef>
                <a:spcPts val="518"/>
              </a:spcBef>
              <a:spcAft>
                <a:spcPts val="0"/>
              </a:spcAft>
              <a:buClr>
                <a:schemeClr val="dk1"/>
              </a:buClr>
              <a:buSzPts val="2590"/>
              <a:buChar char="–"/>
            </a:pPr>
            <a:r>
              <a:rPr lang="en-US" sz="2590"/>
              <a:t>how much to procure</a:t>
            </a:r>
            <a:endParaRPr/>
          </a:p>
          <a:p>
            <a:pPr indent="-455613" lvl="1" marL="1027113" rtl="0" algn="l">
              <a:lnSpc>
                <a:spcPct val="70000"/>
              </a:lnSpc>
              <a:spcBef>
                <a:spcPts val="518"/>
              </a:spcBef>
              <a:spcAft>
                <a:spcPts val="0"/>
              </a:spcAft>
              <a:buClr>
                <a:schemeClr val="dk1"/>
              </a:buClr>
              <a:buSzPts val="2590"/>
              <a:buChar char="–"/>
            </a:pPr>
            <a:r>
              <a:rPr lang="en-US" sz="2590"/>
              <a:t>when to procure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Procurement Planning Tools and Techniques</a:t>
            </a:r>
            <a:endParaRPr/>
          </a:p>
        </p:txBody>
      </p:sp>
      <p:sp>
        <p:nvSpPr>
          <p:cNvPr id="230" name="Google Shape;23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Make-or-buy analysis: determining whether a particular product or service should be made or performed inside the organization or purchased from someone else.  </a:t>
            </a:r>
            <a:endParaRPr/>
          </a:p>
          <a:p>
            <a:pPr indent="-285750" lvl="1" marL="742950" rtl="0" algn="l">
              <a:spcBef>
                <a:spcPts val="560"/>
              </a:spcBef>
              <a:spcAft>
                <a:spcPts val="0"/>
              </a:spcAft>
              <a:buClr>
                <a:schemeClr val="dk1"/>
              </a:buClr>
              <a:buSzPts val="2800"/>
              <a:buChar char="–"/>
            </a:pPr>
            <a:r>
              <a:rPr lang="en-US"/>
              <a:t>Often involves financial analysis</a:t>
            </a:r>
            <a:endParaRPr/>
          </a:p>
          <a:p>
            <a:pPr indent="-342900" lvl="0" marL="342900" rtl="0" algn="l">
              <a:spcBef>
                <a:spcPts val="640"/>
              </a:spcBef>
              <a:spcAft>
                <a:spcPts val="0"/>
              </a:spcAft>
              <a:buClr>
                <a:schemeClr val="dk1"/>
              </a:buClr>
              <a:buSzPts val="3200"/>
              <a:buChar char="•"/>
            </a:pPr>
            <a:r>
              <a:rPr lang="en-US"/>
              <a:t>Experts, both internal and external, can provide valuable inputs in procurement decisions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Make-or Buy Example</a:t>
            </a:r>
            <a:endParaRPr/>
          </a:p>
        </p:txBody>
      </p:sp>
      <p:sp>
        <p:nvSpPr>
          <p:cNvPr id="236" name="Google Shape;236;p36"/>
          <p:cNvSpPr txBox="1"/>
          <p:nvPr>
            <p:ph idx="1" type="body"/>
          </p:nvPr>
        </p:nvSpPr>
        <p:spPr>
          <a:xfrm>
            <a:off x="1219200" y="1600200"/>
            <a:ext cx="7313613" cy="41148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960"/>
              <a:buChar char="•"/>
            </a:pPr>
            <a:r>
              <a:rPr lang="en-US" sz="2960"/>
              <a:t>Assume you can lease an item you need for a project for $150/day.  To purchase the item, the investment cost is $1,000, and the daily cost would be another $50/day.</a:t>
            </a:r>
            <a:endParaRPr/>
          </a:p>
          <a:p>
            <a:pPr indent="-457200" lvl="0" marL="457200" rtl="0" algn="l">
              <a:spcBef>
                <a:spcPts val="592"/>
              </a:spcBef>
              <a:spcAft>
                <a:spcPts val="0"/>
              </a:spcAft>
              <a:buClr>
                <a:schemeClr val="dk1"/>
              </a:buClr>
              <a:buSzPts val="2960"/>
              <a:buChar char="•"/>
            </a:pPr>
            <a:r>
              <a:rPr lang="en-US" sz="2960"/>
              <a:t>How long will it take for the lease cost to be the same as the purchase cost?</a:t>
            </a:r>
            <a:endParaRPr/>
          </a:p>
          <a:p>
            <a:pPr indent="-457200" lvl="0" marL="457200" rtl="0" algn="l">
              <a:spcBef>
                <a:spcPts val="592"/>
              </a:spcBef>
              <a:spcAft>
                <a:spcPts val="0"/>
              </a:spcAft>
              <a:buClr>
                <a:schemeClr val="dk1"/>
              </a:buClr>
              <a:buSzPts val="2960"/>
              <a:buChar char="•"/>
            </a:pPr>
            <a:r>
              <a:rPr lang="en-US" sz="2960"/>
              <a:t>If you need the item for 12 days, should you lease it or purchase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1370013" y="301625"/>
            <a:ext cx="7313612"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Make-or Buy Solution</a:t>
            </a:r>
            <a:endParaRPr/>
          </a:p>
        </p:txBody>
      </p:sp>
      <p:sp>
        <p:nvSpPr>
          <p:cNvPr id="242" name="Google Shape;242;p37"/>
          <p:cNvSpPr txBox="1"/>
          <p:nvPr>
            <p:ph idx="1" type="body"/>
          </p:nvPr>
        </p:nvSpPr>
        <p:spPr>
          <a:xfrm>
            <a:off x="228600" y="1600200"/>
            <a:ext cx="8686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500"/>
              <a:buChar char="•"/>
            </a:pPr>
            <a:r>
              <a:rPr lang="en-US" sz="2500"/>
              <a:t>Set up an equation so the “make” is equal to the “buy”</a:t>
            </a:r>
            <a:endParaRPr/>
          </a:p>
          <a:p>
            <a:pPr indent="-342900" lvl="0" marL="342900" rtl="0" algn="l">
              <a:lnSpc>
                <a:spcPct val="90000"/>
              </a:lnSpc>
              <a:spcBef>
                <a:spcPts val="500"/>
              </a:spcBef>
              <a:spcAft>
                <a:spcPts val="0"/>
              </a:spcAft>
              <a:buClr>
                <a:schemeClr val="dk1"/>
              </a:buClr>
              <a:buSzPts val="2500"/>
              <a:buChar char="•"/>
            </a:pPr>
            <a:r>
              <a:rPr lang="en-US" sz="2500"/>
              <a:t>In this example, use the following equation.  Let d be the number of days to use the item.</a:t>
            </a:r>
            <a:endParaRPr/>
          </a:p>
          <a:p>
            <a:pPr indent="-285750" lvl="1" marL="742950" rtl="0" algn="l">
              <a:lnSpc>
                <a:spcPct val="90000"/>
              </a:lnSpc>
              <a:spcBef>
                <a:spcPts val="420"/>
              </a:spcBef>
              <a:spcAft>
                <a:spcPts val="0"/>
              </a:spcAft>
              <a:buClr>
                <a:schemeClr val="dk1"/>
              </a:buClr>
              <a:buSzPts val="2100"/>
              <a:buFont typeface="Noto Sans Symbols"/>
              <a:buNone/>
            </a:pPr>
            <a:r>
              <a:rPr lang="en-US" sz="2100"/>
              <a:t>			$150d = $1,000 + $50d</a:t>
            </a:r>
            <a:endParaRPr/>
          </a:p>
          <a:p>
            <a:pPr indent="-342900" lvl="0" marL="342900" rtl="0" algn="l">
              <a:lnSpc>
                <a:spcPct val="90000"/>
              </a:lnSpc>
              <a:spcBef>
                <a:spcPts val="500"/>
              </a:spcBef>
              <a:spcAft>
                <a:spcPts val="0"/>
              </a:spcAft>
              <a:buClr>
                <a:schemeClr val="dk1"/>
              </a:buClr>
              <a:buSzPts val="2500"/>
              <a:buChar char="•"/>
            </a:pPr>
            <a:r>
              <a:rPr lang="en-US" sz="2500"/>
              <a:t>Solve for d as follows:</a:t>
            </a:r>
            <a:endParaRPr/>
          </a:p>
          <a:p>
            <a:pPr indent="-285750" lvl="1" marL="742950" rtl="0" algn="l">
              <a:lnSpc>
                <a:spcPct val="90000"/>
              </a:lnSpc>
              <a:spcBef>
                <a:spcPts val="420"/>
              </a:spcBef>
              <a:spcAft>
                <a:spcPts val="0"/>
              </a:spcAft>
              <a:buClr>
                <a:schemeClr val="dk1"/>
              </a:buClr>
              <a:buSzPts val="2100"/>
              <a:buChar char="–"/>
            </a:pPr>
            <a:r>
              <a:rPr lang="en-US" sz="2100"/>
              <a:t>Subtract $50d from the right side of the equation to get</a:t>
            </a:r>
            <a:endParaRPr/>
          </a:p>
          <a:p>
            <a:pPr indent="-285750" lvl="1" marL="742950" rtl="0" algn="l">
              <a:lnSpc>
                <a:spcPct val="90000"/>
              </a:lnSpc>
              <a:spcBef>
                <a:spcPts val="420"/>
              </a:spcBef>
              <a:spcAft>
                <a:spcPts val="0"/>
              </a:spcAft>
              <a:buClr>
                <a:schemeClr val="dk1"/>
              </a:buClr>
              <a:buSzPts val="2100"/>
              <a:buFont typeface="Noto Sans Symbols"/>
              <a:buNone/>
            </a:pPr>
            <a:r>
              <a:rPr lang="en-US" sz="2100"/>
              <a:t>			$100d = $1,000</a:t>
            </a:r>
            <a:endParaRPr/>
          </a:p>
          <a:p>
            <a:pPr indent="-285750" lvl="1" marL="742950" rtl="0" algn="l">
              <a:lnSpc>
                <a:spcPct val="90000"/>
              </a:lnSpc>
              <a:spcBef>
                <a:spcPts val="420"/>
              </a:spcBef>
              <a:spcAft>
                <a:spcPts val="0"/>
              </a:spcAft>
              <a:buClr>
                <a:schemeClr val="dk1"/>
              </a:buClr>
              <a:buSzPts val="2100"/>
              <a:buChar char="–"/>
            </a:pPr>
            <a:r>
              <a:rPr lang="en-US" sz="2100"/>
              <a:t>Divide both sides of the equation by $100</a:t>
            </a:r>
            <a:endParaRPr/>
          </a:p>
          <a:p>
            <a:pPr indent="-285750" lvl="1" marL="742950" rtl="0" algn="l">
              <a:lnSpc>
                <a:spcPct val="90000"/>
              </a:lnSpc>
              <a:spcBef>
                <a:spcPts val="420"/>
              </a:spcBef>
              <a:spcAft>
                <a:spcPts val="0"/>
              </a:spcAft>
              <a:buClr>
                <a:schemeClr val="dk1"/>
              </a:buClr>
              <a:buSzPts val="2100"/>
              <a:buFont typeface="Noto Sans Symbols"/>
              <a:buNone/>
            </a:pPr>
            <a:r>
              <a:rPr lang="en-US" sz="2100"/>
              <a:t>			d = 10 days</a:t>
            </a:r>
            <a:endParaRPr/>
          </a:p>
          <a:p>
            <a:pPr indent="-342900" lvl="0" marL="342900" rtl="0" algn="l">
              <a:lnSpc>
                <a:spcPct val="90000"/>
              </a:lnSpc>
              <a:spcBef>
                <a:spcPts val="500"/>
              </a:spcBef>
              <a:spcAft>
                <a:spcPts val="0"/>
              </a:spcAft>
              <a:buClr>
                <a:schemeClr val="dk1"/>
              </a:buClr>
              <a:buSzPts val="2500"/>
              <a:buChar char="•"/>
            </a:pPr>
            <a:r>
              <a:rPr lang="en-US" sz="2500"/>
              <a:t>The lease cost is the same as the purchase cost at 10 days</a:t>
            </a:r>
            <a:endParaRPr/>
          </a:p>
          <a:p>
            <a:pPr indent="-342900" lvl="0" marL="342900" rtl="0" algn="l">
              <a:lnSpc>
                <a:spcPct val="90000"/>
              </a:lnSpc>
              <a:spcBef>
                <a:spcPts val="500"/>
              </a:spcBef>
              <a:spcAft>
                <a:spcPts val="0"/>
              </a:spcAft>
              <a:buClr>
                <a:schemeClr val="dk1"/>
              </a:buClr>
              <a:buSzPts val="2500"/>
              <a:buChar char="•"/>
            </a:pPr>
            <a:r>
              <a:rPr lang="en-US" sz="2500"/>
              <a:t>If you need the item for 12 days, it would be more economical to purchase it</a:t>
            </a:r>
            <a:endParaRPr/>
          </a:p>
          <a:p>
            <a:pPr indent="-184150" lvl="0" marL="342900" rtl="0" algn="l">
              <a:lnSpc>
                <a:spcPct val="90000"/>
              </a:lnSpc>
              <a:spcBef>
                <a:spcPts val="500"/>
              </a:spcBef>
              <a:spcAft>
                <a:spcPts val="0"/>
              </a:spcAft>
              <a:buClr>
                <a:schemeClr val="dk1"/>
              </a:buClr>
              <a:buSzPts val="2500"/>
              <a:buNone/>
            </a:pPr>
            <a:r>
              <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Types of Contracts</a:t>
            </a:r>
            <a:endParaRPr/>
          </a:p>
        </p:txBody>
      </p:sp>
      <p:sp>
        <p:nvSpPr>
          <p:cNvPr id="248" name="Google Shape;248;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500"/>
              <a:buChar char="•"/>
            </a:pPr>
            <a:r>
              <a:rPr b="1" lang="en-US" sz="2500"/>
              <a:t>Fixed-price or lump-sum</a:t>
            </a:r>
            <a:r>
              <a:rPr lang="en-US" sz="2500"/>
              <a:t>: involve a fixed total price for a well-defined product or service</a:t>
            </a:r>
            <a:endParaRPr/>
          </a:p>
          <a:p>
            <a:pPr indent="-457200" lvl="0" marL="457200" rtl="0" algn="l">
              <a:spcBef>
                <a:spcPts val="500"/>
              </a:spcBef>
              <a:spcAft>
                <a:spcPts val="0"/>
              </a:spcAft>
              <a:buClr>
                <a:schemeClr val="dk1"/>
              </a:buClr>
              <a:buSzPts val="2500"/>
              <a:buChar char="•"/>
            </a:pPr>
            <a:r>
              <a:rPr b="1" lang="en-US" sz="2500"/>
              <a:t>Cost-reimbursable</a:t>
            </a:r>
            <a:r>
              <a:rPr lang="en-US" sz="2500"/>
              <a:t>: involve payment to the seller for direct and indirect costs</a:t>
            </a:r>
            <a:endParaRPr/>
          </a:p>
          <a:p>
            <a:pPr indent="-457200" lvl="0" marL="457200" rtl="0" algn="l">
              <a:spcBef>
                <a:spcPts val="500"/>
              </a:spcBef>
              <a:spcAft>
                <a:spcPts val="0"/>
              </a:spcAft>
              <a:buClr>
                <a:schemeClr val="dk1"/>
              </a:buClr>
              <a:buSzPts val="2500"/>
              <a:buChar char="•"/>
            </a:pPr>
            <a:r>
              <a:rPr b="1" lang="en-US" sz="2500"/>
              <a:t>Time and material contracts</a:t>
            </a:r>
            <a:r>
              <a:rPr lang="en-US" sz="2500"/>
              <a:t>: hybrid of both fixed-price and cost-reimbursable, often used by consultants</a:t>
            </a:r>
            <a:endParaRPr/>
          </a:p>
          <a:p>
            <a:pPr indent="-457200" lvl="0" marL="457200" rtl="0" algn="l">
              <a:spcBef>
                <a:spcPts val="500"/>
              </a:spcBef>
              <a:spcAft>
                <a:spcPts val="0"/>
              </a:spcAft>
              <a:buClr>
                <a:schemeClr val="dk1"/>
              </a:buClr>
              <a:buSzPts val="2500"/>
              <a:buChar char="•"/>
            </a:pPr>
            <a:r>
              <a:rPr b="1" lang="en-US" sz="2500"/>
              <a:t>Unit price contracts</a:t>
            </a:r>
            <a:r>
              <a:rPr lang="en-US" sz="2500"/>
              <a:t>: require the buyer to pay the seller a predetermined amount per unit of service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Cost Reimbursable Contracts</a:t>
            </a:r>
            <a:endParaRPr/>
          </a:p>
        </p:txBody>
      </p:sp>
      <p:sp>
        <p:nvSpPr>
          <p:cNvPr id="254" name="Google Shape;254;p39"/>
          <p:cNvSpPr txBox="1"/>
          <p:nvPr>
            <p:ph idx="1" type="body"/>
          </p:nvPr>
        </p:nvSpPr>
        <p:spPr>
          <a:xfrm>
            <a:off x="533400" y="1828800"/>
            <a:ext cx="8186738" cy="402907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500"/>
              <a:buChar char="•"/>
            </a:pPr>
            <a:r>
              <a:rPr b="1" lang="en-US" sz="2500"/>
              <a:t>Cost plus incentive fee (CPIF): </a:t>
            </a:r>
            <a:r>
              <a:rPr lang="en-US" sz="2500"/>
              <a:t>the buyer pays the seller for allowable performance costs plus a predetermined fee and an incentive bonus</a:t>
            </a:r>
            <a:endParaRPr/>
          </a:p>
          <a:p>
            <a:pPr indent="-457200" lvl="0" marL="457200" rtl="0" algn="l">
              <a:lnSpc>
                <a:spcPct val="90000"/>
              </a:lnSpc>
              <a:spcBef>
                <a:spcPts val="500"/>
              </a:spcBef>
              <a:spcAft>
                <a:spcPts val="0"/>
              </a:spcAft>
              <a:buClr>
                <a:schemeClr val="dk1"/>
              </a:buClr>
              <a:buSzPts val="2500"/>
              <a:buChar char="•"/>
            </a:pPr>
            <a:r>
              <a:rPr b="1" lang="en-US" sz="2500"/>
              <a:t>Cost plus fixed fee (CPFF): </a:t>
            </a:r>
            <a:r>
              <a:rPr lang="en-US" sz="2500"/>
              <a:t>the buyer pays the seller for allowable performance costs plus a fixed fee payment usually based on a percentage of estimated costs</a:t>
            </a:r>
            <a:endParaRPr/>
          </a:p>
          <a:p>
            <a:pPr indent="-457200" lvl="0" marL="457200" rtl="0" algn="l">
              <a:lnSpc>
                <a:spcPct val="90000"/>
              </a:lnSpc>
              <a:spcBef>
                <a:spcPts val="500"/>
              </a:spcBef>
              <a:spcAft>
                <a:spcPts val="0"/>
              </a:spcAft>
              <a:buClr>
                <a:schemeClr val="dk1"/>
              </a:buClr>
              <a:buSzPts val="2500"/>
              <a:buChar char="•"/>
            </a:pPr>
            <a:r>
              <a:rPr b="1" lang="en-US" sz="2500"/>
              <a:t>Cost plus percentage of costs (CPPC</a:t>
            </a:r>
            <a:r>
              <a:rPr lang="en-US" sz="2500"/>
              <a:t>): the buyer pays the seller for allowable performance costs plus a predetermined percentage based on total costs</a:t>
            </a:r>
            <a:endParaRPr/>
          </a:p>
          <a:p>
            <a:pPr indent="-254000" lvl="0" marL="4572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Contract Types Versus Risk</a:t>
            </a:r>
            <a:endParaRPr/>
          </a:p>
        </p:txBody>
      </p:sp>
      <p:pic>
        <p:nvPicPr>
          <p:cNvPr id="260" name="Google Shape;260;p40"/>
          <p:cNvPicPr preferRelativeResize="0"/>
          <p:nvPr/>
        </p:nvPicPr>
        <p:blipFill rotWithShape="1">
          <a:blip r:embed="rId3">
            <a:alphaModFix/>
          </a:blip>
          <a:srcRect b="0" l="0" r="0" t="0"/>
          <a:stretch/>
        </p:blipFill>
        <p:spPr>
          <a:xfrm>
            <a:off x="0" y="1676400"/>
            <a:ext cx="8915400" cy="3079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Statement of Work (SOW)</a:t>
            </a:r>
            <a:endParaRPr/>
          </a:p>
        </p:txBody>
      </p:sp>
      <p:sp>
        <p:nvSpPr>
          <p:cNvPr id="266" name="Google Shape;26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statement of work is a </a:t>
            </a:r>
            <a:r>
              <a:rPr b="1" lang="en-US"/>
              <a:t>description of the work required for the procurement</a:t>
            </a:r>
            <a:endParaRPr/>
          </a:p>
          <a:p>
            <a:pPr indent="-342900" lvl="0" marL="342900" rtl="0" algn="l">
              <a:spcBef>
                <a:spcPts val="640"/>
              </a:spcBef>
              <a:spcAft>
                <a:spcPts val="0"/>
              </a:spcAft>
              <a:buClr>
                <a:schemeClr val="dk1"/>
              </a:buClr>
              <a:buSzPts val="3200"/>
              <a:buChar char="•"/>
            </a:pPr>
            <a:r>
              <a:rPr lang="en-US"/>
              <a:t>Many contracts, or mutually binding agreements, include SOWs</a:t>
            </a:r>
            <a:endParaRPr/>
          </a:p>
          <a:p>
            <a:pPr indent="-342900" lvl="0" marL="342900" rtl="0" algn="l">
              <a:spcBef>
                <a:spcPts val="640"/>
              </a:spcBef>
              <a:spcAft>
                <a:spcPts val="0"/>
              </a:spcAft>
              <a:buClr>
                <a:schemeClr val="dk1"/>
              </a:buClr>
              <a:buSzPts val="3200"/>
              <a:buChar char="•"/>
            </a:pPr>
            <a:r>
              <a:rPr lang="en-US"/>
              <a:t>A good SOW gives bidders a better understanding of the buyer’s expectations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Importance of Project Procurement Management</a:t>
            </a:r>
            <a:endParaRPr/>
          </a:p>
        </p:txBody>
      </p:sp>
      <p:sp>
        <p:nvSpPr>
          <p:cNvPr id="102" name="Google Shape;102;p15"/>
          <p:cNvSpPr txBox="1"/>
          <p:nvPr>
            <p:ph idx="1" type="body"/>
          </p:nvPr>
        </p:nvSpPr>
        <p:spPr>
          <a:xfrm>
            <a:off x="457200" y="1981200"/>
            <a:ext cx="8229600" cy="4144963"/>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3200"/>
              <a:buChar char="•"/>
            </a:pPr>
            <a:r>
              <a:rPr lang="en-US"/>
              <a:t>Procurement means acquiring goods and/or services from an outside source</a:t>
            </a:r>
            <a:endParaRPr/>
          </a:p>
          <a:p>
            <a:pPr indent="-254000" lvl="0" marL="457200" rtl="0" algn="l">
              <a:lnSpc>
                <a:spcPct val="90000"/>
              </a:lnSpc>
              <a:spcBef>
                <a:spcPts val="640"/>
              </a:spcBef>
              <a:spcAft>
                <a:spcPts val="0"/>
              </a:spcAft>
              <a:buClr>
                <a:schemeClr val="dk1"/>
              </a:buClr>
              <a:buSzPts val="3200"/>
              <a:buNone/>
            </a:pPr>
            <a:r>
              <a:t/>
            </a:r>
            <a:endParaRPr/>
          </a:p>
          <a:p>
            <a:pPr indent="-457200" lvl="0" marL="457200" rtl="0" algn="l">
              <a:lnSpc>
                <a:spcPct val="90000"/>
              </a:lnSpc>
              <a:spcBef>
                <a:spcPts val="640"/>
              </a:spcBef>
              <a:spcAft>
                <a:spcPts val="0"/>
              </a:spcAft>
              <a:buClr>
                <a:schemeClr val="dk1"/>
              </a:buClr>
              <a:buSzPts val="3200"/>
              <a:buChar char="•"/>
            </a:pPr>
            <a:r>
              <a:rPr lang="en-US"/>
              <a:t>Other terms include purchasing and outsourcing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1370013" y="301625"/>
            <a:ext cx="7313612"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b="1" lang="en-US" sz="2400"/>
              <a:t>Statement of Work (SOW) Template</a:t>
            </a:r>
            <a:endParaRPr/>
          </a:p>
        </p:txBody>
      </p:sp>
      <p:pic>
        <p:nvPicPr>
          <p:cNvPr id="272" name="Google Shape;272;p42"/>
          <p:cNvPicPr preferRelativeResize="0"/>
          <p:nvPr/>
        </p:nvPicPr>
        <p:blipFill rotWithShape="1">
          <a:blip r:embed="rId3">
            <a:alphaModFix/>
          </a:blip>
          <a:srcRect b="0" l="0" r="0" t="0"/>
          <a:stretch/>
        </p:blipFill>
        <p:spPr>
          <a:xfrm>
            <a:off x="0" y="838200"/>
            <a:ext cx="9144000" cy="601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Solicitation Planning</a:t>
            </a:r>
            <a:endParaRPr/>
          </a:p>
        </p:txBody>
      </p:sp>
      <p:sp>
        <p:nvSpPr>
          <p:cNvPr id="278" name="Google Shape;278;p43"/>
          <p:cNvSpPr txBox="1"/>
          <p:nvPr>
            <p:ph idx="1" type="body"/>
          </p:nvPr>
        </p:nvSpPr>
        <p:spPr>
          <a:xfrm>
            <a:off x="381000" y="1828800"/>
            <a:ext cx="8186738" cy="425767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3200"/>
              <a:buChar char="•"/>
            </a:pPr>
            <a:r>
              <a:rPr lang="en-US"/>
              <a:t>Solicitation planning involves preparing several documents:</a:t>
            </a:r>
            <a:endParaRPr/>
          </a:p>
          <a:p>
            <a:pPr indent="-455613" lvl="1" marL="1027113" rtl="0" algn="l">
              <a:lnSpc>
                <a:spcPct val="90000"/>
              </a:lnSpc>
              <a:spcBef>
                <a:spcPts val="560"/>
              </a:spcBef>
              <a:spcAft>
                <a:spcPts val="0"/>
              </a:spcAft>
              <a:buClr>
                <a:schemeClr val="dk1"/>
              </a:buClr>
              <a:buSzPts val="2800"/>
              <a:buChar char="–"/>
            </a:pPr>
            <a:r>
              <a:rPr lang="en-US"/>
              <a:t>Request for Proposals: used to solicit proposals from prospective sellers </a:t>
            </a:r>
            <a:endParaRPr/>
          </a:p>
          <a:p>
            <a:pPr indent="-455613" lvl="1" marL="1027113" rtl="0" algn="l">
              <a:lnSpc>
                <a:spcPct val="90000"/>
              </a:lnSpc>
              <a:spcBef>
                <a:spcPts val="560"/>
              </a:spcBef>
              <a:spcAft>
                <a:spcPts val="0"/>
              </a:spcAft>
              <a:buClr>
                <a:schemeClr val="dk1"/>
              </a:buClr>
              <a:buSzPts val="2800"/>
              <a:buChar char="–"/>
            </a:pPr>
            <a:r>
              <a:rPr lang="en-US"/>
              <a:t>Requests for Quotes: used to solicit quotes for well-defined procurements</a:t>
            </a:r>
            <a:endParaRPr/>
          </a:p>
          <a:p>
            <a:pPr indent="-455613" lvl="1" marL="1027113" rtl="0" algn="l">
              <a:lnSpc>
                <a:spcPct val="90000"/>
              </a:lnSpc>
              <a:spcBef>
                <a:spcPts val="560"/>
              </a:spcBef>
              <a:spcAft>
                <a:spcPts val="0"/>
              </a:spcAft>
              <a:buClr>
                <a:schemeClr val="dk1"/>
              </a:buClr>
              <a:buSzPts val="2800"/>
              <a:buChar char="–"/>
            </a:pPr>
            <a:r>
              <a:rPr lang="en-US"/>
              <a:t>Invitations for bid or negotiation and initial contractor responses are also part of solicitation planning</a:t>
            </a:r>
            <a:endParaRPr/>
          </a:p>
          <a:p>
            <a:pPr indent="-277813" lvl="1" marL="1027113" rtl="0" algn="l">
              <a:lnSpc>
                <a:spcPct val="90000"/>
              </a:lnSpc>
              <a:spcBef>
                <a:spcPts val="56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Outline for a Request for Proposal (RFP)</a:t>
            </a:r>
            <a:endParaRPr/>
          </a:p>
        </p:txBody>
      </p:sp>
      <p:pic>
        <p:nvPicPr>
          <p:cNvPr id="284" name="Google Shape;284;p44"/>
          <p:cNvPicPr preferRelativeResize="0"/>
          <p:nvPr/>
        </p:nvPicPr>
        <p:blipFill rotWithShape="1">
          <a:blip r:embed="rId3">
            <a:alphaModFix/>
          </a:blip>
          <a:srcRect b="0" l="0" r="0" t="0"/>
          <a:stretch/>
        </p:blipFill>
        <p:spPr>
          <a:xfrm>
            <a:off x="609600" y="1905000"/>
            <a:ext cx="8153400" cy="4368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Solicitation</a:t>
            </a:r>
            <a:endParaRPr/>
          </a:p>
        </p:txBody>
      </p:sp>
      <p:sp>
        <p:nvSpPr>
          <p:cNvPr id="290" name="Google Shape;290;p45"/>
          <p:cNvSpPr txBox="1"/>
          <p:nvPr>
            <p:ph idx="1" type="body"/>
          </p:nvPr>
        </p:nvSpPr>
        <p:spPr>
          <a:xfrm>
            <a:off x="533400" y="1828800"/>
            <a:ext cx="8186738" cy="44196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3200"/>
              <a:buChar char="•"/>
            </a:pPr>
            <a:r>
              <a:rPr lang="en-US"/>
              <a:t>Solicitation involves obtaining proposals or bids from prospective sellers</a:t>
            </a:r>
            <a:endParaRPr/>
          </a:p>
          <a:p>
            <a:pPr indent="-457200" lvl="0" marL="457200" rtl="0" algn="l">
              <a:lnSpc>
                <a:spcPct val="90000"/>
              </a:lnSpc>
              <a:spcBef>
                <a:spcPts val="640"/>
              </a:spcBef>
              <a:spcAft>
                <a:spcPts val="0"/>
              </a:spcAft>
              <a:buClr>
                <a:schemeClr val="dk1"/>
              </a:buClr>
              <a:buSzPts val="3200"/>
              <a:buChar char="•"/>
            </a:pPr>
            <a:r>
              <a:rPr lang="en-US"/>
              <a:t>Organizations can advertise to procure goods and services in several ways</a:t>
            </a:r>
            <a:endParaRPr/>
          </a:p>
          <a:p>
            <a:pPr indent="-455613" lvl="1" marL="1027113" rtl="0" algn="l">
              <a:lnSpc>
                <a:spcPct val="90000"/>
              </a:lnSpc>
              <a:spcBef>
                <a:spcPts val="560"/>
              </a:spcBef>
              <a:spcAft>
                <a:spcPts val="0"/>
              </a:spcAft>
              <a:buClr>
                <a:schemeClr val="dk1"/>
              </a:buClr>
              <a:buSzPts val="2800"/>
              <a:buChar char="–"/>
            </a:pPr>
            <a:r>
              <a:rPr lang="en-US"/>
              <a:t>approaching the preferred vendor</a:t>
            </a:r>
            <a:endParaRPr/>
          </a:p>
          <a:p>
            <a:pPr indent="-455613" lvl="1" marL="1027113" rtl="0" algn="l">
              <a:lnSpc>
                <a:spcPct val="90000"/>
              </a:lnSpc>
              <a:spcBef>
                <a:spcPts val="560"/>
              </a:spcBef>
              <a:spcAft>
                <a:spcPts val="0"/>
              </a:spcAft>
              <a:buClr>
                <a:schemeClr val="dk1"/>
              </a:buClr>
              <a:buSzPts val="2800"/>
              <a:buChar char="–"/>
            </a:pPr>
            <a:r>
              <a:rPr lang="en-US"/>
              <a:t>approaching several potential vendors</a:t>
            </a:r>
            <a:endParaRPr/>
          </a:p>
          <a:p>
            <a:pPr indent="-455613" lvl="1" marL="1027113" rtl="0" algn="l">
              <a:lnSpc>
                <a:spcPct val="90000"/>
              </a:lnSpc>
              <a:spcBef>
                <a:spcPts val="560"/>
              </a:spcBef>
              <a:spcAft>
                <a:spcPts val="0"/>
              </a:spcAft>
              <a:buClr>
                <a:schemeClr val="dk1"/>
              </a:buClr>
              <a:buSzPts val="2800"/>
              <a:buChar char="–"/>
            </a:pPr>
            <a:r>
              <a:rPr lang="en-US"/>
              <a:t>advertising to anyone interested</a:t>
            </a:r>
            <a:endParaRPr/>
          </a:p>
          <a:p>
            <a:pPr indent="-457200" lvl="0" marL="457200" rtl="0" algn="l">
              <a:lnSpc>
                <a:spcPct val="90000"/>
              </a:lnSpc>
              <a:spcBef>
                <a:spcPts val="640"/>
              </a:spcBef>
              <a:spcAft>
                <a:spcPts val="0"/>
              </a:spcAft>
              <a:buClr>
                <a:schemeClr val="dk1"/>
              </a:buClr>
              <a:buSzPts val="3200"/>
              <a:buChar char="•"/>
            </a:pPr>
            <a:r>
              <a:rPr lang="en-US"/>
              <a:t>A bidders’ conference can help clarify the buyer’s expectations</a:t>
            </a:r>
            <a:endParaRPr/>
          </a:p>
          <a:p>
            <a:pPr indent="-254000" lvl="0" marL="4572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Source Selection</a:t>
            </a:r>
            <a:endParaRPr/>
          </a:p>
        </p:txBody>
      </p:sp>
      <p:sp>
        <p:nvSpPr>
          <p:cNvPr id="296" name="Google Shape;296;p46"/>
          <p:cNvSpPr txBox="1"/>
          <p:nvPr>
            <p:ph idx="1" type="body"/>
          </p:nvPr>
        </p:nvSpPr>
        <p:spPr>
          <a:xfrm>
            <a:off x="685800" y="1828800"/>
            <a:ext cx="8458200" cy="4572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3200"/>
              <a:buChar char="•"/>
            </a:pPr>
            <a:r>
              <a:rPr lang="en-US"/>
              <a:t>Source selection involves</a:t>
            </a:r>
            <a:endParaRPr/>
          </a:p>
          <a:p>
            <a:pPr indent="-455613" lvl="1" marL="1027113" rtl="0" algn="l">
              <a:spcBef>
                <a:spcPts val="560"/>
              </a:spcBef>
              <a:spcAft>
                <a:spcPts val="0"/>
              </a:spcAft>
              <a:buClr>
                <a:schemeClr val="dk1"/>
              </a:buClr>
              <a:buSzPts val="2800"/>
              <a:buChar char="–"/>
            </a:pPr>
            <a:r>
              <a:rPr lang="en-US"/>
              <a:t>evaluating bidders’ proposals</a:t>
            </a:r>
            <a:endParaRPr/>
          </a:p>
          <a:p>
            <a:pPr indent="-455613" lvl="1" marL="1027113" rtl="0" algn="l">
              <a:spcBef>
                <a:spcPts val="560"/>
              </a:spcBef>
              <a:spcAft>
                <a:spcPts val="0"/>
              </a:spcAft>
              <a:buClr>
                <a:schemeClr val="dk1"/>
              </a:buClr>
              <a:buSzPts val="2800"/>
              <a:buChar char="–"/>
            </a:pPr>
            <a:r>
              <a:rPr lang="en-US"/>
              <a:t>choosing the best one</a:t>
            </a:r>
            <a:endParaRPr/>
          </a:p>
          <a:p>
            <a:pPr indent="-455613" lvl="1" marL="1027113" rtl="0" algn="l">
              <a:spcBef>
                <a:spcPts val="560"/>
              </a:spcBef>
              <a:spcAft>
                <a:spcPts val="0"/>
              </a:spcAft>
              <a:buClr>
                <a:schemeClr val="dk1"/>
              </a:buClr>
              <a:buSzPts val="2800"/>
              <a:buChar char="–"/>
            </a:pPr>
            <a:r>
              <a:rPr lang="en-US"/>
              <a:t>negotiating the contract</a:t>
            </a:r>
            <a:endParaRPr/>
          </a:p>
          <a:p>
            <a:pPr indent="-455613" lvl="1" marL="1027113" rtl="0" algn="l">
              <a:spcBef>
                <a:spcPts val="560"/>
              </a:spcBef>
              <a:spcAft>
                <a:spcPts val="0"/>
              </a:spcAft>
              <a:buClr>
                <a:schemeClr val="dk1"/>
              </a:buClr>
              <a:buSzPts val="2800"/>
              <a:buChar char="–"/>
            </a:pPr>
            <a:r>
              <a:rPr lang="en-US"/>
              <a:t>awarding the contract		</a:t>
            </a:r>
            <a:endParaRPr/>
          </a:p>
          <a:p>
            <a:pPr indent="-457200" lvl="0" marL="457200" rtl="0" algn="l">
              <a:spcBef>
                <a:spcPts val="640"/>
              </a:spcBef>
              <a:spcAft>
                <a:spcPts val="0"/>
              </a:spcAft>
              <a:buClr>
                <a:schemeClr val="dk1"/>
              </a:buClr>
              <a:buSzPts val="3200"/>
              <a:buChar char="•"/>
            </a:pPr>
            <a:r>
              <a:rPr lang="en-US"/>
              <a:t>It is helpful to prepare formal evaluation procedures for selecting vendors</a:t>
            </a:r>
            <a:endParaRPr/>
          </a:p>
          <a:p>
            <a:pPr indent="-457200" lvl="0" marL="457200" rtl="0" algn="l">
              <a:spcBef>
                <a:spcPts val="640"/>
              </a:spcBef>
              <a:spcAft>
                <a:spcPts val="0"/>
              </a:spcAft>
              <a:buClr>
                <a:schemeClr val="dk1"/>
              </a:buClr>
              <a:buSzPts val="3200"/>
              <a:buChar char="•"/>
            </a:pPr>
            <a:r>
              <a:rPr lang="en-US"/>
              <a:t>Buyers often create a “short list”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Sample Proposal Evaluation Sheet</a:t>
            </a:r>
            <a:endParaRPr/>
          </a:p>
        </p:txBody>
      </p:sp>
      <p:pic>
        <p:nvPicPr>
          <p:cNvPr id="302" name="Google Shape;302;p47"/>
          <p:cNvPicPr preferRelativeResize="0"/>
          <p:nvPr/>
        </p:nvPicPr>
        <p:blipFill rotWithShape="1">
          <a:blip r:embed="rId3">
            <a:alphaModFix/>
          </a:blip>
          <a:srcRect b="0" l="0" r="0" t="0"/>
          <a:stretch/>
        </p:blipFill>
        <p:spPr>
          <a:xfrm>
            <a:off x="533400" y="1752600"/>
            <a:ext cx="8305800" cy="3819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Detailed Criteria for Selecting Suppliers</a:t>
            </a:r>
            <a:endParaRPr/>
          </a:p>
        </p:txBody>
      </p:sp>
      <p:pic>
        <p:nvPicPr>
          <p:cNvPr id="308" name="Google Shape;308;p48"/>
          <p:cNvPicPr preferRelativeResize="0"/>
          <p:nvPr/>
        </p:nvPicPr>
        <p:blipFill rotWithShape="1">
          <a:blip r:embed="rId3">
            <a:alphaModFix/>
          </a:blip>
          <a:srcRect b="0" l="0" r="0" t="0"/>
          <a:stretch/>
        </p:blipFill>
        <p:spPr>
          <a:xfrm>
            <a:off x="762000" y="1371600"/>
            <a:ext cx="7629525" cy="46910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Be Careful in Selecting Suppliers and Writing Their Contracts</a:t>
            </a:r>
            <a:endParaRPr/>
          </a:p>
        </p:txBody>
      </p:sp>
      <p:sp>
        <p:nvSpPr>
          <p:cNvPr id="314" name="Google Shape;314;p4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90500" lvl="0" marL="342900" rtl="0" algn="l">
              <a:lnSpc>
                <a:spcPct val="90000"/>
              </a:lnSpc>
              <a:spcBef>
                <a:spcPts val="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en-US" sz="2400"/>
              <a:t>Many dot-com companies were created to meet potential market needs, but many went out of business, mainly due to</a:t>
            </a:r>
            <a:endParaRPr/>
          </a:p>
          <a:p>
            <a:pPr indent="-285750" lvl="1" marL="742950" rtl="0" algn="l">
              <a:lnSpc>
                <a:spcPct val="90000"/>
              </a:lnSpc>
              <a:spcBef>
                <a:spcPts val="400"/>
              </a:spcBef>
              <a:spcAft>
                <a:spcPts val="0"/>
              </a:spcAft>
              <a:buClr>
                <a:schemeClr val="dk1"/>
              </a:buClr>
              <a:buSzPts val="2000"/>
              <a:buChar char="–"/>
            </a:pPr>
            <a:r>
              <a:rPr lang="en-US" sz="2000"/>
              <a:t> poor business planning</a:t>
            </a:r>
            <a:endParaRPr/>
          </a:p>
          <a:p>
            <a:pPr indent="-285750" lvl="1" marL="742950" rtl="0" algn="l">
              <a:lnSpc>
                <a:spcPct val="90000"/>
              </a:lnSpc>
              <a:spcBef>
                <a:spcPts val="400"/>
              </a:spcBef>
              <a:spcAft>
                <a:spcPts val="0"/>
              </a:spcAft>
              <a:buClr>
                <a:schemeClr val="dk1"/>
              </a:buClr>
              <a:buSzPts val="2000"/>
              <a:buChar char="–"/>
            </a:pPr>
            <a:r>
              <a:rPr lang="en-US" sz="2000"/>
              <a:t>lack of senior management operations experience,</a:t>
            </a:r>
            <a:endParaRPr/>
          </a:p>
          <a:p>
            <a:pPr indent="-285750" lvl="1" marL="742950" rtl="0" algn="l">
              <a:lnSpc>
                <a:spcPct val="90000"/>
              </a:lnSpc>
              <a:spcBef>
                <a:spcPts val="400"/>
              </a:spcBef>
              <a:spcAft>
                <a:spcPts val="0"/>
              </a:spcAft>
              <a:buClr>
                <a:schemeClr val="dk1"/>
              </a:buClr>
              <a:buSzPts val="2000"/>
              <a:buChar char="–"/>
            </a:pPr>
            <a:r>
              <a:rPr lang="en-US" sz="2000"/>
              <a:t>lack of leadership, and lack of visions.  </a:t>
            </a:r>
            <a:endParaRPr/>
          </a:p>
          <a:p>
            <a:pPr indent="-1905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en-US" sz="2400"/>
              <a:t>Check the stability of suppliers</a:t>
            </a:r>
            <a:endParaRPr/>
          </a:p>
          <a:p>
            <a:pPr indent="-1905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en-US" sz="2400"/>
              <a:t>Even well-known suppliers can impede project success.  Be sure to write and manage contracts well with all suppliers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1370013" y="301625"/>
            <a:ext cx="7313612" cy="652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Contract Administration</a:t>
            </a:r>
            <a:endParaRPr/>
          </a:p>
        </p:txBody>
      </p:sp>
      <p:sp>
        <p:nvSpPr>
          <p:cNvPr id="320" name="Google Shape;320;p50"/>
          <p:cNvSpPr txBox="1"/>
          <p:nvPr>
            <p:ph idx="1" type="body"/>
          </p:nvPr>
        </p:nvSpPr>
        <p:spPr>
          <a:xfrm>
            <a:off x="609600" y="1600200"/>
            <a:ext cx="8186738" cy="479107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2400"/>
              <a:buChar char="•"/>
            </a:pPr>
            <a:r>
              <a:rPr lang="en-US" sz="2400"/>
              <a:t>Contract administration ensures that the seller’s performance meets contractual requirements</a:t>
            </a:r>
            <a:endParaRPr/>
          </a:p>
          <a:p>
            <a:pPr indent="-304800" lvl="0" marL="457200" rtl="0" algn="l">
              <a:spcBef>
                <a:spcPts val="480"/>
              </a:spcBef>
              <a:spcAft>
                <a:spcPts val="0"/>
              </a:spcAft>
              <a:buClr>
                <a:schemeClr val="dk1"/>
              </a:buClr>
              <a:buSzPts val="2400"/>
              <a:buNone/>
            </a:pPr>
            <a:r>
              <a:t/>
            </a:r>
            <a:endParaRPr sz="2400"/>
          </a:p>
          <a:p>
            <a:pPr indent="-457200" lvl="0" marL="457200" rtl="0" algn="l">
              <a:spcBef>
                <a:spcPts val="480"/>
              </a:spcBef>
              <a:spcAft>
                <a:spcPts val="0"/>
              </a:spcAft>
              <a:buClr>
                <a:schemeClr val="dk1"/>
              </a:buClr>
              <a:buSzPts val="2400"/>
              <a:buChar char="•"/>
            </a:pPr>
            <a:r>
              <a:rPr lang="en-US" sz="2400"/>
              <a:t>Contracts are legal relationships, so it is important that legal and contracting professionals be involved in writing and administering contracts</a:t>
            </a:r>
            <a:endParaRPr/>
          </a:p>
          <a:p>
            <a:pPr indent="-304800" lvl="0" marL="457200" rtl="0" algn="l">
              <a:spcBef>
                <a:spcPts val="480"/>
              </a:spcBef>
              <a:spcAft>
                <a:spcPts val="0"/>
              </a:spcAft>
              <a:buClr>
                <a:schemeClr val="dk1"/>
              </a:buClr>
              <a:buSzPts val="2400"/>
              <a:buNone/>
            </a:pPr>
            <a:r>
              <a:t/>
            </a:r>
            <a:endParaRPr sz="2400"/>
          </a:p>
          <a:p>
            <a:pPr indent="-457200" lvl="0" marL="457200" rtl="0" algn="l">
              <a:spcBef>
                <a:spcPts val="480"/>
              </a:spcBef>
              <a:spcAft>
                <a:spcPts val="0"/>
              </a:spcAft>
              <a:buClr>
                <a:schemeClr val="dk1"/>
              </a:buClr>
              <a:buSzPts val="2400"/>
              <a:buChar char="•"/>
            </a:pPr>
            <a:r>
              <a:rPr lang="en-US" sz="2400"/>
              <a:t>Many project managers ignore contractual issues, which can result in serious problems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1651000" y="530225"/>
            <a:ext cx="7032625" cy="7350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Suggestions on Change Control for Contracts</a:t>
            </a:r>
            <a:endParaRPr sz="4320"/>
          </a:p>
        </p:txBody>
      </p:sp>
      <p:sp>
        <p:nvSpPr>
          <p:cNvPr id="326" name="Google Shape;326;p51"/>
          <p:cNvSpPr txBox="1"/>
          <p:nvPr>
            <p:ph idx="1" type="body"/>
          </p:nvPr>
        </p:nvSpPr>
        <p:spPr>
          <a:xfrm>
            <a:off x="533400" y="1828800"/>
            <a:ext cx="8186738" cy="479107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500"/>
              <a:buChar char="•"/>
            </a:pPr>
            <a:r>
              <a:rPr lang="en-US" sz="2500"/>
              <a:t>Changes to any part of the project need to be reviewed, approved, and documented by the same people in the same way that the original part of the plan was approved</a:t>
            </a:r>
            <a:endParaRPr/>
          </a:p>
          <a:p>
            <a:pPr indent="-298450" lvl="0" marL="457200" rtl="0" algn="l">
              <a:lnSpc>
                <a:spcPct val="90000"/>
              </a:lnSpc>
              <a:spcBef>
                <a:spcPts val="500"/>
              </a:spcBef>
              <a:spcAft>
                <a:spcPts val="0"/>
              </a:spcAft>
              <a:buClr>
                <a:schemeClr val="dk1"/>
              </a:buClr>
              <a:buSzPts val="2500"/>
              <a:buNone/>
            </a:pPr>
            <a:r>
              <a:t/>
            </a:r>
            <a:endParaRPr sz="2500"/>
          </a:p>
          <a:p>
            <a:pPr indent="-457200" lvl="0" marL="457200" rtl="0" algn="l">
              <a:lnSpc>
                <a:spcPct val="90000"/>
              </a:lnSpc>
              <a:spcBef>
                <a:spcPts val="500"/>
              </a:spcBef>
              <a:spcAft>
                <a:spcPts val="0"/>
              </a:spcAft>
              <a:buClr>
                <a:schemeClr val="dk1"/>
              </a:buClr>
              <a:buSzPts val="2500"/>
              <a:buChar char="•"/>
            </a:pPr>
            <a:r>
              <a:rPr lang="en-US" sz="2500"/>
              <a:t>Evaluation of any change should include an impact analysis. </a:t>
            </a:r>
            <a:endParaRPr/>
          </a:p>
          <a:p>
            <a:pPr indent="-457200" lvl="1" marL="857250" rtl="0" algn="l">
              <a:lnSpc>
                <a:spcPct val="90000"/>
              </a:lnSpc>
              <a:spcBef>
                <a:spcPts val="420"/>
              </a:spcBef>
              <a:spcAft>
                <a:spcPts val="0"/>
              </a:spcAft>
              <a:buClr>
                <a:schemeClr val="dk1"/>
              </a:buClr>
              <a:buSzPts val="2100"/>
              <a:buChar char="–"/>
            </a:pPr>
            <a:r>
              <a:rPr lang="en-US" sz="2100"/>
              <a:t>How will the change affect the scope, time, cost, and quality of the goods or services being provided? </a:t>
            </a:r>
            <a:endParaRPr/>
          </a:p>
          <a:p>
            <a:pPr indent="-298450" lvl="0" marL="457200" rtl="0" algn="l">
              <a:lnSpc>
                <a:spcPct val="90000"/>
              </a:lnSpc>
              <a:spcBef>
                <a:spcPts val="500"/>
              </a:spcBef>
              <a:spcAft>
                <a:spcPts val="0"/>
              </a:spcAft>
              <a:buClr>
                <a:schemeClr val="dk1"/>
              </a:buClr>
              <a:buSzPts val="2500"/>
              <a:buNone/>
            </a:pPr>
            <a:r>
              <a:t/>
            </a:r>
            <a:endParaRPr sz="2500"/>
          </a:p>
          <a:p>
            <a:pPr indent="-457200" lvl="0" marL="457200" rtl="0" algn="l">
              <a:lnSpc>
                <a:spcPct val="90000"/>
              </a:lnSpc>
              <a:spcBef>
                <a:spcPts val="500"/>
              </a:spcBef>
              <a:spcAft>
                <a:spcPts val="0"/>
              </a:spcAft>
              <a:buClr>
                <a:schemeClr val="dk1"/>
              </a:buClr>
              <a:buSzPts val="2500"/>
              <a:buChar char="•"/>
            </a:pPr>
            <a:r>
              <a:rPr lang="en-US" sz="2500"/>
              <a:t>Changes must be documented in writing. Project team members should also document all important meetings and telephone calls</a:t>
            </a:r>
            <a:endParaRPr/>
          </a:p>
          <a:p>
            <a:pPr indent="-254000" lvl="0" marL="4572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Reasons</a:t>
            </a:r>
            <a:endParaRPr/>
          </a:p>
        </p:txBody>
      </p:sp>
      <p:sp>
        <p:nvSpPr>
          <p:cNvPr id="108" name="Google Shape;10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Current software no longer meets your needs.</a:t>
            </a:r>
            <a:endParaRPr/>
          </a:p>
          <a:p>
            <a:pPr indent="-342900" lvl="0" marL="342900" rtl="0" algn="l">
              <a:spcBef>
                <a:spcPts val="640"/>
              </a:spcBef>
              <a:spcAft>
                <a:spcPts val="0"/>
              </a:spcAft>
              <a:buClr>
                <a:schemeClr val="dk1"/>
              </a:buClr>
              <a:buSzPts val="3200"/>
              <a:buChar char="•"/>
            </a:pPr>
            <a:r>
              <a:rPr lang="en-US"/>
              <a:t>It is unable to provide valuable information; </a:t>
            </a:r>
            <a:endParaRPr/>
          </a:p>
          <a:p>
            <a:pPr indent="-342900" lvl="0" marL="342900" rtl="0" algn="l">
              <a:spcBef>
                <a:spcPts val="640"/>
              </a:spcBef>
              <a:spcAft>
                <a:spcPts val="0"/>
              </a:spcAft>
              <a:buClr>
                <a:schemeClr val="dk1"/>
              </a:buClr>
              <a:buSzPts val="3200"/>
              <a:buChar char="•"/>
            </a:pPr>
            <a:r>
              <a:rPr lang="en-US"/>
              <a:t>Does not support your current business process;</a:t>
            </a:r>
            <a:endParaRPr/>
          </a:p>
          <a:p>
            <a:pPr indent="-342900" lvl="0" marL="342900" rtl="0" algn="l">
              <a:spcBef>
                <a:spcPts val="640"/>
              </a:spcBef>
              <a:spcAft>
                <a:spcPts val="0"/>
              </a:spcAft>
              <a:buClr>
                <a:schemeClr val="dk1"/>
              </a:buClr>
              <a:buSzPts val="3200"/>
              <a:buChar char="•"/>
            </a:pPr>
            <a:r>
              <a:rPr lang="en-US"/>
              <a:t>Is difficult to maintain </a:t>
            </a:r>
            <a:endParaRPr/>
          </a:p>
          <a:p>
            <a:pPr indent="-342900" lvl="0" marL="342900" rtl="0" algn="l">
              <a:spcBef>
                <a:spcPts val="640"/>
              </a:spcBef>
              <a:spcAft>
                <a:spcPts val="0"/>
              </a:spcAft>
              <a:buClr>
                <a:schemeClr val="dk1"/>
              </a:buClr>
              <a:buSzPts val="3200"/>
              <a:buChar char="•"/>
            </a:pPr>
            <a:r>
              <a:rPr lang="en-US"/>
              <a:t>Is frequently unavailable due to system failures.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Contract Close-out</a:t>
            </a:r>
            <a:endParaRPr/>
          </a:p>
        </p:txBody>
      </p:sp>
      <p:sp>
        <p:nvSpPr>
          <p:cNvPr id="332" name="Google Shape;332;p52"/>
          <p:cNvSpPr txBox="1"/>
          <p:nvPr>
            <p:ph idx="1" type="body"/>
          </p:nvPr>
        </p:nvSpPr>
        <p:spPr>
          <a:xfrm>
            <a:off x="533400" y="1828800"/>
            <a:ext cx="8458200" cy="457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Contract close-out includes</a:t>
            </a:r>
            <a:endParaRPr/>
          </a:p>
          <a:p>
            <a:pPr indent="-285750" lvl="1" marL="742950" rtl="0" algn="l">
              <a:spcBef>
                <a:spcPts val="560"/>
              </a:spcBef>
              <a:spcAft>
                <a:spcPts val="0"/>
              </a:spcAft>
              <a:buClr>
                <a:schemeClr val="dk1"/>
              </a:buClr>
              <a:buSzPts val="2800"/>
              <a:buChar char="–"/>
            </a:pPr>
            <a:r>
              <a:rPr lang="en-US"/>
              <a:t>product verification to determine if all work was completed correctly and satisfactorily</a:t>
            </a:r>
            <a:endParaRPr/>
          </a:p>
          <a:p>
            <a:pPr indent="-285750" lvl="1" marL="742950" rtl="0" algn="l">
              <a:spcBef>
                <a:spcPts val="560"/>
              </a:spcBef>
              <a:spcAft>
                <a:spcPts val="0"/>
              </a:spcAft>
              <a:buClr>
                <a:schemeClr val="dk1"/>
              </a:buClr>
              <a:buSzPts val="2800"/>
              <a:buChar char="–"/>
            </a:pPr>
            <a:r>
              <a:rPr lang="en-US"/>
              <a:t>administrative activities to update records to reflect final results</a:t>
            </a:r>
            <a:endParaRPr/>
          </a:p>
          <a:p>
            <a:pPr indent="-285750" lvl="1" marL="742950" rtl="0" algn="l">
              <a:spcBef>
                <a:spcPts val="560"/>
              </a:spcBef>
              <a:spcAft>
                <a:spcPts val="0"/>
              </a:spcAft>
              <a:buClr>
                <a:schemeClr val="dk1"/>
              </a:buClr>
              <a:buSzPts val="2800"/>
              <a:buChar char="–"/>
            </a:pPr>
            <a:r>
              <a:rPr lang="en-US"/>
              <a:t>archiving information for future use</a:t>
            </a:r>
            <a:endParaRPr/>
          </a:p>
          <a:p>
            <a:pPr indent="-342900" lvl="0" marL="342900" rtl="0" algn="l">
              <a:spcBef>
                <a:spcPts val="640"/>
              </a:spcBef>
              <a:spcAft>
                <a:spcPts val="0"/>
              </a:spcAft>
              <a:buClr>
                <a:schemeClr val="dk1"/>
              </a:buClr>
              <a:buSzPts val="3200"/>
              <a:buChar char="•"/>
            </a:pPr>
            <a:r>
              <a:rPr lang="en-US"/>
              <a:t>Procurement audits identify lessons learned in the procurement process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1371600" y="152400"/>
            <a:ext cx="7313613" cy="11001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Using Software to Assist in Project Procurement Management</a:t>
            </a:r>
            <a:endParaRPr/>
          </a:p>
        </p:txBody>
      </p:sp>
      <p:sp>
        <p:nvSpPr>
          <p:cNvPr id="338" name="Google Shape;338;p53"/>
          <p:cNvSpPr txBox="1"/>
          <p:nvPr>
            <p:ph idx="1" type="body"/>
          </p:nvPr>
        </p:nvSpPr>
        <p:spPr>
          <a:xfrm>
            <a:off x="533400" y="1676400"/>
            <a:ext cx="8186738" cy="4791075"/>
          </a:xfrm>
          <a:prstGeom prst="rect">
            <a:avLst/>
          </a:prstGeom>
          <a:noFill/>
          <a:ln>
            <a:noFill/>
          </a:ln>
        </p:spPr>
        <p:txBody>
          <a:bodyPr anchorCtr="0" anchor="t" bIns="45700" lIns="91425" spcFirstLastPara="1" rIns="91425" wrap="square" tIns="45700">
            <a:noAutofit/>
          </a:bodyPr>
          <a:lstStyle/>
          <a:p>
            <a:pPr indent="-228600" lvl="2" marL="1370013" rtl="0" algn="just">
              <a:lnSpc>
                <a:spcPct val="90000"/>
              </a:lnSpc>
              <a:spcBef>
                <a:spcPts val="0"/>
              </a:spcBef>
              <a:spcAft>
                <a:spcPts val="0"/>
              </a:spcAft>
              <a:buClr>
                <a:schemeClr val="dk1"/>
              </a:buClr>
              <a:buSzPts val="1800"/>
              <a:buFont typeface="Noto Sans Symbols"/>
              <a:buNone/>
            </a:pPr>
            <a:r>
              <a:t/>
            </a:r>
            <a:endParaRPr sz="1800"/>
          </a:p>
          <a:p>
            <a:pPr indent="-457200" lvl="0" marL="457200" rtl="0" algn="l">
              <a:lnSpc>
                <a:spcPct val="90000"/>
              </a:lnSpc>
              <a:spcBef>
                <a:spcPts val="420"/>
              </a:spcBef>
              <a:spcAft>
                <a:spcPts val="0"/>
              </a:spcAft>
              <a:buClr>
                <a:schemeClr val="dk1"/>
              </a:buClr>
              <a:buSzPts val="2100"/>
              <a:buChar char="•"/>
            </a:pPr>
            <a:r>
              <a:rPr lang="en-US" sz="2100"/>
              <a:t>Word processing software helps in writing proposals and contracts, spreadsheets help in evaluating suppliers, databases help track suppliers, and presentation software aids in presenting procurement-related information</a:t>
            </a:r>
            <a:endParaRPr/>
          </a:p>
          <a:p>
            <a:pPr indent="-457200" lvl="0" marL="457200" rtl="0" algn="l">
              <a:lnSpc>
                <a:spcPct val="90000"/>
              </a:lnSpc>
              <a:spcBef>
                <a:spcPts val="420"/>
              </a:spcBef>
              <a:spcAft>
                <a:spcPts val="0"/>
              </a:spcAft>
              <a:buClr>
                <a:schemeClr val="dk1"/>
              </a:buClr>
              <a:buSzPts val="2100"/>
              <a:buChar char="•"/>
            </a:pPr>
            <a:r>
              <a:rPr lang="en-US" sz="2100"/>
              <a:t>In the late 1990s and early 2000s, many companies started using e-procurement software to do many procurement functions electronically</a:t>
            </a:r>
            <a:endParaRPr/>
          </a:p>
          <a:p>
            <a:pPr indent="-457200" lvl="0" marL="457200" rtl="0" algn="l">
              <a:lnSpc>
                <a:spcPct val="90000"/>
              </a:lnSpc>
              <a:spcBef>
                <a:spcPts val="420"/>
              </a:spcBef>
              <a:spcAft>
                <a:spcPts val="0"/>
              </a:spcAft>
              <a:buClr>
                <a:schemeClr val="dk1"/>
              </a:buClr>
              <a:buSzPts val="2100"/>
              <a:buChar char="•"/>
            </a:pPr>
            <a:r>
              <a:rPr lang="en-US" sz="2100"/>
              <a:t>Companies such as Commerce One, Ariba, Concur Technologies, SAS, and Baan provide corporate procurement services over the Internet</a:t>
            </a:r>
            <a:endParaRPr/>
          </a:p>
          <a:p>
            <a:pPr indent="-457200" lvl="0" marL="457200" rtl="0" algn="l">
              <a:lnSpc>
                <a:spcPct val="90000"/>
              </a:lnSpc>
              <a:spcBef>
                <a:spcPts val="420"/>
              </a:spcBef>
              <a:spcAft>
                <a:spcPts val="0"/>
              </a:spcAft>
              <a:buClr>
                <a:schemeClr val="dk1"/>
              </a:buClr>
              <a:buSzPts val="2100"/>
              <a:buChar char="•"/>
            </a:pPr>
            <a:r>
              <a:rPr lang="en-US" sz="2100"/>
              <a:t>Organizations also use other Internet tools to help find information on suppliers or auction goods and services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Acquiring IS system</a:t>
            </a:r>
            <a:endParaRPr/>
          </a:p>
        </p:txBody>
      </p:sp>
      <p:sp>
        <p:nvSpPr>
          <p:cNvPr id="344" name="Google Shape;344;p5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350" name="Google Shape;350;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Acquiring new systems go beyond building in-house</a:t>
            </a:r>
            <a:endParaRPr/>
          </a:p>
          <a:p>
            <a:pPr indent="-342900" lvl="0" marL="342900" rtl="0" algn="l">
              <a:spcBef>
                <a:spcPts val="640"/>
              </a:spcBef>
              <a:spcAft>
                <a:spcPts val="0"/>
              </a:spcAft>
              <a:buClr>
                <a:schemeClr val="dk1"/>
              </a:buClr>
              <a:buSzPts val="3200"/>
              <a:buChar char="•"/>
            </a:pPr>
            <a:r>
              <a:rPr lang="en-US"/>
              <a:t>Nowadays company can decide which IT task will remain in-house which will be provided and managed by  outside organization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Planning </a:t>
            </a:r>
            <a:endParaRPr/>
          </a:p>
        </p:txBody>
      </p:sp>
      <p:sp>
        <p:nvSpPr>
          <p:cNvPr id="357" name="Google Shape;357;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Need for application</a:t>
            </a:r>
            <a:endParaRPr/>
          </a:p>
          <a:p>
            <a:pPr indent="-342900" lvl="0" marL="342900" rtl="0" algn="l">
              <a:spcBef>
                <a:spcPts val="640"/>
              </a:spcBef>
              <a:spcAft>
                <a:spcPts val="0"/>
              </a:spcAft>
              <a:buClr>
                <a:schemeClr val="dk1"/>
              </a:buClr>
              <a:buSzPts val="3200"/>
              <a:buChar char="•"/>
            </a:pPr>
            <a:r>
              <a:rPr lang="en-US"/>
              <a:t>Cost- benefit</a:t>
            </a:r>
            <a:endParaRPr/>
          </a:p>
          <a:p>
            <a:pPr indent="-342900" lvl="0" marL="342900" rtl="0" algn="l">
              <a:spcBef>
                <a:spcPts val="640"/>
              </a:spcBef>
              <a:spcAft>
                <a:spcPts val="0"/>
              </a:spcAft>
              <a:buClr>
                <a:schemeClr val="dk1"/>
              </a:buClr>
              <a:buSzPts val="3200"/>
              <a:buChar char="•"/>
            </a:pPr>
            <a:r>
              <a:rPr lang="en-US"/>
              <a:t>This project versus other projects</a:t>
            </a:r>
            <a:endParaRPr/>
          </a:p>
          <a:p>
            <a:pPr indent="-342900" lvl="0" marL="342900" rtl="0" algn="l">
              <a:spcBef>
                <a:spcPts val="640"/>
              </a:spcBef>
              <a:spcAft>
                <a:spcPts val="0"/>
              </a:spcAft>
              <a:buClr>
                <a:schemeClr val="dk1"/>
              </a:buClr>
              <a:buSzPts val="3200"/>
              <a:buChar char="•"/>
            </a:pPr>
            <a:r>
              <a:rPr lang="en-US"/>
              <a:t>Strategic planning process changes its objectives according </a:t>
            </a:r>
            <a:r>
              <a:rPr b="1" lang="en-US"/>
              <a:t>to changing markets and opportunities</a:t>
            </a:r>
            <a:endParaRPr/>
          </a:p>
          <a:p>
            <a:pPr indent="-342900" lvl="0" marL="342900" rtl="0" algn="l">
              <a:spcBef>
                <a:spcPts val="640"/>
              </a:spcBef>
              <a:spcAft>
                <a:spcPts val="0"/>
              </a:spcAft>
              <a:buClr>
                <a:schemeClr val="dk1"/>
              </a:buClr>
              <a:buSzPts val="3200"/>
              <a:buChar char="•"/>
            </a:pPr>
            <a:r>
              <a:rPr lang="en-US"/>
              <a:t>Strategic plan includes both technical and managerial aspects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Objectives of IT strategic plan</a:t>
            </a:r>
            <a:endParaRPr/>
          </a:p>
        </p:txBody>
      </p:sp>
      <p:sp>
        <p:nvSpPr>
          <p:cNvPr id="363" name="Google Shape;363;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t>Alignment – example</a:t>
            </a:r>
            <a:endParaRPr/>
          </a:p>
          <a:p>
            <a:pPr indent="-285750" lvl="1" marL="742950" rtl="0" algn="l">
              <a:lnSpc>
                <a:spcPct val="90000"/>
              </a:lnSpc>
              <a:spcBef>
                <a:spcPts val="518"/>
              </a:spcBef>
              <a:spcAft>
                <a:spcPts val="0"/>
              </a:spcAft>
              <a:buClr>
                <a:schemeClr val="dk1"/>
              </a:buClr>
              <a:buSzPts val="2590"/>
              <a:buChar char="–"/>
            </a:pPr>
            <a:r>
              <a:rPr lang="en-US" sz="2590"/>
              <a:t>Company that would like to </a:t>
            </a:r>
            <a:r>
              <a:rPr b="1" lang="en-US" sz="2590"/>
              <a:t>improve customer service at any minimum cost </a:t>
            </a:r>
            <a:endParaRPr/>
          </a:p>
          <a:p>
            <a:pPr indent="-285750" lvl="1" marL="742950" rtl="0" algn="l">
              <a:lnSpc>
                <a:spcPct val="90000"/>
              </a:lnSpc>
              <a:spcBef>
                <a:spcPts val="518"/>
              </a:spcBef>
              <a:spcAft>
                <a:spcPts val="0"/>
              </a:spcAft>
              <a:buClr>
                <a:schemeClr val="dk1"/>
              </a:buClr>
              <a:buSzPts val="2590"/>
              <a:buChar char="–"/>
            </a:pPr>
            <a:r>
              <a:rPr lang="en-US" sz="2590"/>
              <a:t>Company that provides </a:t>
            </a:r>
            <a:r>
              <a:rPr b="1" lang="en-US" sz="2590"/>
              <a:t>product/service at low cost</a:t>
            </a:r>
            <a:endParaRPr/>
          </a:p>
          <a:p>
            <a:pPr indent="-285750" lvl="1" marL="742950" rtl="0" algn="l">
              <a:lnSpc>
                <a:spcPct val="90000"/>
              </a:lnSpc>
              <a:spcBef>
                <a:spcPts val="518"/>
              </a:spcBef>
              <a:spcAft>
                <a:spcPts val="0"/>
              </a:spcAft>
              <a:buClr>
                <a:schemeClr val="dk1"/>
              </a:buClr>
              <a:buSzPts val="2590"/>
              <a:buNone/>
            </a:pPr>
            <a:r>
              <a:rPr lang="en-US" sz="2590"/>
              <a:t>Both have different objective</a:t>
            </a:r>
            <a:endParaRPr/>
          </a:p>
          <a:p>
            <a:pPr indent="-342900" lvl="0" marL="342900" rtl="0" algn="l">
              <a:lnSpc>
                <a:spcPct val="90000"/>
              </a:lnSpc>
              <a:spcBef>
                <a:spcPts val="592"/>
              </a:spcBef>
              <a:spcAft>
                <a:spcPts val="0"/>
              </a:spcAft>
              <a:buClr>
                <a:schemeClr val="dk1"/>
              </a:buClr>
              <a:buSzPts val="2960"/>
              <a:buChar char="•"/>
            </a:pPr>
            <a:r>
              <a:rPr lang="en-US" sz="2960"/>
              <a:t>It must provide IT architecture that seamlessly connect to users, application and databases</a:t>
            </a:r>
            <a:endParaRPr/>
          </a:p>
          <a:p>
            <a:pPr indent="-342900" lvl="0" marL="342900" rtl="0" algn="l">
              <a:lnSpc>
                <a:spcPct val="90000"/>
              </a:lnSpc>
              <a:spcBef>
                <a:spcPts val="592"/>
              </a:spcBef>
              <a:spcAft>
                <a:spcPts val="0"/>
              </a:spcAft>
              <a:buClr>
                <a:schemeClr val="dk1"/>
              </a:buClr>
              <a:buSzPts val="2960"/>
              <a:buChar char="•"/>
            </a:pPr>
            <a:r>
              <a:rPr lang="en-US" sz="2960"/>
              <a:t>IT development resources should be adequately assigned to finish the project in time, in budget and with required functionality</a:t>
            </a:r>
            <a:endParaRPr/>
          </a:p>
          <a:p>
            <a:pPr indent="-121284" lvl="1" marL="742950" rtl="0" algn="l">
              <a:lnSpc>
                <a:spcPct val="90000"/>
              </a:lnSpc>
              <a:spcBef>
                <a:spcPts val="518"/>
              </a:spcBef>
              <a:spcAft>
                <a:spcPts val="0"/>
              </a:spcAft>
              <a:buClr>
                <a:schemeClr val="dk1"/>
              </a:buClr>
              <a:buSzPts val="2590"/>
              <a:buNone/>
            </a:pPr>
            <a:r>
              <a:t/>
            </a:r>
            <a:endParaRPr sz="259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IT steering committee</a:t>
            </a:r>
            <a:endParaRPr/>
          </a:p>
        </p:txBody>
      </p:sp>
      <p:sp>
        <p:nvSpPr>
          <p:cNvPr id="369" name="Google Shape;369;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comprises of group of managers, staff who establish IT priorities – develop IS operational plan</a:t>
            </a:r>
            <a:endParaRPr/>
          </a:p>
          <a:p>
            <a:pPr indent="-285750" lvl="1" marL="742950" rtl="0" algn="l">
              <a:spcBef>
                <a:spcPts val="560"/>
              </a:spcBef>
              <a:spcAft>
                <a:spcPts val="0"/>
              </a:spcAft>
              <a:buClr>
                <a:schemeClr val="dk1"/>
              </a:buClr>
              <a:buSzPts val="2800"/>
              <a:buChar char="–"/>
            </a:pPr>
            <a:r>
              <a:rPr lang="en-US"/>
              <a:t>Mission</a:t>
            </a:r>
            <a:endParaRPr/>
          </a:p>
          <a:p>
            <a:pPr indent="-285750" lvl="1" marL="742950" rtl="0" algn="l">
              <a:spcBef>
                <a:spcPts val="560"/>
              </a:spcBef>
              <a:spcAft>
                <a:spcPts val="0"/>
              </a:spcAft>
              <a:buClr>
                <a:schemeClr val="dk1"/>
              </a:buClr>
              <a:buSzPts val="2800"/>
              <a:buChar char="–"/>
            </a:pPr>
            <a:r>
              <a:rPr lang="en-US"/>
              <a:t>IS environment</a:t>
            </a:r>
            <a:endParaRPr/>
          </a:p>
          <a:p>
            <a:pPr indent="-285750" lvl="1" marL="742950" rtl="0" algn="l">
              <a:spcBef>
                <a:spcPts val="560"/>
              </a:spcBef>
              <a:spcAft>
                <a:spcPts val="0"/>
              </a:spcAft>
              <a:buClr>
                <a:schemeClr val="dk1"/>
              </a:buClr>
              <a:buSzPts val="2800"/>
              <a:buChar char="–"/>
            </a:pPr>
            <a:r>
              <a:rPr lang="en-US"/>
              <a:t>Objectives</a:t>
            </a:r>
            <a:endParaRPr/>
          </a:p>
          <a:p>
            <a:pPr indent="-285750" lvl="1" marL="742950" rtl="0" algn="l">
              <a:spcBef>
                <a:spcPts val="560"/>
              </a:spcBef>
              <a:spcAft>
                <a:spcPts val="0"/>
              </a:spcAft>
              <a:buClr>
                <a:schemeClr val="dk1"/>
              </a:buClr>
              <a:buSzPts val="2800"/>
              <a:buChar char="–"/>
            </a:pPr>
            <a:r>
              <a:rPr lang="en-US"/>
              <a:t>Constraints on IT function</a:t>
            </a:r>
            <a:endParaRPr/>
          </a:p>
          <a:p>
            <a:pPr indent="-285750" lvl="1" marL="742950" rtl="0" algn="l">
              <a:spcBef>
                <a:spcPts val="560"/>
              </a:spcBef>
              <a:spcAft>
                <a:spcPts val="0"/>
              </a:spcAft>
              <a:buClr>
                <a:schemeClr val="dk1"/>
              </a:buClr>
              <a:buSzPts val="2800"/>
              <a:buChar char="–"/>
            </a:pPr>
            <a:r>
              <a:rPr lang="en-US"/>
              <a:t>Resource allocation and PM</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Evaluating IT investment</a:t>
            </a:r>
            <a:endParaRPr/>
          </a:p>
        </p:txBody>
      </p:sp>
      <p:sp>
        <p:nvSpPr>
          <p:cNvPr id="375" name="Google Shape;375;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Fixed cost</a:t>
            </a:r>
            <a:endParaRPr/>
          </a:p>
          <a:p>
            <a:pPr indent="-342900" lvl="0" marL="342900" rtl="0" algn="l">
              <a:spcBef>
                <a:spcPts val="640"/>
              </a:spcBef>
              <a:spcAft>
                <a:spcPts val="0"/>
              </a:spcAft>
              <a:buClr>
                <a:schemeClr val="dk1"/>
              </a:buClr>
              <a:buSzPts val="3200"/>
              <a:buChar char="•"/>
            </a:pPr>
            <a:r>
              <a:rPr lang="en-US"/>
              <a:t>Operational cost</a:t>
            </a:r>
            <a:endParaRPr/>
          </a:p>
          <a:p>
            <a:pPr indent="-342900" lvl="0" marL="342900" rtl="0" algn="l">
              <a:spcBef>
                <a:spcPts val="640"/>
              </a:spcBef>
              <a:spcAft>
                <a:spcPts val="0"/>
              </a:spcAft>
              <a:buClr>
                <a:schemeClr val="dk1"/>
              </a:buClr>
              <a:buSzPts val="3200"/>
              <a:buChar char="•"/>
            </a:pPr>
            <a:r>
              <a:rPr lang="en-US"/>
              <a:t>Maintenance cost</a:t>
            </a:r>
            <a:endParaRPr/>
          </a:p>
          <a:p>
            <a:pPr indent="-342900" lvl="0" marL="342900" rtl="0" algn="l">
              <a:spcBef>
                <a:spcPts val="640"/>
              </a:spcBef>
              <a:spcAft>
                <a:spcPts val="0"/>
              </a:spcAft>
              <a:buClr>
                <a:schemeClr val="dk1"/>
              </a:buClr>
              <a:buSzPts val="3200"/>
              <a:buChar char="•"/>
            </a:pPr>
            <a:r>
              <a:rPr lang="en-US"/>
              <a:t>Assess benefits – using, NPV, ROI, BVA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Strategies for acquiring IT applications</a:t>
            </a:r>
            <a:endParaRPr sz="3959"/>
          </a:p>
        </p:txBody>
      </p:sp>
      <p:sp>
        <p:nvSpPr>
          <p:cNvPr id="381" name="Google Shape;381;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How much company want to code?</a:t>
            </a:r>
            <a:endParaRPr/>
          </a:p>
          <a:p>
            <a:pPr indent="-342900" lvl="0" marL="342900" rtl="0" algn="l">
              <a:spcBef>
                <a:spcPts val="640"/>
              </a:spcBef>
              <a:spcAft>
                <a:spcPts val="0"/>
              </a:spcAft>
              <a:buClr>
                <a:schemeClr val="dk1"/>
              </a:buClr>
              <a:buSzPts val="3200"/>
              <a:buChar char="•"/>
            </a:pPr>
            <a:r>
              <a:rPr lang="en-US"/>
              <a:t>Companies can buy prewritten apps (COTS)</a:t>
            </a:r>
            <a:endParaRPr/>
          </a:p>
          <a:p>
            <a:pPr indent="-342900" lvl="0" marL="342900" rtl="0" algn="l">
              <a:spcBef>
                <a:spcPts val="640"/>
              </a:spcBef>
              <a:spcAft>
                <a:spcPts val="0"/>
              </a:spcAft>
              <a:buClr>
                <a:schemeClr val="dk1"/>
              </a:buClr>
              <a:buSzPts val="3200"/>
              <a:buChar char="•"/>
            </a:pPr>
            <a:r>
              <a:rPr lang="en-US"/>
              <a:t>Depending on funds available can rent / lease</a:t>
            </a:r>
            <a:endParaRPr/>
          </a:p>
          <a:p>
            <a:pPr indent="-342900" lvl="0" marL="342900" rtl="0" algn="l">
              <a:spcBef>
                <a:spcPts val="640"/>
              </a:spcBef>
              <a:spcAft>
                <a:spcPts val="0"/>
              </a:spcAft>
              <a:buClr>
                <a:schemeClr val="dk1"/>
              </a:buClr>
              <a:buSzPts val="3200"/>
              <a:buChar char="•"/>
            </a:pPr>
            <a:r>
              <a:rPr lang="en-US"/>
              <a:t>Where to run the application? </a:t>
            </a:r>
            <a:endParaRPr/>
          </a:p>
          <a:p>
            <a:pPr indent="-285750" lvl="1" marL="742950" rtl="0" algn="l">
              <a:spcBef>
                <a:spcPts val="560"/>
              </a:spcBef>
              <a:spcAft>
                <a:spcPts val="0"/>
              </a:spcAft>
              <a:buClr>
                <a:schemeClr val="dk1"/>
              </a:buClr>
              <a:buSzPts val="2800"/>
              <a:buChar char="–"/>
            </a:pPr>
            <a:r>
              <a:rPr lang="en-US"/>
              <a:t>SaaS vendor or application service provider.</a:t>
            </a:r>
            <a:endParaRPr/>
          </a:p>
          <a:p>
            <a:pPr indent="-342900" lvl="0" marL="342900" rtl="0" algn="l">
              <a:spcBef>
                <a:spcPts val="640"/>
              </a:spcBef>
              <a:spcAft>
                <a:spcPts val="0"/>
              </a:spcAft>
              <a:buClr>
                <a:schemeClr val="dk1"/>
              </a:buClr>
              <a:buSzPts val="3200"/>
              <a:buChar char="•"/>
            </a:pPr>
            <a:r>
              <a:rPr lang="en-US"/>
              <a:t>Choose between open- source software or from a vendor. </a:t>
            </a:r>
            <a:endParaRPr/>
          </a:p>
          <a:p>
            <a:pPr indent="-342900" lvl="0" marL="342900" rtl="0" algn="l">
              <a:spcBef>
                <a:spcPts val="640"/>
              </a:spcBef>
              <a:spcAft>
                <a:spcPts val="0"/>
              </a:spcAft>
              <a:buClr>
                <a:schemeClr val="dk1"/>
              </a:buClr>
              <a:buSzPts val="3200"/>
              <a:buChar char="•"/>
            </a:pPr>
            <a:r>
              <a:rPr lang="en-US"/>
              <a:t>Customize it in-house or out-source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Some acquisition methods</a:t>
            </a:r>
            <a:endParaRPr/>
          </a:p>
        </p:txBody>
      </p:sp>
      <p:sp>
        <p:nvSpPr>
          <p:cNvPr id="387" name="Google Shape;387;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COTS</a:t>
            </a:r>
            <a:endParaRPr/>
          </a:p>
          <a:p>
            <a:pPr indent="-342900" lvl="0" marL="342900" rtl="0" algn="l">
              <a:lnSpc>
                <a:spcPct val="90000"/>
              </a:lnSpc>
              <a:spcBef>
                <a:spcPts val="640"/>
              </a:spcBef>
              <a:spcAft>
                <a:spcPts val="0"/>
              </a:spcAft>
              <a:buClr>
                <a:schemeClr val="dk1"/>
              </a:buClr>
              <a:buSzPts val="3200"/>
              <a:buChar char="•"/>
            </a:pPr>
            <a:r>
              <a:rPr lang="en-US"/>
              <a:t>Customize prewritten application</a:t>
            </a:r>
            <a:endParaRPr/>
          </a:p>
          <a:p>
            <a:pPr indent="-342900" lvl="0" marL="342900" rtl="0" algn="l">
              <a:lnSpc>
                <a:spcPct val="90000"/>
              </a:lnSpc>
              <a:spcBef>
                <a:spcPts val="640"/>
              </a:spcBef>
              <a:spcAft>
                <a:spcPts val="0"/>
              </a:spcAft>
              <a:buClr>
                <a:schemeClr val="dk1"/>
              </a:buClr>
              <a:buSzPts val="3200"/>
              <a:buChar char="•"/>
            </a:pPr>
            <a:r>
              <a:rPr lang="en-US"/>
              <a:t>Lease the application</a:t>
            </a:r>
            <a:endParaRPr/>
          </a:p>
          <a:p>
            <a:pPr indent="-342900" lvl="0" marL="342900" rtl="0" algn="l">
              <a:lnSpc>
                <a:spcPct val="90000"/>
              </a:lnSpc>
              <a:spcBef>
                <a:spcPts val="640"/>
              </a:spcBef>
              <a:spcAft>
                <a:spcPts val="0"/>
              </a:spcAft>
              <a:buClr>
                <a:schemeClr val="dk1"/>
              </a:buClr>
              <a:buSzPts val="3200"/>
              <a:buChar char="•"/>
            </a:pPr>
            <a:r>
              <a:rPr lang="en-US"/>
              <a:t>Use SaaS vendor or application service provider.</a:t>
            </a:r>
            <a:endParaRPr/>
          </a:p>
          <a:p>
            <a:pPr indent="-342900" lvl="0" marL="342900" rtl="0" algn="l">
              <a:lnSpc>
                <a:spcPct val="90000"/>
              </a:lnSpc>
              <a:spcBef>
                <a:spcPts val="640"/>
              </a:spcBef>
              <a:spcAft>
                <a:spcPts val="0"/>
              </a:spcAft>
              <a:buClr>
                <a:schemeClr val="dk1"/>
              </a:buClr>
              <a:buSzPts val="3200"/>
              <a:buChar char="•"/>
            </a:pPr>
            <a:r>
              <a:rPr lang="en-US"/>
              <a:t>Use open-source software</a:t>
            </a:r>
            <a:endParaRPr/>
          </a:p>
          <a:p>
            <a:pPr indent="-342900" lvl="0" marL="342900" rtl="0" algn="l">
              <a:lnSpc>
                <a:spcPct val="90000"/>
              </a:lnSpc>
              <a:spcBef>
                <a:spcPts val="640"/>
              </a:spcBef>
              <a:spcAft>
                <a:spcPts val="0"/>
              </a:spcAft>
              <a:buClr>
                <a:schemeClr val="dk1"/>
              </a:buClr>
              <a:buSzPts val="3200"/>
              <a:buChar char="•"/>
            </a:pPr>
            <a:r>
              <a:rPr lang="en-US"/>
              <a:t>Use outsourcing</a:t>
            </a:r>
            <a:endParaRPr/>
          </a:p>
          <a:p>
            <a:pPr indent="-342900" lvl="0" marL="342900" rtl="0" algn="l">
              <a:lnSpc>
                <a:spcPct val="90000"/>
              </a:lnSpc>
              <a:spcBef>
                <a:spcPts val="640"/>
              </a:spcBef>
              <a:spcAft>
                <a:spcPts val="0"/>
              </a:spcAft>
              <a:buClr>
                <a:schemeClr val="dk1"/>
              </a:buClr>
              <a:buSzPts val="3200"/>
              <a:buChar char="•"/>
            </a:pPr>
            <a:r>
              <a:rPr lang="en-US"/>
              <a:t>Employ custom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0"/>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Introduction</a:t>
            </a:r>
            <a:endParaRPr sz="3959"/>
          </a:p>
        </p:txBody>
      </p:sp>
      <p:sp>
        <p:nvSpPr>
          <p:cNvPr id="115" name="Google Shape;115;p17"/>
          <p:cNvSpPr txBox="1"/>
          <p:nvPr>
            <p:ph idx="1" type="body"/>
          </p:nvPr>
        </p:nvSpPr>
        <p:spPr>
          <a:xfrm>
            <a:off x="228600" y="762000"/>
            <a:ext cx="8915400" cy="6096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lang="en-US"/>
              <a:t>Company needs a completely new software application to support a specific business process. </a:t>
            </a:r>
            <a:endParaRPr/>
          </a:p>
          <a:p>
            <a:pPr indent="-342900" lvl="0" marL="342900" rtl="0" algn="l">
              <a:spcBef>
                <a:spcPts val="640"/>
              </a:spcBef>
              <a:spcAft>
                <a:spcPts val="0"/>
              </a:spcAft>
              <a:buClr>
                <a:schemeClr val="dk1"/>
              </a:buClr>
              <a:buSzPts val="3200"/>
              <a:buNone/>
            </a:pPr>
            <a:r>
              <a:rPr lang="en-US"/>
              <a:t>Decision to make/buy/outsource</a:t>
            </a:r>
            <a:endParaRPr/>
          </a:p>
          <a:p>
            <a:pPr indent="-342900" lvl="0" marL="342900" rtl="0" algn="l">
              <a:spcBef>
                <a:spcPts val="640"/>
              </a:spcBef>
              <a:spcAft>
                <a:spcPts val="0"/>
              </a:spcAft>
              <a:buClr>
                <a:schemeClr val="dk1"/>
              </a:buClr>
              <a:buSzPts val="3200"/>
              <a:buChar char="•"/>
            </a:pPr>
            <a:r>
              <a:rPr lang="en-US"/>
              <a:t>Should you purchase an off-the-shelf product or  build custom software? </a:t>
            </a:r>
            <a:endParaRPr/>
          </a:p>
          <a:p>
            <a:pPr indent="-342900" lvl="0" marL="342900" rtl="0" algn="l">
              <a:spcBef>
                <a:spcPts val="640"/>
              </a:spcBef>
              <a:spcAft>
                <a:spcPts val="0"/>
              </a:spcAft>
              <a:buClr>
                <a:schemeClr val="dk1"/>
              </a:buClr>
              <a:buSzPts val="3200"/>
              <a:buChar char="•"/>
            </a:pPr>
            <a:r>
              <a:rPr lang="en-US"/>
              <a:t>If you decide to build, should you build the software  in-house or outsource the project to a third party vendor? </a:t>
            </a:r>
            <a:endParaRPr/>
          </a:p>
          <a:p>
            <a:pPr indent="-342900" lvl="0" marL="342900" rtl="0" algn="l">
              <a:spcBef>
                <a:spcPts val="640"/>
              </a:spcBef>
              <a:spcAft>
                <a:spcPts val="0"/>
              </a:spcAft>
              <a:buClr>
                <a:schemeClr val="dk1"/>
              </a:buClr>
              <a:buSzPts val="3200"/>
              <a:buChar char="•"/>
            </a:pPr>
            <a:r>
              <a:rPr lang="en-US"/>
              <a:t>If you decide to outsource, should you use an onshore or offshore development organization?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Vendor and software selection</a:t>
            </a:r>
            <a:endParaRPr/>
          </a:p>
        </p:txBody>
      </p:sp>
      <p:sp>
        <p:nvSpPr>
          <p:cNvPr id="393" name="Google Shape;393;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Identify potential vendors</a:t>
            </a:r>
            <a:endParaRPr/>
          </a:p>
          <a:p>
            <a:pPr indent="-342900" lvl="0" marL="342900" rtl="0" algn="l">
              <a:spcBef>
                <a:spcPts val="640"/>
              </a:spcBef>
              <a:spcAft>
                <a:spcPts val="0"/>
              </a:spcAft>
              <a:buClr>
                <a:schemeClr val="dk1"/>
              </a:buClr>
              <a:buSzPts val="3200"/>
              <a:buChar char="•"/>
            </a:pPr>
            <a:r>
              <a:rPr lang="en-US"/>
              <a:t>Determine evaluation criteria</a:t>
            </a:r>
            <a:endParaRPr/>
          </a:p>
          <a:p>
            <a:pPr indent="-342900" lvl="0" marL="342900" rtl="0" algn="l">
              <a:spcBef>
                <a:spcPts val="640"/>
              </a:spcBef>
              <a:spcAft>
                <a:spcPts val="0"/>
              </a:spcAft>
              <a:buClr>
                <a:schemeClr val="dk1"/>
              </a:buClr>
              <a:buSzPts val="3200"/>
              <a:buChar char="•"/>
            </a:pPr>
            <a:r>
              <a:rPr lang="en-US"/>
              <a:t>Evaluate vendors and packages</a:t>
            </a:r>
            <a:endParaRPr/>
          </a:p>
          <a:p>
            <a:pPr indent="-342900" lvl="0" marL="342900" rtl="0" algn="l">
              <a:spcBef>
                <a:spcPts val="640"/>
              </a:spcBef>
              <a:spcAft>
                <a:spcPts val="0"/>
              </a:spcAft>
              <a:buClr>
                <a:schemeClr val="dk1"/>
              </a:buClr>
              <a:buSzPts val="3200"/>
              <a:buChar char="•"/>
            </a:pPr>
            <a:r>
              <a:rPr lang="en-US"/>
              <a:t>Negotiate a contract</a:t>
            </a:r>
            <a:endParaRPr/>
          </a:p>
          <a:p>
            <a:pPr indent="-342900" lvl="0" marL="342900" rtl="0" algn="l">
              <a:spcBef>
                <a:spcPts val="640"/>
              </a:spcBef>
              <a:spcAft>
                <a:spcPts val="0"/>
              </a:spcAft>
              <a:buClr>
                <a:schemeClr val="dk1"/>
              </a:buClr>
              <a:buSzPts val="3200"/>
              <a:buChar char="•"/>
            </a:pPr>
            <a:r>
              <a:rPr lang="en-US"/>
              <a:t>Establish service-level agreements.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Strategy</a:t>
            </a:r>
            <a:endParaRPr sz="3959"/>
          </a:p>
        </p:txBody>
      </p:sp>
      <p:pic>
        <p:nvPicPr>
          <p:cNvPr id="122" name="Google Shape;122;p18"/>
          <p:cNvPicPr preferRelativeResize="0"/>
          <p:nvPr>
            <p:ph idx="1" type="body"/>
          </p:nvPr>
        </p:nvPicPr>
        <p:blipFill rotWithShape="1">
          <a:blip r:embed="rId3">
            <a:alphaModFix/>
          </a:blip>
          <a:srcRect b="0" l="0" r="0" t="0"/>
          <a:stretch/>
        </p:blipFill>
        <p:spPr>
          <a:xfrm>
            <a:off x="0" y="914400"/>
            <a:ext cx="9144000" cy="59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Buy (COTS)</a:t>
            </a:r>
            <a:endParaRPr/>
          </a:p>
        </p:txBody>
      </p:sp>
      <p:sp>
        <p:nvSpPr>
          <p:cNvPr id="129" name="Google Shape;12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None/>
            </a:pPr>
            <a:r>
              <a:rPr b="1" lang="en-US"/>
              <a:t>When To Consider Off-the-Shelf Software</a:t>
            </a:r>
            <a:endParaRPr/>
          </a:p>
          <a:p>
            <a:pPr indent="-342900" lvl="0" marL="342900" rtl="0" algn="l">
              <a:lnSpc>
                <a:spcPct val="90000"/>
              </a:lnSpc>
              <a:spcBef>
                <a:spcPts val="640"/>
              </a:spcBef>
              <a:spcAft>
                <a:spcPts val="0"/>
              </a:spcAft>
              <a:buClr>
                <a:schemeClr val="dk1"/>
              </a:buClr>
              <a:buSzPts val="3200"/>
              <a:buChar char="•"/>
            </a:pPr>
            <a:r>
              <a:rPr lang="en-US"/>
              <a:t>Many viable products available</a:t>
            </a:r>
            <a:endParaRPr/>
          </a:p>
          <a:p>
            <a:pPr indent="-342900" lvl="0" marL="342900" rtl="0" algn="l">
              <a:lnSpc>
                <a:spcPct val="90000"/>
              </a:lnSpc>
              <a:spcBef>
                <a:spcPts val="640"/>
              </a:spcBef>
              <a:spcAft>
                <a:spcPts val="0"/>
              </a:spcAft>
              <a:buClr>
                <a:schemeClr val="dk1"/>
              </a:buClr>
              <a:buSzPts val="3200"/>
              <a:buChar char="•"/>
            </a:pPr>
            <a:r>
              <a:rPr lang="en-US"/>
              <a:t>Business processes are flexible</a:t>
            </a:r>
            <a:endParaRPr/>
          </a:p>
          <a:p>
            <a:pPr indent="-342900" lvl="0" marL="342900" rtl="0" algn="l">
              <a:lnSpc>
                <a:spcPct val="90000"/>
              </a:lnSpc>
              <a:spcBef>
                <a:spcPts val="640"/>
              </a:spcBef>
              <a:spcAft>
                <a:spcPts val="0"/>
              </a:spcAft>
              <a:buClr>
                <a:schemeClr val="dk1"/>
              </a:buClr>
              <a:buSzPts val="3200"/>
              <a:buChar char="•"/>
            </a:pPr>
            <a:r>
              <a:rPr lang="en-US"/>
              <a:t>Customized branding is not required</a:t>
            </a:r>
            <a:endParaRPr/>
          </a:p>
          <a:p>
            <a:pPr indent="-342900" lvl="0" marL="342900" rtl="0" algn="l">
              <a:lnSpc>
                <a:spcPct val="90000"/>
              </a:lnSpc>
              <a:spcBef>
                <a:spcPts val="640"/>
              </a:spcBef>
              <a:spcAft>
                <a:spcPts val="0"/>
              </a:spcAft>
              <a:buClr>
                <a:schemeClr val="dk1"/>
              </a:buClr>
              <a:buSzPts val="3200"/>
              <a:buChar char="•"/>
            </a:pPr>
            <a:r>
              <a:rPr lang="en-US"/>
              <a:t>Integration with other applications is limited</a:t>
            </a:r>
            <a:endParaRPr/>
          </a:p>
          <a:p>
            <a:pPr indent="-342900" lvl="0" marL="342900" rtl="0" algn="l">
              <a:lnSpc>
                <a:spcPct val="90000"/>
              </a:lnSpc>
              <a:spcBef>
                <a:spcPts val="640"/>
              </a:spcBef>
              <a:spcAft>
                <a:spcPts val="0"/>
              </a:spcAft>
              <a:buClr>
                <a:schemeClr val="dk1"/>
              </a:buClr>
              <a:buSzPts val="3200"/>
              <a:buChar char="•"/>
            </a:pPr>
            <a:r>
              <a:rPr lang="en-US"/>
              <a:t>Implementation timeline is short</a:t>
            </a:r>
            <a:endParaRPr/>
          </a:p>
          <a:p>
            <a:pPr indent="-342900" lvl="0" marL="342900" rtl="0" algn="l">
              <a:lnSpc>
                <a:spcPct val="90000"/>
              </a:lnSpc>
              <a:spcBef>
                <a:spcPts val="640"/>
              </a:spcBef>
              <a:spcAft>
                <a:spcPts val="0"/>
              </a:spcAft>
              <a:buClr>
                <a:schemeClr val="dk1"/>
              </a:buClr>
              <a:buSzPts val="3200"/>
              <a:buChar char="•"/>
            </a:pPr>
            <a:r>
              <a:rPr lang="en-US"/>
              <a:t>Per-seat or per-license fees are acceptable</a:t>
            </a:r>
            <a:endParaRPr/>
          </a:p>
          <a:p>
            <a:pPr indent="-342900" lvl="0" marL="342900" rtl="0" algn="l">
              <a:lnSpc>
                <a:spcPct val="90000"/>
              </a:lnSpc>
              <a:spcBef>
                <a:spcPts val="640"/>
              </a:spcBef>
              <a:spcAft>
                <a:spcPts val="0"/>
              </a:spcAft>
              <a:buClr>
                <a:schemeClr val="dk1"/>
              </a:buClr>
              <a:buSzPts val="3200"/>
              <a:buChar char="•"/>
            </a:pPr>
            <a:r>
              <a:rPr lang="en-US"/>
              <a:t>Adding new product features is not critical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br>
              <a:rPr lang="en-US" sz="3959"/>
            </a:br>
            <a:r>
              <a:rPr b="1" lang="en-US" sz="3959"/>
              <a:t>Perceived Benefits if bought</a:t>
            </a:r>
            <a:br>
              <a:rPr b="1" lang="en-US" sz="3959"/>
            </a:br>
            <a:endParaRPr sz="3959"/>
          </a:p>
        </p:txBody>
      </p:sp>
      <p:sp>
        <p:nvSpPr>
          <p:cNvPr id="135" name="Google Shape;13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Lower initial costs</a:t>
            </a:r>
            <a:endParaRPr/>
          </a:p>
          <a:p>
            <a:pPr indent="-342900" lvl="0" marL="342900" rtl="0" algn="l">
              <a:spcBef>
                <a:spcPts val="640"/>
              </a:spcBef>
              <a:spcAft>
                <a:spcPts val="0"/>
              </a:spcAft>
              <a:buClr>
                <a:schemeClr val="dk1"/>
              </a:buClr>
              <a:buSzPts val="3200"/>
              <a:buChar char="•"/>
            </a:pPr>
            <a:r>
              <a:rPr lang="en-US"/>
              <a:t>Reduced time to deployment</a:t>
            </a:r>
            <a:endParaRPr/>
          </a:p>
          <a:p>
            <a:pPr indent="-342900" lvl="0" marL="342900" rtl="0" algn="l">
              <a:spcBef>
                <a:spcPts val="640"/>
              </a:spcBef>
              <a:spcAft>
                <a:spcPts val="0"/>
              </a:spcAft>
              <a:buClr>
                <a:schemeClr val="dk1"/>
              </a:buClr>
              <a:buSzPts val="3200"/>
              <a:buChar char="•"/>
            </a:pPr>
            <a:r>
              <a:rPr lang="en-US"/>
              <a:t>Higher success rate</a:t>
            </a:r>
            <a:endParaRPr/>
          </a:p>
          <a:p>
            <a:pPr indent="-342900" lvl="0" marL="342900" rtl="0" algn="l">
              <a:spcBef>
                <a:spcPts val="640"/>
              </a:spcBef>
              <a:spcAft>
                <a:spcPts val="0"/>
              </a:spcAft>
              <a:buClr>
                <a:schemeClr val="dk1"/>
              </a:buClr>
              <a:buSzPts val="3200"/>
              <a:buChar char="•"/>
            </a:pPr>
            <a:r>
              <a:rPr lang="en-US"/>
              <a:t>Availability of training and support</a:t>
            </a:r>
            <a:endParaRPr/>
          </a:p>
          <a:p>
            <a:pPr indent="-342900" lvl="0" marL="342900" rtl="0" algn="l">
              <a:spcBef>
                <a:spcPts val="640"/>
              </a:spcBef>
              <a:spcAft>
                <a:spcPts val="0"/>
              </a:spcAft>
              <a:buClr>
                <a:schemeClr val="dk1"/>
              </a:buClr>
              <a:buSzPts val="3200"/>
              <a:buChar char="•"/>
            </a:pPr>
            <a:r>
              <a:rPr lang="en-US"/>
              <a:t>Access to user manuals and documentation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Build</a:t>
            </a:r>
            <a:endParaRPr/>
          </a:p>
        </p:txBody>
      </p:sp>
      <p:sp>
        <p:nvSpPr>
          <p:cNvPr id="142" name="Google Shape;14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comprehensive technical skill assessment</a:t>
            </a:r>
            <a:endParaRPr/>
          </a:p>
          <a:p>
            <a:pPr indent="-342900" lvl="0" marL="342900" rtl="0" algn="l">
              <a:spcBef>
                <a:spcPts val="640"/>
              </a:spcBef>
              <a:spcAft>
                <a:spcPts val="0"/>
              </a:spcAft>
              <a:buClr>
                <a:schemeClr val="dk1"/>
              </a:buClr>
              <a:buSzPts val="3200"/>
              <a:buChar char="•"/>
            </a:pPr>
            <a:r>
              <a:rPr lang="en-US"/>
              <a:t>hire additional developers or augment your staff with contract engineers.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how long it will take to develop the application in-house</a:t>
            </a:r>
            <a:endParaRPr/>
          </a:p>
          <a:p>
            <a:pPr indent="-342900" lvl="0" marL="342900" rtl="0" algn="l">
              <a:spcBef>
                <a:spcPts val="640"/>
              </a:spcBef>
              <a:spcAft>
                <a:spcPts val="0"/>
              </a:spcAft>
              <a:buClr>
                <a:schemeClr val="dk1"/>
              </a:buClr>
              <a:buSzPts val="3200"/>
              <a:buChar char="•"/>
            </a:pPr>
            <a:r>
              <a:rPr lang="en-US"/>
              <a:t>A financial analysis of an internal project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