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83"/>
  </p:notesMasterIdLst>
  <p:sldIdLst>
    <p:sldId id="685" r:id="rId2"/>
    <p:sldId id="686" r:id="rId3"/>
    <p:sldId id="642" r:id="rId4"/>
    <p:sldId id="688" r:id="rId5"/>
    <p:sldId id="689" r:id="rId6"/>
    <p:sldId id="691" r:id="rId7"/>
    <p:sldId id="693" r:id="rId8"/>
    <p:sldId id="647" r:id="rId9"/>
    <p:sldId id="695" r:id="rId10"/>
    <p:sldId id="696" r:id="rId11"/>
    <p:sldId id="697" r:id="rId12"/>
    <p:sldId id="698" r:id="rId13"/>
    <p:sldId id="699" r:id="rId14"/>
    <p:sldId id="702" r:id="rId15"/>
    <p:sldId id="700" r:id="rId16"/>
    <p:sldId id="701" r:id="rId17"/>
    <p:sldId id="703" r:id="rId18"/>
    <p:sldId id="704" r:id="rId19"/>
    <p:sldId id="705" r:id="rId20"/>
    <p:sldId id="706" r:id="rId21"/>
    <p:sldId id="707" r:id="rId22"/>
    <p:sldId id="708" r:id="rId23"/>
    <p:sldId id="709" r:id="rId24"/>
    <p:sldId id="710" r:id="rId25"/>
    <p:sldId id="711" r:id="rId26"/>
    <p:sldId id="712" r:id="rId27"/>
    <p:sldId id="713" r:id="rId28"/>
    <p:sldId id="714" r:id="rId29"/>
    <p:sldId id="715" r:id="rId30"/>
    <p:sldId id="716" r:id="rId31"/>
    <p:sldId id="719" r:id="rId32"/>
    <p:sldId id="717" r:id="rId33"/>
    <p:sldId id="718" r:id="rId34"/>
    <p:sldId id="643" r:id="rId35"/>
    <p:sldId id="720" r:id="rId36"/>
    <p:sldId id="721" r:id="rId37"/>
    <p:sldId id="722" r:id="rId38"/>
    <p:sldId id="724" r:id="rId39"/>
    <p:sldId id="725" r:id="rId40"/>
    <p:sldId id="726" r:id="rId41"/>
    <p:sldId id="727" r:id="rId42"/>
    <p:sldId id="728" r:id="rId43"/>
    <p:sldId id="729" r:id="rId44"/>
    <p:sldId id="730" r:id="rId45"/>
    <p:sldId id="732" r:id="rId46"/>
    <p:sldId id="733" r:id="rId47"/>
    <p:sldId id="734" r:id="rId48"/>
    <p:sldId id="735" r:id="rId49"/>
    <p:sldId id="736" r:id="rId50"/>
    <p:sldId id="737" r:id="rId51"/>
    <p:sldId id="738" r:id="rId52"/>
    <p:sldId id="739" r:id="rId53"/>
    <p:sldId id="740" r:id="rId54"/>
    <p:sldId id="741" r:id="rId55"/>
    <p:sldId id="743" r:id="rId56"/>
    <p:sldId id="747" r:id="rId57"/>
    <p:sldId id="744" r:id="rId58"/>
    <p:sldId id="748" r:id="rId59"/>
    <p:sldId id="749" r:id="rId60"/>
    <p:sldId id="750" r:id="rId61"/>
    <p:sldId id="751" r:id="rId62"/>
    <p:sldId id="752" r:id="rId63"/>
    <p:sldId id="753" r:id="rId64"/>
    <p:sldId id="644" r:id="rId65"/>
    <p:sldId id="754" r:id="rId66"/>
    <p:sldId id="755" r:id="rId67"/>
    <p:sldId id="756" r:id="rId68"/>
    <p:sldId id="757" r:id="rId69"/>
    <p:sldId id="758" r:id="rId70"/>
    <p:sldId id="759" r:id="rId71"/>
    <p:sldId id="760" r:id="rId72"/>
    <p:sldId id="761" r:id="rId73"/>
    <p:sldId id="762" r:id="rId74"/>
    <p:sldId id="763" r:id="rId75"/>
    <p:sldId id="764" r:id="rId76"/>
    <p:sldId id="687" r:id="rId77"/>
    <p:sldId id="766" r:id="rId78"/>
    <p:sldId id="768" r:id="rId79"/>
    <p:sldId id="770" r:id="rId80"/>
    <p:sldId id="771" r:id="rId81"/>
    <p:sldId id="773" r:id="rId82"/>
  </p:sldIdLst>
  <p:sldSz cx="9144000" cy="6858000" type="screen4x3"/>
  <p:notesSz cx="6858000" cy="9144000"/>
  <p:defaultTextStyle>
    <a:defPPr>
      <a:defRPr lang="en-US"/>
    </a:defPPr>
    <a:lvl1pPr algn="l" rtl="0" eaLnBrk="0" fontAlgn="base" hangingPunct="0">
      <a:spcBef>
        <a:spcPct val="0"/>
      </a:spcBef>
      <a:spcAft>
        <a:spcPct val="0"/>
      </a:spcAft>
      <a:defRPr b="1" i="1"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b="1" i="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b="1" i="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b="1" i="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b="1" i="1" kern="1200">
        <a:solidFill>
          <a:schemeClr val="tx1"/>
        </a:solidFill>
        <a:latin typeface="Times New Roman" pitchFamily="18" charset="0"/>
        <a:ea typeface="+mn-ea"/>
        <a:cs typeface="+mn-cs"/>
      </a:defRPr>
    </a:lvl5pPr>
    <a:lvl6pPr marL="2286000" algn="l" defTabSz="914400" rtl="0" eaLnBrk="1" latinLnBrk="0" hangingPunct="1">
      <a:defRPr b="1" i="1" kern="1200">
        <a:solidFill>
          <a:schemeClr val="tx1"/>
        </a:solidFill>
        <a:latin typeface="Times New Roman" pitchFamily="18" charset="0"/>
        <a:ea typeface="+mn-ea"/>
        <a:cs typeface="+mn-cs"/>
      </a:defRPr>
    </a:lvl6pPr>
    <a:lvl7pPr marL="2743200" algn="l" defTabSz="914400" rtl="0" eaLnBrk="1" latinLnBrk="0" hangingPunct="1">
      <a:defRPr b="1" i="1" kern="1200">
        <a:solidFill>
          <a:schemeClr val="tx1"/>
        </a:solidFill>
        <a:latin typeface="Times New Roman" pitchFamily="18" charset="0"/>
        <a:ea typeface="+mn-ea"/>
        <a:cs typeface="+mn-cs"/>
      </a:defRPr>
    </a:lvl7pPr>
    <a:lvl8pPr marL="3200400" algn="l" defTabSz="914400" rtl="0" eaLnBrk="1" latinLnBrk="0" hangingPunct="1">
      <a:defRPr b="1" i="1" kern="1200">
        <a:solidFill>
          <a:schemeClr val="tx1"/>
        </a:solidFill>
        <a:latin typeface="Times New Roman" pitchFamily="18" charset="0"/>
        <a:ea typeface="+mn-ea"/>
        <a:cs typeface="+mn-cs"/>
      </a:defRPr>
    </a:lvl8pPr>
    <a:lvl9pPr marL="3657600" algn="l" defTabSz="914400" rtl="0" eaLnBrk="1" latinLnBrk="0" hangingPunct="1">
      <a:defRPr b="1" i="1"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a:srgbClr val="00CC00"/>
    <a:srgbClr val="D9ECFF"/>
    <a:srgbClr val="99CCFF"/>
    <a:srgbClr val="FFFF00"/>
    <a:srgbClr val="F2F3B7"/>
    <a:srgbClr val="EAEC8C"/>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17" autoAdjust="0"/>
    <p:restoredTop sz="94712" autoAdjust="0"/>
  </p:normalViewPr>
  <p:slideViewPr>
    <p:cSldViewPr showGuides="1">
      <p:cViewPr>
        <p:scale>
          <a:sx n="100" d="100"/>
          <a:sy n="100" d="100"/>
        </p:scale>
        <p:origin x="-354" y="78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917"/>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0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i="0"/>
            </a:lvl1pPr>
          </a:lstStyle>
          <a:p>
            <a:endParaRPr lang="en-US"/>
          </a:p>
        </p:txBody>
      </p:sp>
      <p:sp>
        <p:nvSpPr>
          <p:cNvPr id="68608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i="0"/>
            </a:lvl1pPr>
          </a:lstStyle>
          <a:p>
            <a:endParaRPr lang="en-US"/>
          </a:p>
        </p:txBody>
      </p:sp>
      <p:sp>
        <p:nvSpPr>
          <p:cNvPr id="870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8608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8608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i="0"/>
            </a:lvl1pPr>
          </a:lstStyle>
          <a:p>
            <a:endParaRPr lang="en-US"/>
          </a:p>
        </p:txBody>
      </p:sp>
      <p:sp>
        <p:nvSpPr>
          <p:cNvPr id="68608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i="0"/>
            </a:lvl1pPr>
          </a:lstStyle>
          <a:p>
            <a:fld id="{D659D067-AD4A-49C3-91CC-E2D5C954813E}" type="slidenum">
              <a:rPr lang="en-US"/>
              <a:pPr/>
              <a:t>‹#›</a:t>
            </a:fld>
            <a:endParaRPr lang="en-US"/>
          </a:p>
        </p:txBody>
      </p:sp>
    </p:spTree>
    <p:extLst>
      <p:ext uri="{BB962C8B-B14F-4D97-AF65-F5344CB8AC3E}">
        <p14:creationId xmlns:p14="http://schemas.microsoft.com/office/powerpoint/2010/main" val="33011959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43ADE639-9E94-4629-A201-71860BF62F8A}" type="slidenum">
              <a:rPr lang="en-US" altLang="en-US"/>
              <a:pPr/>
              <a:t>1</a:t>
            </a:fld>
            <a:endParaRPr lang="en-US" altLang="en-US"/>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7BF37911-9D26-4487-8CF5-645F7480A4CE}" type="slidenum">
              <a:rPr lang="en-US" altLang="en-US"/>
              <a:pPr/>
              <a:t>10</a:t>
            </a:fld>
            <a:endParaRPr lang="en-US" altLang="en-US"/>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D31FB90B-7C7A-485E-8986-E6BFC069057B}" type="slidenum">
              <a:rPr lang="en-US" altLang="en-US"/>
              <a:pPr/>
              <a:t>11</a:t>
            </a:fld>
            <a:endParaRPr lang="en-US" altLang="en-US"/>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EE9E4D19-FB83-4FBD-ACA9-9914F8735DA4}" type="slidenum">
              <a:rPr lang="en-US" altLang="en-US"/>
              <a:pPr/>
              <a:t>12</a:t>
            </a:fld>
            <a:endParaRPr lang="en-US" altLang="en-US"/>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52327D20-56BA-4BE7-87A1-ECBE7B02A966}" type="slidenum">
              <a:rPr lang="en-US" altLang="en-US"/>
              <a:pPr/>
              <a:t>13</a:t>
            </a:fld>
            <a:endParaRPr lang="en-US" altLang="en-US"/>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3D152B41-FBE1-4A8E-8CDE-AEC95C37A800}" type="slidenum">
              <a:rPr lang="en-US" altLang="en-US"/>
              <a:pPr/>
              <a:t>14</a:t>
            </a:fld>
            <a:endParaRPr lang="en-US" altLang="en-US"/>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85ABAF5D-8359-4E49-941A-8D393226B012}" type="slidenum">
              <a:rPr lang="en-US" altLang="en-US"/>
              <a:pPr/>
              <a:t>15</a:t>
            </a:fld>
            <a:endParaRPr lang="en-US" altLang="en-US"/>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2A83DFB1-021B-4171-BA5D-D154FD75B110}" type="slidenum">
              <a:rPr lang="en-US" altLang="en-US"/>
              <a:pPr/>
              <a:t>16</a:t>
            </a:fld>
            <a:endParaRPr lang="en-US" altLang="en-US"/>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80AB148E-BFC9-42A2-A793-CEAAC7C912CF}" type="slidenum">
              <a:rPr lang="en-US" altLang="en-US"/>
              <a:pPr/>
              <a:t>17</a:t>
            </a:fld>
            <a:endParaRPr lang="en-US" altLang="en-US"/>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127AC4DC-0827-4078-A7E6-315201A0017E}" type="slidenum">
              <a:rPr lang="en-US" altLang="en-US"/>
              <a:pPr/>
              <a:t>18</a:t>
            </a:fld>
            <a:endParaRPr lang="en-US" altLang="en-US"/>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58CEEDF6-D488-4FB7-B834-348CF723AA7E}" type="slidenum">
              <a:rPr lang="en-US" altLang="en-US"/>
              <a:pPr/>
              <a:t>19</a:t>
            </a:fld>
            <a:endParaRPr lang="en-US" altLang="en-US"/>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BD176484-7E23-434C-9E5A-EA541290A8A4}" type="slidenum">
              <a:rPr lang="en-US" altLang="en-US"/>
              <a:pPr/>
              <a:t>2</a:t>
            </a:fld>
            <a:endParaRPr lang="en-US" alt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B8B6B7C7-F819-40D1-A0EF-97B3F92090CA}" type="slidenum">
              <a:rPr lang="en-US" altLang="en-US"/>
              <a:pPr/>
              <a:t>20</a:t>
            </a:fld>
            <a:endParaRPr lang="en-US" altLang="en-US"/>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2DB640FD-A459-4ED3-8438-0FB0E249A519}" type="slidenum">
              <a:rPr lang="en-US" altLang="en-US"/>
              <a:pPr/>
              <a:t>21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CDA0EF81-3D5D-487C-A221-32606F9F5951}" type="slidenum">
              <a:rPr lang="en-US" altLang="en-US"/>
              <a:pPr/>
              <a:t>22</a:t>
            </a:fld>
            <a:endParaRPr lang="en-US" altLang="en-US"/>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3FF6E143-56E5-4EEF-B50F-1B07A23EA3DA}" type="slidenum">
              <a:rPr lang="en-US" altLang="en-US"/>
              <a:pPr/>
              <a:t>23</a:t>
            </a:fld>
            <a:endParaRPr lang="en-US" altLang="en-US"/>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6A5F32BC-4708-4683-B443-85A79D7901DE}" type="slidenum">
              <a:rPr lang="en-US" altLang="en-US"/>
              <a:pPr/>
              <a:t>24</a:t>
            </a:fld>
            <a:endParaRPr lang="en-US" altLang="en-US"/>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C7DFAE3C-107B-4A2B-95EB-0DDB8F6931F0}" type="slidenum">
              <a:rPr lang="en-US" altLang="en-US"/>
              <a:pPr/>
              <a:t>25</a:t>
            </a:fld>
            <a:endParaRPr lang="en-US" altLang="en-US"/>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13B74BF9-2421-4B87-8791-7896B71694F0}" type="slidenum">
              <a:rPr lang="en-US" altLang="en-US"/>
              <a:pPr/>
              <a:t>26</a:t>
            </a:fld>
            <a:endParaRPr lang="en-US" altLang="en-US"/>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DFF1A2A2-BB01-4493-89C5-65CED2D9E48D}" type="slidenum">
              <a:rPr lang="en-US" altLang="en-US"/>
              <a:pPr/>
              <a:t>27</a:t>
            </a:fld>
            <a:endParaRPr lang="en-US" altLang="en-US"/>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AB15E294-E327-45C8-8EAC-1F7DE2F4804E}" type="slidenum">
              <a:rPr lang="en-US" altLang="en-US"/>
              <a:pPr/>
              <a:t>28</a:t>
            </a:fld>
            <a:endParaRPr lang="en-US" altLang="en-US"/>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A34303DD-B43D-404A-B013-FF025860DDDB}" type="slidenum">
              <a:rPr lang="en-US" altLang="en-US"/>
              <a:pPr/>
              <a:t>29</a:t>
            </a:fld>
            <a:endParaRPr lang="en-US" altLang="en-US"/>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337F9B47-F388-4956-AB0B-E58BD666E852}" type="slidenum">
              <a:rPr lang="en-US" altLang="en-US"/>
              <a:pPr/>
              <a:t>3</a:t>
            </a:fld>
            <a:endParaRPr lang="en-US" altLang="en-US"/>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6C635E15-DCEA-44BA-ACD2-0BE489EE70C3}" type="slidenum">
              <a:rPr lang="en-US" altLang="en-US"/>
              <a:pPr/>
              <a:t>30</a:t>
            </a:fld>
            <a:endParaRPr lang="en-US" altLang="en-US"/>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4D615548-63AF-4AA7-A989-D0619DE41F38}" type="slidenum">
              <a:rPr lang="en-US" altLang="en-US"/>
              <a:pPr/>
              <a:t>31</a:t>
            </a:fld>
            <a:endParaRPr lang="en-US" altLang="en-US"/>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7306210A-F9D6-4577-B215-3593EC78926F}" type="slidenum">
              <a:rPr lang="en-US" altLang="en-US"/>
              <a:pPr/>
              <a:t>32</a:t>
            </a:fld>
            <a:endParaRPr lang="en-US" altLang="en-US"/>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08604CDA-54BE-4B8E-8A9F-81A7F75130FA}" type="slidenum">
              <a:rPr lang="en-US" altLang="en-US"/>
              <a:pPr/>
              <a:t>33</a:t>
            </a:fld>
            <a:endParaRPr lang="en-US" altLang="en-US"/>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495E0184-D4FB-4789-A713-8105618B89E4}" type="slidenum">
              <a:rPr lang="en-US" altLang="en-US"/>
              <a:pPr/>
              <a:t>34</a:t>
            </a:fld>
            <a:endParaRPr lang="en-US" altLang="en-US"/>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C1F04A74-BBE6-473E-AA0C-8782D1EEBAA1}" type="slidenum">
              <a:rPr lang="en-US" altLang="en-US"/>
              <a:pPr/>
              <a:t>35</a:t>
            </a:fld>
            <a:endParaRPr lang="en-US" altLang="en-US"/>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40B23F25-681F-4BF5-BB25-ADB898F5614A}" type="slidenum">
              <a:rPr lang="en-US" altLang="en-US"/>
              <a:pPr/>
              <a:t>36</a:t>
            </a:fld>
            <a:endParaRPr lang="en-US" altLang="en-US"/>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150C044D-0A81-4468-9C44-33DC278B173C}" type="slidenum">
              <a:rPr lang="en-US" altLang="en-US"/>
              <a:pPr/>
              <a:t>37</a:t>
            </a:fld>
            <a:endParaRPr lang="en-US" altLang="en-US"/>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fld id="{C990665A-5E4E-4E42-84F1-C920428F7BA9}" type="slidenum">
              <a:rPr lang="en-US" altLang="en-US"/>
              <a:pPr/>
              <a:t>38</a:t>
            </a:fld>
            <a:endParaRPr lang="en-US" altLang="en-US"/>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3917939A-99C3-4329-A112-63D8A3354844}" type="slidenum">
              <a:rPr lang="en-US" altLang="en-US"/>
              <a:pPr/>
              <a:t>39</a:t>
            </a:fld>
            <a:endParaRPr lang="en-US" altLang="en-US"/>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4AAA597A-624C-4451-8331-EA052A8D6FD1}" type="slidenum">
              <a:rPr lang="en-US" altLang="en-US"/>
              <a:pPr/>
              <a:t>4</a:t>
            </a:fld>
            <a:endParaRPr lang="en-US" altLang="en-US"/>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fld id="{C6BC6378-3F1B-46D2-AEA9-443CCA4901F0}" type="slidenum">
              <a:rPr lang="en-US" altLang="en-US"/>
              <a:pPr/>
              <a:t>40</a:t>
            </a:fld>
            <a:endParaRPr lang="en-US" altLang="en-US"/>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p>
            <a:fld id="{16B09FBB-4D6E-43A1-B212-4F6C0A549A6A}" type="slidenum">
              <a:rPr lang="en-US" altLang="en-US"/>
              <a:pPr/>
              <a:t>41</a:t>
            </a:fld>
            <a:endParaRPr lang="en-US" altLang="en-US"/>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fld id="{4B4B2526-BB15-4B7D-BA03-AC5F3D728A81}" type="slidenum">
              <a:rPr lang="en-US" altLang="en-US"/>
              <a:pPr/>
              <a:t>42</a:t>
            </a:fld>
            <a:endParaRPr lang="en-US" altLang="en-US"/>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8BDA6762-90E4-42FB-BB2B-D853A4C08D24}" type="slidenum">
              <a:rPr lang="en-US" altLang="en-US"/>
              <a:pPr/>
              <a:t>43</a:t>
            </a:fld>
            <a:endParaRPr lang="en-US" altLang="en-US"/>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fld id="{F5583DB4-742C-4893-98D3-8E2CB1DFF84C}" type="slidenum">
              <a:rPr lang="en-US" altLang="en-US"/>
              <a:pPr/>
              <a:t>44</a:t>
            </a:fld>
            <a:endParaRPr lang="en-US" altLang="en-US"/>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p>
            <a:fld id="{A0583166-453C-4491-A6BF-93E9D9BC489C}" type="slidenum">
              <a:rPr lang="en-US" altLang="en-US"/>
              <a:pPr/>
              <a:t>45</a:t>
            </a:fld>
            <a:endParaRPr lang="en-US" altLang="en-US"/>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p>
            <a:fld id="{A1F396FF-8BB6-4FF0-8034-CA9E993AB586}" type="slidenum">
              <a:rPr lang="en-US" altLang="en-US"/>
              <a:pPr/>
              <a:t>46</a:t>
            </a:fld>
            <a:endParaRPr lang="en-US" altLang="en-US"/>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p>
            <a:fld id="{7EE8E3FA-6CE2-4F30-A409-37A703E1C2FB}" type="slidenum">
              <a:rPr lang="en-US" altLang="en-US"/>
              <a:pPr/>
              <a:t>47</a:t>
            </a:fld>
            <a:endParaRPr lang="en-US" altLang="en-US"/>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fld id="{5D05DBCA-95E3-427A-AA65-9DFF943B1C97}" type="slidenum">
              <a:rPr lang="en-US" altLang="en-US"/>
              <a:pPr/>
              <a:t>48</a:t>
            </a:fld>
            <a:endParaRPr lang="en-US" altLang="en-US"/>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p>
            <a:fld id="{D9A195C5-FF8A-43D1-AA11-A2F6D6A6D94B}" type="slidenum">
              <a:rPr lang="en-US" altLang="en-US"/>
              <a:pPr/>
              <a:t>49</a:t>
            </a:fld>
            <a:endParaRPr lang="en-US" altLang="en-US"/>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CBC71AED-F217-4CCB-B1DE-65683B92D1F1}" type="slidenum">
              <a:rPr lang="en-US" altLang="en-US"/>
              <a:pPr/>
              <a:t>5</a:t>
            </a:fld>
            <a:endParaRPr lang="en-US" altLang="en-US"/>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933AD384-DFFE-485C-B9E1-4AAB335E932A}" type="slidenum">
              <a:rPr lang="en-US" altLang="en-US"/>
              <a:pPr/>
              <a:t>50</a:t>
            </a:fld>
            <a:endParaRPr lang="en-US" altLang="en-US"/>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p>
            <a:fld id="{3FA7AC3F-A446-4C88-93E6-5E6E91A31596}" type="slidenum">
              <a:rPr lang="en-US" altLang="en-US"/>
              <a:pPr/>
              <a:t>51</a:t>
            </a:fld>
            <a:endParaRPr lang="en-US" altLang="en-US"/>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p>
            <a:fld id="{B1E54516-EF0B-4D7F-9306-86BE3840CEE7}" type="slidenum">
              <a:rPr lang="en-US" altLang="en-US"/>
              <a:pPr/>
              <a:t>52</a:t>
            </a:fld>
            <a:endParaRPr lang="en-US" altLang="en-US"/>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958AEF00-6D76-49BF-8806-74BCFB786008}" type="slidenum">
              <a:rPr lang="en-US" altLang="en-US"/>
              <a:pPr/>
              <a:t>53</a:t>
            </a:fld>
            <a:endParaRPr lang="en-US" altLang="en-US"/>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p>
            <a:fld id="{732B3569-249A-4CE3-9BDE-50FA0F2D9D6A}" type="slidenum">
              <a:rPr lang="en-US" altLang="en-US"/>
              <a:pPr/>
              <a:t>54</a:t>
            </a:fld>
            <a:endParaRPr lang="en-US" altLang="en-US"/>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92C5CE14-E248-49DA-8D24-BE43CBFC0F56}" type="slidenum">
              <a:rPr lang="en-US" altLang="en-US"/>
              <a:pPr/>
              <a:t>55</a:t>
            </a:fld>
            <a:endParaRPr lang="en-US" altLang="en-US"/>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5B694BB6-CBE4-4B67-A523-222354F293F8}" type="slidenum">
              <a:rPr lang="en-US" altLang="en-US"/>
              <a:pPr/>
              <a:t>56</a:t>
            </a:fld>
            <a:endParaRPr lang="en-US" altLang="en-US"/>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p>
            <a:fld id="{0AFFB077-BBAA-4F5D-8B42-3F7378A09BCE}" type="slidenum">
              <a:rPr lang="en-US" altLang="en-US"/>
              <a:pPr/>
              <a:t>57</a:t>
            </a:fld>
            <a:endParaRPr lang="en-US" altLang="en-US"/>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p:spPr>
        <p:txBody>
          <a:bodyPr/>
          <a:lstStyle/>
          <a:p>
            <a:fld id="{FF44827C-9A82-40A0-8070-374F99095409}" type="slidenum">
              <a:rPr lang="en-US" altLang="en-US"/>
              <a:pPr/>
              <a:t>58</a:t>
            </a:fld>
            <a:endParaRPr lang="en-US" altLang="en-US"/>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03A665C9-00E3-4AB4-A0D5-1C70E0687608}" type="slidenum">
              <a:rPr lang="en-US" altLang="en-US"/>
              <a:pPr/>
              <a:t>59</a:t>
            </a:fld>
            <a:endParaRPr lang="en-US" altLang="en-US"/>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70F7323A-B7F9-4509-AB93-02D0686363D5}" type="slidenum">
              <a:rPr lang="en-US" altLang="en-US"/>
              <a:pPr/>
              <a:t>6</a:t>
            </a:fld>
            <a:endParaRPr lang="en-US" altLang="en-US"/>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p>
            <a:fld id="{8339482B-901E-4AF2-8106-3981A27BA53D}" type="slidenum">
              <a:rPr lang="en-US" altLang="en-US"/>
              <a:pPr/>
              <a:t>60</a:t>
            </a:fld>
            <a:endParaRPr lang="en-US" altLang="en-US"/>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p>
            <a:fld id="{EDFF4E80-AFD8-4C8B-8A64-07EE5F0B0C44}" type="slidenum">
              <a:rPr lang="en-US" altLang="en-US"/>
              <a:pPr/>
              <a:t>61</a:t>
            </a:fld>
            <a:endParaRPr lang="en-US" altLang="en-US"/>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p>
            <a:fld id="{D8976AFA-3AE3-4AC5-B9A6-B4AE5C1DC15D}" type="slidenum">
              <a:rPr lang="en-US" altLang="en-US"/>
              <a:pPr/>
              <a:t>62</a:t>
            </a:fld>
            <a:endParaRPr lang="en-US" altLang="en-US"/>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p>
            <a:fld id="{78A4FF8B-1D08-4654-A3B2-B400E505834F}" type="slidenum">
              <a:rPr lang="en-US" altLang="en-US"/>
              <a:pPr/>
              <a:t>63</a:t>
            </a:fld>
            <a:endParaRPr lang="en-US" altLang="en-US"/>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p>
            <a:fld id="{8EF22894-82D4-46F2-A80D-07295C084E9D}" type="slidenum">
              <a:rPr lang="en-US" altLang="en-US"/>
              <a:pPr/>
              <a:t>64</a:t>
            </a:fld>
            <a:endParaRPr lang="en-US" altLang="en-US"/>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p>
            <a:fld id="{1C2150D9-6142-43D0-BE8F-A003F8DE0487}" type="slidenum">
              <a:rPr lang="en-US" altLang="en-US"/>
              <a:pPr/>
              <a:t>65</a:t>
            </a:fld>
            <a:endParaRPr lang="en-US" altLang="en-US"/>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p>
            <a:fld id="{9CB86F5B-D5B4-44A7-A841-506B76775018}" type="slidenum">
              <a:rPr lang="en-US" altLang="en-US"/>
              <a:pPr/>
              <a:t>66</a:t>
            </a:fld>
            <a:endParaRPr lang="en-US" altLang="en-US"/>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p>
            <a:fld id="{B929AA71-7BA5-42D5-A4DB-9214260CF496}" type="slidenum">
              <a:rPr lang="en-US" altLang="en-US"/>
              <a:pPr/>
              <a:t>67</a:t>
            </a:fld>
            <a:endParaRPr lang="en-US" altLang="en-US"/>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5A847334-F236-4003-A3E4-A88E51917E93}" type="slidenum">
              <a:rPr lang="en-US" altLang="en-US"/>
              <a:pPr/>
              <a:t>68</a:t>
            </a:fld>
            <a:endParaRPr lang="en-US" altLang="en-US"/>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13913F53-5CB5-43A2-9597-F594151E0E28}" type="slidenum">
              <a:rPr lang="en-US" altLang="en-US"/>
              <a:pPr/>
              <a:t>69</a:t>
            </a:fld>
            <a:endParaRPr lang="en-US" altLang="en-US"/>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D5AD308D-7D36-4468-8A59-6FFDA03E3CE6}" type="slidenum">
              <a:rPr lang="en-US" altLang="en-US"/>
              <a:pPr/>
              <a:t>7</a:t>
            </a:fld>
            <a:endParaRPr lang="en-US" altLang="en-US"/>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1701CD6F-660C-407B-A0EC-862D7D4C4C19}" type="slidenum">
              <a:rPr lang="en-US" altLang="en-US"/>
              <a:pPr/>
              <a:t>70</a:t>
            </a:fld>
            <a:endParaRPr lang="en-US" altLang="en-US"/>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p:spPr>
        <p:txBody>
          <a:bodyPr/>
          <a:lstStyle/>
          <a:p>
            <a:fld id="{AC867593-8414-4FED-9C6D-9339636286A6}" type="slidenum">
              <a:rPr lang="en-US" altLang="en-US"/>
              <a:pPr/>
              <a:t>71</a:t>
            </a:fld>
            <a:endParaRPr lang="en-US" altLang="en-US"/>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00D53267-D67C-4975-A2E4-376DC2C19BB4}" type="slidenum">
              <a:rPr lang="en-US" altLang="en-US"/>
              <a:pPr/>
              <a:t>72</a:t>
            </a:fld>
            <a:endParaRPr lang="en-US" altLang="en-US"/>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p:spPr>
        <p:txBody>
          <a:bodyPr/>
          <a:lstStyle/>
          <a:p>
            <a:fld id="{29A7B036-3B45-4512-9DF3-D798C40A7396}" type="slidenum">
              <a:rPr lang="en-US" altLang="en-US"/>
              <a:pPr/>
              <a:t>73</a:t>
            </a:fld>
            <a:endParaRPr lang="en-US" altLang="en-US"/>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p:spPr>
        <p:txBody>
          <a:bodyPr/>
          <a:lstStyle/>
          <a:p>
            <a:fld id="{E9851C85-5C04-4F5E-B7D6-5616A65D53AA}" type="slidenum">
              <a:rPr lang="en-US" altLang="en-US"/>
              <a:pPr/>
              <a:t>74</a:t>
            </a:fld>
            <a:endParaRPr lang="en-US" altLang="en-US"/>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p:spPr>
        <p:txBody>
          <a:bodyPr/>
          <a:lstStyle/>
          <a:p>
            <a:fld id="{D43EDF59-6196-4277-BD8F-BEA14CE329D6}" type="slidenum">
              <a:rPr lang="en-US" altLang="en-US"/>
              <a:pPr/>
              <a:t>75</a:t>
            </a:fld>
            <a:endParaRPr lang="en-US" altLang="en-US"/>
          </a:p>
        </p:txBody>
      </p:sp>
      <p:sp>
        <p:nvSpPr>
          <p:cNvPr id="164867" name="Rectangle 2"/>
          <p:cNvSpPr>
            <a:spLocks noGrp="1" noRot="1" noChangeAspect="1" noChangeArrowheads="1" noTextEdit="1"/>
          </p:cNvSpPr>
          <p:nvPr>
            <p:ph type="sldImg"/>
          </p:nvPr>
        </p:nvSpPr>
        <p:spPr>
          <a:ln/>
        </p:spPr>
      </p:sp>
      <p:sp>
        <p:nvSpPr>
          <p:cNvPr id="164868"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p:spPr>
        <p:txBody>
          <a:bodyPr/>
          <a:lstStyle/>
          <a:p>
            <a:fld id="{95343A9B-C8BB-4E96-BF9C-6D973B2AA516}" type="slidenum">
              <a:rPr lang="en-US" altLang="en-US"/>
              <a:pPr/>
              <a:t>76</a:t>
            </a:fld>
            <a:endParaRPr lang="en-US" altLang="en-US"/>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p:spPr>
        <p:txBody>
          <a:bodyPr/>
          <a:lstStyle/>
          <a:p>
            <a:fld id="{A1F286F6-6875-430D-BF22-2C7C9BC143BD}" type="slidenum">
              <a:rPr lang="en-US" altLang="en-US"/>
              <a:pPr/>
              <a:t>77</a:t>
            </a:fld>
            <a:endParaRPr lang="en-US" altLang="en-US"/>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p:spPr>
        <p:txBody>
          <a:bodyPr/>
          <a:lstStyle/>
          <a:p>
            <a:fld id="{B9CC6A54-A2CB-4AF3-A486-3DBB8C3BD9D5}" type="slidenum">
              <a:rPr lang="en-US" altLang="en-US"/>
              <a:pPr/>
              <a:t>78</a:t>
            </a:fld>
            <a:endParaRPr lang="en-US" altLang="en-US"/>
          </a:p>
        </p:txBody>
      </p:sp>
      <p:sp>
        <p:nvSpPr>
          <p:cNvPr id="167939" name="Rectangle 2"/>
          <p:cNvSpPr>
            <a:spLocks noGrp="1" noRot="1" noChangeAspect="1" noChangeArrowheads="1" noTextEdit="1"/>
          </p:cNvSpPr>
          <p:nvPr>
            <p:ph type="sldImg"/>
          </p:nvPr>
        </p:nvSpPr>
        <p:spPr>
          <a:ln/>
        </p:spPr>
      </p:sp>
      <p:sp>
        <p:nvSpPr>
          <p:cNvPr id="167940"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p:spPr>
        <p:txBody>
          <a:bodyPr/>
          <a:lstStyle/>
          <a:p>
            <a:fld id="{80DDAC2E-EAED-4FF2-ADA3-26C83F9CA66F}" type="slidenum">
              <a:rPr lang="en-US" altLang="en-US"/>
              <a:pPr/>
              <a:t>79</a:t>
            </a:fld>
            <a:endParaRPr lang="en-US" altLang="en-US"/>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22D724AC-9A9A-44E6-B267-34FB786D3B15}" type="slidenum">
              <a:rPr lang="en-US" altLang="en-US"/>
              <a:pPr/>
              <a:t>8</a:t>
            </a:fld>
            <a:endParaRPr lang="en-US" altLang="en-US"/>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p:spPr>
        <p:txBody>
          <a:bodyPr/>
          <a:lstStyle/>
          <a:p>
            <a:fld id="{1ED2C214-670B-4178-B913-C229FFBDCF90}" type="slidenum">
              <a:rPr lang="en-US" altLang="en-US"/>
              <a:pPr/>
              <a:t>80</a:t>
            </a:fld>
            <a:endParaRPr lang="en-US" altLang="en-US"/>
          </a:p>
        </p:txBody>
      </p:sp>
      <p:sp>
        <p:nvSpPr>
          <p:cNvPr id="169987" name="Rectangle 2"/>
          <p:cNvSpPr>
            <a:spLocks noGrp="1" noRot="1" noChangeAspect="1" noChangeArrowheads="1" noTextEdit="1"/>
          </p:cNvSpPr>
          <p:nvPr>
            <p:ph type="sldImg"/>
          </p:nvPr>
        </p:nvSpPr>
        <p:spPr>
          <a:ln/>
        </p:spPr>
      </p:sp>
      <p:sp>
        <p:nvSpPr>
          <p:cNvPr id="169988"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p:spPr>
        <p:txBody>
          <a:bodyPr/>
          <a:lstStyle/>
          <a:p>
            <a:fld id="{D5A1EBAA-5A39-41AD-9456-F021A5AEC4B0}" type="slidenum">
              <a:rPr lang="en-US" altLang="en-US"/>
              <a:pPr/>
              <a:t>81</a:t>
            </a:fld>
            <a:endParaRPr lang="en-US" altLang="en-US"/>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118392FF-C5BF-4139-A576-304760011DB1}" type="slidenum">
              <a:rPr lang="en-US" altLang="en-US"/>
              <a:pPr/>
              <a:t>9</a:t>
            </a:fld>
            <a:endParaRPr lang="en-US" altLang="en-US"/>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p:spPr>
            <p:txBody>
              <a:bodyPr wrap="none" anchor="ctr"/>
              <a:lstStyle/>
              <a:p>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endParaRPr 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p:spPr>
            <p:txBody>
              <a:bodyPr wrap="none" anchor="ctr"/>
              <a:lstStyle/>
              <a:p>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endParaRPr 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p:spPr>
          <p:txBody>
            <a:bodyPr wrap="none" anchor="ctr"/>
            <a:lstStyle/>
            <a:p>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endParaRPr lang="en-US"/>
            </a:p>
          </p:txBody>
        </p:sp>
      </p:grpSp>
      <p:sp>
        <p:nvSpPr>
          <p:cNvPr id="14" name="Text Box 17"/>
          <p:cNvSpPr txBox="1">
            <a:spLocks noChangeArrowheads="1"/>
          </p:cNvSpPr>
          <p:nvPr userDrawn="1"/>
        </p:nvSpPr>
        <p:spPr bwMode="auto">
          <a:xfrm>
            <a:off x="0" y="6553200"/>
            <a:ext cx="2209800" cy="304800"/>
          </a:xfrm>
          <a:prstGeom prst="rect">
            <a:avLst/>
          </a:prstGeom>
          <a:noFill/>
          <a:ln w="9525">
            <a:noFill/>
            <a:miter lim="800000"/>
            <a:headEnd/>
            <a:tailEnd/>
          </a:ln>
        </p:spPr>
        <p:txBody>
          <a:bodyPr>
            <a:spAutoFit/>
          </a:bodyPr>
          <a:lstStyle/>
          <a:p>
            <a:pPr eaLnBrk="1" hangingPunct="1">
              <a:spcBef>
                <a:spcPct val="50000"/>
              </a:spcBef>
            </a:pPr>
            <a:r>
              <a:rPr lang="en-US" altLang="en-US" sz="1400" b="0" i="0">
                <a:latin typeface="McGrawHill-Italic" pitchFamily="2" charset="0"/>
              </a:rPr>
              <a:t>McGraw-Hill</a:t>
            </a:r>
            <a:endParaRPr lang="en-US" altLang="en-US" sz="2400" b="0" i="0"/>
          </a:p>
        </p:txBody>
      </p:sp>
      <p:sp>
        <p:nvSpPr>
          <p:cNvPr id="15" name="Text Box 18"/>
          <p:cNvSpPr txBox="1">
            <a:spLocks noChangeArrowheads="1"/>
          </p:cNvSpPr>
          <p:nvPr userDrawn="1"/>
        </p:nvSpPr>
        <p:spPr bwMode="auto">
          <a:xfrm>
            <a:off x="4572000" y="6553200"/>
            <a:ext cx="4572000" cy="304800"/>
          </a:xfrm>
          <a:prstGeom prst="rect">
            <a:avLst/>
          </a:prstGeom>
          <a:noFill/>
          <a:ln w="9525">
            <a:noFill/>
            <a:miter lim="800000"/>
            <a:headEnd/>
            <a:tailEnd/>
          </a:ln>
        </p:spPr>
        <p:txBody>
          <a:bodyPr>
            <a:spAutoFit/>
          </a:bodyPr>
          <a:lstStyle/>
          <a:p>
            <a:pPr algn="r" eaLnBrk="1" hangingPunct="1">
              <a:spcBef>
                <a:spcPct val="50000"/>
              </a:spcBef>
              <a:buFontTx/>
              <a:buChar char="©"/>
            </a:pPr>
            <a:r>
              <a:rPr lang="en-US" altLang="en-US" sz="1400" b="0" i="0">
                <a:latin typeface="McGrawHill-Italic" pitchFamily="2" charset="0"/>
              </a:rPr>
              <a:t>The McGraw-Hill Companies, Inc., 2000</a:t>
            </a:r>
            <a:endParaRPr lang="en-US" altLang="en-US" sz="2400" b="0" i="0"/>
          </a:p>
        </p:txBody>
      </p:sp>
      <p:sp>
        <p:nvSpPr>
          <p:cNvPr id="210956" name="Rectangle 12"/>
          <p:cNvSpPr>
            <a:spLocks noGrp="1" noChangeArrowheads="1"/>
          </p:cNvSpPr>
          <p:nvPr>
            <p:ph type="ctrTitle"/>
          </p:nvPr>
        </p:nvSpPr>
        <p:spPr bwMode="auto">
          <a:xfrm>
            <a:off x="990600" y="1676400"/>
            <a:ext cx="7772400" cy="1462088"/>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defRPr/>
            </a:lvl1pPr>
          </a:lstStyle>
          <a:p>
            <a:r>
              <a:rPr lang="en-US"/>
              <a:t>Click to edit Master title style</a:t>
            </a:r>
          </a:p>
        </p:txBody>
      </p:sp>
      <p:sp>
        <p:nvSpPr>
          <p:cNvPr id="210957" name="Rectangle 13"/>
          <p:cNvSpPr>
            <a:spLocks noGrp="1" noChangeArrowheads="1"/>
          </p:cNvSpPr>
          <p:nvPr>
            <p:ph type="subTitle" idx="1"/>
          </p:nvPr>
        </p:nvSpPr>
        <p:spPr bwMode="auto">
          <a:xfrm>
            <a:off x="1371600" y="3886200"/>
            <a:ext cx="6400800" cy="17526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0" indent="0" algn="ctr">
              <a:buFont typeface="Wingdings" pitchFamily="2" charset="2"/>
              <a:buNone/>
              <a:defRPr/>
            </a:lvl1pPr>
          </a:lstStyle>
          <a:p>
            <a:r>
              <a:rPr lang="en-US"/>
              <a:t>Click to edit Master subtitle style</a:t>
            </a:r>
          </a:p>
        </p:txBody>
      </p:sp>
      <p:sp>
        <p:nvSpPr>
          <p:cNvPr id="16" name="Date Placeholder 15"/>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1400" b="0" i="0">
                <a:solidFill>
                  <a:schemeClr val="bg2"/>
                </a:solidFill>
                <a:latin typeface="Tahoma" pitchFamily="34" charset="0"/>
              </a:defRPr>
            </a:lvl1pPr>
          </a:lstStyle>
          <a:p>
            <a:endParaRPr lang="en-US"/>
          </a:p>
        </p:txBody>
      </p:sp>
      <p:sp>
        <p:nvSpPr>
          <p:cNvPr id="17" name="Footer Placeholder 16"/>
          <p:cNvSpPr>
            <a:spLocks noGrp="1" noChangeArrowheads="1"/>
          </p:cNvSpPr>
          <p:nvPr>
            <p:ph type="ftr" sz="quarter" idx="11"/>
          </p:nvPr>
        </p:nvSpPr>
        <p:spPr bwMode="auto">
          <a:xfrm>
            <a:off x="3429000" y="62484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eaLnBrk="1" hangingPunct="1">
              <a:defRPr sz="1400" b="0" i="0">
                <a:solidFill>
                  <a:schemeClr val="bg2"/>
                </a:solidFill>
                <a:latin typeface="+mn-lt"/>
              </a:defRPr>
            </a:lvl1pPr>
          </a:lstStyle>
          <a:p>
            <a:pPr>
              <a:defRPr/>
            </a:pPr>
            <a:r>
              <a:rPr lang="en-US"/>
              <a:t>2.#</a:t>
            </a:r>
          </a:p>
        </p:txBody>
      </p:sp>
      <p:sp>
        <p:nvSpPr>
          <p:cNvPr id="18" name="Rectangle 17"/>
          <p:cNvSpPr>
            <a:spLocks noGrp="1" noChangeArrowheads="1"/>
          </p:cNvSpPr>
          <p:nvPr>
            <p:ph type="sldNum" sz="quarter" idx="12"/>
          </p:nvPr>
        </p:nvSpPr>
        <p:spPr>
          <a:xfrm>
            <a:off x="6858000" y="6248400"/>
            <a:ext cx="1905000" cy="457200"/>
          </a:xfrm>
        </p:spPr>
        <p:txBody>
          <a:bodyPr/>
          <a:lstStyle>
            <a:lvl1pPr algn="r">
              <a:defRPr sz="1400" b="0">
                <a:solidFill>
                  <a:schemeClr val="bg2"/>
                </a:solidFill>
                <a:latin typeface="Tahoma" pitchFamily="34" charset="0"/>
              </a:defRPr>
            </a:lvl1pPr>
          </a:lstStyle>
          <a:p>
            <a:fld id="{B2140E2B-7F5D-4594-A6CF-84D2C2844704}"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r>
              <a:rPr lang="en-US"/>
              <a:t>2.</a:t>
            </a:r>
            <a:fld id="{62102C00-B6E3-4401-9063-3A95F885B3BA}"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r>
              <a:rPr lang="en-US"/>
              <a:t>2.</a:t>
            </a:r>
            <a:fld id="{60313BF0-7E64-447E-BA94-E2234B2157D1}"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r>
              <a:rPr lang="en-US"/>
              <a:t>2.</a:t>
            </a:r>
            <a:fld id="{3F8C773E-91C5-4346-9C90-52799AABFBB1}"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3"/>
          <p:cNvSpPr>
            <a:spLocks noGrp="1" noChangeArrowheads="1"/>
          </p:cNvSpPr>
          <p:nvPr>
            <p:ph type="sldNum" sz="quarter" idx="10"/>
          </p:nvPr>
        </p:nvSpPr>
        <p:spPr>
          <a:ln/>
        </p:spPr>
        <p:txBody>
          <a:bodyPr/>
          <a:lstStyle>
            <a:lvl1pPr>
              <a:defRPr/>
            </a:lvl1pPr>
          </a:lstStyle>
          <a:p>
            <a:r>
              <a:rPr lang="en-US"/>
              <a:t>2.</a:t>
            </a:r>
            <a:fld id="{733D8533-900E-4F39-8A1C-6AB6566DB70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3"/>
          <p:cNvSpPr>
            <a:spLocks noGrp="1" noChangeArrowheads="1"/>
          </p:cNvSpPr>
          <p:nvPr>
            <p:ph type="sldNum" sz="quarter" idx="10"/>
          </p:nvPr>
        </p:nvSpPr>
        <p:spPr>
          <a:ln/>
        </p:spPr>
        <p:txBody>
          <a:bodyPr/>
          <a:lstStyle>
            <a:lvl1pPr>
              <a:defRPr/>
            </a:lvl1pPr>
          </a:lstStyle>
          <a:p>
            <a:r>
              <a:rPr lang="en-US"/>
              <a:t>2.</a:t>
            </a:r>
            <a:fld id="{9EC2511F-9769-4458-A5AE-D8D7F09248CC}"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3"/>
          <p:cNvSpPr>
            <a:spLocks noGrp="1" noChangeArrowheads="1"/>
          </p:cNvSpPr>
          <p:nvPr>
            <p:ph type="sldNum" sz="quarter" idx="10"/>
          </p:nvPr>
        </p:nvSpPr>
        <p:spPr>
          <a:ln/>
        </p:spPr>
        <p:txBody>
          <a:bodyPr/>
          <a:lstStyle>
            <a:lvl1pPr>
              <a:defRPr/>
            </a:lvl1pPr>
          </a:lstStyle>
          <a:p>
            <a:r>
              <a:rPr lang="en-US"/>
              <a:t>2.</a:t>
            </a:r>
            <a:fld id="{AA8ED220-575A-47C4-B621-DA50E7D935F0}"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Rectangle 13"/>
          <p:cNvSpPr>
            <a:spLocks noGrp="1" noChangeArrowheads="1"/>
          </p:cNvSpPr>
          <p:nvPr>
            <p:ph type="sldNum" sz="quarter" idx="10"/>
          </p:nvPr>
        </p:nvSpPr>
        <p:spPr>
          <a:ln/>
        </p:spPr>
        <p:txBody>
          <a:bodyPr/>
          <a:lstStyle>
            <a:lvl1pPr>
              <a:defRPr/>
            </a:lvl1pPr>
          </a:lstStyle>
          <a:p>
            <a:r>
              <a:rPr lang="en-US"/>
              <a:t>2.</a:t>
            </a:r>
            <a:fld id="{F501C5F3-6B84-4C75-B49D-88906514EBC3}"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a:ln/>
        </p:spPr>
        <p:txBody>
          <a:bodyPr/>
          <a:lstStyle>
            <a:lvl1pPr>
              <a:defRPr/>
            </a:lvl1pPr>
          </a:lstStyle>
          <a:p>
            <a:r>
              <a:rPr lang="en-US"/>
              <a:t>2.</a:t>
            </a:r>
            <a:fld id="{23675804-2273-43FE-A90C-39F81ED2FD5D}"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r>
              <a:rPr lang="en-US"/>
              <a:t>2.</a:t>
            </a:r>
            <a:fld id="{888D130C-23AA-4D41-95F2-F2812E191D8F}"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r>
              <a:rPr lang="en-US"/>
              <a:t>2.</a:t>
            </a:r>
            <a:fld id="{275A6C91-AE9A-4038-AA83-1A7ED5D97FA9}"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3" name="Rectangle 13"/>
          <p:cNvSpPr>
            <a:spLocks noGrp="1" noChangeArrowheads="1"/>
          </p:cNvSpPr>
          <p:nvPr>
            <p:ph type="sldNum" sz="quarter" idx="4"/>
          </p:nvPr>
        </p:nvSpPr>
        <p:spPr bwMode="auto">
          <a:xfrm>
            <a:off x="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i="0">
                <a:latin typeface="Arial" charset="0"/>
              </a:defRPr>
            </a:lvl1pPr>
          </a:lstStyle>
          <a:p>
            <a:r>
              <a:rPr lang="en-US"/>
              <a:t>2.</a:t>
            </a:r>
            <a:fld id="{59913F5A-2C46-4178-A322-D8575CEA175B}"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96"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0.wmf"/></Relationships>
</file>

<file path=ppt/slides/_rels/slide13.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2.w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4.wmf"/></Relationships>
</file>

<file path=ppt/slides/_rels/slide16.xml.rels><?xml version="1.0" encoding="UTF-8" standalone="yes"?>
<Relationships xmlns="http://schemas.openxmlformats.org/package/2006/relationships"><Relationship Id="rId3" Type="http://schemas.openxmlformats.org/officeDocument/2006/relationships/image" Target="../media/image15.wmf"/><Relationship Id="rId7" Type="http://schemas.openxmlformats.org/officeDocument/2006/relationships/image" Target="../media/image19.wmf"/><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6.wmf"/></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notesSlide" Target="../notesSlides/notesSlide48.xml"/><Relationship Id="rId1" Type="http://schemas.openxmlformats.org/officeDocument/2006/relationships/slideLayout" Target="../slideLayouts/slideLayout7.xml"/><Relationship Id="rId4" Type="http://schemas.openxmlformats.org/officeDocument/2006/relationships/image" Target="../media/image43.wmf"/></Relationships>
</file>

<file path=ppt/slides/_rels/slide49.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notesSlide" Target="../notesSlides/notesSlide49.xml"/><Relationship Id="rId1" Type="http://schemas.openxmlformats.org/officeDocument/2006/relationships/slideLayout" Target="../slideLayouts/slideLayout7.xml"/><Relationship Id="rId4" Type="http://schemas.openxmlformats.org/officeDocument/2006/relationships/image" Target="../media/image45.wmf"/></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1.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3.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62.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63.x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1.xml"/><Relationship Id="rId1" Type="http://schemas.openxmlformats.org/officeDocument/2006/relationships/slideLayout" Target="../slideLayouts/slideLayout7.xml"/><Relationship Id="rId6" Type="http://schemas.openxmlformats.org/officeDocument/2006/relationships/image" Target="../media/image63.png"/><Relationship Id="rId5" Type="http://schemas.openxmlformats.org/officeDocument/2006/relationships/image" Target="../media/image62.wmf"/><Relationship Id="rId4" Type="http://schemas.openxmlformats.org/officeDocument/2006/relationships/image" Target="../media/image61.png"/></Relationships>
</file>

<file path=ppt/slides/_rels/slide7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notesSlide" Target="../notesSlides/notesSlide77.xml"/><Relationship Id="rId1" Type="http://schemas.openxmlformats.org/officeDocument/2006/relationships/slideLayout" Target="../slideLayouts/slideLayout7.xml"/><Relationship Id="rId6" Type="http://schemas.openxmlformats.org/officeDocument/2006/relationships/image" Target="../media/image70.wmf"/><Relationship Id="rId5" Type="http://schemas.openxmlformats.org/officeDocument/2006/relationships/image" Target="../media/image69.wmf"/><Relationship Id="rId4" Type="http://schemas.openxmlformats.org/officeDocument/2006/relationships/image" Target="../media/image68.png"/></Relationships>
</file>

<file path=ppt/slides/_rels/slide78.x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4"/>
          <p:cNvSpPr>
            <a:spLocks noGrp="1"/>
          </p:cNvSpPr>
          <p:nvPr>
            <p:ph type="sldNum" sz="quarter" idx="10"/>
          </p:nvPr>
        </p:nvSpPr>
        <p:spPr>
          <a:noFill/>
        </p:spPr>
        <p:txBody>
          <a:bodyPr/>
          <a:lstStyle/>
          <a:p>
            <a:r>
              <a:rPr lang="en-US" altLang="en-US"/>
              <a:t>2.</a:t>
            </a:r>
            <a:fld id="{9760F683-BF91-4684-9614-3AA91940EA78}" type="slidenum">
              <a:rPr lang="en-US" altLang="en-US"/>
              <a:pPr/>
              <a:t>1</a:t>
            </a:fld>
            <a:endParaRPr lang="en-US" altLang="en-US"/>
          </a:p>
        </p:txBody>
      </p:sp>
      <p:sp>
        <p:nvSpPr>
          <p:cNvPr id="3075" name="Rectangle 2"/>
          <p:cNvSpPr>
            <a:spLocks noChangeArrowheads="1"/>
          </p:cNvSpPr>
          <p:nvPr/>
        </p:nvSpPr>
        <p:spPr bwMode="auto">
          <a:xfrm>
            <a:off x="1143000" y="2209800"/>
            <a:ext cx="6858000" cy="3136900"/>
          </a:xfrm>
          <a:prstGeom prst="rect">
            <a:avLst/>
          </a:prstGeom>
          <a:noFill/>
          <a:ln w="9525">
            <a:noFill/>
            <a:miter lim="800000"/>
            <a:headEnd/>
            <a:tailEnd/>
          </a:ln>
        </p:spPr>
        <p:txBody>
          <a:bodyPr>
            <a:spAutoFit/>
          </a:bodyPr>
          <a:lstStyle/>
          <a:p>
            <a:pPr algn="ctr"/>
            <a:r>
              <a:rPr lang="en-US" altLang="en-US" sz="4400" i="0">
                <a:solidFill>
                  <a:schemeClr val="tx2"/>
                </a:solidFill>
                <a:latin typeface="Arial" charset="0"/>
              </a:rPr>
              <a:t>Chapter 2</a:t>
            </a:r>
          </a:p>
          <a:p>
            <a:pPr algn="ctr"/>
            <a:endParaRPr lang="en-US" altLang="en-US" sz="2000" i="0">
              <a:solidFill>
                <a:schemeClr val="tx2"/>
              </a:solidFill>
              <a:latin typeface="Arial" charset="0"/>
            </a:endParaRPr>
          </a:p>
          <a:p>
            <a:pPr algn="ctr"/>
            <a:r>
              <a:rPr lang="en-US" altLang="en-US" sz="4400" i="0">
                <a:latin typeface="Arial" charset="0"/>
              </a:rPr>
              <a:t>Mathematics of Cryptography</a:t>
            </a:r>
          </a:p>
          <a:p>
            <a:pPr algn="ctr"/>
            <a:r>
              <a:rPr lang="en-US" altLang="en-US" sz="2400" i="0">
                <a:latin typeface="Arial" charset="0"/>
              </a:rPr>
              <a:t>Part I: Modular Arithmetic, Congruence,</a:t>
            </a:r>
          </a:p>
          <a:p>
            <a:pPr algn="ctr"/>
            <a:r>
              <a:rPr lang="en-US" altLang="en-US" sz="2400" i="0">
                <a:latin typeface="Arial" charset="0"/>
              </a:rPr>
              <a:t>and Matrices</a:t>
            </a:r>
          </a:p>
        </p:txBody>
      </p:sp>
      <p:sp>
        <p:nvSpPr>
          <p:cNvPr id="3076" name="Text Box 3"/>
          <p:cNvSpPr txBox="1">
            <a:spLocks noChangeArrowheads="1"/>
          </p:cNvSpPr>
          <p:nvPr/>
        </p:nvSpPr>
        <p:spPr bwMode="auto">
          <a:xfrm>
            <a:off x="0" y="6507163"/>
            <a:ext cx="9144000" cy="274637"/>
          </a:xfrm>
          <a:prstGeom prst="rect">
            <a:avLst/>
          </a:prstGeom>
          <a:noFill/>
          <a:ln w="9525">
            <a:noFill/>
            <a:miter lim="800000"/>
            <a:headEnd/>
            <a:tailEnd/>
          </a:ln>
        </p:spPr>
        <p:txBody>
          <a:bodyPr>
            <a:spAutoFit/>
          </a:bodyPr>
          <a:lstStyle/>
          <a:p>
            <a:pPr algn="ctr" eaLnBrk="1" hangingPunct="1"/>
            <a:r>
              <a:rPr lang="en-US" altLang="en-US" sz="1200" b="0" i="0"/>
              <a:t>Copyright © The McGraw-Hill Companies, Inc. Permission required for reproduction or display.</a:t>
            </a:r>
          </a:p>
        </p:txBody>
      </p:sp>
      <p:pic>
        <p:nvPicPr>
          <p:cNvPr id="3077" name="Picture 4" descr="Forouzan1e08dh_OLC"/>
          <p:cNvPicPr>
            <a:picLocks noGrp="1" noChangeAspect="1" noChangeArrowheads="1"/>
          </p:cNvPicPr>
          <p:nvPr>
            <p:ph sz="half" idx="2"/>
          </p:nvPr>
        </p:nvPicPr>
        <p:blipFill>
          <a:blip r:embed="rId3"/>
          <a:srcRect/>
          <a:stretch>
            <a:fillRect/>
          </a:stretch>
        </p:blipFill>
        <p:spPr bwMode="auto">
          <a:xfrm>
            <a:off x="381000" y="0"/>
            <a:ext cx="8763000" cy="1050925"/>
          </a:xfrm>
          <a:noFill/>
          <a:ln>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1"/>
          <p:cNvSpPr>
            <a:spLocks noGrp="1"/>
          </p:cNvSpPr>
          <p:nvPr>
            <p:ph type="sldNum" sz="quarter" idx="10"/>
          </p:nvPr>
        </p:nvSpPr>
        <p:spPr>
          <a:noFill/>
        </p:spPr>
        <p:txBody>
          <a:bodyPr/>
          <a:lstStyle/>
          <a:p>
            <a:r>
              <a:rPr lang="en-US" altLang="en-US"/>
              <a:t>2.</a:t>
            </a:r>
            <a:fld id="{11276ED7-DC0C-4724-8B90-A7C9139C2CD1}" type="slidenum">
              <a:rPr lang="en-US" altLang="en-US"/>
              <a:pPr/>
              <a:t>10</a:t>
            </a:fld>
            <a:endParaRPr lang="en-US" altLang="en-US"/>
          </a:p>
        </p:txBody>
      </p:sp>
      <p:sp>
        <p:nvSpPr>
          <p:cNvPr id="12291" name="Text Box 2"/>
          <p:cNvSpPr txBox="1">
            <a:spLocks noChangeArrowheads="1"/>
          </p:cNvSpPr>
          <p:nvPr/>
        </p:nvSpPr>
        <p:spPr bwMode="auto">
          <a:xfrm>
            <a:off x="1143000" y="533400"/>
            <a:ext cx="1792288" cy="457200"/>
          </a:xfrm>
          <a:prstGeom prst="rect">
            <a:avLst/>
          </a:prstGeom>
          <a:solidFill>
            <a:schemeClr val="folHlink"/>
          </a:solidFill>
          <a:ln w="9525">
            <a:noFill/>
            <a:miter lim="800000"/>
            <a:headEnd/>
            <a:tailEnd/>
          </a:ln>
        </p:spPr>
        <p:txBody>
          <a:bodyPr wrap="none">
            <a:spAutoFit/>
          </a:bodyPr>
          <a:lstStyle/>
          <a:p>
            <a:r>
              <a:rPr lang="en-US" altLang="en-US" sz="2400" i="0">
                <a:solidFill>
                  <a:schemeClr val="bg1"/>
                </a:solidFill>
              </a:rPr>
              <a:t>Example 2.3</a:t>
            </a:r>
            <a:endParaRPr lang="en-US" altLang="en-US" sz="2000">
              <a:solidFill>
                <a:schemeClr val="bg1"/>
              </a:solidFill>
            </a:endParaRPr>
          </a:p>
        </p:txBody>
      </p:sp>
      <p:sp>
        <p:nvSpPr>
          <p:cNvPr id="12292" name="Rectangle 3"/>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12293"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12294" name="Rectangle 5"/>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12295"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12296"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12297" name="Rectangle 8"/>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12298"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12299" name="Text Box 10"/>
          <p:cNvSpPr txBox="1">
            <a:spLocks noChangeArrowheads="1"/>
          </p:cNvSpPr>
          <p:nvPr/>
        </p:nvSpPr>
        <p:spPr bwMode="auto">
          <a:xfrm>
            <a:off x="1143000" y="0"/>
            <a:ext cx="3062288" cy="579438"/>
          </a:xfrm>
          <a:prstGeom prst="rect">
            <a:avLst/>
          </a:prstGeom>
          <a:noFill/>
          <a:ln w="9525">
            <a:noFill/>
            <a:miter lim="800000"/>
            <a:headEnd/>
            <a:tailEnd/>
          </a:ln>
        </p:spPr>
        <p:txBody>
          <a:bodyPr wrap="none">
            <a:spAutoFit/>
          </a:bodyPr>
          <a:lstStyle/>
          <a:p>
            <a:r>
              <a:rPr lang="en-US" altLang="en-US" sz="3200"/>
              <a:t>2.1.3   Continued</a:t>
            </a:r>
          </a:p>
        </p:txBody>
      </p:sp>
      <p:sp>
        <p:nvSpPr>
          <p:cNvPr id="868363" name="Rectangle 11"/>
          <p:cNvSpPr>
            <a:spLocks noChangeArrowheads="1"/>
          </p:cNvSpPr>
          <p:nvPr/>
        </p:nvSpPr>
        <p:spPr bwMode="auto">
          <a:xfrm>
            <a:off x="152400" y="1130300"/>
            <a:ext cx="8229600" cy="1917700"/>
          </a:xfrm>
          <a:prstGeom prst="rect">
            <a:avLst/>
          </a:prstGeom>
          <a:noFill/>
          <a:ln w="9525">
            <a:noFill/>
            <a:miter lim="800000"/>
            <a:headEnd/>
            <a:tailEnd/>
          </a:ln>
          <a:effectLst/>
        </p:spPr>
        <p:txBody>
          <a:bodyPr anchor="ctr">
            <a:spAutoFit/>
          </a:bodyPr>
          <a:lstStyle/>
          <a:p>
            <a:pPr algn="just" eaLnBrk="1" hangingPunct="1">
              <a:defRPr/>
            </a:pPr>
            <a:r>
              <a:rPr lang="en-US" sz="2400" i="0">
                <a:effectLst>
                  <a:outerShdw blurRad="38100" dist="38100" dir="2700000" algn="tl">
                    <a:srgbClr val="C0C0C0"/>
                  </a:outerShdw>
                </a:effectLst>
              </a:rPr>
              <a:t>When we use a computer or a calculator, </a:t>
            </a:r>
            <a:r>
              <a:rPr lang="en-US" sz="2400">
                <a:effectLst>
                  <a:outerShdw blurRad="38100" dist="38100" dir="2700000" algn="tl">
                    <a:srgbClr val="C0C0C0"/>
                  </a:outerShdw>
                </a:effectLst>
              </a:rPr>
              <a:t>r</a:t>
            </a:r>
            <a:r>
              <a:rPr lang="en-US" sz="2400" i="0">
                <a:effectLst>
                  <a:outerShdw blurRad="38100" dist="38100" dir="2700000" algn="tl">
                    <a:srgbClr val="C0C0C0"/>
                  </a:outerShdw>
                </a:effectLst>
              </a:rPr>
              <a:t> and </a:t>
            </a:r>
            <a:r>
              <a:rPr lang="en-US" sz="2400">
                <a:effectLst>
                  <a:outerShdw blurRad="38100" dist="38100" dir="2700000" algn="tl">
                    <a:srgbClr val="C0C0C0"/>
                  </a:outerShdw>
                </a:effectLst>
              </a:rPr>
              <a:t>q</a:t>
            </a:r>
            <a:r>
              <a:rPr lang="en-US" sz="2400" i="0">
                <a:effectLst>
                  <a:outerShdw blurRad="38100" dist="38100" dir="2700000" algn="tl">
                    <a:srgbClr val="C0C0C0"/>
                  </a:outerShdw>
                </a:effectLst>
              </a:rPr>
              <a:t> are negative when </a:t>
            </a:r>
            <a:r>
              <a:rPr lang="en-US" sz="2400">
                <a:effectLst>
                  <a:outerShdw blurRad="38100" dist="38100" dir="2700000" algn="tl">
                    <a:srgbClr val="C0C0C0"/>
                  </a:outerShdw>
                </a:effectLst>
              </a:rPr>
              <a:t>a</a:t>
            </a:r>
            <a:r>
              <a:rPr lang="en-US" sz="2400" i="0">
                <a:effectLst>
                  <a:outerShdw blurRad="38100" dist="38100" dir="2700000" algn="tl">
                    <a:srgbClr val="C0C0C0"/>
                  </a:outerShdw>
                </a:effectLst>
              </a:rPr>
              <a:t> is negative. How can we apply the restriction that </a:t>
            </a:r>
            <a:r>
              <a:rPr lang="en-US" sz="2400">
                <a:effectLst>
                  <a:outerShdw blurRad="38100" dist="38100" dir="2700000" algn="tl">
                    <a:srgbClr val="C0C0C0"/>
                  </a:outerShdw>
                </a:effectLst>
              </a:rPr>
              <a:t>r </a:t>
            </a:r>
            <a:r>
              <a:rPr lang="en-US" sz="2400" i="0">
                <a:effectLst>
                  <a:outerShdw blurRad="38100" dist="38100" dir="2700000" algn="tl">
                    <a:srgbClr val="C0C0C0"/>
                  </a:outerShdw>
                </a:effectLst>
              </a:rPr>
              <a:t>needs to be positive? The solution is simple, we decrement the value of </a:t>
            </a:r>
            <a:r>
              <a:rPr lang="en-US" sz="2400">
                <a:effectLst>
                  <a:outerShdw blurRad="38100" dist="38100" dir="2700000" algn="tl">
                    <a:srgbClr val="C0C0C0"/>
                  </a:outerShdw>
                </a:effectLst>
              </a:rPr>
              <a:t>q</a:t>
            </a:r>
            <a:r>
              <a:rPr lang="en-US" sz="2400" i="0">
                <a:effectLst>
                  <a:outerShdw blurRad="38100" dist="38100" dir="2700000" algn="tl">
                    <a:srgbClr val="C0C0C0"/>
                  </a:outerShdw>
                </a:effectLst>
              </a:rPr>
              <a:t> by 1 and we add the value of </a:t>
            </a:r>
            <a:r>
              <a:rPr lang="en-US" sz="2400">
                <a:effectLst>
                  <a:outerShdw blurRad="38100" dist="38100" dir="2700000" algn="tl">
                    <a:srgbClr val="C0C0C0"/>
                  </a:outerShdw>
                </a:effectLst>
              </a:rPr>
              <a:t>n</a:t>
            </a:r>
            <a:r>
              <a:rPr lang="en-US" sz="2400" i="0">
                <a:effectLst>
                  <a:outerShdw blurRad="38100" dist="38100" dir="2700000" algn="tl">
                    <a:srgbClr val="C0C0C0"/>
                  </a:outerShdw>
                </a:effectLst>
              </a:rPr>
              <a:t> to </a:t>
            </a:r>
            <a:r>
              <a:rPr lang="en-US" sz="2400">
                <a:effectLst>
                  <a:outerShdw blurRad="38100" dist="38100" dir="2700000" algn="tl">
                    <a:srgbClr val="C0C0C0"/>
                  </a:outerShdw>
                </a:effectLst>
              </a:rPr>
              <a:t>r</a:t>
            </a:r>
            <a:r>
              <a:rPr lang="en-US" sz="2400" i="0">
                <a:effectLst>
                  <a:outerShdw blurRad="38100" dist="38100" dir="2700000" algn="tl">
                    <a:srgbClr val="C0C0C0"/>
                  </a:outerShdw>
                </a:effectLst>
              </a:rPr>
              <a:t> to make it positive.</a:t>
            </a:r>
          </a:p>
        </p:txBody>
      </p:sp>
      <p:pic>
        <p:nvPicPr>
          <p:cNvPr id="12301" name="Picture 15"/>
          <p:cNvPicPr>
            <a:picLocks noChangeAspect="1" noChangeArrowheads="1"/>
          </p:cNvPicPr>
          <p:nvPr/>
        </p:nvPicPr>
        <p:blipFill>
          <a:blip r:embed="rId3"/>
          <a:srcRect/>
          <a:stretch>
            <a:fillRect/>
          </a:stretch>
        </p:blipFill>
        <p:spPr bwMode="auto">
          <a:xfrm>
            <a:off x="87313" y="3986213"/>
            <a:ext cx="8675687" cy="5857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1"/>
          <p:cNvSpPr>
            <a:spLocks noGrp="1"/>
          </p:cNvSpPr>
          <p:nvPr>
            <p:ph type="sldNum" sz="quarter" idx="10"/>
          </p:nvPr>
        </p:nvSpPr>
        <p:spPr>
          <a:noFill/>
        </p:spPr>
        <p:txBody>
          <a:bodyPr/>
          <a:lstStyle/>
          <a:p>
            <a:r>
              <a:rPr lang="en-US" altLang="en-US"/>
              <a:t>2.</a:t>
            </a:r>
            <a:fld id="{6BDBFB24-66C9-45EB-9A3A-E6969E02D5A4}" type="slidenum">
              <a:rPr lang="en-US" altLang="en-US"/>
              <a:pPr/>
              <a:t>11</a:t>
            </a:fld>
            <a:endParaRPr lang="en-US" altLang="en-US"/>
          </a:p>
        </p:txBody>
      </p:sp>
      <p:sp>
        <p:nvSpPr>
          <p:cNvPr id="13315" name="Rectangle 3"/>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13316"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13317" name="Rectangle 5"/>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13318"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13319"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13320" name="Rectangle 8"/>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13321"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13322" name="Text Box 10"/>
          <p:cNvSpPr txBox="1">
            <a:spLocks noChangeArrowheads="1"/>
          </p:cNvSpPr>
          <p:nvPr/>
        </p:nvSpPr>
        <p:spPr bwMode="auto">
          <a:xfrm>
            <a:off x="1143000" y="0"/>
            <a:ext cx="3062288" cy="579438"/>
          </a:xfrm>
          <a:prstGeom prst="rect">
            <a:avLst/>
          </a:prstGeom>
          <a:noFill/>
          <a:ln w="9525">
            <a:noFill/>
            <a:miter lim="800000"/>
            <a:headEnd/>
            <a:tailEnd/>
          </a:ln>
        </p:spPr>
        <p:txBody>
          <a:bodyPr wrap="none">
            <a:spAutoFit/>
          </a:bodyPr>
          <a:lstStyle/>
          <a:p>
            <a:r>
              <a:rPr lang="en-US" altLang="en-US" sz="3200"/>
              <a:t>2.1.3   Continued</a:t>
            </a:r>
          </a:p>
        </p:txBody>
      </p:sp>
      <p:sp>
        <p:nvSpPr>
          <p:cNvPr id="13323" name="Text Box 14"/>
          <p:cNvSpPr txBox="1">
            <a:spLocks noChangeArrowheads="1"/>
          </p:cNvSpPr>
          <p:nvPr/>
        </p:nvSpPr>
        <p:spPr bwMode="auto">
          <a:xfrm>
            <a:off x="1143000" y="533400"/>
            <a:ext cx="4705350" cy="457200"/>
          </a:xfrm>
          <a:prstGeom prst="rect">
            <a:avLst/>
          </a:prstGeom>
          <a:noFill/>
          <a:ln w="9525">
            <a:noFill/>
            <a:miter lim="800000"/>
            <a:headEnd/>
            <a:tailEnd/>
          </a:ln>
        </p:spPr>
        <p:txBody>
          <a:bodyPr wrap="none">
            <a:spAutoFit/>
          </a:bodyPr>
          <a:lstStyle/>
          <a:p>
            <a:r>
              <a:rPr lang="en-US" altLang="en-US" sz="2400" i="0">
                <a:solidFill>
                  <a:schemeClr val="folHlink"/>
                </a:solidFill>
              </a:rPr>
              <a:t>Figure 2.5  </a:t>
            </a:r>
            <a:r>
              <a:rPr lang="en-US" altLang="en-US" sz="2000"/>
              <a:t>Graph of division alogorithm</a:t>
            </a:r>
          </a:p>
        </p:txBody>
      </p:sp>
      <p:pic>
        <p:nvPicPr>
          <p:cNvPr id="13324" name="Picture 15"/>
          <p:cNvPicPr>
            <a:picLocks noChangeAspect="1" noChangeArrowheads="1"/>
          </p:cNvPicPr>
          <p:nvPr/>
        </p:nvPicPr>
        <p:blipFill>
          <a:blip r:embed="rId3"/>
          <a:srcRect/>
          <a:stretch>
            <a:fillRect/>
          </a:stretch>
        </p:blipFill>
        <p:spPr bwMode="auto">
          <a:xfrm>
            <a:off x="968375" y="2268538"/>
            <a:ext cx="6956425" cy="27606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1"/>
          <p:cNvSpPr>
            <a:spLocks noGrp="1"/>
          </p:cNvSpPr>
          <p:nvPr>
            <p:ph type="sldNum" sz="quarter" idx="10"/>
          </p:nvPr>
        </p:nvSpPr>
        <p:spPr>
          <a:noFill/>
        </p:spPr>
        <p:txBody>
          <a:bodyPr/>
          <a:lstStyle/>
          <a:p>
            <a:r>
              <a:rPr lang="en-US" altLang="en-US"/>
              <a:t>2.</a:t>
            </a:r>
            <a:fld id="{1C93F760-D5DC-429F-8EFE-9EA506766D59}" type="slidenum">
              <a:rPr lang="en-US" altLang="en-US"/>
              <a:pPr/>
              <a:t>12</a:t>
            </a:fld>
            <a:endParaRPr lang="en-US" altLang="en-US"/>
          </a:p>
        </p:txBody>
      </p:sp>
      <p:sp>
        <p:nvSpPr>
          <p:cNvPr id="14339"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14340"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14341"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14342"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14343"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14344"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14345"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14346" name="Rectangle 9"/>
          <p:cNvSpPr>
            <a:spLocks noChangeArrowheads="1"/>
          </p:cNvSpPr>
          <p:nvPr/>
        </p:nvSpPr>
        <p:spPr bwMode="auto">
          <a:xfrm>
            <a:off x="228600" y="1066800"/>
            <a:ext cx="8686800" cy="946150"/>
          </a:xfrm>
          <a:prstGeom prst="rect">
            <a:avLst/>
          </a:prstGeom>
          <a:solidFill>
            <a:schemeClr val="bg1"/>
          </a:solidFill>
          <a:ln w="9525">
            <a:noFill/>
            <a:miter lim="800000"/>
            <a:headEnd/>
            <a:tailEnd/>
          </a:ln>
        </p:spPr>
        <p:txBody>
          <a:bodyPr>
            <a:spAutoFit/>
          </a:bodyPr>
          <a:lstStyle/>
          <a:p>
            <a:pPr algn="just"/>
            <a:r>
              <a:rPr lang="en-US" altLang="en-US" sz="2800"/>
              <a:t>If a is not zero and we let  r = 0 in the division relation, we get</a:t>
            </a:r>
          </a:p>
        </p:txBody>
      </p:sp>
      <p:sp>
        <p:nvSpPr>
          <p:cNvPr id="14347" name="Text Box 10"/>
          <p:cNvSpPr txBox="1">
            <a:spLocks noChangeArrowheads="1"/>
          </p:cNvSpPr>
          <p:nvPr/>
        </p:nvSpPr>
        <p:spPr bwMode="auto">
          <a:xfrm>
            <a:off x="1143000" y="0"/>
            <a:ext cx="2894013" cy="579438"/>
          </a:xfrm>
          <a:prstGeom prst="rect">
            <a:avLst/>
          </a:prstGeom>
          <a:noFill/>
          <a:ln w="9525">
            <a:noFill/>
            <a:miter lim="800000"/>
            <a:headEnd/>
            <a:tailEnd/>
          </a:ln>
        </p:spPr>
        <p:txBody>
          <a:bodyPr wrap="none">
            <a:spAutoFit/>
          </a:bodyPr>
          <a:lstStyle/>
          <a:p>
            <a:r>
              <a:rPr lang="en-US" altLang="en-US" sz="3200">
                <a:solidFill>
                  <a:schemeClr val="hlink"/>
                </a:solidFill>
              </a:rPr>
              <a:t>2.1.4  Divisbility</a:t>
            </a:r>
          </a:p>
        </p:txBody>
      </p:sp>
      <p:sp>
        <p:nvSpPr>
          <p:cNvPr id="14348" name="Line 11"/>
          <p:cNvSpPr>
            <a:spLocks noChangeShapeType="1"/>
          </p:cNvSpPr>
          <p:nvPr/>
        </p:nvSpPr>
        <p:spPr bwMode="auto">
          <a:xfrm>
            <a:off x="457200" y="2651125"/>
            <a:ext cx="8153400" cy="0"/>
          </a:xfrm>
          <a:prstGeom prst="line">
            <a:avLst/>
          </a:prstGeom>
          <a:noFill/>
          <a:ln w="76200">
            <a:solidFill>
              <a:srgbClr val="009900"/>
            </a:solidFill>
            <a:round/>
            <a:headEnd/>
            <a:tailEnd/>
          </a:ln>
        </p:spPr>
        <p:txBody>
          <a:bodyPr/>
          <a:lstStyle/>
          <a:p>
            <a:endParaRPr lang="en-US"/>
          </a:p>
        </p:txBody>
      </p:sp>
      <p:sp>
        <p:nvSpPr>
          <p:cNvPr id="14349" name="Line 12"/>
          <p:cNvSpPr>
            <a:spLocks noChangeShapeType="1"/>
          </p:cNvSpPr>
          <p:nvPr/>
        </p:nvSpPr>
        <p:spPr bwMode="auto">
          <a:xfrm>
            <a:off x="458788" y="3413125"/>
            <a:ext cx="8153400" cy="0"/>
          </a:xfrm>
          <a:prstGeom prst="line">
            <a:avLst/>
          </a:prstGeom>
          <a:noFill/>
          <a:ln w="76200">
            <a:solidFill>
              <a:srgbClr val="009900"/>
            </a:solidFill>
            <a:round/>
            <a:headEnd/>
            <a:tailEnd/>
          </a:ln>
        </p:spPr>
        <p:txBody>
          <a:bodyPr/>
          <a:lstStyle/>
          <a:p>
            <a:endParaRPr lang="en-US"/>
          </a:p>
        </p:txBody>
      </p:sp>
      <p:sp>
        <p:nvSpPr>
          <p:cNvPr id="14350" name="Rectangle 13"/>
          <p:cNvSpPr>
            <a:spLocks noChangeArrowheads="1"/>
          </p:cNvSpPr>
          <p:nvPr/>
        </p:nvSpPr>
        <p:spPr bwMode="auto">
          <a:xfrm>
            <a:off x="495300" y="2743200"/>
            <a:ext cx="8077200" cy="579438"/>
          </a:xfrm>
          <a:prstGeom prst="rect">
            <a:avLst/>
          </a:prstGeom>
          <a:solidFill>
            <a:srgbClr val="99FF33"/>
          </a:solidFill>
          <a:ln w="76200" algn="ctr">
            <a:noFill/>
            <a:miter lim="800000"/>
            <a:headEnd/>
            <a:tailEnd/>
          </a:ln>
        </p:spPr>
        <p:txBody>
          <a:bodyPr>
            <a:spAutoFit/>
          </a:bodyPr>
          <a:lstStyle/>
          <a:p>
            <a:pPr algn="ctr"/>
            <a:r>
              <a:rPr lang="en-US" altLang="en-US" sz="3200">
                <a:latin typeface="Arial" charset="0"/>
              </a:rPr>
              <a:t>a = q × n</a:t>
            </a:r>
          </a:p>
        </p:txBody>
      </p:sp>
      <p:sp>
        <p:nvSpPr>
          <p:cNvPr id="14351" name="Rectangle 14"/>
          <p:cNvSpPr>
            <a:spLocks noChangeArrowheads="1"/>
          </p:cNvSpPr>
          <p:nvPr/>
        </p:nvSpPr>
        <p:spPr bwMode="auto">
          <a:xfrm>
            <a:off x="381000" y="3762375"/>
            <a:ext cx="3810000" cy="519113"/>
          </a:xfrm>
          <a:prstGeom prst="rect">
            <a:avLst/>
          </a:prstGeom>
          <a:solidFill>
            <a:schemeClr val="bg1"/>
          </a:solidFill>
          <a:ln w="9525">
            <a:noFill/>
            <a:miter lim="800000"/>
            <a:headEnd/>
            <a:tailEnd/>
          </a:ln>
        </p:spPr>
        <p:txBody>
          <a:bodyPr>
            <a:spAutoFit/>
          </a:bodyPr>
          <a:lstStyle/>
          <a:p>
            <a:pPr algn="just"/>
            <a:r>
              <a:rPr lang="en-US" altLang="en-US" sz="2800"/>
              <a:t>If the remainder is zero, </a:t>
            </a:r>
          </a:p>
        </p:txBody>
      </p:sp>
      <p:pic>
        <p:nvPicPr>
          <p:cNvPr id="14352" name="Picture 15"/>
          <p:cNvPicPr>
            <a:picLocks noChangeAspect="1" noChangeArrowheads="1"/>
          </p:cNvPicPr>
          <p:nvPr/>
        </p:nvPicPr>
        <p:blipFill>
          <a:blip r:embed="rId3"/>
          <a:srcRect/>
          <a:stretch>
            <a:fillRect/>
          </a:stretch>
        </p:blipFill>
        <p:spPr bwMode="auto">
          <a:xfrm>
            <a:off x="4787900" y="4676775"/>
            <a:ext cx="968375" cy="488950"/>
          </a:xfrm>
          <a:prstGeom prst="rect">
            <a:avLst/>
          </a:prstGeom>
          <a:noFill/>
          <a:ln w="9525">
            <a:noFill/>
            <a:miter lim="800000"/>
            <a:headEnd/>
            <a:tailEnd/>
          </a:ln>
        </p:spPr>
      </p:pic>
      <p:pic>
        <p:nvPicPr>
          <p:cNvPr id="14353" name="Picture 16"/>
          <p:cNvPicPr>
            <a:picLocks noChangeAspect="1" noChangeArrowheads="1"/>
          </p:cNvPicPr>
          <p:nvPr/>
        </p:nvPicPr>
        <p:blipFill>
          <a:blip r:embed="rId4"/>
          <a:srcRect/>
          <a:stretch>
            <a:fillRect/>
          </a:stretch>
        </p:blipFill>
        <p:spPr bwMode="auto">
          <a:xfrm>
            <a:off x="4108450" y="3886200"/>
            <a:ext cx="768350" cy="422275"/>
          </a:xfrm>
          <a:prstGeom prst="rect">
            <a:avLst/>
          </a:prstGeom>
          <a:noFill/>
          <a:ln w="9525">
            <a:noFill/>
            <a:miter lim="800000"/>
            <a:headEnd/>
            <a:tailEnd/>
          </a:ln>
        </p:spPr>
      </p:pic>
      <p:sp>
        <p:nvSpPr>
          <p:cNvPr id="14354" name="Rectangle 17"/>
          <p:cNvSpPr>
            <a:spLocks noChangeArrowheads="1"/>
          </p:cNvSpPr>
          <p:nvPr/>
        </p:nvSpPr>
        <p:spPr bwMode="auto">
          <a:xfrm>
            <a:off x="381000" y="4572000"/>
            <a:ext cx="4419600" cy="519113"/>
          </a:xfrm>
          <a:prstGeom prst="rect">
            <a:avLst/>
          </a:prstGeom>
          <a:solidFill>
            <a:schemeClr val="bg1"/>
          </a:solidFill>
          <a:ln w="9525">
            <a:noFill/>
            <a:miter lim="800000"/>
            <a:headEnd/>
            <a:tailEnd/>
          </a:ln>
        </p:spPr>
        <p:txBody>
          <a:bodyPr>
            <a:spAutoFit/>
          </a:bodyPr>
          <a:lstStyle/>
          <a:p>
            <a:pPr algn="just"/>
            <a:r>
              <a:rPr lang="en-US" altLang="en-US" sz="2800"/>
              <a:t>If the remainder is not zero,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1"/>
          <p:cNvSpPr>
            <a:spLocks noGrp="1"/>
          </p:cNvSpPr>
          <p:nvPr>
            <p:ph type="sldNum" sz="quarter" idx="10"/>
          </p:nvPr>
        </p:nvSpPr>
        <p:spPr>
          <a:noFill/>
        </p:spPr>
        <p:txBody>
          <a:bodyPr/>
          <a:lstStyle/>
          <a:p>
            <a:r>
              <a:rPr lang="en-US" altLang="en-US"/>
              <a:t>2.</a:t>
            </a:r>
            <a:fld id="{6E8C6611-3329-452E-BB84-D823075B2072}" type="slidenum">
              <a:rPr lang="en-US" altLang="en-US"/>
              <a:pPr/>
              <a:t>13</a:t>
            </a:fld>
            <a:endParaRPr lang="en-US" altLang="en-US"/>
          </a:p>
        </p:txBody>
      </p:sp>
      <p:sp>
        <p:nvSpPr>
          <p:cNvPr id="15363" name="Text Box 2"/>
          <p:cNvSpPr txBox="1">
            <a:spLocks noChangeArrowheads="1"/>
          </p:cNvSpPr>
          <p:nvPr/>
        </p:nvSpPr>
        <p:spPr bwMode="auto">
          <a:xfrm>
            <a:off x="1143000" y="533400"/>
            <a:ext cx="1792288" cy="457200"/>
          </a:xfrm>
          <a:prstGeom prst="rect">
            <a:avLst/>
          </a:prstGeom>
          <a:solidFill>
            <a:schemeClr val="folHlink"/>
          </a:solidFill>
          <a:ln w="9525">
            <a:noFill/>
            <a:miter lim="800000"/>
            <a:headEnd/>
            <a:tailEnd/>
          </a:ln>
        </p:spPr>
        <p:txBody>
          <a:bodyPr wrap="none">
            <a:spAutoFit/>
          </a:bodyPr>
          <a:lstStyle/>
          <a:p>
            <a:r>
              <a:rPr lang="en-US" altLang="en-US" sz="2400" i="0">
                <a:solidFill>
                  <a:schemeClr val="bg1"/>
                </a:solidFill>
              </a:rPr>
              <a:t>Example 2.4</a:t>
            </a:r>
            <a:endParaRPr lang="en-US" altLang="en-US" sz="2000">
              <a:solidFill>
                <a:schemeClr val="bg1"/>
              </a:solidFill>
            </a:endParaRPr>
          </a:p>
        </p:txBody>
      </p:sp>
      <p:sp>
        <p:nvSpPr>
          <p:cNvPr id="15364" name="Rectangle 3"/>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15365"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15366" name="Rectangle 5"/>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15367"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15368"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15369" name="Rectangle 8"/>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15370"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15371" name="Text Box 10"/>
          <p:cNvSpPr txBox="1">
            <a:spLocks noChangeArrowheads="1"/>
          </p:cNvSpPr>
          <p:nvPr/>
        </p:nvSpPr>
        <p:spPr bwMode="auto">
          <a:xfrm>
            <a:off x="1143000" y="0"/>
            <a:ext cx="3062288" cy="579438"/>
          </a:xfrm>
          <a:prstGeom prst="rect">
            <a:avLst/>
          </a:prstGeom>
          <a:noFill/>
          <a:ln w="9525">
            <a:noFill/>
            <a:miter lim="800000"/>
            <a:headEnd/>
            <a:tailEnd/>
          </a:ln>
        </p:spPr>
        <p:txBody>
          <a:bodyPr wrap="none">
            <a:spAutoFit/>
          </a:bodyPr>
          <a:lstStyle/>
          <a:p>
            <a:r>
              <a:rPr lang="en-US" altLang="en-US" sz="3200"/>
              <a:t>2.1.4   Continued</a:t>
            </a:r>
          </a:p>
        </p:txBody>
      </p:sp>
      <p:sp>
        <p:nvSpPr>
          <p:cNvPr id="874507" name="Rectangle 11"/>
          <p:cNvSpPr>
            <a:spLocks noChangeArrowheads="1"/>
          </p:cNvSpPr>
          <p:nvPr/>
        </p:nvSpPr>
        <p:spPr bwMode="auto">
          <a:xfrm>
            <a:off x="304800" y="1219200"/>
            <a:ext cx="8229600" cy="822325"/>
          </a:xfrm>
          <a:prstGeom prst="rect">
            <a:avLst/>
          </a:prstGeom>
          <a:noFill/>
          <a:ln w="9525">
            <a:noFill/>
            <a:miter lim="800000"/>
            <a:headEnd/>
            <a:tailEnd/>
          </a:ln>
          <a:effectLst/>
        </p:spPr>
        <p:txBody>
          <a:bodyPr anchor="ctr">
            <a:spAutoFit/>
          </a:bodyPr>
          <a:lstStyle/>
          <a:p>
            <a:pPr marL="457200" indent="-457200" algn="just" eaLnBrk="1" hangingPunct="1">
              <a:buFontTx/>
              <a:buAutoNum type="alphaLcPeriod"/>
              <a:defRPr/>
            </a:pPr>
            <a:r>
              <a:rPr lang="en-US" sz="2400" i="0">
                <a:effectLst>
                  <a:outerShdw blurRad="38100" dist="38100" dir="2700000" algn="tl">
                    <a:srgbClr val="C0C0C0"/>
                  </a:outerShdw>
                </a:effectLst>
              </a:rPr>
              <a:t>The integer 4 divides the integer 32 because 32 = 8 × 4. We show this as</a:t>
            </a:r>
          </a:p>
        </p:txBody>
      </p:sp>
      <p:sp>
        <p:nvSpPr>
          <p:cNvPr id="874510" name="Rectangle 14"/>
          <p:cNvSpPr>
            <a:spLocks noChangeArrowheads="1"/>
          </p:cNvSpPr>
          <p:nvPr/>
        </p:nvSpPr>
        <p:spPr bwMode="auto">
          <a:xfrm>
            <a:off x="304800" y="3384550"/>
            <a:ext cx="8229600" cy="1187450"/>
          </a:xfrm>
          <a:prstGeom prst="rect">
            <a:avLst/>
          </a:prstGeom>
          <a:noFill/>
          <a:ln w="9525">
            <a:noFill/>
            <a:miter lim="800000"/>
            <a:headEnd/>
            <a:tailEnd/>
          </a:ln>
          <a:effectLst/>
        </p:spPr>
        <p:txBody>
          <a:bodyPr anchor="ctr">
            <a:spAutoFit/>
          </a:bodyPr>
          <a:lstStyle/>
          <a:p>
            <a:pPr marL="457200" indent="-457200" algn="just" eaLnBrk="1" hangingPunct="1">
              <a:defRPr/>
            </a:pPr>
            <a:r>
              <a:rPr lang="en-US" sz="2400" i="0">
                <a:effectLst>
                  <a:outerShdw blurRad="38100" dist="38100" dir="2700000" algn="tl">
                    <a:srgbClr val="C0C0C0"/>
                  </a:outerShdw>
                </a:effectLst>
              </a:rPr>
              <a:t>b. The number 8 does not divide the number 42 because </a:t>
            </a:r>
          </a:p>
          <a:p>
            <a:pPr marL="457200" indent="-457200" algn="just" eaLnBrk="1" hangingPunct="1">
              <a:defRPr/>
            </a:pPr>
            <a:r>
              <a:rPr lang="en-US" sz="2400" i="0">
                <a:effectLst>
                  <a:outerShdw blurRad="38100" dist="38100" dir="2700000" algn="tl">
                    <a:srgbClr val="C0C0C0"/>
                  </a:outerShdw>
                </a:effectLst>
              </a:rPr>
              <a:t>    42 = 5 × 8 + 2. There is a remainder, the number 2, in the equation. We show this as </a:t>
            </a:r>
          </a:p>
        </p:txBody>
      </p:sp>
      <p:pic>
        <p:nvPicPr>
          <p:cNvPr id="15374" name="Picture 16"/>
          <p:cNvPicPr>
            <a:picLocks noChangeAspect="1" noChangeArrowheads="1"/>
          </p:cNvPicPr>
          <p:nvPr/>
        </p:nvPicPr>
        <p:blipFill>
          <a:blip r:embed="rId3"/>
          <a:srcRect/>
          <a:stretch>
            <a:fillRect/>
          </a:stretch>
        </p:blipFill>
        <p:spPr bwMode="auto">
          <a:xfrm>
            <a:off x="3810000" y="2098675"/>
            <a:ext cx="998538" cy="720725"/>
          </a:xfrm>
          <a:prstGeom prst="rect">
            <a:avLst/>
          </a:prstGeom>
          <a:noFill/>
          <a:ln w="9525">
            <a:noFill/>
            <a:miter lim="800000"/>
            <a:headEnd/>
            <a:tailEnd/>
          </a:ln>
        </p:spPr>
      </p:pic>
      <p:pic>
        <p:nvPicPr>
          <p:cNvPr id="15375" name="Picture 17"/>
          <p:cNvPicPr>
            <a:picLocks noChangeAspect="1" noChangeArrowheads="1"/>
          </p:cNvPicPr>
          <p:nvPr/>
        </p:nvPicPr>
        <p:blipFill>
          <a:blip r:embed="rId4"/>
          <a:srcRect/>
          <a:stretch>
            <a:fillRect/>
          </a:stretch>
        </p:blipFill>
        <p:spPr bwMode="auto">
          <a:xfrm>
            <a:off x="3581400" y="4878388"/>
            <a:ext cx="1395413" cy="6842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1"/>
          <p:cNvSpPr>
            <a:spLocks noGrp="1"/>
          </p:cNvSpPr>
          <p:nvPr>
            <p:ph type="sldNum" sz="quarter" idx="10"/>
          </p:nvPr>
        </p:nvSpPr>
        <p:spPr>
          <a:noFill/>
        </p:spPr>
        <p:txBody>
          <a:bodyPr/>
          <a:lstStyle/>
          <a:p>
            <a:r>
              <a:rPr lang="en-US" altLang="en-US"/>
              <a:t>2.</a:t>
            </a:r>
            <a:fld id="{E96516E2-2C9E-47E2-99E1-F2BFED215462}" type="slidenum">
              <a:rPr lang="en-US" altLang="en-US"/>
              <a:pPr/>
              <a:t>14</a:t>
            </a:fld>
            <a:endParaRPr lang="en-US" altLang="en-US"/>
          </a:p>
        </p:txBody>
      </p:sp>
      <p:sp>
        <p:nvSpPr>
          <p:cNvPr id="16387" name="Text Box 2"/>
          <p:cNvSpPr txBox="1">
            <a:spLocks noChangeArrowheads="1"/>
          </p:cNvSpPr>
          <p:nvPr/>
        </p:nvSpPr>
        <p:spPr bwMode="auto">
          <a:xfrm>
            <a:off x="1143000" y="533400"/>
            <a:ext cx="1536700" cy="457200"/>
          </a:xfrm>
          <a:prstGeom prst="rect">
            <a:avLst/>
          </a:prstGeom>
          <a:noFill/>
          <a:ln w="9525">
            <a:noFill/>
            <a:miter lim="800000"/>
            <a:headEnd/>
            <a:tailEnd/>
          </a:ln>
        </p:spPr>
        <p:txBody>
          <a:bodyPr wrap="none">
            <a:spAutoFit/>
          </a:bodyPr>
          <a:lstStyle/>
          <a:p>
            <a:r>
              <a:rPr lang="en-US" altLang="en-US" sz="2400" i="0">
                <a:solidFill>
                  <a:schemeClr val="folHlink"/>
                </a:solidFill>
              </a:rPr>
              <a:t>Properties</a:t>
            </a:r>
            <a:endParaRPr lang="en-US" altLang="en-US" sz="2000"/>
          </a:p>
        </p:txBody>
      </p:sp>
      <p:sp>
        <p:nvSpPr>
          <p:cNvPr id="16388" name="Rectangle 3"/>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16389"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16390" name="Rectangle 5"/>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16391"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16392"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16393" name="Rectangle 8"/>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16394"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16395" name="Text Box 10"/>
          <p:cNvSpPr txBox="1">
            <a:spLocks noChangeArrowheads="1"/>
          </p:cNvSpPr>
          <p:nvPr/>
        </p:nvSpPr>
        <p:spPr bwMode="auto">
          <a:xfrm>
            <a:off x="1143000" y="0"/>
            <a:ext cx="3062288" cy="579438"/>
          </a:xfrm>
          <a:prstGeom prst="rect">
            <a:avLst/>
          </a:prstGeom>
          <a:noFill/>
          <a:ln w="9525">
            <a:noFill/>
            <a:miter lim="800000"/>
            <a:headEnd/>
            <a:tailEnd/>
          </a:ln>
        </p:spPr>
        <p:txBody>
          <a:bodyPr wrap="none">
            <a:spAutoFit/>
          </a:bodyPr>
          <a:lstStyle/>
          <a:p>
            <a:r>
              <a:rPr lang="en-US" altLang="en-US" sz="3200"/>
              <a:t>2.1.4   Continued</a:t>
            </a:r>
          </a:p>
        </p:txBody>
      </p:sp>
      <p:sp>
        <p:nvSpPr>
          <p:cNvPr id="16396" name="Line 16"/>
          <p:cNvSpPr>
            <a:spLocks noChangeShapeType="1"/>
          </p:cNvSpPr>
          <p:nvPr/>
        </p:nvSpPr>
        <p:spPr bwMode="auto">
          <a:xfrm>
            <a:off x="457200" y="1295400"/>
            <a:ext cx="8153400" cy="0"/>
          </a:xfrm>
          <a:prstGeom prst="line">
            <a:avLst/>
          </a:prstGeom>
          <a:noFill/>
          <a:ln w="76200">
            <a:solidFill>
              <a:srgbClr val="009900"/>
            </a:solidFill>
            <a:round/>
            <a:headEnd/>
            <a:tailEnd/>
          </a:ln>
        </p:spPr>
        <p:txBody>
          <a:bodyPr/>
          <a:lstStyle/>
          <a:p>
            <a:endParaRPr lang="en-US"/>
          </a:p>
        </p:txBody>
      </p:sp>
      <p:sp>
        <p:nvSpPr>
          <p:cNvPr id="16397" name="Line 17"/>
          <p:cNvSpPr>
            <a:spLocks noChangeShapeType="1"/>
          </p:cNvSpPr>
          <p:nvPr/>
        </p:nvSpPr>
        <p:spPr bwMode="auto">
          <a:xfrm>
            <a:off x="458788" y="5943600"/>
            <a:ext cx="8153400" cy="0"/>
          </a:xfrm>
          <a:prstGeom prst="line">
            <a:avLst/>
          </a:prstGeom>
          <a:noFill/>
          <a:ln w="76200">
            <a:solidFill>
              <a:srgbClr val="009900"/>
            </a:solidFill>
            <a:round/>
            <a:headEnd/>
            <a:tailEnd/>
          </a:ln>
        </p:spPr>
        <p:txBody>
          <a:bodyPr/>
          <a:lstStyle/>
          <a:p>
            <a:endParaRPr lang="en-US"/>
          </a:p>
        </p:txBody>
      </p:sp>
      <p:sp>
        <p:nvSpPr>
          <p:cNvPr id="16398" name="Rectangle 18"/>
          <p:cNvSpPr>
            <a:spLocks noChangeArrowheads="1"/>
          </p:cNvSpPr>
          <p:nvPr/>
        </p:nvSpPr>
        <p:spPr bwMode="auto">
          <a:xfrm>
            <a:off x="495300" y="1387475"/>
            <a:ext cx="8077200" cy="4478338"/>
          </a:xfrm>
          <a:prstGeom prst="rect">
            <a:avLst/>
          </a:prstGeom>
          <a:solidFill>
            <a:srgbClr val="99FF33"/>
          </a:solidFill>
          <a:ln w="76200" algn="ctr">
            <a:noFill/>
            <a:miter lim="800000"/>
            <a:headEnd/>
            <a:tailEnd/>
          </a:ln>
        </p:spPr>
        <p:txBody>
          <a:bodyPr>
            <a:spAutoFit/>
          </a:bodyPr>
          <a:lstStyle/>
          <a:p>
            <a:r>
              <a:rPr lang="en-US" altLang="en-US" sz="3200">
                <a:latin typeface="Arial" charset="0"/>
              </a:rPr>
              <a:t>Property 1: if a|1, then a = ±1.</a:t>
            </a:r>
            <a:br>
              <a:rPr lang="en-US" altLang="en-US" sz="3200">
                <a:latin typeface="Arial" charset="0"/>
              </a:rPr>
            </a:br>
            <a:endParaRPr lang="en-US" altLang="en-US" sz="3200">
              <a:latin typeface="Arial" charset="0"/>
            </a:endParaRPr>
          </a:p>
          <a:p>
            <a:r>
              <a:rPr lang="en-US" altLang="en-US" sz="3200">
                <a:latin typeface="Arial" charset="0"/>
              </a:rPr>
              <a:t>Property 2: if a|b and b|a, then a = ±b.</a:t>
            </a:r>
            <a:br>
              <a:rPr lang="en-US" altLang="en-US" sz="3200">
                <a:latin typeface="Arial" charset="0"/>
              </a:rPr>
            </a:br>
            <a:endParaRPr lang="en-US" altLang="en-US" sz="3200">
              <a:latin typeface="Arial" charset="0"/>
            </a:endParaRPr>
          </a:p>
          <a:p>
            <a:r>
              <a:rPr lang="en-US" altLang="en-US" sz="3200">
                <a:latin typeface="Arial" charset="0"/>
              </a:rPr>
              <a:t>Property 3: if a|b and b|c, then a|c.</a:t>
            </a:r>
            <a:br>
              <a:rPr lang="en-US" altLang="en-US" sz="3200">
                <a:latin typeface="Arial" charset="0"/>
              </a:rPr>
            </a:br>
            <a:endParaRPr lang="en-US" altLang="en-US" sz="3200">
              <a:latin typeface="Arial" charset="0"/>
            </a:endParaRPr>
          </a:p>
          <a:p>
            <a:r>
              <a:rPr lang="en-US" altLang="en-US" sz="3200">
                <a:latin typeface="Arial" charset="0"/>
              </a:rPr>
              <a:t>Property 4: if a|b and a|c, then </a:t>
            </a:r>
            <a:br>
              <a:rPr lang="en-US" altLang="en-US" sz="3200">
                <a:latin typeface="Arial" charset="0"/>
              </a:rPr>
            </a:br>
            <a:r>
              <a:rPr lang="en-US" altLang="en-US" sz="3200">
                <a:latin typeface="Arial" charset="0"/>
              </a:rPr>
              <a:t>                    a|(m × b + n × c), where m</a:t>
            </a:r>
            <a:br>
              <a:rPr lang="en-US" altLang="en-US" sz="3200">
                <a:latin typeface="Arial" charset="0"/>
              </a:rPr>
            </a:br>
            <a:r>
              <a:rPr lang="en-US" altLang="en-US" sz="3200">
                <a:latin typeface="Arial" charset="0"/>
              </a:rPr>
              <a:t>                    and n are arbitrary integers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1"/>
          <p:cNvSpPr>
            <a:spLocks noGrp="1"/>
          </p:cNvSpPr>
          <p:nvPr>
            <p:ph type="sldNum" sz="quarter" idx="10"/>
          </p:nvPr>
        </p:nvSpPr>
        <p:spPr>
          <a:noFill/>
        </p:spPr>
        <p:txBody>
          <a:bodyPr/>
          <a:lstStyle/>
          <a:p>
            <a:r>
              <a:rPr lang="en-US" altLang="en-US"/>
              <a:t>2.</a:t>
            </a:r>
            <a:fld id="{6D4B5431-2E1B-460C-9691-F50609DF9CAC}" type="slidenum">
              <a:rPr lang="en-US" altLang="en-US"/>
              <a:pPr/>
              <a:t>15</a:t>
            </a:fld>
            <a:endParaRPr lang="en-US" altLang="en-US"/>
          </a:p>
        </p:txBody>
      </p:sp>
      <p:sp>
        <p:nvSpPr>
          <p:cNvPr id="17411" name="Text Box 2"/>
          <p:cNvSpPr txBox="1">
            <a:spLocks noChangeArrowheads="1"/>
          </p:cNvSpPr>
          <p:nvPr/>
        </p:nvSpPr>
        <p:spPr bwMode="auto">
          <a:xfrm>
            <a:off x="1143000" y="533400"/>
            <a:ext cx="1792288" cy="457200"/>
          </a:xfrm>
          <a:prstGeom prst="rect">
            <a:avLst/>
          </a:prstGeom>
          <a:solidFill>
            <a:schemeClr val="folHlink"/>
          </a:solidFill>
          <a:ln w="9525">
            <a:noFill/>
            <a:miter lim="800000"/>
            <a:headEnd/>
            <a:tailEnd/>
          </a:ln>
        </p:spPr>
        <p:txBody>
          <a:bodyPr wrap="none">
            <a:spAutoFit/>
          </a:bodyPr>
          <a:lstStyle/>
          <a:p>
            <a:r>
              <a:rPr lang="en-US" altLang="en-US" sz="2400" i="0">
                <a:solidFill>
                  <a:schemeClr val="bg1"/>
                </a:solidFill>
              </a:rPr>
              <a:t>Example 2.5</a:t>
            </a:r>
            <a:endParaRPr lang="en-US" altLang="en-US" sz="2000">
              <a:solidFill>
                <a:schemeClr val="bg1"/>
              </a:solidFill>
            </a:endParaRPr>
          </a:p>
        </p:txBody>
      </p:sp>
      <p:sp>
        <p:nvSpPr>
          <p:cNvPr id="17412" name="Rectangle 3"/>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17413"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17414" name="Rectangle 5"/>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17415"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17416"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17417" name="Rectangle 8"/>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17418"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17419" name="Text Box 10"/>
          <p:cNvSpPr txBox="1">
            <a:spLocks noChangeArrowheads="1"/>
          </p:cNvSpPr>
          <p:nvPr/>
        </p:nvSpPr>
        <p:spPr bwMode="auto">
          <a:xfrm>
            <a:off x="1143000" y="0"/>
            <a:ext cx="3062288" cy="579438"/>
          </a:xfrm>
          <a:prstGeom prst="rect">
            <a:avLst/>
          </a:prstGeom>
          <a:noFill/>
          <a:ln w="9525">
            <a:noFill/>
            <a:miter lim="800000"/>
            <a:headEnd/>
            <a:tailEnd/>
          </a:ln>
        </p:spPr>
        <p:txBody>
          <a:bodyPr wrap="none">
            <a:spAutoFit/>
          </a:bodyPr>
          <a:lstStyle/>
          <a:p>
            <a:r>
              <a:rPr lang="en-US" altLang="en-US" sz="3200"/>
              <a:t>2.1.4   Continued</a:t>
            </a:r>
          </a:p>
        </p:txBody>
      </p:sp>
      <p:pic>
        <p:nvPicPr>
          <p:cNvPr id="17420" name="Picture 17"/>
          <p:cNvPicPr>
            <a:picLocks noChangeAspect="1" noChangeArrowheads="1"/>
          </p:cNvPicPr>
          <p:nvPr/>
        </p:nvPicPr>
        <p:blipFill>
          <a:blip r:embed="rId3"/>
          <a:srcRect/>
          <a:stretch>
            <a:fillRect/>
          </a:stretch>
        </p:blipFill>
        <p:spPr bwMode="auto">
          <a:xfrm>
            <a:off x="231775" y="1965325"/>
            <a:ext cx="8262938" cy="473075"/>
          </a:xfrm>
          <a:prstGeom prst="rect">
            <a:avLst/>
          </a:prstGeom>
          <a:noFill/>
          <a:ln w="9525">
            <a:noFill/>
            <a:miter lim="800000"/>
            <a:headEnd/>
            <a:tailEnd/>
          </a:ln>
        </p:spPr>
      </p:pic>
      <p:pic>
        <p:nvPicPr>
          <p:cNvPr id="17421" name="Picture 18"/>
          <p:cNvPicPr>
            <a:picLocks noChangeAspect="1" noChangeArrowheads="1"/>
          </p:cNvPicPr>
          <p:nvPr/>
        </p:nvPicPr>
        <p:blipFill>
          <a:blip r:embed="rId4"/>
          <a:srcRect/>
          <a:stretch>
            <a:fillRect/>
          </a:stretch>
        </p:blipFill>
        <p:spPr bwMode="auto">
          <a:xfrm>
            <a:off x="76200" y="3081338"/>
            <a:ext cx="8994775" cy="485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1"/>
          <p:cNvSpPr>
            <a:spLocks noGrp="1"/>
          </p:cNvSpPr>
          <p:nvPr>
            <p:ph type="sldNum" sz="quarter" idx="10"/>
          </p:nvPr>
        </p:nvSpPr>
        <p:spPr>
          <a:noFill/>
        </p:spPr>
        <p:txBody>
          <a:bodyPr/>
          <a:lstStyle/>
          <a:p>
            <a:r>
              <a:rPr lang="en-US" altLang="en-US"/>
              <a:t>2.</a:t>
            </a:r>
            <a:fld id="{D315F668-4076-405F-9BE2-6ECC3168374C}" type="slidenum">
              <a:rPr lang="en-US" altLang="en-US"/>
              <a:pPr/>
              <a:t>16</a:t>
            </a:fld>
            <a:endParaRPr lang="en-US" altLang="en-US"/>
          </a:p>
        </p:txBody>
      </p:sp>
      <p:sp>
        <p:nvSpPr>
          <p:cNvPr id="18435" name="Text Box 2"/>
          <p:cNvSpPr txBox="1">
            <a:spLocks noChangeArrowheads="1"/>
          </p:cNvSpPr>
          <p:nvPr/>
        </p:nvSpPr>
        <p:spPr bwMode="auto">
          <a:xfrm>
            <a:off x="1143000" y="533400"/>
            <a:ext cx="1792288" cy="457200"/>
          </a:xfrm>
          <a:prstGeom prst="rect">
            <a:avLst/>
          </a:prstGeom>
          <a:solidFill>
            <a:schemeClr val="folHlink"/>
          </a:solidFill>
          <a:ln w="9525">
            <a:noFill/>
            <a:miter lim="800000"/>
            <a:headEnd/>
            <a:tailEnd/>
          </a:ln>
        </p:spPr>
        <p:txBody>
          <a:bodyPr wrap="none">
            <a:spAutoFit/>
          </a:bodyPr>
          <a:lstStyle/>
          <a:p>
            <a:r>
              <a:rPr lang="en-US" altLang="en-US" sz="2400" i="0">
                <a:solidFill>
                  <a:schemeClr val="bg1"/>
                </a:solidFill>
              </a:rPr>
              <a:t>Example 2.6</a:t>
            </a:r>
            <a:endParaRPr lang="en-US" altLang="en-US" sz="2000">
              <a:solidFill>
                <a:schemeClr val="bg1"/>
              </a:solidFill>
            </a:endParaRPr>
          </a:p>
        </p:txBody>
      </p:sp>
      <p:sp>
        <p:nvSpPr>
          <p:cNvPr id="18436" name="Rectangle 3"/>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18437"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18438" name="Rectangle 5"/>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18439"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18440"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18441" name="Rectangle 8"/>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18442"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18443" name="Text Box 10"/>
          <p:cNvSpPr txBox="1">
            <a:spLocks noChangeArrowheads="1"/>
          </p:cNvSpPr>
          <p:nvPr/>
        </p:nvSpPr>
        <p:spPr bwMode="auto">
          <a:xfrm>
            <a:off x="1143000" y="0"/>
            <a:ext cx="3062288" cy="579438"/>
          </a:xfrm>
          <a:prstGeom prst="rect">
            <a:avLst/>
          </a:prstGeom>
          <a:noFill/>
          <a:ln w="9525">
            <a:noFill/>
            <a:miter lim="800000"/>
            <a:headEnd/>
            <a:tailEnd/>
          </a:ln>
        </p:spPr>
        <p:txBody>
          <a:bodyPr wrap="none">
            <a:spAutoFit/>
          </a:bodyPr>
          <a:lstStyle/>
          <a:p>
            <a:r>
              <a:rPr lang="en-US" altLang="en-US" sz="3200"/>
              <a:t>2.1.4   Continued</a:t>
            </a:r>
          </a:p>
        </p:txBody>
      </p:sp>
      <p:pic>
        <p:nvPicPr>
          <p:cNvPr id="18444" name="Picture 16"/>
          <p:cNvPicPr>
            <a:picLocks noChangeAspect="1" noChangeArrowheads="1"/>
          </p:cNvPicPr>
          <p:nvPr/>
        </p:nvPicPr>
        <p:blipFill>
          <a:blip r:embed="rId3"/>
          <a:srcRect/>
          <a:stretch>
            <a:fillRect/>
          </a:stretch>
        </p:blipFill>
        <p:spPr bwMode="auto">
          <a:xfrm>
            <a:off x="533400" y="1600200"/>
            <a:ext cx="4598988" cy="468313"/>
          </a:xfrm>
          <a:prstGeom prst="rect">
            <a:avLst/>
          </a:prstGeom>
          <a:noFill/>
          <a:ln w="9525">
            <a:noFill/>
            <a:miter lim="800000"/>
            <a:headEnd/>
            <a:tailEnd/>
          </a:ln>
        </p:spPr>
      </p:pic>
      <p:pic>
        <p:nvPicPr>
          <p:cNvPr id="18445" name="Picture 17"/>
          <p:cNvPicPr>
            <a:picLocks noChangeAspect="1" noChangeArrowheads="1"/>
          </p:cNvPicPr>
          <p:nvPr/>
        </p:nvPicPr>
        <p:blipFill>
          <a:blip r:embed="rId4"/>
          <a:srcRect/>
          <a:stretch>
            <a:fillRect/>
          </a:stretch>
        </p:blipFill>
        <p:spPr bwMode="auto">
          <a:xfrm>
            <a:off x="1254125" y="2286000"/>
            <a:ext cx="6442075" cy="454025"/>
          </a:xfrm>
          <a:prstGeom prst="rect">
            <a:avLst/>
          </a:prstGeom>
          <a:noFill/>
          <a:ln w="9525">
            <a:noFill/>
            <a:miter lim="800000"/>
            <a:headEnd/>
            <a:tailEnd/>
          </a:ln>
        </p:spPr>
      </p:pic>
      <p:pic>
        <p:nvPicPr>
          <p:cNvPr id="18446" name="Picture 18"/>
          <p:cNvPicPr>
            <a:picLocks noChangeAspect="1" noChangeArrowheads="1"/>
          </p:cNvPicPr>
          <p:nvPr/>
        </p:nvPicPr>
        <p:blipFill>
          <a:blip r:embed="rId5"/>
          <a:srcRect/>
          <a:stretch>
            <a:fillRect/>
          </a:stretch>
        </p:blipFill>
        <p:spPr bwMode="auto">
          <a:xfrm>
            <a:off x="457200" y="3733800"/>
            <a:ext cx="4311650" cy="863600"/>
          </a:xfrm>
          <a:prstGeom prst="rect">
            <a:avLst/>
          </a:prstGeom>
          <a:noFill/>
          <a:ln w="9525">
            <a:noFill/>
            <a:miter lim="800000"/>
            <a:headEnd/>
            <a:tailEnd/>
          </a:ln>
        </p:spPr>
      </p:pic>
      <p:pic>
        <p:nvPicPr>
          <p:cNvPr id="18447" name="Picture 19"/>
          <p:cNvPicPr>
            <a:picLocks noChangeAspect="1" noChangeArrowheads="1"/>
          </p:cNvPicPr>
          <p:nvPr/>
        </p:nvPicPr>
        <p:blipFill>
          <a:blip r:embed="rId6"/>
          <a:srcRect/>
          <a:stretch>
            <a:fillRect/>
          </a:stretch>
        </p:blipFill>
        <p:spPr bwMode="auto">
          <a:xfrm>
            <a:off x="1250950" y="4691063"/>
            <a:ext cx="5607050" cy="454025"/>
          </a:xfrm>
          <a:prstGeom prst="rect">
            <a:avLst/>
          </a:prstGeom>
          <a:noFill/>
          <a:ln w="9525">
            <a:noFill/>
            <a:miter lim="800000"/>
            <a:headEnd/>
            <a:tailEnd/>
          </a:ln>
        </p:spPr>
      </p:pic>
      <p:pic>
        <p:nvPicPr>
          <p:cNvPr id="18448" name="Picture 20"/>
          <p:cNvPicPr>
            <a:picLocks noChangeAspect="1" noChangeArrowheads="1"/>
          </p:cNvPicPr>
          <p:nvPr/>
        </p:nvPicPr>
        <p:blipFill>
          <a:blip r:embed="rId7"/>
          <a:srcRect/>
          <a:stretch>
            <a:fillRect/>
          </a:stretch>
        </p:blipFill>
        <p:spPr bwMode="auto">
          <a:xfrm>
            <a:off x="1219200" y="5360988"/>
            <a:ext cx="6700838" cy="5826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1"/>
          <p:cNvSpPr>
            <a:spLocks noGrp="1"/>
          </p:cNvSpPr>
          <p:nvPr>
            <p:ph type="sldNum" sz="quarter" idx="10"/>
          </p:nvPr>
        </p:nvSpPr>
        <p:spPr>
          <a:noFill/>
        </p:spPr>
        <p:txBody>
          <a:bodyPr/>
          <a:lstStyle/>
          <a:p>
            <a:r>
              <a:rPr lang="en-US" altLang="en-US"/>
              <a:t>2.</a:t>
            </a:r>
            <a:fld id="{70BC38D7-C253-4031-B891-399F82151A4F}" type="slidenum">
              <a:rPr lang="en-US" altLang="en-US"/>
              <a:pPr/>
              <a:t>17</a:t>
            </a:fld>
            <a:endParaRPr lang="en-US" altLang="en-US"/>
          </a:p>
        </p:txBody>
      </p:sp>
      <p:sp>
        <p:nvSpPr>
          <p:cNvPr id="19459" name="Text Box 2"/>
          <p:cNvSpPr txBox="1">
            <a:spLocks noChangeArrowheads="1"/>
          </p:cNvSpPr>
          <p:nvPr/>
        </p:nvSpPr>
        <p:spPr bwMode="auto">
          <a:xfrm>
            <a:off x="1143000" y="582613"/>
            <a:ext cx="184150" cy="396875"/>
          </a:xfrm>
          <a:prstGeom prst="rect">
            <a:avLst/>
          </a:prstGeom>
          <a:noFill/>
          <a:ln w="9525">
            <a:noFill/>
            <a:miter lim="800000"/>
            <a:headEnd/>
            <a:tailEnd/>
          </a:ln>
        </p:spPr>
        <p:txBody>
          <a:bodyPr wrap="none">
            <a:spAutoFit/>
          </a:bodyPr>
          <a:lstStyle/>
          <a:p>
            <a:endParaRPr lang="en-US" altLang="en-US" sz="2000"/>
          </a:p>
        </p:txBody>
      </p:sp>
      <p:sp>
        <p:nvSpPr>
          <p:cNvPr id="19460" name="Rectangle 3"/>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19461"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19462" name="Rectangle 5"/>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19463"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19464"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19465" name="Rectangle 8"/>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19466"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19467" name="Text Box 10"/>
          <p:cNvSpPr txBox="1">
            <a:spLocks noChangeArrowheads="1"/>
          </p:cNvSpPr>
          <p:nvPr/>
        </p:nvSpPr>
        <p:spPr bwMode="auto">
          <a:xfrm>
            <a:off x="1143000" y="0"/>
            <a:ext cx="3062288" cy="579438"/>
          </a:xfrm>
          <a:prstGeom prst="rect">
            <a:avLst/>
          </a:prstGeom>
          <a:noFill/>
          <a:ln w="9525">
            <a:noFill/>
            <a:miter lim="800000"/>
            <a:headEnd/>
            <a:tailEnd/>
          </a:ln>
        </p:spPr>
        <p:txBody>
          <a:bodyPr wrap="none">
            <a:spAutoFit/>
          </a:bodyPr>
          <a:lstStyle/>
          <a:p>
            <a:r>
              <a:rPr lang="en-US" altLang="en-US" sz="3200"/>
              <a:t>2.1.4   Continued</a:t>
            </a:r>
          </a:p>
        </p:txBody>
      </p:sp>
      <p:sp>
        <p:nvSpPr>
          <p:cNvPr id="19468" name="Line 14"/>
          <p:cNvSpPr>
            <a:spLocks noChangeShapeType="1"/>
          </p:cNvSpPr>
          <p:nvPr/>
        </p:nvSpPr>
        <p:spPr bwMode="auto">
          <a:xfrm>
            <a:off x="457200" y="2362200"/>
            <a:ext cx="8153400" cy="0"/>
          </a:xfrm>
          <a:prstGeom prst="line">
            <a:avLst/>
          </a:prstGeom>
          <a:noFill/>
          <a:ln w="76200">
            <a:solidFill>
              <a:srgbClr val="009900"/>
            </a:solidFill>
            <a:round/>
            <a:headEnd/>
            <a:tailEnd/>
          </a:ln>
        </p:spPr>
        <p:txBody>
          <a:bodyPr/>
          <a:lstStyle/>
          <a:p>
            <a:endParaRPr lang="en-US"/>
          </a:p>
        </p:txBody>
      </p:sp>
      <p:sp>
        <p:nvSpPr>
          <p:cNvPr id="19469" name="Line 15"/>
          <p:cNvSpPr>
            <a:spLocks noChangeShapeType="1"/>
          </p:cNvSpPr>
          <p:nvPr/>
        </p:nvSpPr>
        <p:spPr bwMode="auto">
          <a:xfrm>
            <a:off x="457200" y="5562600"/>
            <a:ext cx="8153400" cy="0"/>
          </a:xfrm>
          <a:prstGeom prst="line">
            <a:avLst/>
          </a:prstGeom>
          <a:noFill/>
          <a:ln w="76200">
            <a:solidFill>
              <a:srgbClr val="009900"/>
            </a:solidFill>
            <a:round/>
            <a:headEnd/>
            <a:tailEnd/>
          </a:ln>
        </p:spPr>
        <p:txBody>
          <a:bodyPr/>
          <a:lstStyle/>
          <a:p>
            <a:endParaRPr lang="en-US"/>
          </a:p>
        </p:txBody>
      </p:sp>
      <p:sp>
        <p:nvSpPr>
          <p:cNvPr id="19470" name="Rectangle 16"/>
          <p:cNvSpPr>
            <a:spLocks noChangeArrowheads="1"/>
          </p:cNvSpPr>
          <p:nvPr/>
        </p:nvSpPr>
        <p:spPr bwMode="auto">
          <a:xfrm>
            <a:off x="495300" y="2454275"/>
            <a:ext cx="8077200" cy="3016250"/>
          </a:xfrm>
          <a:prstGeom prst="rect">
            <a:avLst/>
          </a:prstGeom>
          <a:solidFill>
            <a:srgbClr val="99FF33"/>
          </a:solidFill>
          <a:ln w="76200" algn="ctr">
            <a:noFill/>
            <a:miter lim="800000"/>
            <a:headEnd/>
            <a:tailEnd/>
          </a:ln>
        </p:spPr>
        <p:txBody>
          <a:bodyPr>
            <a:spAutoFit/>
          </a:bodyPr>
          <a:lstStyle/>
          <a:p>
            <a:r>
              <a:rPr lang="en-US" altLang="en-US" sz="3200">
                <a:latin typeface="Arial" charset="0"/>
              </a:rPr>
              <a:t>Fact 1: The integer 1 has only one</a:t>
            </a:r>
            <a:br>
              <a:rPr lang="en-US" altLang="en-US" sz="3200">
                <a:latin typeface="Arial" charset="0"/>
              </a:rPr>
            </a:br>
            <a:r>
              <a:rPr lang="en-US" altLang="en-US" sz="3200">
                <a:latin typeface="Arial" charset="0"/>
              </a:rPr>
              <a:t>             divisor, itself.</a:t>
            </a:r>
          </a:p>
          <a:p>
            <a:endParaRPr lang="en-US" altLang="en-US" sz="3200">
              <a:latin typeface="Arial" charset="0"/>
            </a:endParaRPr>
          </a:p>
          <a:p>
            <a:r>
              <a:rPr lang="en-US" altLang="en-US" sz="3200">
                <a:latin typeface="Arial" charset="0"/>
              </a:rPr>
              <a:t>Fact 2: Any positive integer has at least </a:t>
            </a:r>
          </a:p>
          <a:p>
            <a:r>
              <a:rPr lang="en-US" altLang="en-US" sz="3200">
                <a:latin typeface="Arial" charset="0"/>
              </a:rPr>
              <a:t>             two divisors, 1 and itself (but it</a:t>
            </a:r>
            <a:br>
              <a:rPr lang="en-US" altLang="en-US" sz="3200">
                <a:latin typeface="Arial" charset="0"/>
              </a:rPr>
            </a:br>
            <a:r>
              <a:rPr lang="en-US" altLang="en-US" sz="3200">
                <a:latin typeface="Arial" charset="0"/>
              </a:rPr>
              <a:t>             can have more).</a:t>
            </a:r>
          </a:p>
        </p:txBody>
      </p:sp>
      <p:grpSp>
        <p:nvGrpSpPr>
          <p:cNvPr id="19471" name="Group 17"/>
          <p:cNvGrpSpPr>
            <a:grpSpLocks/>
          </p:cNvGrpSpPr>
          <p:nvPr/>
        </p:nvGrpSpPr>
        <p:grpSpPr bwMode="auto">
          <a:xfrm>
            <a:off x="457200" y="1719263"/>
            <a:ext cx="1143000" cy="566737"/>
            <a:chOff x="1200" y="1248"/>
            <a:chExt cx="720" cy="357"/>
          </a:xfrm>
        </p:grpSpPr>
        <p:pic>
          <p:nvPicPr>
            <p:cNvPr id="19472" name="Picture 18"/>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p:spPr>
        </p:pic>
        <p:sp>
          <p:nvSpPr>
            <p:cNvPr id="19473" name="Text Box 19"/>
            <p:cNvSpPr txBox="1">
              <a:spLocks noChangeArrowheads="1"/>
            </p:cNvSpPr>
            <p:nvPr/>
          </p:nvSpPr>
          <p:spPr bwMode="auto">
            <a:xfrm>
              <a:off x="1284" y="1248"/>
              <a:ext cx="551" cy="327"/>
            </a:xfrm>
            <a:prstGeom prst="rect">
              <a:avLst/>
            </a:prstGeom>
            <a:noFill/>
            <a:ln w="9525">
              <a:noFill/>
              <a:miter lim="800000"/>
              <a:headEnd/>
              <a:tailEnd/>
            </a:ln>
          </p:spPr>
          <p:txBody>
            <a:bodyPr wrap="none">
              <a:spAutoFit/>
            </a:bodyPr>
            <a:lstStyle/>
            <a:p>
              <a:r>
                <a:rPr lang="en-US" altLang="en-US" sz="2800">
                  <a:solidFill>
                    <a:schemeClr val="hlink"/>
                  </a:solidFill>
                </a:rPr>
                <a:t>Note</a:t>
              </a:r>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1"/>
          <p:cNvSpPr>
            <a:spLocks noGrp="1"/>
          </p:cNvSpPr>
          <p:nvPr>
            <p:ph type="sldNum" sz="quarter" idx="10"/>
          </p:nvPr>
        </p:nvSpPr>
        <p:spPr>
          <a:noFill/>
        </p:spPr>
        <p:txBody>
          <a:bodyPr/>
          <a:lstStyle/>
          <a:p>
            <a:r>
              <a:rPr lang="en-US" altLang="en-US"/>
              <a:t>2.</a:t>
            </a:r>
            <a:fld id="{E01DB438-6728-460F-BBD2-BE59203C8EC9}" type="slidenum">
              <a:rPr lang="en-US" altLang="en-US"/>
              <a:pPr/>
              <a:t>18</a:t>
            </a:fld>
            <a:endParaRPr lang="en-US" altLang="en-US"/>
          </a:p>
        </p:txBody>
      </p:sp>
      <p:sp>
        <p:nvSpPr>
          <p:cNvPr id="20483" name="Rectangle 3"/>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20484"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20485" name="Rectangle 5"/>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20486"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20487"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20488" name="Rectangle 8"/>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20489"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20490" name="Text Box 10"/>
          <p:cNvSpPr txBox="1">
            <a:spLocks noChangeArrowheads="1"/>
          </p:cNvSpPr>
          <p:nvPr/>
        </p:nvSpPr>
        <p:spPr bwMode="auto">
          <a:xfrm>
            <a:off x="1143000" y="0"/>
            <a:ext cx="3062288" cy="579438"/>
          </a:xfrm>
          <a:prstGeom prst="rect">
            <a:avLst/>
          </a:prstGeom>
          <a:noFill/>
          <a:ln w="9525">
            <a:noFill/>
            <a:miter lim="800000"/>
            <a:headEnd/>
            <a:tailEnd/>
          </a:ln>
        </p:spPr>
        <p:txBody>
          <a:bodyPr wrap="none">
            <a:spAutoFit/>
          </a:bodyPr>
          <a:lstStyle/>
          <a:p>
            <a:r>
              <a:rPr lang="en-US" altLang="en-US" sz="3200"/>
              <a:t>2.1.4   Continued</a:t>
            </a:r>
          </a:p>
        </p:txBody>
      </p:sp>
      <p:pic>
        <p:nvPicPr>
          <p:cNvPr id="20491" name="Picture 16"/>
          <p:cNvPicPr>
            <a:picLocks noChangeAspect="1" noChangeArrowheads="1"/>
          </p:cNvPicPr>
          <p:nvPr/>
        </p:nvPicPr>
        <p:blipFill>
          <a:blip r:embed="rId3"/>
          <a:srcRect/>
          <a:stretch>
            <a:fillRect/>
          </a:stretch>
        </p:blipFill>
        <p:spPr bwMode="auto">
          <a:xfrm>
            <a:off x="295275" y="2057400"/>
            <a:ext cx="8620125" cy="3411538"/>
          </a:xfrm>
          <a:prstGeom prst="rect">
            <a:avLst/>
          </a:prstGeom>
          <a:noFill/>
          <a:ln w="9525">
            <a:noFill/>
            <a:miter lim="800000"/>
            <a:headEnd/>
            <a:tailEnd/>
          </a:ln>
        </p:spPr>
      </p:pic>
      <p:sp>
        <p:nvSpPr>
          <p:cNvPr id="20492" name="Text Box 17"/>
          <p:cNvSpPr txBox="1">
            <a:spLocks noChangeArrowheads="1"/>
          </p:cNvSpPr>
          <p:nvPr/>
        </p:nvSpPr>
        <p:spPr bwMode="auto">
          <a:xfrm>
            <a:off x="1143000" y="533400"/>
            <a:ext cx="5078413" cy="457200"/>
          </a:xfrm>
          <a:prstGeom prst="rect">
            <a:avLst/>
          </a:prstGeom>
          <a:noFill/>
          <a:ln w="9525">
            <a:noFill/>
            <a:miter lim="800000"/>
            <a:headEnd/>
            <a:tailEnd/>
          </a:ln>
        </p:spPr>
        <p:txBody>
          <a:bodyPr wrap="none">
            <a:spAutoFit/>
          </a:bodyPr>
          <a:lstStyle/>
          <a:p>
            <a:r>
              <a:rPr lang="en-US" altLang="en-US" sz="2400" i="0">
                <a:solidFill>
                  <a:schemeClr val="folHlink"/>
                </a:solidFill>
              </a:rPr>
              <a:t>Figure 2.6  </a:t>
            </a:r>
            <a:r>
              <a:rPr lang="en-US" altLang="en-US" sz="2000"/>
              <a:t>Common divisors of two integers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1"/>
          <p:cNvSpPr>
            <a:spLocks noGrp="1"/>
          </p:cNvSpPr>
          <p:nvPr>
            <p:ph type="sldNum" sz="quarter" idx="10"/>
          </p:nvPr>
        </p:nvSpPr>
        <p:spPr>
          <a:noFill/>
        </p:spPr>
        <p:txBody>
          <a:bodyPr/>
          <a:lstStyle/>
          <a:p>
            <a:r>
              <a:rPr lang="en-US" altLang="en-US"/>
              <a:t>2.</a:t>
            </a:r>
            <a:fld id="{12F2AA6F-EC31-4FF2-9723-03CEC14BD594}" type="slidenum">
              <a:rPr lang="en-US" altLang="en-US"/>
              <a:pPr/>
              <a:t>19</a:t>
            </a:fld>
            <a:endParaRPr lang="en-US" altLang="en-US"/>
          </a:p>
        </p:txBody>
      </p:sp>
      <p:sp>
        <p:nvSpPr>
          <p:cNvPr id="21507" name="Text Box 2"/>
          <p:cNvSpPr txBox="1">
            <a:spLocks noChangeArrowheads="1"/>
          </p:cNvSpPr>
          <p:nvPr/>
        </p:nvSpPr>
        <p:spPr bwMode="auto">
          <a:xfrm>
            <a:off x="1981200" y="3962400"/>
            <a:ext cx="2917825" cy="457200"/>
          </a:xfrm>
          <a:prstGeom prst="rect">
            <a:avLst/>
          </a:prstGeom>
          <a:noFill/>
          <a:ln w="9525">
            <a:noFill/>
            <a:miter lim="800000"/>
            <a:headEnd/>
            <a:tailEnd/>
          </a:ln>
        </p:spPr>
        <p:txBody>
          <a:bodyPr wrap="none">
            <a:spAutoFit/>
          </a:bodyPr>
          <a:lstStyle/>
          <a:p>
            <a:r>
              <a:rPr lang="en-US" altLang="en-US" sz="2400" i="0">
                <a:solidFill>
                  <a:schemeClr val="folHlink"/>
                </a:solidFill>
              </a:rPr>
              <a:t>Euclidean Algorithm</a:t>
            </a:r>
            <a:endParaRPr lang="en-US" altLang="en-US" sz="2000"/>
          </a:p>
        </p:txBody>
      </p:sp>
      <p:sp>
        <p:nvSpPr>
          <p:cNvPr id="21508" name="Rectangle 3"/>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21509"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21510" name="Rectangle 5"/>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21511"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21512"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21513" name="Rectangle 8"/>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21514"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21515" name="Text Box 10"/>
          <p:cNvSpPr txBox="1">
            <a:spLocks noChangeArrowheads="1"/>
          </p:cNvSpPr>
          <p:nvPr/>
        </p:nvSpPr>
        <p:spPr bwMode="auto">
          <a:xfrm>
            <a:off x="1143000" y="0"/>
            <a:ext cx="3062288" cy="579438"/>
          </a:xfrm>
          <a:prstGeom prst="rect">
            <a:avLst/>
          </a:prstGeom>
          <a:noFill/>
          <a:ln w="9525">
            <a:noFill/>
            <a:miter lim="800000"/>
            <a:headEnd/>
            <a:tailEnd/>
          </a:ln>
        </p:spPr>
        <p:txBody>
          <a:bodyPr wrap="none">
            <a:spAutoFit/>
          </a:bodyPr>
          <a:lstStyle/>
          <a:p>
            <a:r>
              <a:rPr lang="en-US" altLang="en-US" sz="3200"/>
              <a:t>2.1.4   Continued</a:t>
            </a:r>
          </a:p>
        </p:txBody>
      </p:sp>
      <p:sp>
        <p:nvSpPr>
          <p:cNvPr id="21516" name="Line 11"/>
          <p:cNvSpPr>
            <a:spLocks noChangeShapeType="1"/>
          </p:cNvSpPr>
          <p:nvPr/>
        </p:nvSpPr>
        <p:spPr bwMode="auto">
          <a:xfrm>
            <a:off x="609600" y="4572000"/>
            <a:ext cx="8153400" cy="0"/>
          </a:xfrm>
          <a:prstGeom prst="line">
            <a:avLst/>
          </a:prstGeom>
          <a:noFill/>
          <a:ln w="76200">
            <a:solidFill>
              <a:srgbClr val="009900"/>
            </a:solidFill>
            <a:round/>
            <a:headEnd/>
            <a:tailEnd/>
          </a:ln>
        </p:spPr>
        <p:txBody>
          <a:bodyPr/>
          <a:lstStyle/>
          <a:p>
            <a:endParaRPr lang="en-US"/>
          </a:p>
        </p:txBody>
      </p:sp>
      <p:sp>
        <p:nvSpPr>
          <p:cNvPr id="21517" name="Line 12"/>
          <p:cNvSpPr>
            <a:spLocks noChangeShapeType="1"/>
          </p:cNvSpPr>
          <p:nvPr/>
        </p:nvSpPr>
        <p:spPr bwMode="auto">
          <a:xfrm>
            <a:off x="609600" y="6324600"/>
            <a:ext cx="8153400" cy="0"/>
          </a:xfrm>
          <a:prstGeom prst="line">
            <a:avLst/>
          </a:prstGeom>
          <a:noFill/>
          <a:ln w="76200">
            <a:solidFill>
              <a:srgbClr val="009900"/>
            </a:solidFill>
            <a:round/>
            <a:headEnd/>
            <a:tailEnd/>
          </a:ln>
        </p:spPr>
        <p:txBody>
          <a:bodyPr/>
          <a:lstStyle/>
          <a:p>
            <a:endParaRPr lang="en-US"/>
          </a:p>
        </p:txBody>
      </p:sp>
      <p:sp>
        <p:nvSpPr>
          <p:cNvPr id="21518" name="Rectangle 13"/>
          <p:cNvSpPr>
            <a:spLocks noChangeArrowheads="1"/>
          </p:cNvSpPr>
          <p:nvPr/>
        </p:nvSpPr>
        <p:spPr bwMode="auto">
          <a:xfrm>
            <a:off x="647700" y="4664075"/>
            <a:ext cx="8077200" cy="1554163"/>
          </a:xfrm>
          <a:prstGeom prst="rect">
            <a:avLst/>
          </a:prstGeom>
          <a:solidFill>
            <a:srgbClr val="99FF33"/>
          </a:solidFill>
          <a:ln w="76200" algn="ctr">
            <a:noFill/>
            <a:miter lim="800000"/>
            <a:headEnd/>
            <a:tailEnd/>
          </a:ln>
        </p:spPr>
        <p:txBody>
          <a:bodyPr>
            <a:spAutoFit/>
          </a:bodyPr>
          <a:lstStyle/>
          <a:p>
            <a:r>
              <a:rPr lang="en-US" altLang="en-US" sz="3200">
                <a:latin typeface="Arial" charset="0"/>
              </a:rPr>
              <a:t>Fact 1: gcd (a, 0) = a</a:t>
            </a:r>
            <a:br>
              <a:rPr lang="en-US" altLang="en-US" sz="3200">
                <a:latin typeface="Arial" charset="0"/>
              </a:rPr>
            </a:br>
            <a:r>
              <a:rPr lang="en-US" altLang="en-US" sz="3200">
                <a:latin typeface="Arial" charset="0"/>
              </a:rPr>
              <a:t>Fact 2: gcd (a, b) = gcd (b, r), where r is</a:t>
            </a:r>
            <a:br>
              <a:rPr lang="en-US" altLang="en-US" sz="3200">
                <a:latin typeface="Arial" charset="0"/>
              </a:rPr>
            </a:br>
            <a:r>
              <a:rPr lang="en-US" altLang="en-US" sz="3200">
                <a:latin typeface="Arial" charset="0"/>
              </a:rPr>
              <a:t>             the remainder of dividing a by b</a:t>
            </a:r>
          </a:p>
        </p:txBody>
      </p:sp>
      <p:sp>
        <p:nvSpPr>
          <p:cNvPr id="21519" name="Line 14"/>
          <p:cNvSpPr>
            <a:spLocks noChangeShapeType="1"/>
          </p:cNvSpPr>
          <p:nvPr/>
        </p:nvSpPr>
        <p:spPr bwMode="auto">
          <a:xfrm>
            <a:off x="609600" y="1752600"/>
            <a:ext cx="8153400" cy="0"/>
          </a:xfrm>
          <a:prstGeom prst="line">
            <a:avLst/>
          </a:prstGeom>
          <a:noFill/>
          <a:ln w="76200">
            <a:solidFill>
              <a:srgbClr val="009900"/>
            </a:solidFill>
            <a:round/>
            <a:headEnd/>
            <a:tailEnd/>
          </a:ln>
        </p:spPr>
        <p:txBody>
          <a:bodyPr/>
          <a:lstStyle/>
          <a:p>
            <a:endParaRPr lang="en-US"/>
          </a:p>
        </p:txBody>
      </p:sp>
      <p:sp>
        <p:nvSpPr>
          <p:cNvPr id="21520" name="Line 15"/>
          <p:cNvSpPr>
            <a:spLocks noChangeShapeType="1"/>
          </p:cNvSpPr>
          <p:nvPr/>
        </p:nvSpPr>
        <p:spPr bwMode="auto">
          <a:xfrm>
            <a:off x="609600" y="3505200"/>
            <a:ext cx="8153400" cy="0"/>
          </a:xfrm>
          <a:prstGeom prst="line">
            <a:avLst/>
          </a:prstGeom>
          <a:noFill/>
          <a:ln w="76200">
            <a:solidFill>
              <a:srgbClr val="009900"/>
            </a:solidFill>
            <a:round/>
            <a:headEnd/>
            <a:tailEnd/>
          </a:ln>
        </p:spPr>
        <p:txBody>
          <a:bodyPr/>
          <a:lstStyle/>
          <a:p>
            <a:endParaRPr lang="en-US"/>
          </a:p>
        </p:txBody>
      </p:sp>
      <p:sp>
        <p:nvSpPr>
          <p:cNvPr id="21521" name="Rectangle 16"/>
          <p:cNvSpPr>
            <a:spLocks noChangeArrowheads="1"/>
          </p:cNvSpPr>
          <p:nvPr/>
        </p:nvSpPr>
        <p:spPr bwMode="auto">
          <a:xfrm>
            <a:off x="647700" y="1844675"/>
            <a:ext cx="8077200" cy="1554163"/>
          </a:xfrm>
          <a:prstGeom prst="rect">
            <a:avLst/>
          </a:prstGeom>
          <a:solidFill>
            <a:srgbClr val="99FF33"/>
          </a:solidFill>
          <a:ln w="76200" algn="ctr">
            <a:noFill/>
            <a:miter lim="800000"/>
            <a:headEnd/>
            <a:tailEnd/>
          </a:ln>
        </p:spPr>
        <p:txBody>
          <a:bodyPr>
            <a:spAutoFit/>
          </a:bodyPr>
          <a:lstStyle/>
          <a:p>
            <a:r>
              <a:rPr lang="en-US" altLang="en-US" sz="3200">
                <a:latin typeface="Arial" charset="0"/>
              </a:rPr>
              <a:t>The greatest common divisor of two positive integers is the largest integer that can divide both integers.</a:t>
            </a:r>
          </a:p>
        </p:txBody>
      </p:sp>
      <p:sp>
        <p:nvSpPr>
          <p:cNvPr id="21522" name="Text Box 17"/>
          <p:cNvSpPr txBox="1">
            <a:spLocks noChangeArrowheads="1"/>
          </p:cNvSpPr>
          <p:nvPr/>
        </p:nvSpPr>
        <p:spPr bwMode="auto">
          <a:xfrm>
            <a:off x="1905000" y="1219200"/>
            <a:ext cx="3603625" cy="457200"/>
          </a:xfrm>
          <a:prstGeom prst="rect">
            <a:avLst/>
          </a:prstGeom>
          <a:noFill/>
          <a:ln w="9525">
            <a:noFill/>
            <a:miter lim="800000"/>
            <a:headEnd/>
            <a:tailEnd/>
          </a:ln>
        </p:spPr>
        <p:txBody>
          <a:bodyPr wrap="none">
            <a:spAutoFit/>
          </a:bodyPr>
          <a:lstStyle/>
          <a:p>
            <a:r>
              <a:rPr lang="en-US" altLang="en-US" sz="2400" i="0">
                <a:solidFill>
                  <a:schemeClr val="folHlink"/>
                </a:solidFill>
              </a:rPr>
              <a:t>Greatest Common Divisor</a:t>
            </a:r>
            <a:endParaRPr lang="en-US" altLang="en-US" sz="2000"/>
          </a:p>
        </p:txBody>
      </p:sp>
      <p:grpSp>
        <p:nvGrpSpPr>
          <p:cNvPr id="21523" name="Group 18"/>
          <p:cNvGrpSpPr>
            <a:grpSpLocks/>
          </p:cNvGrpSpPr>
          <p:nvPr/>
        </p:nvGrpSpPr>
        <p:grpSpPr bwMode="auto">
          <a:xfrm>
            <a:off x="655638" y="3883025"/>
            <a:ext cx="1143000" cy="566738"/>
            <a:chOff x="1200" y="1248"/>
            <a:chExt cx="720" cy="357"/>
          </a:xfrm>
        </p:grpSpPr>
        <p:pic>
          <p:nvPicPr>
            <p:cNvPr id="21527" name="Picture 19"/>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p:spPr>
        </p:pic>
        <p:sp>
          <p:nvSpPr>
            <p:cNvPr id="21528" name="Text Box 20"/>
            <p:cNvSpPr txBox="1">
              <a:spLocks noChangeArrowheads="1"/>
            </p:cNvSpPr>
            <p:nvPr/>
          </p:nvSpPr>
          <p:spPr bwMode="auto">
            <a:xfrm>
              <a:off x="1284" y="1248"/>
              <a:ext cx="551" cy="327"/>
            </a:xfrm>
            <a:prstGeom prst="rect">
              <a:avLst/>
            </a:prstGeom>
            <a:noFill/>
            <a:ln w="9525">
              <a:noFill/>
              <a:miter lim="800000"/>
              <a:headEnd/>
              <a:tailEnd/>
            </a:ln>
          </p:spPr>
          <p:txBody>
            <a:bodyPr wrap="none">
              <a:spAutoFit/>
            </a:bodyPr>
            <a:lstStyle/>
            <a:p>
              <a:r>
                <a:rPr lang="en-US" altLang="en-US" sz="2800">
                  <a:solidFill>
                    <a:schemeClr val="hlink"/>
                  </a:solidFill>
                </a:rPr>
                <a:t>Note</a:t>
              </a:r>
            </a:p>
          </p:txBody>
        </p:sp>
      </p:grpSp>
      <p:grpSp>
        <p:nvGrpSpPr>
          <p:cNvPr id="21524" name="Group 21"/>
          <p:cNvGrpSpPr>
            <a:grpSpLocks/>
          </p:cNvGrpSpPr>
          <p:nvPr/>
        </p:nvGrpSpPr>
        <p:grpSpPr bwMode="auto">
          <a:xfrm>
            <a:off x="609600" y="1143000"/>
            <a:ext cx="1143000" cy="566738"/>
            <a:chOff x="1200" y="1248"/>
            <a:chExt cx="720" cy="357"/>
          </a:xfrm>
        </p:grpSpPr>
        <p:pic>
          <p:nvPicPr>
            <p:cNvPr id="21525" name="Picture 22"/>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p:spPr>
        </p:pic>
        <p:sp>
          <p:nvSpPr>
            <p:cNvPr id="21526" name="Text Box 23"/>
            <p:cNvSpPr txBox="1">
              <a:spLocks noChangeArrowheads="1"/>
            </p:cNvSpPr>
            <p:nvPr/>
          </p:nvSpPr>
          <p:spPr bwMode="auto">
            <a:xfrm>
              <a:off x="1284" y="1248"/>
              <a:ext cx="551" cy="327"/>
            </a:xfrm>
            <a:prstGeom prst="rect">
              <a:avLst/>
            </a:prstGeom>
            <a:noFill/>
            <a:ln w="9525">
              <a:noFill/>
              <a:miter lim="800000"/>
              <a:headEnd/>
              <a:tailEnd/>
            </a:ln>
          </p:spPr>
          <p:txBody>
            <a:bodyPr wrap="none">
              <a:spAutoFit/>
            </a:bodyPr>
            <a:lstStyle/>
            <a:p>
              <a:r>
                <a:rPr lang="en-US" altLang="en-US" sz="2800">
                  <a:solidFill>
                    <a:schemeClr val="hlink"/>
                  </a:solidFill>
                </a:rPr>
                <a:t>Note</a:t>
              </a: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1"/>
          <p:cNvSpPr>
            <a:spLocks noGrp="1"/>
          </p:cNvSpPr>
          <p:nvPr>
            <p:ph type="sldNum" sz="quarter" idx="10"/>
          </p:nvPr>
        </p:nvSpPr>
        <p:spPr>
          <a:noFill/>
        </p:spPr>
        <p:txBody>
          <a:bodyPr/>
          <a:lstStyle/>
          <a:p>
            <a:r>
              <a:rPr lang="en-US" altLang="en-US"/>
              <a:t>2.</a:t>
            </a:r>
            <a:fld id="{BEB0947C-CD96-45AC-B033-2C3B13E37A4E}" type="slidenum">
              <a:rPr lang="en-US" altLang="en-US"/>
              <a:pPr/>
              <a:t>2</a:t>
            </a:fld>
            <a:endParaRPr lang="en-US" altLang="en-US"/>
          </a:p>
        </p:txBody>
      </p:sp>
      <p:sp>
        <p:nvSpPr>
          <p:cNvPr id="4099" name="Rectangle 2"/>
          <p:cNvSpPr>
            <a:spLocks noChangeArrowheads="1"/>
          </p:cNvSpPr>
          <p:nvPr/>
        </p:nvSpPr>
        <p:spPr bwMode="auto">
          <a:xfrm>
            <a:off x="304800" y="1143000"/>
            <a:ext cx="8534400" cy="5349875"/>
          </a:xfrm>
          <a:prstGeom prst="rect">
            <a:avLst/>
          </a:prstGeom>
          <a:solidFill>
            <a:schemeClr val="bg1"/>
          </a:solidFill>
          <a:ln w="9525">
            <a:noFill/>
            <a:miter lim="800000"/>
            <a:headEnd/>
            <a:tailEnd/>
          </a:ln>
        </p:spPr>
        <p:txBody>
          <a:bodyPr>
            <a:spAutoFit/>
          </a:bodyPr>
          <a:lstStyle/>
          <a:p>
            <a:pPr algn="just">
              <a:spcAft>
                <a:spcPct val="60000"/>
              </a:spcAft>
              <a:buFont typeface="Wingdings" pitchFamily="2" charset="2"/>
              <a:buChar char="q"/>
            </a:pPr>
            <a:r>
              <a:rPr lang="en-US" altLang="en-US" sz="2400" i="0"/>
              <a:t>  To review integer arithmetic, concentrating on divisibility</a:t>
            </a:r>
            <a:br>
              <a:rPr lang="en-US" altLang="en-US" sz="2400" i="0"/>
            </a:br>
            <a:r>
              <a:rPr lang="en-US" altLang="en-US" sz="2400" i="0"/>
              <a:t>     and finding the greatest common divisor using the Euclidean</a:t>
            </a:r>
            <a:br>
              <a:rPr lang="en-US" altLang="en-US" sz="2400" i="0"/>
            </a:br>
            <a:r>
              <a:rPr lang="en-US" altLang="en-US" sz="2400" i="0"/>
              <a:t>     algorithm</a:t>
            </a:r>
          </a:p>
          <a:p>
            <a:pPr>
              <a:spcAft>
                <a:spcPct val="60000"/>
              </a:spcAft>
              <a:buFont typeface="Wingdings" pitchFamily="2" charset="2"/>
              <a:buChar char="q"/>
            </a:pPr>
            <a:r>
              <a:rPr lang="en-US" altLang="en-US" sz="2400" i="0"/>
              <a:t>  To understand how the extended Euclidean algorithm can be</a:t>
            </a:r>
            <a:br>
              <a:rPr lang="en-US" altLang="en-US" sz="2400" i="0"/>
            </a:br>
            <a:r>
              <a:rPr lang="en-US" altLang="en-US" sz="2400" i="0"/>
              <a:t>     used to solve linear Diophantine equations, to solve linear</a:t>
            </a:r>
            <a:br>
              <a:rPr lang="en-US" altLang="en-US" sz="2400" i="0"/>
            </a:br>
            <a:r>
              <a:rPr lang="en-US" altLang="en-US" sz="2400" i="0"/>
              <a:t>     congruent equations, and to find the multiplicative inverses</a:t>
            </a:r>
          </a:p>
          <a:p>
            <a:pPr>
              <a:spcAft>
                <a:spcPct val="60000"/>
              </a:spcAft>
              <a:buFont typeface="Wingdings" pitchFamily="2" charset="2"/>
              <a:buChar char="q"/>
            </a:pPr>
            <a:r>
              <a:rPr lang="en-US" altLang="en-US" sz="2400" i="0"/>
              <a:t> To emphasize the importance of modular arithmetic and </a:t>
            </a:r>
            <a:br>
              <a:rPr lang="en-US" altLang="en-US" sz="2400" i="0"/>
            </a:br>
            <a:r>
              <a:rPr lang="en-US" altLang="en-US" sz="2400" i="0"/>
              <a:t>     the modulo operator, because they are extensively used in</a:t>
            </a:r>
            <a:br>
              <a:rPr lang="en-US" altLang="en-US" sz="2400" i="0"/>
            </a:br>
            <a:r>
              <a:rPr lang="en-US" altLang="en-US" sz="2400" i="0"/>
              <a:t>     cryptography</a:t>
            </a:r>
          </a:p>
          <a:p>
            <a:pPr>
              <a:spcAft>
                <a:spcPct val="60000"/>
              </a:spcAft>
              <a:buFont typeface="Wingdings" pitchFamily="2" charset="2"/>
              <a:buChar char="q"/>
            </a:pPr>
            <a:r>
              <a:rPr lang="en-US" altLang="en-US" sz="2400" i="0"/>
              <a:t> To emphasize and review matrices and operations on residue</a:t>
            </a:r>
            <a:br>
              <a:rPr lang="en-US" altLang="en-US" sz="2400" i="0"/>
            </a:br>
            <a:r>
              <a:rPr lang="en-US" altLang="en-US" sz="2400" i="0"/>
              <a:t>     matrices that are extensively used in cryptography</a:t>
            </a:r>
          </a:p>
          <a:p>
            <a:pPr>
              <a:spcAft>
                <a:spcPct val="60000"/>
              </a:spcAft>
              <a:buFont typeface="Wingdings" pitchFamily="2" charset="2"/>
              <a:buChar char="q"/>
            </a:pPr>
            <a:r>
              <a:rPr lang="en-US" altLang="en-US" sz="2400" i="0"/>
              <a:t> To solve a set of congruent equations using residue matrices</a:t>
            </a:r>
          </a:p>
        </p:txBody>
      </p:sp>
      <p:sp>
        <p:nvSpPr>
          <p:cNvPr id="4100" name="Rectangle 3"/>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4101"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4102" name="Rectangle 5"/>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4103"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4104"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4105" name="Rectangle 8"/>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4106"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4107" name="Rectangle 10"/>
          <p:cNvSpPr>
            <a:spLocks noChangeArrowheads="1"/>
          </p:cNvSpPr>
          <p:nvPr/>
        </p:nvSpPr>
        <p:spPr bwMode="auto">
          <a:xfrm>
            <a:off x="1219200" y="547688"/>
            <a:ext cx="2209800" cy="519112"/>
          </a:xfrm>
          <a:prstGeom prst="rect">
            <a:avLst/>
          </a:prstGeom>
          <a:noFill/>
          <a:ln w="9525">
            <a:noFill/>
            <a:miter lim="800000"/>
            <a:headEnd/>
            <a:tailEnd/>
          </a:ln>
        </p:spPr>
        <p:txBody>
          <a:bodyPr>
            <a:spAutoFit/>
          </a:bodyPr>
          <a:lstStyle/>
          <a:p>
            <a:r>
              <a:rPr lang="en-US" altLang="en-US" sz="2800" i="0">
                <a:solidFill>
                  <a:schemeClr val="hlink"/>
                </a:solidFill>
              </a:rPr>
              <a:t>Objectives</a:t>
            </a:r>
          </a:p>
        </p:txBody>
      </p:sp>
      <p:sp>
        <p:nvSpPr>
          <p:cNvPr id="4108" name="Rectangle 11"/>
          <p:cNvSpPr>
            <a:spLocks noChangeArrowheads="1"/>
          </p:cNvSpPr>
          <p:nvPr/>
        </p:nvSpPr>
        <p:spPr bwMode="auto">
          <a:xfrm>
            <a:off x="1066800" y="49213"/>
            <a:ext cx="1827213" cy="519112"/>
          </a:xfrm>
          <a:prstGeom prst="rect">
            <a:avLst/>
          </a:prstGeom>
          <a:noFill/>
          <a:ln w="9525">
            <a:noFill/>
            <a:miter lim="800000"/>
            <a:headEnd/>
            <a:tailEnd/>
          </a:ln>
        </p:spPr>
        <p:txBody>
          <a:bodyPr wrap="none">
            <a:spAutoFit/>
          </a:bodyPr>
          <a:lstStyle/>
          <a:p>
            <a:r>
              <a:rPr lang="en-US" altLang="en-US" sz="2800" i="0">
                <a:solidFill>
                  <a:schemeClr val="tx2"/>
                </a:solidFill>
                <a:latin typeface="Arial" charset="0"/>
              </a:rPr>
              <a:t>Chapter 2</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1"/>
          <p:cNvSpPr>
            <a:spLocks noGrp="1"/>
          </p:cNvSpPr>
          <p:nvPr>
            <p:ph type="sldNum" sz="quarter" idx="10"/>
          </p:nvPr>
        </p:nvSpPr>
        <p:spPr>
          <a:noFill/>
        </p:spPr>
        <p:txBody>
          <a:bodyPr/>
          <a:lstStyle/>
          <a:p>
            <a:r>
              <a:rPr lang="en-US" altLang="en-US"/>
              <a:t>2.</a:t>
            </a:r>
            <a:fld id="{639AD9C6-8EB2-497E-AF26-DCCA16499DF7}" type="slidenum">
              <a:rPr lang="en-US" altLang="en-US"/>
              <a:pPr/>
              <a:t>20</a:t>
            </a:fld>
            <a:endParaRPr lang="en-US" altLang="en-US"/>
          </a:p>
        </p:txBody>
      </p:sp>
      <p:sp>
        <p:nvSpPr>
          <p:cNvPr id="22531" name="Rectangle 3"/>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22532"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22533" name="Rectangle 5"/>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22534"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22535"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22536" name="Rectangle 8"/>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22537"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22538" name="Text Box 10"/>
          <p:cNvSpPr txBox="1">
            <a:spLocks noChangeArrowheads="1"/>
          </p:cNvSpPr>
          <p:nvPr/>
        </p:nvSpPr>
        <p:spPr bwMode="auto">
          <a:xfrm>
            <a:off x="1143000" y="0"/>
            <a:ext cx="3062288" cy="579438"/>
          </a:xfrm>
          <a:prstGeom prst="rect">
            <a:avLst/>
          </a:prstGeom>
          <a:noFill/>
          <a:ln w="9525">
            <a:noFill/>
            <a:miter lim="800000"/>
            <a:headEnd/>
            <a:tailEnd/>
          </a:ln>
        </p:spPr>
        <p:txBody>
          <a:bodyPr wrap="none">
            <a:spAutoFit/>
          </a:bodyPr>
          <a:lstStyle/>
          <a:p>
            <a:r>
              <a:rPr lang="en-US" altLang="en-US" sz="3200"/>
              <a:t>2.1.4   Continued</a:t>
            </a:r>
          </a:p>
        </p:txBody>
      </p:sp>
      <p:pic>
        <p:nvPicPr>
          <p:cNvPr id="22539" name="Picture 24"/>
          <p:cNvPicPr>
            <a:picLocks noChangeAspect="1" noChangeArrowheads="1"/>
          </p:cNvPicPr>
          <p:nvPr/>
        </p:nvPicPr>
        <p:blipFill>
          <a:blip r:embed="rId3"/>
          <a:srcRect/>
          <a:stretch>
            <a:fillRect/>
          </a:stretch>
        </p:blipFill>
        <p:spPr bwMode="auto">
          <a:xfrm>
            <a:off x="795338" y="1066800"/>
            <a:ext cx="7002462" cy="3514725"/>
          </a:xfrm>
          <a:prstGeom prst="rect">
            <a:avLst/>
          </a:prstGeom>
          <a:noFill/>
          <a:ln w="9525">
            <a:noFill/>
            <a:miter lim="800000"/>
            <a:headEnd/>
            <a:tailEnd/>
          </a:ln>
        </p:spPr>
      </p:pic>
      <p:sp>
        <p:nvSpPr>
          <p:cNvPr id="22540" name="Text Box 25"/>
          <p:cNvSpPr txBox="1">
            <a:spLocks noChangeArrowheads="1"/>
          </p:cNvSpPr>
          <p:nvPr/>
        </p:nvSpPr>
        <p:spPr bwMode="auto">
          <a:xfrm>
            <a:off x="1219200" y="533400"/>
            <a:ext cx="3860800" cy="457200"/>
          </a:xfrm>
          <a:prstGeom prst="rect">
            <a:avLst/>
          </a:prstGeom>
          <a:noFill/>
          <a:ln w="9525">
            <a:noFill/>
            <a:miter lim="800000"/>
            <a:headEnd/>
            <a:tailEnd/>
          </a:ln>
        </p:spPr>
        <p:txBody>
          <a:bodyPr wrap="none">
            <a:spAutoFit/>
          </a:bodyPr>
          <a:lstStyle/>
          <a:p>
            <a:r>
              <a:rPr lang="en-US" altLang="en-US" sz="2400" i="0">
                <a:solidFill>
                  <a:schemeClr val="folHlink"/>
                </a:solidFill>
              </a:rPr>
              <a:t>Figure 2.7  </a:t>
            </a:r>
            <a:r>
              <a:rPr lang="en-US" altLang="en-US" sz="2000"/>
              <a:t>Euclidean Algorithm</a:t>
            </a:r>
          </a:p>
        </p:txBody>
      </p:sp>
      <p:sp>
        <p:nvSpPr>
          <p:cNvPr id="22541" name="Line 27"/>
          <p:cNvSpPr>
            <a:spLocks noChangeShapeType="1"/>
          </p:cNvSpPr>
          <p:nvPr/>
        </p:nvSpPr>
        <p:spPr bwMode="auto">
          <a:xfrm>
            <a:off x="609600" y="5334000"/>
            <a:ext cx="8153400" cy="0"/>
          </a:xfrm>
          <a:prstGeom prst="line">
            <a:avLst/>
          </a:prstGeom>
          <a:noFill/>
          <a:ln w="76200">
            <a:solidFill>
              <a:srgbClr val="009900"/>
            </a:solidFill>
            <a:round/>
            <a:headEnd/>
            <a:tailEnd/>
          </a:ln>
        </p:spPr>
        <p:txBody>
          <a:bodyPr/>
          <a:lstStyle/>
          <a:p>
            <a:endParaRPr lang="en-US"/>
          </a:p>
        </p:txBody>
      </p:sp>
      <p:sp>
        <p:nvSpPr>
          <p:cNvPr id="22542" name="Line 28"/>
          <p:cNvSpPr>
            <a:spLocks noChangeShapeType="1"/>
          </p:cNvSpPr>
          <p:nvPr/>
        </p:nvSpPr>
        <p:spPr bwMode="auto">
          <a:xfrm>
            <a:off x="609600" y="6553200"/>
            <a:ext cx="8153400" cy="0"/>
          </a:xfrm>
          <a:prstGeom prst="line">
            <a:avLst/>
          </a:prstGeom>
          <a:noFill/>
          <a:ln w="76200">
            <a:solidFill>
              <a:srgbClr val="009900"/>
            </a:solidFill>
            <a:round/>
            <a:headEnd/>
            <a:tailEnd/>
          </a:ln>
        </p:spPr>
        <p:txBody>
          <a:bodyPr/>
          <a:lstStyle/>
          <a:p>
            <a:endParaRPr lang="en-US"/>
          </a:p>
        </p:txBody>
      </p:sp>
      <p:sp>
        <p:nvSpPr>
          <p:cNvPr id="22543" name="Rectangle 29"/>
          <p:cNvSpPr>
            <a:spLocks noChangeArrowheads="1"/>
          </p:cNvSpPr>
          <p:nvPr/>
        </p:nvSpPr>
        <p:spPr bwMode="auto">
          <a:xfrm>
            <a:off x="647700" y="5426075"/>
            <a:ext cx="8077200" cy="1066800"/>
          </a:xfrm>
          <a:prstGeom prst="rect">
            <a:avLst/>
          </a:prstGeom>
          <a:solidFill>
            <a:srgbClr val="99FF33"/>
          </a:solidFill>
          <a:ln w="76200" algn="ctr">
            <a:noFill/>
            <a:miter lim="800000"/>
            <a:headEnd/>
            <a:tailEnd/>
          </a:ln>
        </p:spPr>
        <p:txBody>
          <a:bodyPr>
            <a:spAutoFit/>
          </a:bodyPr>
          <a:lstStyle/>
          <a:p>
            <a:r>
              <a:rPr lang="en-US" altLang="en-US" sz="3200">
                <a:latin typeface="Arial" charset="0"/>
              </a:rPr>
              <a:t>When gcd (a, b) = 1, we say that a and b are relatively prime.</a:t>
            </a:r>
          </a:p>
        </p:txBody>
      </p:sp>
      <p:grpSp>
        <p:nvGrpSpPr>
          <p:cNvPr id="22544" name="Group 30"/>
          <p:cNvGrpSpPr>
            <a:grpSpLocks/>
          </p:cNvGrpSpPr>
          <p:nvPr/>
        </p:nvGrpSpPr>
        <p:grpSpPr bwMode="auto">
          <a:xfrm>
            <a:off x="655638" y="4724400"/>
            <a:ext cx="1143000" cy="566738"/>
            <a:chOff x="1200" y="1248"/>
            <a:chExt cx="720" cy="357"/>
          </a:xfrm>
        </p:grpSpPr>
        <p:pic>
          <p:nvPicPr>
            <p:cNvPr id="22545" name="Picture 31"/>
            <p:cNvPicPr>
              <a:picLocks noChangeAspect="1" noChangeArrowheads="1"/>
            </p:cNvPicPr>
            <p:nvPr/>
          </p:nvPicPr>
          <p:blipFill>
            <a:blip r:embed="rId4"/>
            <a:srcRect/>
            <a:stretch>
              <a:fillRect/>
            </a:stretch>
          </p:blipFill>
          <p:spPr bwMode="auto">
            <a:xfrm>
              <a:off x="1200" y="1248"/>
              <a:ext cx="720" cy="357"/>
            </a:xfrm>
            <a:prstGeom prst="rect">
              <a:avLst/>
            </a:prstGeom>
            <a:noFill/>
            <a:ln w="9525">
              <a:noFill/>
              <a:miter lim="800000"/>
              <a:headEnd/>
              <a:tailEnd/>
            </a:ln>
          </p:spPr>
        </p:pic>
        <p:sp>
          <p:nvSpPr>
            <p:cNvPr id="22546" name="Text Box 32"/>
            <p:cNvSpPr txBox="1">
              <a:spLocks noChangeArrowheads="1"/>
            </p:cNvSpPr>
            <p:nvPr/>
          </p:nvSpPr>
          <p:spPr bwMode="auto">
            <a:xfrm>
              <a:off x="1284" y="1248"/>
              <a:ext cx="551" cy="327"/>
            </a:xfrm>
            <a:prstGeom prst="rect">
              <a:avLst/>
            </a:prstGeom>
            <a:noFill/>
            <a:ln w="9525">
              <a:noFill/>
              <a:miter lim="800000"/>
              <a:headEnd/>
              <a:tailEnd/>
            </a:ln>
          </p:spPr>
          <p:txBody>
            <a:bodyPr wrap="none">
              <a:spAutoFit/>
            </a:bodyPr>
            <a:lstStyle/>
            <a:p>
              <a:r>
                <a:rPr lang="en-US" altLang="en-US" sz="2800">
                  <a:solidFill>
                    <a:schemeClr val="hlink"/>
                  </a:solidFill>
                </a:rPr>
                <a:t>Note</a:t>
              </a:r>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1"/>
          <p:cNvSpPr>
            <a:spLocks noGrp="1"/>
          </p:cNvSpPr>
          <p:nvPr>
            <p:ph type="sldNum" sz="quarter" idx="10"/>
          </p:nvPr>
        </p:nvSpPr>
        <p:spPr>
          <a:noFill/>
        </p:spPr>
        <p:txBody>
          <a:bodyPr/>
          <a:lstStyle/>
          <a:p>
            <a:r>
              <a:rPr lang="en-US" altLang="en-US"/>
              <a:t>2.</a:t>
            </a:r>
            <a:fld id="{9746CFF2-7345-4037-A9AA-9F759042BE70}" type="slidenum">
              <a:rPr lang="en-US" altLang="en-US"/>
              <a:pPr/>
              <a:t>21</a:t>
            </a:fld>
            <a:endParaRPr lang="en-US" altLang="en-US"/>
          </a:p>
        </p:txBody>
      </p:sp>
      <p:sp>
        <p:nvSpPr>
          <p:cNvPr id="23555"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23556"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23557"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23558"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23559"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23560"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23561"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23562" name="Text Box 9"/>
          <p:cNvSpPr txBox="1">
            <a:spLocks noChangeArrowheads="1"/>
          </p:cNvSpPr>
          <p:nvPr/>
        </p:nvSpPr>
        <p:spPr bwMode="auto">
          <a:xfrm>
            <a:off x="1143000" y="0"/>
            <a:ext cx="3062288" cy="579438"/>
          </a:xfrm>
          <a:prstGeom prst="rect">
            <a:avLst/>
          </a:prstGeom>
          <a:noFill/>
          <a:ln w="9525">
            <a:noFill/>
            <a:miter lim="800000"/>
            <a:headEnd/>
            <a:tailEnd/>
          </a:ln>
        </p:spPr>
        <p:txBody>
          <a:bodyPr wrap="none">
            <a:spAutoFit/>
          </a:bodyPr>
          <a:lstStyle/>
          <a:p>
            <a:r>
              <a:rPr lang="en-US" altLang="en-US" sz="3200"/>
              <a:t>2.1.4   Continued</a:t>
            </a:r>
          </a:p>
        </p:txBody>
      </p:sp>
      <p:sp>
        <p:nvSpPr>
          <p:cNvPr id="23563" name="Line 12"/>
          <p:cNvSpPr>
            <a:spLocks noChangeShapeType="1"/>
          </p:cNvSpPr>
          <p:nvPr/>
        </p:nvSpPr>
        <p:spPr bwMode="auto">
          <a:xfrm>
            <a:off x="609600" y="3124200"/>
            <a:ext cx="8153400" cy="0"/>
          </a:xfrm>
          <a:prstGeom prst="line">
            <a:avLst/>
          </a:prstGeom>
          <a:noFill/>
          <a:ln w="76200">
            <a:solidFill>
              <a:srgbClr val="009900"/>
            </a:solidFill>
            <a:round/>
            <a:headEnd/>
            <a:tailEnd/>
          </a:ln>
        </p:spPr>
        <p:txBody>
          <a:bodyPr/>
          <a:lstStyle/>
          <a:p>
            <a:endParaRPr lang="en-US"/>
          </a:p>
        </p:txBody>
      </p:sp>
      <p:sp>
        <p:nvSpPr>
          <p:cNvPr id="23564" name="Line 13"/>
          <p:cNvSpPr>
            <a:spLocks noChangeShapeType="1"/>
          </p:cNvSpPr>
          <p:nvPr/>
        </p:nvSpPr>
        <p:spPr bwMode="auto">
          <a:xfrm>
            <a:off x="609600" y="4343400"/>
            <a:ext cx="8153400" cy="0"/>
          </a:xfrm>
          <a:prstGeom prst="line">
            <a:avLst/>
          </a:prstGeom>
          <a:noFill/>
          <a:ln w="76200">
            <a:solidFill>
              <a:srgbClr val="009900"/>
            </a:solidFill>
            <a:round/>
            <a:headEnd/>
            <a:tailEnd/>
          </a:ln>
        </p:spPr>
        <p:txBody>
          <a:bodyPr/>
          <a:lstStyle/>
          <a:p>
            <a:endParaRPr lang="en-US"/>
          </a:p>
        </p:txBody>
      </p:sp>
      <p:sp>
        <p:nvSpPr>
          <p:cNvPr id="23565" name="Rectangle 14"/>
          <p:cNvSpPr>
            <a:spLocks noChangeArrowheads="1"/>
          </p:cNvSpPr>
          <p:nvPr/>
        </p:nvSpPr>
        <p:spPr bwMode="auto">
          <a:xfrm>
            <a:off x="647700" y="3216275"/>
            <a:ext cx="8077200" cy="1066800"/>
          </a:xfrm>
          <a:prstGeom prst="rect">
            <a:avLst/>
          </a:prstGeom>
          <a:solidFill>
            <a:srgbClr val="99FF33"/>
          </a:solidFill>
          <a:ln w="76200" algn="ctr">
            <a:noFill/>
            <a:miter lim="800000"/>
            <a:headEnd/>
            <a:tailEnd/>
          </a:ln>
        </p:spPr>
        <p:txBody>
          <a:bodyPr>
            <a:spAutoFit/>
          </a:bodyPr>
          <a:lstStyle/>
          <a:p>
            <a:r>
              <a:rPr lang="en-US" altLang="en-US" sz="3200">
                <a:latin typeface="Arial" charset="0"/>
              </a:rPr>
              <a:t>When gcd (a, b) = 1, we say that a and b are relatively prime.</a:t>
            </a:r>
          </a:p>
        </p:txBody>
      </p:sp>
      <p:grpSp>
        <p:nvGrpSpPr>
          <p:cNvPr id="23566" name="Group 15"/>
          <p:cNvGrpSpPr>
            <a:grpSpLocks/>
          </p:cNvGrpSpPr>
          <p:nvPr/>
        </p:nvGrpSpPr>
        <p:grpSpPr bwMode="auto">
          <a:xfrm>
            <a:off x="655638" y="2514600"/>
            <a:ext cx="1143000" cy="566738"/>
            <a:chOff x="1200" y="1248"/>
            <a:chExt cx="720" cy="357"/>
          </a:xfrm>
        </p:grpSpPr>
        <p:pic>
          <p:nvPicPr>
            <p:cNvPr id="23567" name="Picture 16"/>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p:spPr>
        </p:pic>
        <p:sp>
          <p:nvSpPr>
            <p:cNvPr id="23568" name="Text Box 17"/>
            <p:cNvSpPr txBox="1">
              <a:spLocks noChangeArrowheads="1"/>
            </p:cNvSpPr>
            <p:nvPr/>
          </p:nvSpPr>
          <p:spPr bwMode="auto">
            <a:xfrm>
              <a:off x="1284" y="1248"/>
              <a:ext cx="551" cy="327"/>
            </a:xfrm>
            <a:prstGeom prst="rect">
              <a:avLst/>
            </a:prstGeom>
            <a:noFill/>
            <a:ln w="9525">
              <a:noFill/>
              <a:miter lim="800000"/>
              <a:headEnd/>
              <a:tailEnd/>
            </a:ln>
          </p:spPr>
          <p:txBody>
            <a:bodyPr wrap="none">
              <a:spAutoFit/>
            </a:bodyPr>
            <a:lstStyle/>
            <a:p>
              <a:r>
                <a:rPr lang="en-US" altLang="en-US" sz="2800">
                  <a:solidFill>
                    <a:schemeClr val="hlink"/>
                  </a:solidFill>
                </a:rPr>
                <a:t>Note</a:t>
              </a:r>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1"/>
          <p:cNvSpPr>
            <a:spLocks noGrp="1"/>
          </p:cNvSpPr>
          <p:nvPr>
            <p:ph type="sldNum" sz="quarter" idx="10"/>
          </p:nvPr>
        </p:nvSpPr>
        <p:spPr>
          <a:noFill/>
        </p:spPr>
        <p:txBody>
          <a:bodyPr/>
          <a:lstStyle/>
          <a:p>
            <a:r>
              <a:rPr lang="en-US" altLang="en-US"/>
              <a:t>2.</a:t>
            </a:r>
            <a:fld id="{85450F13-40D6-49ED-A9BA-C1732E483D18}" type="slidenum">
              <a:rPr lang="en-US" altLang="en-US"/>
              <a:pPr/>
              <a:t>22</a:t>
            </a:fld>
            <a:endParaRPr lang="en-US" altLang="en-US"/>
          </a:p>
        </p:txBody>
      </p:sp>
      <p:sp>
        <p:nvSpPr>
          <p:cNvPr id="24579" name="Text Box 2"/>
          <p:cNvSpPr txBox="1">
            <a:spLocks noChangeArrowheads="1"/>
          </p:cNvSpPr>
          <p:nvPr/>
        </p:nvSpPr>
        <p:spPr bwMode="auto">
          <a:xfrm>
            <a:off x="1143000" y="533400"/>
            <a:ext cx="1792288" cy="457200"/>
          </a:xfrm>
          <a:prstGeom prst="rect">
            <a:avLst/>
          </a:prstGeom>
          <a:solidFill>
            <a:schemeClr val="folHlink"/>
          </a:solidFill>
          <a:ln w="9525">
            <a:noFill/>
            <a:miter lim="800000"/>
            <a:headEnd/>
            <a:tailEnd/>
          </a:ln>
        </p:spPr>
        <p:txBody>
          <a:bodyPr wrap="none">
            <a:spAutoFit/>
          </a:bodyPr>
          <a:lstStyle/>
          <a:p>
            <a:r>
              <a:rPr lang="en-US" altLang="en-US" sz="2400" i="0">
                <a:solidFill>
                  <a:schemeClr val="bg1"/>
                </a:solidFill>
              </a:rPr>
              <a:t>Example 2.7</a:t>
            </a:r>
            <a:endParaRPr lang="en-US" altLang="en-US" sz="2000">
              <a:solidFill>
                <a:schemeClr val="bg1"/>
              </a:solidFill>
            </a:endParaRPr>
          </a:p>
        </p:txBody>
      </p:sp>
      <p:sp>
        <p:nvSpPr>
          <p:cNvPr id="24580" name="Rectangle 3"/>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24581"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24582" name="Rectangle 5"/>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24583"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24584"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24585" name="Rectangle 8"/>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24586"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24587" name="Text Box 10"/>
          <p:cNvSpPr txBox="1">
            <a:spLocks noChangeArrowheads="1"/>
          </p:cNvSpPr>
          <p:nvPr/>
        </p:nvSpPr>
        <p:spPr bwMode="auto">
          <a:xfrm>
            <a:off x="1143000" y="0"/>
            <a:ext cx="3062288" cy="579438"/>
          </a:xfrm>
          <a:prstGeom prst="rect">
            <a:avLst/>
          </a:prstGeom>
          <a:noFill/>
          <a:ln w="9525">
            <a:noFill/>
            <a:miter lim="800000"/>
            <a:headEnd/>
            <a:tailEnd/>
          </a:ln>
        </p:spPr>
        <p:txBody>
          <a:bodyPr wrap="none">
            <a:spAutoFit/>
          </a:bodyPr>
          <a:lstStyle/>
          <a:p>
            <a:r>
              <a:rPr lang="en-US" altLang="en-US" sz="3200"/>
              <a:t>2.1.4   Continued</a:t>
            </a:r>
          </a:p>
        </p:txBody>
      </p:sp>
      <p:sp>
        <p:nvSpPr>
          <p:cNvPr id="894987" name="Rectangle 11"/>
          <p:cNvSpPr>
            <a:spLocks noChangeArrowheads="1"/>
          </p:cNvSpPr>
          <p:nvPr/>
        </p:nvSpPr>
        <p:spPr bwMode="auto">
          <a:xfrm>
            <a:off x="304800" y="1065213"/>
            <a:ext cx="8229600" cy="457200"/>
          </a:xfrm>
          <a:prstGeom prst="rect">
            <a:avLst/>
          </a:prstGeom>
          <a:noFill/>
          <a:ln w="9525">
            <a:noFill/>
            <a:miter lim="800000"/>
            <a:headEnd/>
            <a:tailEnd/>
          </a:ln>
          <a:effectLst/>
        </p:spPr>
        <p:txBody>
          <a:bodyPr anchor="ctr">
            <a:spAutoFit/>
          </a:bodyPr>
          <a:lstStyle/>
          <a:p>
            <a:pPr algn="just" eaLnBrk="1" hangingPunct="1">
              <a:defRPr/>
            </a:pPr>
            <a:r>
              <a:rPr lang="en-US" sz="2400" i="0" dirty="0">
                <a:effectLst>
                  <a:outerShdw blurRad="38100" dist="38100" dir="2700000" algn="tl">
                    <a:srgbClr val="C0C0C0"/>
                  </a:outerShdw>
                </a:effectLst>
              </a:rPr>
              <a:t>Find the greatest common divisor of 2740 and 1760.</a:t>
            </a:r>
          </a:p>
        </p:txBody>
      </p:sp>
      <p:sp>
        <p:nvSpPr>
          <p:cNvPr id="894988" name="Rectangle 12"/>
          <p:cNvSpPr>
            <a:spLocks noChangeArrowheads="1"/>
          </p:cNvSpPr>
          <p:nvPr/>
        </p:nvSpPr>
        <p:spPr bwMode="auto">
          <a:xfrm>
            <a:off x="228600" y="2057400"/>
            <a:ext cx="8229600" cy="457200"/>
          </a:xfrm>
          <a:prstGeom prst="rect">
            <a:avLst/>
          </a:prstGeom>
          <a:noFill/>
          <a:ln w="9525">
            <a:noFill/>
            <a:miter lim="800000"/>
            <a:headEnd/>
            <a:tailEnd/>
          </a:ln>
          <a:effectLst/>
        </p:spPr>
        <p:txBody>
          <a:bodyPr anchor="ctr">
            <a:spAutoFit/>
          </a:bodyPr>
          <a:lstStyle/>
          <a:p>
            <a:pPr algn="just" eaLnBrk="1" hangingPunct="1">
              <a:defRPr/>
            </a:pPr>
            <a:r>
              <a:rPr lang="en-US" sz="2400" i="0" dirty="0">
                <a:effectLst>
                  <a:outerShdw blurRad="38100" dist="38100" dir="2700000" algn="tl">
                    <a:srgbClr val="C0C0C0"/>
                  </a:outerShdw>
                </a:effectLst>
              </a:rPr>
              <a:t>We have </a:t>
            </a:r>
            <a:r>
              <a:rPr lang="en-US" sz="2400" i="0" dirty="0" err="1">
                <a:effectLst>
                  <a:outerShdw blurRad="38100" dist="38100" dir="2700000" algn="tl">
                    <a:srgbClr val="C0C0C0"/>
                  </a:outerShdw>
                </a:effectLst>
              </a:rPr>
              <a:t>gcd</a:t>
            </a:r>
            <a:r>
              <a:rPr lang="en-US" sz="2400" i="0" dirty="0">
                <a:effectLst>
                  <a:outerShdw blurRad="38100" dist="38100" dir="2700000" algn="tl">
                    <a:srgbClr val="C0C0C0"/>
                  </a:outerShdw>
                </a:effectLst>
              </a:rPr>
              <a:t> (2740, 1760) = 20.</a:t>
            </a:r>
          </a:p>
        </p:txBody>
      </p:sp>
      <p:sp>
        <p:nvSpPr>
          <p:cNvPr id="894989" name="Rectangle 13"/>
          <p:cNvSpPr>
            <a:spLocks noChangeArrowheads="1"/>
          </p:cNvSpPr>
          <p:nvPr/>
        </p:nvSpPr>
        <p:spPr bwMode="auto">
          <a:xfrm>
            <a:off x="228600" y="1600200"/>
            <a:ext cx="8229600" cy="457200"/>
          </a:xfrm>
          <a:prstGeom prst="rect">
            <a:avLst/>
          </a:prstGeom>
          <a:noFill/>
          <a:ln w="9525">
            <a:noFill/>
            <a:miter lim="800000"/>
            <a:headEnd/>
            <a:tailEnd/>
          </a:ln>
          <a:effectLst/>
        </p:spPr>
        <p:txBody>
          <a:bodyPr anchor="ctr">
            <a:spAutoFit/>
          </a:bodyPr>
          <a:lstStyle/>
          <a:p>
            <a:pPr algn="just" eaLnBrk="1" hangingPunct="1">
              <a:defRPr/>
            </a:pPr>
            <a:r>
              <a:rPr lang="en-US" sz="2400" i="0" dirty="0">
                <a:solidFill>
                  <a:schemeClr val="hlink"/>
                </a:solidFill>
                <a:effectLst>
                  <a:outerShdw blurRad="38100" dist="38100" dir="2700000" algn="tl">
                    <a:srgbClr val="C0C0C0"/>
                  </a:outerShdw>
                </a:effectLst>
              </a:rPr>
              <a:t>Solution</a:t>
            </a:r>
          </a:p>
        </p:txBody>
      </p:sp>
      <p:pic>
        <p:nvPicPr>
          <p:cNvPr id="894991" name="Picture 15"/>
          <p:cNvPicPr>
            <a:picLocks noChangeAspect="1" noChangeArrowheads="1"/>
          </p:cNvPicPr>
          <p:nvPr/>
        </p:nvPicPr>
        <p:blipFill>
          <a:blip r:embed="rId3"/>
          <a:srcRect/>
          <a:stretch>
            <a:fillRect/>
          </a:stretch>
        </p:blipFill>
        <p:spPr bwMode="auto">
          <a:xfrm>
            <a:off x="1668463" y="2565400"/>
            <a:ext cx="5265737" cy="3830638"/>
          </a:xfrm>
          <a:prstGeom prst="rect">
            <a:avLst/>
          </a:prstGeom>
          <a:solidFill>
            <a:schemeClr val="folHlink"/>
          </a:solid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94988"/>
                                        </p:tgtEl>
                                        <p:attrNameLst>
                                          <p:attrName>style.visibility</p:attrName>
                                        </p:attrNameLst>
                                      </p:cBhvr>
                                      <p:to>
                                        <p:strVal val="visible"/>
                                      </p:to>
                                    </p:set>
                                    <p:anim calcmode="lin" valueType="num">
                                      <p:cBhvr additive="base">
                                        <p:cTn id="7" dur="500" fill="hold"/>
                                        <p:tgtEl>
                                          <p:spTgt spid="894988"/>
                                        </p:tgtEl>
                                        <p:attrNameLst>
                                          <p:attrName>ppt_x</p:attrName>
                                        </p:attrNameLst>
                                      </p:cBhvr>
                                      <p:tavLst>
                                        <p:tav tm="0">
                                          <p:val>
                                            <p:strVal val="#ppt_x"/>
                                          </p:val>
                                        </p:tav>
                                        <p:tav tm="100000">
                                          <p:val>
                                            <p:strVal val="#ppt_x"/>
                                          </p:val>
                                        </p:tav>
                                      </p:tavLst>
                                    </p:anim>
                                    <p:anim calcmode="lin" valueType="num">
                                      <p:cBhvr additive="base">
                                        <p:cTn id="8" dur="500" fill="hold"/>
                                        <p:tgtEl>
                                          <p:spTgt spid="89498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894991"/>
                                        </p:tgtEl>
                                        <p:attrNameLst>
                                          <p:attrName>style.visibility</p:attrName>
                                        </p:attrNameLst>
                                      </p:cBhvr>
                                      <p:to>
                                        <p:strVal val="visible"/>
                                      </p:to>
                                    </p:set>
                                    <p:anim calcmode="lin" valueType="num">
                                      <p:cBhvr additive="base">
                                        <p:cTn id="13" dur="500" fill="hold"/>
                                        <p:tgtEl>
                                          <p:spTgt spid="894991"/>
                                        </p:tgtEl>
                                        <p:attrNameLst>
                                          <p:attrName>ppt_x</p:attrName>
                                        </p:attrNameLst>
                                      </p:cBhvr>
                                      <p:tavLst>
                                        <p:tav tm="0">
                                          <p:val>
                                            <p:strVal val="#ppt_x"/>
                                          </p:val>
                                        </p:tav>
                                        <p:tav tm="100000">
                                          <p:val>
                                            <p:strVal val="#ppt_x"/>
                                          </p:val>
                                        </p:tav>
                                      </p:tavLst>
                                    </p:anim>
                                    <p:anim calcmode="lin" valueType="num">
                                      <p:cBhvr additive="base">
                                        <p:cTn id="14" dur="500" fill="hold"/>
                                        <p:tgtEl>
                                          <p:spTgt spid="89499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498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1"/>
          <p:cNvSpPr>
            <a:spLocks noGrp="1"/>
          </p:cNvSpPr>
          <p:nvPr>
            <p:ph type="sldNum" sz="quarter" idx="10"/>
          </p:nvPr>
        </p:nvSpPr>
        <p:spPr>
          <a:noFill/>
        </p:spPr>
        <p:txBody>
          <a:bodyPr/>
          <a:lstStyle/>
          <a:p>
            <a:r>
              <a:rPr lang="en-US" altLang="en-US"/>
              <a:t>2.</a:t>
            </a:r>
            <a:fld id="{77483445-5604-4327-8D7A-749C099EF36E}" type="slidenum">
              <a:rPr lang="en-US" altLang="en-US"/>
              <a:pPr/>
              <a:t>23</a:t>
            </a:fld>
            <a:endParaRPr lang="en-US" altLang="en-US"/>
          </a:p>
        </p:txBody>
      </p:sp>
      <p:sp>
        <p:nvSpPr>
          <p:cNvPr id="25603" name="Text Box 2"/>
          <p:cNvSpPr txBox="1">
            <a:spLocks noChangeArrowheads="1"/>
          </p:cNvSpPr>
          <p:nvPr/>
        </p:nvSpPr>
        <p:spPr bwMode="auto">
          <a:xfrm>
            <a:off x="1143000" y="533400"/>
            <a:ext cx="1792288" cy="457200"/>
          </a:xfrm>
          <a:prstGeom prst="rect">
            <a:avLst/>
          </a:prstGeom>
          <a:solidFill>
            <a:schemeClr val="folHlink"/>
          </a:solidFill>
          <a:ln w="9525">
            <a:noFill/>
            <a:miter lim="800000"/>
            <a:headEnd/>
            <a:tailEnd/>
          </a:ln>
        </p:spPr>
        <p:txBody>
          <a:bodyPr wrap="none">
            <a:spAutoFit/>
          </a:bodyPr>
          <a:lstStyle/>
          <a:p>
            <a:r>
              <a:rPr lang="en-US" altLang="en-US" sz="2400" i="0">
                <a:solidFill>
                  <a:schemeClr val="bg1"/>
                </a:solidFill>
              </a:rPr>
              <a:t>Example 2.8</a:t>
            </a:r>
            <a:endParaRPr lang="en-US" altLang="en-US" sz="2000">
              <a:solidFill>
                <a:schemeClr val="bg1"/>
              </a:solidFill>
            </a:endParaRPr>
          </a:p>
        </p:txBody>
      </p:sp>
      <p:sp>
        <p:nvSpPr>
          <p:cNvPr id="25604" name="Rectangle 3"/>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25605"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25606" name="Rectangle 5"/>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25607"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25608"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25609" name="Rectangle 8"/>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25610"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25611" name="Text Box 10"/>
          <p:cNvSpPr txBox="1">
            <a:spLocks noChangeArrowheads="1"/>
          </p:cNvSpPr>
          <p:nvPr/>
        </p:nvSpPr>
        <p:spPr bwMode="auto">
          <a:xfrm>
            <a:off x="1143000" y="0"/>
            <a:ext cx="3062288" cy="579438"/>
          </a:xfrm>
          <a:prstGeom prst="rect">
            <a:avLst/>
          </a:prstGeom>
          <a:noFill/>
          <a:ln w="9525">
            <a:noFill/>
            <a:miter lim="800000"/>
            <a:headEnd/>
            <a:tailEnd/>
          </a:ln>
        </p:spPr>
        <p:txBody>
          <a:bodyPr wrap="none">
            <a:spAutoFit/>
          </a:bodyPr>
          <a:lstStyle/>
          <a:p>
            <a:r>
              <a:rPr lang="en-US" altLang="en-US" sz="3200"/>
              <a:t>2.1.4   Continued</a:t>
            </a:r>
          </a:p>
        </p:txBody>
      </p:sp>
      <p:sp>
        <p:nvSpPr>
          <p:cNvPr id="897035" name="Rectangle 11"/>
          <p:cNvSpPr>
            <a:spLocks noChangeArrowheads="1"/>
          </p:cNvSpPr>
          <p:nvPr/>
        </p:nvSpPr>
        <p:spPr bwMode="auto">
          <a:xfrm>
            <a:off x="304800" y="1065213"/>
            <a:ext cx="8229600" cy="457200"/>
          </a:xfrm>
          <a:prstGeom prst="rect">
            <a:avLst/>
          </a:prstGeom>
          <a:noFill/>
          <a:ln w="9525">
            <a:noFill/>
            <a:miter lim="800000"/>
            <a:headEnd/>
            <a:tailEnd/>
          </a:ln>
          <a:effectLst/>
        </p:spPr>
        <p:txBody>
          <a:bodyPr anchor="ctr">
            <a:spAutoFit/>
          </a:bodyPr>
          <a:lstStyle/>
          <a:p>
            <a:pPr algn="just" eaLnBrk="1" hangingPunct="1">
              <a:defRPr/>
            </a:pPr>
            <a:r>
              <a:rPr lang="en-US" sz="2400" i="0">
                <a:effectLst>
                  <a:outerShdw blurRad="38100" dist="38100" dir="2700000" algn="tl">
                    <a:srgbClr val="C0C0C0"/>
                  </a:outerShdw>
                </a:effectLst>
              </a:rPr>
              <a:t>Find the greatest common divisor of 25 and 60.</a:t>
            </a:r>
          </a:p>
        </p:txBody>
      </p:sp>
      <p:sp>
        <p:nvSpPr>
          <p:cNvPr id="897036" name="Rectangle 12"/>
          <p:cNvSpPr>
            <a:spLocks noChangeArrowheads="1"/>
          </p:cNvSpPr>
          <p:nvPr/>
        </p:nvSpPr>
        <p:spPr bwMode="auto">
          <a:xfrm>
            <a:off x="228600" y="2057400"/>
            <a:ext cx="8229600" cy="457200"/>
          </a:xfrm>
          <a:prstGeom prst="rect">
            <a:avLst/>
          </a:prstGeom>
          <a:noFill/>
          <a:ln w="9525">
            <a:noFill/>
            <a:miter lim="800000"/>
            <a:headEnd/>
            <a:tailEnd/>
          </a:ln>
          <a:effectLst/>
        </p:spPr>
        <p:txBody>
          <a:bodyPr anchor="ctr">
            <a:spAutoFit/>
          </a:bodyPr>
          <a:lstStyle/>
          <a:p>
            <a:pPr algn="just" eaLnBrk="1" hangingPunct="1">
              <a:defRPr/>
            </a:pPr>
            <a:r>
              <a:rPr lang="en-US" sz="2400" i="0" dirty="0">
                <a:effectLst>
                  <a:outerShdw blurRad="38100" dist="38100" dir="2700000" algn="tl">
                    <a:srgbClr val="C0C0C0"/>
                  </a:outerShdw>
                </a:effectLst>
              </a:rPr>
              <a:t>We have </a:t>
            </a:r>
            <a:r>
              <a:rPr lang="en-US" sz="2400" i="0" dirty="0" err="1">
                <a:effectLst>
                  <a:outerShdw blurRad="38100" dist="38100" dir="2700000" algn="tl">
                    <a:srgbClr val="C0C0C0"/>
                  </a:outerShdw>
                </a:effectLst>
              </a:rPr>
              <a:t>gcd</a:t>
            </a:r>
            <a:r>
              <a:rPr lang="en-US" sz="2400" i="0" dirty="0">
                <a:effectLst>
                  <a:outerShdw blurRad="38100" dist="38100" dir="2700000" algn="tl">
                    <a:srgbClr val="C0C0C0"/>
                  </a:outerShdw>
                </a:effectLst>
              </a:rPr>
              <a:t> (25, </a:t>
            </a:r>
            <a:r>
              <a:rPr lang="en-US" sz="2400" i="0" dirty="0" smtClean="0">
                <a:effectLst>
                  <a:outerShdw blurRad="38100" dist="38100" dir="2700000" algn="tl">
                    <a:srgbClr val="C0C0C0"/>
                  </a:outerShdw>
                </a:effectLst>
              </a:rPr>
              <a:t>60) </a:t>
            </a:r>
            <a:r>
              <a:rPr lang="en-US" sz="2400" i="0" dirty="0">
                <a:effectLst>
                  <a:outerShdw blurRad="38100" dist="38100" dir="2700000" algn="tl">
                    <a:srgbClr val="C0C0C0"/>
                  </a:outerShdw>
                </a:effectLst>
              </a:rPr>
              <a:t>= 5.</a:t>
            </a:r>
          </a:p>
        </p:txBody>
      </p:sp>
      <p:sp>
        <p:nvSpPr>
          <p:cNvPr id="897037" name="Rectangle 13"/>
          <p:cNvSpPr>
            <a:spLocks noChangeArrowheads="1"/>
          </p:cNvSpPr>
          <p:nvPr/>
        </p:nvSpPr>
        <p:spPr bwMode="auto">
          <a:xfrm>
            <a:off x="228600" y="1676400"/>
            <a:ext cx="8229600" cy="457200"/>
          </a:xfrm>
          <a:prstGeom prst="rect">
            <a:avLst/>
          </a:prstGeom>
          <a:noFill/>
          <a:ln w="9525">
            <a:noFill/>
            <a:miter lim="800000"/>
            <a:headEnd/>
            <a:tailEnd/>
          </a:ln>
          <a:effectLst/>
        </p:spPr>
        <p:txBody>
          <a:bodyPr anchor="ctr">
            <a:spAutoFit/>
          </a:bodyPr>
          <a:lstStyle/>
          <a:p>
            <a:pPr algn="just" eaLnBrk="1" hangingPunct="1">
              <a:defRPr/>
            </a:pPr>
            <a:r>
              <a:rPr lang="en-US" sz="2400" i="0">
                <a:solidFill>
                  <a:schemeClr val="hlink"/>
                </a:solidFill>
                <a:effectLst>
                  <a:outerShdw blurRad="38100" dist="38100" dir="2700000" algn="tl">
                    <a:srgbClr val="C0C0C0"/>
                  </a:outerShdw>
                </a:effectLst>
              </a:rPr>
              <a:t>Solution</a:t>
            </a:r>
          </a:p>
        </p:txBody>
      </p:sp>
      <p:pic>
        <p:nvPicPr>
          <p:cNvPr id="897039" name="Picture 15"/>
          <p:cNvPicPr>
            <a:picLocks noChangeAspect="1" noChangeArrowheads="1"/>
          </p:cNvPicPr>
          <p:nvPr/>
        </p:nvPicPr>
        <p:blipFill>
          <a:blip r:embed="rId3"/>
          <a:srcRect/>
          <a:stretch>
            <a:fillRect/>
          </a:stretch>
        </p:blipFill>
        <p:spPr bwMode="auto">
          <a:xfrm>
            <a:off x="1787525" y="2735263"/>
            <a:ext cx="5146675" cy="282733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97036"/>
                                        </p:tgtEl>
                                        <p:attrNameLst>
                                          <p:attrName>style.visibility</p:attrName>
                                        </p:attrNameLst>
                                      </p:cBhvr>
                                      <p:to>
                                        <p:strVal val="visible"/>
                                      </p:to>
                                    </p:set>
                                    <p:anim calcmode="lin" valueType="num">
                                      <p:cBhvr additive="base">
                                        <p:cTn id="7" dur="500" fill="hold"/>
                                        <p:tgtEl>
                                          <p:spTgt spid="897036"/>
                                        </p:tgtEl>
                                        <p:attrNameLst>
                                          <p:attrName>ppt_x</p:attrName>
                                        </p:attrNameLst>
                                      </p:cBhvr>
                                      <p:tavLst>
                                        <p:tav tm="0">
                                          <p:val>
                                            <p:strVal val="#ppt_x"/>
                                          </p:val>
                                        </p:tav>
                                        <p:tav tm="100000">
                                          <p:val>
                                            <p:strVal val="#ppt_x"/>
                                          </p:val>
                                        </p:tav>
                                      </p:tavLst>
                                    </p:anim>
                                    <p:anim calcmode="lin" valueType="num">
                                      <p:cBhvr additive="base">
                                        <p:cTn id="8" dur="500" fill="hold"/>
                                        <p:tgtEl>
                                          <p:spTgt spid="89703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897039"/>
                                        </p:tgtEl>
                                        <p:attrNameLst>
                                          <p:attrName>style.visibility</p:attrName>
                                        </p:attrNameLst>
                                      </p:cBhvr>
                                      <p:to>
                                        <p:strVal val="visible"/>
                                      </p:to>
                                    </p:set>
                                    <p:anim calcmode="lin" valueType="num">
                                      <p:cBhvr additive="base">
                                        <p:cTn id="13" dur="500" fill="hold"/>
                                        <p:tgtEl>
                                          <p:spTgt spid="897039"/>
                                        </p:tgtEl>
                                        <p:attrNameLst>
                                          <p:attrName>ppt_x</p:attrName>
                                        </p:attrNameLst>
                                      </p:cBhvr>
                                      <p:tavLst>
                                        <p:tav tm="0">
                                          <p:val>
                                            <p:strVal val="#ppt_x"/>
                                          </p:val>
                                        </p:tav>
                                        <p:tav tm="100000">
                                          <p:val>
                                            <p:strVal val="#ppt_x"/>
                                          </p:val>
                                        </p:tav>
                                      </p:tavLst>
                                    </p:anim>
                                    <p:anim calcmode="lin" valueType="num">
                                      <p:cBhvr additive="base">
                                        <p:cTn id="14" dur="500" fill="hold"/>
                                        <p:tgtEl>
                                          <p:spTgt spid="8970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703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1"/>
          <p:cNvSpPr>
            <a:spLocks noGrp="1"/>
          </p:cNvSpPr>
          <p:nvPr>
            <p:ph type="sldNum" sz="quarter" idx="10"/>
          </p:nvPr>
        </p:nvSpPr>
        <p:spPr>
          <a:noFill/>
        </p:spPr>
        <p:txBody>
          <a:bodyPr/>
          <a:lstStyle/>
          <a:p>
            <a:r>
              <a:rPr lang="en-US" altLang="en-US"/>
              <a:t>2.</a:t>
            </a:r>
            <a:fld id="{26FA6D74-875E-4049-A899-42081DB337B8}" type="slidenum">
              <a:rPr lang="en-US" altLang="en-US"/>
              <a:pPr/>
              <a:t>24</a:t>
            </a:fld>
            <a:endParaRPr lang="en-US" altLang="en-US"/>
          </a:p>
        </p:txBody>
      </p:sp>
      <p:sp>
        <p:nvSpPr>
          <p:cNvPr id="26627" name="Text Box 2"/>
          <p:cNvSpPr txBox="1">
            <a:spLocks noChangeArrowheads="1"/>
          </p:cNvSpPr>
          <p:nvPr/>
        </p:nvSpPr>
        <p:spPr bwMode="auto">
          <a:xfrm>
            <a:off x="1143000" y="533400"/>
            <a:ext cx="4230688" cy="457200"/>
          </a:xfrm>
          <a:prstGeom prst="rect">
            <a:avLst/>
          </a:prstGeom>
          <a:noFill/>
          <a:ln w="9525">
            <a:noFill/>
            <a:miter lim="800000"/>
            <a:headEnd/>
            <a:tailEnd/>
          </a:ln>
        </p:spPr>
        <p:txBody>
          <a:bodyPr wrap="none">
            <a:spAutoFit/>
          </a:bodyPr>
          <a:lstStyle/>
          <a:p>
            <a:r>
              <a:rPr lang="en-US" altLang="en-US" sz="2400" i="0">
                <a:solidFill>
                  <a:schemeClr val="folHlink"/>
                </a:solidFill>
              </a:rPr>
              <a:t>Extended Euclidean Algorithm</a:t>
            </a:r>
            <a:endParaRPr lang="en-US" altLang="en-US" sz="2000"/>
          </a:p>
        </p:txBody>
      </p:sp>
      <p:sp>
        <p:nvSpPr>
          <p:cNvPr id="26628" name="Rectangle 3"/>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26629"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26630" name="Rectangle 5"/>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26631"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26632"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26633" name="Rectangle 8"/>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26634"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26635" name="Text Box 10"/>
          <p:cNvSpPr txBox="1">
            <a:spLocks noChangeArrowheads="1"/>
          </p:cNvSpPr>
          <p:nvPr/>
        </p:nvSpPr>
        <p:spPr bwMode="auto">
          <a:xfrm>
            <a:off x="1143000" y="0"/>
            <a:ext cx="3062288" cy="579438"/>
          </a:xfrm>
          <a:prstGeom prst="rect">
            <a:avLst/>
          </a:prstGeom>
          <a:noFill/>
          <a:ln w="9525">
            <a:noFill/>
            <a:miter lim="800000"/>
            <a:headEnd/>
            <a:tailEnd/>
          </a:ln>
        </p:spPr>
        <p:txBody>
          <a:bodyPr wrap="none">
            <a:spAutoFit/>
          </a:bodyPr>
          <a:lstStyle/>
          <a:p>
            <a:r>
              <a:rPr lang="en-US" altLang="en-US" sz="3200"/>
              <a:t>2.1.4   Continued</a:t>
            </a:r>
          </a:p>
        </p:txBody>
      </p:sp>
      <p:sp>
        <p:nvSpPr>
          <p:cNvPr id="899083" name="Rectangle 11"/>
          <p:cNvSpPr>
            <a:spLocks noChangeArrowheads="1"/>
          </p:cNvSpPr>
          <p:nvPr/>
        </p:nvSpPr>
        <p:spPr bwMode="auto">
          <a:xfrm>
            <a:off x="304800" y="1082675"/>
            <a:ext cx="8229600" cy="822325"/>
          </a:xfrm>
          <a:prstGeom prst="rect">
            <a:avLst/>
          </a:prstGeom>
          <a:noFill/>
          <a:ln w="9525">
            <a:noFill/>
            <a:miter lim="800000"/>
            <a:headEnd/>
            <a:tailEnd/>
          </a:ln>
          <a:effectLst/>
        </p:spPr>
        <p:txBody>
          <a:bodyPr anchor="ctr">
            <a:spAutoFit/>
          </a:bodyPr>
          <a:lstStyle/>
          <a:p>
            <a:pPr algn="just" eaLnBrk="1" hangingPunct="1">
              <a:defRPr/>
            </a:pPr>
            <a:r>
              <a:rPr lang="en-US" sz="2400" i="0">
                <a:effectLst>
                  <a:outerShdw blurRad="38100" dist="38100" dir="2700000" algn="tl">
                    <a:srgbClr val="C0C0C0"/>
                  </a:outerShdw>
                </a:effectLst>
              </a:rPr>
              <a:t>Given two integers </a:t>
            </a:r>
            <a:r>
              <a:rPr lang="en-US" sz="2400">
                <a:effectLst>
                  <a:outerShdw blurRad="38100" dist="38100" dir="2700000" algn="tl">
                    <a:srgbClr val="C0C0C0"/>
                  </a:outerShdw>
                </a:effectLst>
              </a:rPr>
              <a:t>a</a:t>
            </a:r>
            <a:r>
              <a:rPr lang="en-US" sz="2400" i="0">
                <a:effectLst>
                  <a:outerShdw blurRad="38100" dist="38100" dir="2700000" algn="tl">
                    <a:srgbClr val="C0C0C0"/>
                  </a:outerShdw>
                </a:effectLst>
              </a:rPr>
              <a:t> and </a:t>
            </a:r>
            <a:r>
              <a:rPr lang="en-US" sz="2400">
                <a:effectLst>
                  <a:outerShdw blurRad="38100" dist="38100" dir="2700000" algn="tl">
                    <a:srgbClr val="C0C0C0"/>
                  </a:outerShdw>
                </a:effectLst>
              </a:rPr>
              <a:t>b</a:t>
            </a:r>
            <a:r>
              <a:rPr lang="en-US" sz="2400" i="0">
                <a:effectLst>
                  <a:outerShdw blurRad="38100" dist="38100" dir="2700000" algn="tl">
                    <a:srgbClr val="C0C0C0"/>
                  </a:outerShdw>
                </a:effectLst>
              </a:rPr>
              <a:t>, we often need to find other two integers, </a:t>
            </a:r>
            <a:r>
              <a:rPr lang="en-US" sz="2400">
                <a:effectLst>
                  <a:outerShdw blurRad="38100" dist="38100" dir="2700000" algn="tl">
                    <a:srgbClr val="C0C0C0"/>
                  </a:outerShdw>
                </a:effectLst>
              </a:rPr>
              <a:t>s</a:t>
            </a:r>
            <a:r>
              <a:rPr lang="en-US" sz="2400" i="0">
                <a:effectLst>
                  <a:outerShdw blurRad="38100" dist="38100" dir="2700000" algn="tl">
                    <a:srgbClr val="C0C0C0"/>
                  </a:outerShdw>
                </a:effectLst>
              </a:rPr>
              <a:t> and </a:t>
            </a:r>
            <a:r>
              <a:rPr lang="en-US" sz="2400">
                <a:effectLst>
                  <a:outerShdw blurRad="38100" dist="38100" dir="2700000" algn="tl">
                    <a:srgbClr val="C0C0C0"/>
                  </a:outerShdw>
                </a:effectLst>
              </a:rPr>
              <a:t>t</a:t>
            </a:r>
            <a:r>
              <a:rPr lang="en-US" sz="2400" i="0">
                <a:effectLst>
                  <a:outerShdw blurRad="38100" dist="38100" dir="2700000" algn="tl">
                    <a:srgbClr val="C0C0C0"/>
                  </a:outerShdw>
                </a:effectLst>
              </a:rPr>
              <a:t>, such that</a:t>
            </a:r>
          </a:p>
        </p:txBody>
      </p:sp>
      <p:pic>
        <p:nvPicPr>
          <p:cNvPr id="26637" name="Picture 15"/>
          <p:cNvPicPr>
            <a:picLocks noChangeAspect="1" noChangeArrowheads="1"/>
          </p:cNvPicPr>
          <p:nvPr/>
        </p:nvPicPr>
        <p:blipFill>
          <a:blip r:embed="rId3"/>
          <a:srcRect/>
          <a:stretch>
            <a:fillRect/>
          </a:stretch>
        </p:blipFill>
        <p:spPr bwMode="auto">
          <a:xfrm>
            <a:off x="1839913" y="2438400"/>
            <a:ext cx="5462587" cy="693738"/>
          </a:xfrm>
          <a:prstGeom prst="rect">
            <a:avLst/>
          </a:prstGeom>
          <a:noFill/>
          <a:ln w="9525">
            <a:noFill/>
            <a:miter lim="800000"/>
            <a:headEnd/>
            <a:tailEnd/>
          </a:ln>
        </p:spPr>
      </p:pic>
      <p:sp>
        <p:nvSpPr>
          <p:cNvPr id="899088" name="Rectangle 16"/>
          <p:cNvSpPr>
            <a:spLocks noChangeArrowheads="1"/>
          </p:cNvSpPr>
          <p:nvPr/>
        </p:nvSpPr>
        <p:spPr bwMode="auto">
          <a:xfrm>
            <a:off x="381000" y="3978275"/>
            <a:ext cx="8229600" cy="822325"/>
          </a:xfrm>
          <a:prstGeom prst="rect">
            <a:avLst/>
          </a:prstGeom>
          <a:noFill/>
          <a:ln w="9525">
            <a:noFill/>
            <a:miter lim="800000"/>
            <a:headEnd/>
            <a:tailEnd/>
          </a:ln>
          <a:effectLst/>
        </p:spPr>
        <p:txBody>
          <a:bodyPr anchor="ctr">
            <a:spAutoFit/>
          </a:bodyPr>
          <a:lstStyle/>
          <a:p>
            <a:pPr algn="just" eaLnBrk="1" hangingPunct="1">
              <a:defRPr/>
            </a:pPr>
            <a:r>
              <a:rPr lang="en-US" sz="2400" i="0">
                <a:effectLst>
                  <a:outerShdw blurRad="38100" dist="38100" dir="2700000" algn="tl">
                    <a:srgbClr val="C0C0C0"/>
                  </a:outerShdw>
                </a:effectLst>
              </a:rPr>
              <a:t>The extended Euclidean algorithm can calculate the gcd (</a:t>
            </a:r>
            <a:r>
              <a:rPr lang="en-US" sz="2400">
                <a:effectLst>
                  <a:outerShdw blurRad="38100" dist="38100" dir="2700000" algn="tl">
                    <a:srgbClr val="C0C0C0"/>
                  </a:outerShdw>
                </a:effectLst>
              </a:rPr>
              <a:t>a</a:t>
            </a:r>
            <a:r>
              <a:rPr lang="en-US" sz="2400" i="0">
                <a:effectLst>
                  <a:outerShdw blurRad="38100" dist="38100" dir="2700000" algn="tl">
                    <a:srgbClr val="C0C0C0"/>
                  </a:outerShdw>
                </a:effectLst>
              </a:rPr>
              <a:t>, </a:t>
            </a:r>
            <a:r>
              <a:rPr lang="en-US" sz="2400">
                <a:effectLst>
                  <a:outerShdw blurRad="38100" dist="38100" dir="2700000" algn="tl">
                    <a:srgbClr val="C0C0C0"/>
                  </a:outerShdw>
                </a:effectLst>
              </a:rPr>
              <a:t>b</a:t>
            </a:r>
            <a:r>
              <a:rPr lang="en-US" sz="2400" i="0">
                <a:effectLst>
                  <a:outerShdw blurRad="38100" dist="38100" dir="2700000" algn="tl">
                    <a:srgbClr val="C0C0C0"/>
                  </a:outerShdw>
                </a:effectLst>
              </a:rPr>
              <a:t>) and at the same time calculate the value of </a:t>
            </a:r>
            <a:r>
              <a:rPr lang="en-US" sz="2400">
                <a:effectLst>
                  <a:outerShdw blurRad="38100" dist="38100" dir="2700000" algn="tl">
                    <a:srgbClr val="C0C0C0"/>
                  </a:outerShdw>
                </a:effectLst>
              </a:rPr>
              <a:t>s</a:t>
            </a:r>
            <a:r>
              <a:rPr lang="en-US" sz="2400" i="0">
                <a:effectLst>
                  <a:outerShdw blurRad="38100" dist="38100" dir="2700000" algn="tl">
                    <a:srgbClr val="C0C0C0"/>
                  </a:outerShdw>
                </a:effectLst>
              </a:rPr>
              <a:t> and </a:t>
            </a:r>
            <a:r>
              <a:rPr lang="en-US" sz="2400">
                <a:effectLst>
                  <a:outerShdw blurRad="38100" dist="38100" dir="2700000" algn="tl">
                    <a:srgbClr val="C0C0C0"/>
                  </a:outerShdw>
                </a:effectLst>
              </a:rPr>
              <a:t>t</a:t>
            </a:r>
            <a:r>
              <a:rPr lang="en-US" sz="2400" i="0">
                <a:effectLst>
                  <a:outerShdw blurRad="38100" dist="38100" dir="2700000" algn="tl">
                    <a:srgbClr val="C0C0C0"/>
                  </a:outerShdw>
                </a:effectLst>
              </a:rPr>
              <a: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1"/>
          <p:cNvSpPr>
            <a:spLocks noGrp="1"/>
          </p:cNvSpPr>
          <p:nvPr>
            <p:ph type="sldNum" sz="quarter" idx="10"/>
          </p:nvPr>
        </p:nvSpPr>
        <p:spPr>
          <a:noFill/>
        </p:spPr>
        <p:txBody>
          <a:bodyPr/>
          <a:lstStyle/>
          <a:p>
            <a:r>
              <a:rPr lang="en-US" altLang="en-US"/>
              <a:t>2.</a:t>
            </a:r>
            <a:fld id="{3547710A-7851-4768-A05C-CFA6EB61E3CC}" type="slidenum">
              <a:rPr lang="en-US" altLang="en-US"/>
              <a:pPr/>
              <a:t>25</a:t>
            </a:fld>
            <a:endParaRPr lang="en-US" altLang="en-US"/>
          </a:p>
        </p:txBody>
      </p:sp>
      <p:sp>
        <p:nvSpPr>
          <p:cNvPr id="27651" name="Rectangle 3"/>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27652"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27653" name="Rectangle 5"/>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27654"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27655"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27656" name="Rectangle 8"/>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27657"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27658" name="Text Box 10"/>
          <p:cNvSpPr txBox="1">
            <a:spLocks noChangeArrowheads="1"/>
          </p:cNvSpPr>
          <p:nvPr/>
        </p:nvSpPr>
        <p:spPr bwMode="auto">
          <a:xfrm>
            <a:off x="1143000" y="0"/>
            <a:ext cx="3062288" cy="579438"/>
          </a:xfrm>
          <a:prstGeom prst="rect">
            <a:avLst/>
          </a:prstGeom>
          <a:noFill/>
          <a:ln w="9525">
            <a:noFill/>
            <a:miter lim="800000"/>
            <a:headEnd/>
            <a:tailEnd/>
          </a:ln>
        </p:spPr>
        <p:txBody>
          <a:bodyPr wrap="none">
            <a:spAutoFit/>
          </a:bodyPr>
          <a:lstStyle/>
          <a:p>
            <a:r>
              <a:rPr lang="en-US" altLang="en-US" sz="3200"/>
              <a:t>2.1.4   Continued</a:t>
            </a:r>
          </a:p>
        </p:txBody>
      </p:sp>
      <p:pic>
        <p:nvPicPr>
          <p:cNvPr id="27659" name="Picture 14"/>
          <p:cNvPicPr>
            <a:picLocks noChangeAspect="1" noChangeArrowheads="1"/>
          </p:cNvPicPr>
          <p:nvPr/>
        </p:nvPicPr>
        <p:blipFill>
          <a:blip r:embed="rId3"/>
          <a:srcRect/>
          <a:stretch>
            <a:fillRect/>
          </a:stretch>
        </p:blipFill>
        <p:spPr bwMode="auto">
          <a:xfrm>
            <a:off x="246063" y="1676400"/>
            <a:ext cx="8593137" cy="3725863"/>
          </a:xfrm>
          <a:prstGeom prst="rect">
            <a:avLst/>
          </a:prstGeom>
          <a:noFill/>
          <a:ln w="9525">
            <a:noFill/>
            <a:miter lim="800000"/>
            <a:headEnd/>
            <a:tailEnd/>
          </a:ln>
        </p:spPr>
      </p:pic>
      <p:sp>
        <p:nvSpPr>
          <p:cNvPr id="27660" name="Text Box 16"/>
          <p:cNvSpPr txBox="1">
            <a:spLocks noChangeArrowheads="1"/>
          </p:cNvSpPr>
          <p:nvPr/>
        </p:nvSpPr>
        <p:spPr bwMode="auto">
          <a:xfrm>
            <a:off x="1066800" y="533400"/>
            <a:ext cx="5837238" cy="457200"/>
          </a:xfrm>
          <a:prstGeom prst="rect">
            <a:avLst/>
          </a:prstGeom>
          <a:noFill/>
          <a:ln w="9525">
            <a:noFill/>
            <a:miter lim="800000"/>
            <a:headEnd/>
            <a:tailEnd/>
          </a:ln>
        </p:spPr>
        <p:txBody>
          <a:bodyPr wrap="none">
            <a:spAutoFit/>
          </a:bodyPr>
          <a:lstStyle/>
          <a:p>
            <a:r>
              <a:rPr lang="en-US" altLang="en-US" sz="2400" i="0">
                <a:solidFill>
                  <a:schemeClr val="folHlink"/>
                </a:solidFill>
              </a:rPr>
              <a:t>Figure 2.8.a  </a:t>
            </a:r>
            <a:r>
              <a:rPr lang="en-US" altLang="en-US" sz="2000"/>
              <a:t>Extended Euclidean algorithm, part a</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1"/>
          <p:cNvSpPr>
            <a:spLocks noGrp="1"/>
          </p:cNvSpPr>
          <p:nvPr>
            <p:ph type="sldNum" sz="quarter" idx="10"/>
          </p:nvPr>
        </p:nvSpPr>
        <p:spPr>
          <a:noFill/>
        </p:spPr>
        <p:txBody>
          <a:bodyPr/>
          <a:lstStyle/>
          <a:p>
            <a:r>
              <a:rPr lang="en-US" altLang="en-US"/>
              <a:t>2.</a:t>
            </a:r>
            <a:fld id="{829A078A-7073-48A3-AB3E-9EAA83DE3051}" type="slidenum">
              <a:rPr lang="en-US" altLang="en-US"/>
              <a:pPr/>
              <a:t>26</a:t>
            </a:fld>
            <a:endParaRPr lang="en-US" altLang="en-US"/>
          </a:p>
        </p:txBody>
      </p:sp>
      <p:sp>
        <p:nvSpPr>
          <p:cNvPr id="28675" name="Rectangle 3"/>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28676"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28677" name="Rectangle 5"/>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28678"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28679"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28680" name="Rectangle 8"/>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28681"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28682" name="Text Box 10"/>
          <p:cNvSpPr txBox="1">
            <a:spLocks noChangeArrowheads="1"/>
          </p:cNvSpPr>
          <p:nvPr/>
        </p:nvSpPr>
        <p:spPr bwMode="auto">
          <a:xfrm>
            <a:off x="1143000" y="0"/>
            <a:ext cx="3062288" cy="579438"/>
          </a:xfrm>
          <a:prstGeom prst="rect">
            <a:avLst/>
          </a:prstGeom>
          <a:noFill/>
          <a:ln w="9525">
            <a:noFill/>
            <a:miter lim="800000"/>
            <a:headEnd/>
            <a:tailEnd/>
          </a:ln>
        </p:spPr>
        <p:txBody>
          <a:bodyPr wrap="none">
            <a:spAutoFit/>
          </a:bodyPr>
          <a:lstStyle/>
          <a:p>
            <a:r>
              <a:rPr lang="en-US" altLang="en-US" sz="3200"/>
              <a:t>2.1.4   Continued</a:t>
            </a:r>
          </a:p>
        </p:txBody>
      </p:sp>
      <p:sp>
        <p:nvSpPr>
          <p:cNvPr id="28683" name="Text Box 14"/>
          <p:cNvSpPr txBox="1">
            <a:spLocks noChangeArrowheads="1"/>
          </p:cNvSpPr>
          <p:nvPr/>
        </p:nvSpPr>
        <p:spPr bwMode="auto">
          <a:xfrm>
            <a:off x="1155700" y="533400"/>
            <a:ext cx="5854700" cy="457200"/>
          </a:xfrm>
          <a:prstGeom prst="rect">
            <a:avLst/>
          </a:prstGeom>
          <a:noFill/>
          <a:ln w="9525">
            <a:noFill/>
            <a:miter lim="800000"/>
            <a:headEnd/>
            <a:tailEnd/>
          </a:ln>
        </p:spPr>
        <p:txBody>
          <a:bodyPr wrap="none">
            <a:spAutoFit/>
          </a:bodyPr>
          <a:lstStyle/>
          <a:p>
            <a:r>
              <a:rPr lang="en-US" altLang="en-US" sz="2400" i="0">
                <a:solidFill>
                  <a:schemeClr val="folHlink"/>
                </a:solidFill>
              </a:rPr>
              <a:t>Figure 2.8.b  </a:t>
            </a:r>
            <a:r>
              <a:rPr lang="en-US" altLang="en-US" sz="2000"/>
              <a:t>Extended Euclidean algorithm, part b</a:t>
            </a:r>
          </a:p>
        </p:txBody>
      </p:sp>
      <p:pic>
        <p:nvPicPr>
          <p:cNvPr id="28684" name="Picture 15"/>
          <p:cNvPicPr>
            <a:picLocks noChangeAspect="1" noChangeArrowheads="1"/>
          </p:cNvPicPr>
          <p:nvPr/>
        </p:nvPicPr>
        <p:blipFill>
          <a:blip r:embed="rId3"/>
          <a:srcRect/>
          <a:stretch>
            <a:fillRect/>
          </a:stretch>
        </p:blipFill>
        <p:spPr bwMode="auto">
          <a:xfrm>
            <a:off x="1066800" y="1463675"/>
            <a:ext cx="7277100" cy="5013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1"/>
          <p:cNvSpPr>
            <a:spLocks noGrp="1"/>
          </p:cNvSpPr>
          <p:nvPr>
            <p:ph type="sldNum" sz="quarter" idx="10"/>
          </p:nvPr>
        </p:nvSpPr>
        <p:spPr>
          <a:noFill/>
        </p:spPr>
        <p:txBody>
          <a:bodyPr/>
          <a:lstStyle/>
          <a:p>
            <a:r>
              <a:rPr lang="en-US" altLang="en-US"/>
              <a:t>2.</a:t>
            </a:r>
            <a:fld id="{E07323F1-B4E3-4D8B-9BC1-75A4F913BB0D}" type="slidenum">
              <a:rPr lang="en-US" altLang="en-US"/>
              <a:pPr/>
              <a:t>27</a:t>
            </a:fld>
            <a:endParaRPr lang="en-US" altLang="en-US"/>
          </a:p>
        </p:txBody>
      </p:sp>
      <p:sp>
        <p:nvSpPr>
          <p:cNvPr id="29699" name="Text Box 2"/>
          <p:cNvSpPr txBox="1">
            <a:spLocks noChangeArrowheads="1"/>
          </p:cNvSpPr>
          <p:nvPr/>
        </p:nvSpPr>
        <p:spPr bwMode="auto">
          <a:xfrm>
            <a:off x="1143000" y="533400"/>
            <a:ext cx="1792288" cy="457200"/>
          </a:xfrm>
          <a:prstGeom prst="rect">
            <a:avLst/>
          </a:prstGeom>
          <a:solidFill>
            <a:schemeClr val="folHlink"/>
          </a:solidFill>
          <a:ln w="9525">
            <a:noFill/>
            <a:miter lim="800000"/>
            <a:headEnd/>
            <a:tailEnd/>
          </a:ln>
        </p:spPr>
        <p:txBody>
          <a:bodyPr wrap="none">
            <a:spAutoFit/>
          </a:bodyPr>
          <a:lstStyle/>
          <a:p>
            <a:r>
              <a:rPr lang="en-US" altLang="en-US" sz="2400" i="0">
                <a:solidFill>
                  <a:schemeClr val="bg1"/>
                </a:solidFill>
              </a:rPr>
              <a:t>Example 2.9</a:t>
            </a:r>
            <a:endParaRPr lang="en-US" altLang="en-US" sz="2000">
              <a:solidFill>
                <a:schemeClr val="bg1"/>
              </a:solidFill>
            </a:endParaRPr>
          </a:p>
        </p:txBody>
      </p:sp>
      <p:sp>
        <p:nvSpPr>
          <p:cNvPr id="29700" name="Rectangle 3"/>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29701"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29702" name="Rectangle 5"/>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29703"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29704"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29705" name="Rectangle 8"/>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29706"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29707" name="Text Box 10"/>
          <p:cNvSpPr txBox="1">
            <a:spLocks noChangeArrowheads="1"/>
          </p:cNvSpPr>
          <p:nvPr/>
        </p:nvSpPr>
        <p:spPr bwMode="auto">
          <a:xfrm>
            <a:off x="1143000" y="0"/>
            <a:ext cx="3062288" cy="579438"/>
          </a:xfrm>
          <a:prstGeom prst="rect">
            <a:avLst/>
          </a:prstGeom>
          <a:noFill/>
          <a:ln w="9525">
            <a:noFill/>
            <a:miter lim="800000"/>
            <a:headEnd/>
            <a:tailEnd/>
          </a:ln>
        </p:spPr>
        <p:txBody>
          <a:bodyPr wrap="none">
            <a:spAutoFit/>
          </a:bodyPr>
          <a:lstStyle/>
          <a:p>
            <a:r>
              <a:rPr lang="en-US" altLang="en-US" sz="3200"/>
              <a:t>2.1.4   Continued</a:t>
            </a:r>
          </a:p>
        </p:txBody>
      </p:sp>
      <p:sp>
        <p:nvSpPr>
          <p:cNvPr id="905227" name="Rectangle 11"/>
          <p:cNvSpPr>
            <a:spLocks noChangeArrowheads="1"/>
          </p:cNvSpPr>
          <p:nvPr/>
        </p:nvSpPr>
        <p:spPr bwMode="auto">
          <a:xfrm>
            <a:off x="304800" y="1158875"/>
            <a:ext cx="8229600" cy="822325"/>
          </a:xfrm>
          <a:prstGeom prst="rect">
            <a:avLst/>
          </a:prstGeom>
          <a:noFill/>
          <a:ln w="9525">
            <a:noFill/>
            <a:miter lim="800000"/>
            <a:headEnd/>
            <a:tailEnd/>
          </a:ln>
          <a:effectLst/>
        </p:spPr>
        <p:txBody>
          <a:bodyPr anchor="ctr">
            <a:spAutoFit/>
          </a:bodyPr>
          <a:lstStyle/>
          <a:p>
            <a:pPr algn="just" eaLnBrk="1" hangingPunct="1">
              <a:defRPr/>
            </a:pPr>
            <a:r>
              <a:rPr lang="en-US" sz="2400" i="0">
                <a:effectLst>
                  <a:outerShdw blurRad="38100" dist="38100" dir="2700000" algn="tl">
                    <a:srgbClr val="C0C0C0"/>
                  </a:outerShdw>
                </a:effectLst>
              </a:rPr>
              <a:t>Given </a:t>
            </a:r>
            <a:r>
              <a:rPr lang="en-US" sz="2400">
                <a:effectLst>
                  <a:outerShdw blurRad="38100" dist="38100" dir="2700000" algn="tl">
                    <a:srgbClr val="C0C0C0"/>
                  </a:outerShdw>
                </a:effectLst>
              </a:rPr>
              <a:t>a</a:t>
            </a:r>
            <a:r>
              <a:rPr lang="en-US" sz="2400" i="0">
                <a:effectLst>
                  <a:outerShdw blurRad="38100" dist="38100" dir="2700000" algn="tl">
                    <a:srgbClr val="C0C0C0"/>
                  </a:outerShdw>
                </a:effectLst>
              </a:rPr>
              <a:t> = 161 and </a:t>
            </a:r>
            <a:r>
              <a:rPr lang="en-US" sz="2400">
                <a:effectLst>
                  <a:outerShdw blurRad="38100" dist="38100" dir="2700000" algn="tl">
                    <a:srgbClr val="C0C0C0"/>
                  </a:outerShdw>
                </a:effectLst>
              </a:rPr>
              <a:t>b</a:t>
            </a:r>
            <a:r>
              <a:rPr lang="en-US" sz="2400" i="0">
                <a:effectLst>
                  <a:outerShdw blurRad="38100" dist="38100" dir="2700000" algn="tl">
                    <a:srgbClr val="C0C0C0"/>
                  </a:outerShdw>
                </a:effectLst>
              </a:rPr>
              <a:t> = 28, find gcd (</a:t>
            </a:r>
            <a:r>
              <a:rPr lang="en-US" sz="2400">
                <a:effectLst>
                  <a:outerShdw blurRad="38100" dist="38100" dir="2700000" algn="tl">
                    <a:srgbClr val="C0C0C0"/>
                  </a:outerShdw>
                </a:effectLst>
              </a:rPr>
              <a:t>a</a:t>
            </a:r>
            <a:r>
              <a:rPr lang="en-US" sz="2400" i="0">
                <a:effectLst>
                  <a:outerShdw blurRad="38100" dist="38100" dir="2700000" algn="tl">
                    <a:srgbClr val="C0C0C0"/>
                  </a:outerShdw>
                </a:effectLst>
              </a:rPr>
              <a:t>, </a:t>
            </a:r>
            <a:r>
              <a:rPr lang="en-US" sz="2400">
                <a:effectLst>
                  <a:outerShdw blurRad="38100" dist="38100" dir="2700000" algn="tl">
                    <a:srgbClr val="C0C0C0"/>
                  </a:outerShdw>
                </a:effectLst>
              </a:rPr>
              <a:t>b</a:t>
            </a:r>
            <a:r>
              <a:rPr lang="en-US" sz="2400" i="0">
                <a:effectLst>
                  <a:outerShdw blurRad="38100" dist="38100" dir="2700000" algn="tl">
                    <a:srgbClr val="C0C0C0"/>
                  </a:outerShdw>
                </a:effectLst>
              </a:rPr>
              <a:t>) and the values of </a:t>
            </a:r>
            <a:r>
              <a:rPr lang="en-US" sz="2400">
                <a:effectLst>
                  <a:outerShdw blurRad="38100" dist="38100" dir="2700000" algn="tl">
                    <a:srgbClr val="C0C0C0"/>
                  </a:outerShdw>
                </a:effectLst>
              </a:rPr>
              <a:t>s</a:t>
            </a:r>
            <a:r>
              <a:rPr lang="en-US" sz="2400" i="0">
                <a:effectLst>
                  <a:outerShdw blurRad="38100" dist="38100" dir="2700000" algn="tl">
                    <a:srgbClr val="C0C0C0"/>
                  </a:outerShdw>
                </a:effectLst>
              </a:rPr>
              <a:t> and </a:t>
            </a:r>
            <a:r>
              <a:rPr lang="en-US" sz="2400">
                <a:effectLst>
                  <a:outerShdw blurRad="38100" dist="38100" dir="2700000" algn="tl">
                    <a:srgbClr val="C0C0C0"/>
                  </a:outerShdw>
                </a:effectLst>
              </a:rPr>
              <a:t>t</a:t>
            </a:r>
            <a:r>
              <a:rPr lang="en-US" sz="2400" i="0">
                <a:effectLst>
                  <a:outerShdw blurRad="38100" dist="38100" dir="2700000" algn="tl">
                    <a:srgbClr val="C0C0C0"/>
                  </a:outerShdw>
                </a:effectLst>
              </a:rPr>
              <a:t>.</a:t>
            </a:r>
          </a:p>
        </p:txBody>
      </p:sp>
      <p:sp>
        <p:nvSpPr>
          <p:cNvPr id="905228" name="Rectangle 12"/>
          <p:cNvSpPr>
            <a:spLocks noChangeArrowheads="1"/>
          </p:cNvSpPr>
          <p:nvPr/>
        </p:nvSpPr>
        <p:spPr bwMode="auto">
          <a:xfrm>
            <a:off x="381000" y="2590800"/>
            <a:ext cx="8229600" cy="457200"/>
          </a:xfrm>
          <a:prstGeom prst="rect">
            <a:avLst/>
          </a:prstGeom>
          <a:noFill/>
          <a:ln w="9525">
            <a:noFill/>
            <a:miter lim="800000"/>
            <a:headEnd/>
            <a:tailEnd/>
          </a:ln>
          <a:effectLst/>
        </p:spPr>
        <p:txBody>
          <a:bodyPr anchor="ctr">
            <a:spAutoFit/>
          </a:bodyPr>
          <a:lstStyle/>
          <a:p>
            <a:pPr algn="just" eaLnBrk="1" hangingPunct="1">
              <a:defRPr/>
            </a:pPr>
            <a:r>
              <a:rPr lang="en-US" sz="2400" i="0" dirty="0">
                <a:effectLst>
                  <a:outerShdw blurRad="38100" dist="38100" dir="2700000" algn="tl">
                    <a:srgbClr val="C0C0C0"/>
                  </a:outerShdw>
                </a:effectLst>
              </a:rPr>
              <a:t>We get </a:t>
            </a:r>
            <a:r>
              <a:rPr lang="en-US" sz="2400" i="0" dirty="0" err="1">
                <a:effectLst>
                  <a:outerShdw blurRad="38100" dist="38100" dir="2700000" algn="tl">
                    <a:srgbClr val="C0C0C0"/>
                  </a:outerShdw>
                </a:effectLst>
              </a:rPr>
              <a:t>gcd</a:t>
            </a:r>
            <a:r>
              <a:rPr lang="en-US" sz="2400" i="0" dirty="0">
                <a:effectLst>
                  <a:outerShdw blurRad="38100" dist="38100" dir="2700000" algn="tl">
                    <a:srgbClr val="C0C0C0"/>
                  </a:outerShdw>
                </a:effectLst>
              </a:rPr>
              <a:t> (161, 28) = 7, </a:t>
            </a:r>
            <a:r>
              <a:rPr lang="en-US" sz="2400" dirty="0">
                <a:effectLst>
                  <a:outerShdw blurRad="38100" dist="38100" dir="2700000" algn="tl">
                    <a:srgbClr val="C0C0C0"/>
                  </a:outerShdw>
                </a:effectLst>
              </a:rPr>
              <a:t>s</a:t>
            </a:r>
            <a:r>
              <a:rPr lang="en-US" sz="2400" i="0" dirty="0">
                <a:effectLst>
                  <a:outerShdw blurRad="38100" dist="38100" dir="2700000" algn="tl">
                    <a:srgbClr val="C0C0C0"/>
                  </a:outerShdw>
                </a:effectLst>
              </a:rPr>
              <a:t> = −1 and </a:t>
            </a:r>
            <a:r>
              <a:rPr lang="en-US" sz="2400" dirty="0">
                <a:effectLst>
                  <a:outerShdw blurRad="38100" dist="38100" dir="2700000" algn="tl">
                    <a:srgbClr val="C0C0C0"/>
                  </a:outerShdw>
                </a:effectLst>
              </a:rPr>
              <a:t>t</a:t>
            </a:r>
            <a:r>
              <a:rPr lang="en-US" sz="2400" i="0" dirty="0">
                <a:effectLst>
                  <a:outerShdw blurRad="38100" dist="38100" dir="2700000" algn="tl">
                    <a:srgbClr val="C0C0C0"/>
                  </a:outerShdw>
                </a:effectLst>
              </a:rPr>
              <a:t> = 6.</a:t>
            </a:r>
          </a:p>
        </p:txBody>
      </p:sp>
      <p:sp>
        <p:nvSpPr>
          <p:cNvPr id="905229" name="Rectangle 13"/>
          <p:cNvSpPr>
            <a:spLocks noChangeArrowheads="1"/>
          </p:cNvSpPr>
          <p:nvPr/>
        </p:nvSpPr>
        <p:spPr bwMode="auto">
          <a:xfrm>
            <a:off x="381000" y="2209800"/>
            <a:ext cx="8229600" cy="457200"/>
          </a:xfrm>
          <a:prstGeom prst="rect">
            <a:avLst/>
          </a:prstGeom>
          <a:noFill/>
          <a:ln w="9525">
            <a:noFill/>
            <a:miter lim="800000"/>
            <a:headEnd/>
            <a:tailEnd/>
          </a:ln>
          <a:effectLst/>
        </p:spPr>
        <p:txBody>
          <a:bodyPr anchor="ctr">
            <a:spAutoFit/>
          </a:bodyPr>
          <a:lstStyle/>
          <a:p>
            <a:pPr algn="just" eaLnBrk="1" hangingPunct="1">
              <a:defRPr/>
            </a:pPr>
            <a:r>
              <a:rPr lang="en-US" sz="2400" i="0">
                <a:solidFill>
                  <a:schemeClr val="hlink"/>
                </a:solidFill>
                <a:effectLst>
                  <a:outerShdw blurRad="38100" dist="38100" dir="2700000" algn="tl">
                    <a:srgbClr val="C0C0C0"/>
                  </a:outerShdw>
                </a:effectLst>
              </a:rPr>
              <a:t>Solution</a:t>
            </a:r>
          </a:p>
        </p:txBody>
      </p:sp>
      <p:pic>
        <p:nvPicPr>
          <p:cNvPr id="905231" name="Picture 15"/>
          <p:cNvPicPr>
            <a:picLocks noChangeAspect="1" noChangeArrowheads="1"/>
          </p:cNvPicPr>
          <p:nvPr/>
        </p:nvPicPr>
        <p:blipFill>
          <a:blip r:embed="rId3"/>
          <a:srcRect/>
          <a:stretch>
            <a:fillRect/>
          </a:stretch>
        </p:blipFill>
        <p:spPr bwMode="auto">
          <a:xfrm>
            <a:off x="762000" y="3330575"/>
            <a:ext cx="7632700" cy="21558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05228"/>
                                        </p:tgtEl>
                                        <p:attrNameLst>
                                          <p:attrName>style.visibility</p:attrName>
                                        </p:attrNameLst>
                                      </p:cBhvr>
                                      <p:to>
                                        <p:strVal val="visible"/>
                                      </p:to>
                                    </p:set>
                                    <p:anim calcmode="lin" valueType="num">
                                      <p:cBhvr additive="base">
                                        <p:cTn id="7" dur="500" fill="hold"/>
                                        <p:tgtEl>
                                          <p:spTgt spid="905228"/>
                                        </p:tgtEl>
                                        <p:attrNameLst>
                                          <p:attrName>ppt_x</p:attrName>
                                        </p:attrNameLst>
                                      </p:cBhvr>
                                      <p:tavLst>
                                        <p:tav tm="0">
                                          <p:val>
                                            <p:strVal val="#ppt_x"/>
                                          </p:val>
                                        </p:tav>
                                        <p:tav tm="100000">
                                          <p:val>
                                            <p:strVal val="#ppt_x"/>
                                          </p:val>
                                        </p:tav>
                                      </p:tavLst>
                                    </p:anim>
                                    <p:anim calcmode="lin" valueType="num">
                                      <p:cBhvr additive="base">
                                        <p:cTn id="8" dur="500" fill="hold"/>
                                        <p:tgtEl>
                                          <p:spTgt spid="90522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905231"/>
                                        </p:tgtEl>
                                        <p:attrNameLst>
                                          <p:attrName>style.visibility</p:attrName>
                                        </p:attrNameLst>
                                      </p:cBhvr>
                                      <p:to>
                                        <p:strVal val="visible"/>
                                      </p:to>
                                    </p:set>
                                    <p:anim calcmode="lin" valueType="num">
                                      <p:cBhvr additive="base">
                                        <p:cTn id="13" dur="500" fill="hold"/>
                                        <p:tgtEl>
                                          <p:spTgt spid="905231"/>
                                        </p:tgtEl>
                                        <p:attrNameLst>
                                          <p:attrName>ppt_x</p:attrName>
                                        </p:attrNameLst>
                                      </p:cBhvr>
                                      <p:tavLst>
                                        <p:tav tm="0">
                                          <p:val>
                                            <p:strVal val="#ppt_x"/>
                                          </p:val>
                                        </p:tav>
                                        <p:tav tm="100000">
                                          <p:val>
                                            <p:strVal val="#ppt_x"/>
                                          </p:val>
                                        </p:tav>
                                      </p:tavLst>
                                    </p:anim>
                                    <p:anim calcmode="lin" valueType="num">
                                      <p:cBhvr additive="base">
                                        <p:cTn id="14" dur="500" fill="hold"/>
                                        <p:tgtEl>
                                          <p:spTgt spid="9052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522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1"/>
          <p:cNvSpPr>
            <a:spLocks noGrp="1"/>
          </p:cNvSpPr>
          <p:nvPr>
            <p:ph type="sldNum" sz="quarter" idx="10"/>
          </p:nvPr>
        </p:nvSpPr>
        <p:spPr>
          <a:noFill/>
        </p:spPr>
        <p:txBody>
          <a:bodyPr/>
          <a:lstStyle/>
          <a:p>
            <a:r>
              <a:rPr lang="en-US" altLang="en-US"/>
              <a:t>2.</a:t>
            </a:r>
            <a:fld id="{84EC736A-2854-4201-98C9-B4A99202A1FC}" type="slidenum">
              <a:rPr lang="en-US" altLang="en-US"/>
              <a:pPr/>
              <a:t>28</a:t>
            </a:fld>
            <a:endParaRPr lang="en-US" altLang="en-US"/>
          </a:p>
        </p:txBody>
      </p:sp>
      <p:sp>
        <p:nvSpPr>
          <p:cNvPr id="30723" name="Text Box 2"/>
          <p:cNvSpPr txBox="1">
            <a:spLocks noChangeArrowheads="1"/>
          </p:cNvSpPr>
          <p:nvPr/>
        </p:nvSpPr>
        <p:spPr bwMode="auto">
          <a:xfrm>
            <a:off x="1143000" y="533400"/>
            <a:ext cx="1944688" cy="457200"/>
          </a:xfrm>
          <a:prstGeom prst="rect">
            <a:avLst/>
          </a:prstGeom>
          <a:solidFill>
            <a:schemeClr val="folHlink"/>
          </a:solidFill>
          <a:ln w="9525">
            <a:noFill/>
            <a:miter lim="800000"/>
            <a:headEnd/>
            <a:tailEnd/>
          </a:ln>
        </p:spPr>
        <p:txBody>
          <a:bodyPr wrap="none">
            <a:spAutoFit/>
          </a:bodyPr>
          <a:lstStyle/>
          <a:p>
            <a:r>
              <a:rPr lang="en-US" altLang="en-US" sz="2400" i="0">
                <a:solidFill>
                  <a:schemeClr val="bg1"/>
                </a:solidFill>
              </a:rPr>
              <a:t>Example 2.10</a:t>
            </a:r>
            <a:endParaRPr lang="en-US" altLang="en-US" sz="2000">
              <a:solidFill>
                <a:schemeClr val="bg1"/>
              </a:solidFill>
            </a:endParaRPr>
          </a:p>
        </p:txBody>
      </p:sp>
      <p:sp>
        <p:nvSpPr>
          <p:cNvPr id="30724" name="Rectangle 3"/>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30725"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30726" name="Rectangle 5"/>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30727"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30728"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30729" name="Rectangle 8"/>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30730"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30731" name="Text Box 10"/>
          <p:cNvSpPr txBox="1">
            <a:spLocks noChangeArrowheads="1"/>
          </p:cNvSpPr>
          <p:nvPr/>
        </p:nvSpPr>
        <p:spPr bwMode="auto">
          <a:xfrm>
            <a:off x="1143000" y="0"/>
            <a:ext cx="3062288" cy="579438"/>
          </a:xfrm>
          <a:prstGeom prst="rect">
            <a:avLst/>
          </a:prstGeom>
          <a:noFill/>
          <a:ln w="9525">
            <a:noFill/>
            <a:miter lim="800000"/>
            <a:headEnd/>
            <a:tailEnd/>
          </a:ln>
        </p:spPr>
        <p:txBody>
          <a:bodyPr wrap="none">
            <a:spAutoFit/>
          </a:bodyPr>
          <a:lstStyle/>
          <a:p>
            <a:r>
              <a:rPr lang="en-US" altLang="en-US" sz="3200"/>
              <a:t>2.1.4   Continued</a:t>
            </a:r>
          </a:p>
        </p:txBody>
      </p:sp>
      <p:sp>
        <p:nvSpPr>
          <p:cNvPr id="907275" name="Rectangle 11"/>
          <p:cNvSpPr>
            <a:spLocks noChangeArrowheads="1"/>
          </p:cNvSpPr>
          <p:nvPr/>
        </p:nvSpPr>
        <p:spPr bwMode="auto">
          <a:xfrm>
            <a:off x="304800" y="1082675"/>
            <a:ext cx="8229600" cy="822325"/>
          </a:xfrm>
          <a:prstGeom prst="rect">
            <a:avLst/>
          </a:prstGeom>
          <a:noFill/>
          <a:ln w="9525">
            <a:noFill/>
            <a:miter lim="800000"/>
            <a:headEnd/>
            <a:tailEnd/>
          </a:ln>
          <a:effectLst/>
        </p:spPr>
        <p:txBody>
          <a:bodyPr anchor="ctr">
            <a:spAutoFit/>
          </a:bodyPr>
          <a:lstStyle/>
          <a:p>
            <a:pPr algn="just" eaLnBrk="1" hangingPunct="1">
              <a:defRPr/>
            </a:pPr>
            <a:r>
              <a:rPr lang="en-US" sz="2400" i="0">
                <a:effectLst>
                  <a:outerShdw blurRad="38100" dist="38100" dir="2700000" algn="tl">
                    <a:srgbClr val="C0C0C0"/>
                  </a:outerShdw>
                </a:effectLst>
              </a:rPr>
              <a:t>Given </a:t>
            </a:r>
            <a:r>
              <a:rPr lang="en-US" sz="2400">
                <a:effectLst>
                  <a:outerShdw blurRad="38100" dist="38100" dir="2700000" algn="tl">
                    <a:srgbClr val="C0C0C0"/>
                  </a:outerShdw>
                </a:effectLst>
              </a:rPr>
              <a:t>a</a:t>
            </a:r>
            <a:r>
              <a:rPr lang="en-US" sz="2400" i="0">
                <a:effectLst>
                  <a:outerShdw blurRad="38100" dist="38100" dir="2700000" algn="tl">
                    <a:srgbClr val="C0C0C0"/>
                  </a:outerShdw>
                </a:effectLst>
              </a:rPr>
              <a:t> = 17 and </a:t>
            </a:r>
            <a:r>
              <a:rPr lang="en-US" sz="2400">
                <a:effectLst>
                  <a:outerShdw blurRad="38100" dist="38100" dir="2700000" algn="tl">
                    <a:srgbClr val="C0C0C0"/>
                  </a:outerShdw>
                </a:effectLst>
              </a:rPr>
              <a:t>b</a:t>
            </a:r>
            <a:r>
              <a:rPr lang="en-US" sz="2400" i="0">
                <a:effectLst>
                  <a:outerShdw blurRad="38100" dist="38100" dir="2700000" algn="tl">
                    <a:srgbClr val="C0C0C0"/>
                  </a:outerShdw>
                </a:effectLst>
              </a:rPr>
              <a:t> = 0, find gcd (</a:t>
            </a:r>
            <a:r>
              <a:rPr lang="en-US" sz="2400">
                <a:effectLst>
                  <a:outerShdw blurRad="38100" dist="38100" dir="2700000" algn="tl">
                    <a:srgbClr val="C0C0C0"/>
                  </a:outerShdw>
                </a:effectLst>
              </a:rPr>
              <a:t>a</a:t>
            </a:r>
            <a:r>
              <a:rPr lang="en-US" sz="2400" i="0">
                <a:effectLst>
                  <a:outerShdw blurRad="38100" dist="38100" dir="2700000" algn="tl">
                    <a:srgbClr val="C0C0C0"/>
                  </a:outerShdw>
                </a:effectLst>
              </a:rPr>
              <a:t>, </a:t>
            </a:r>
            <a:r>
              <a:rPr lang="en-US" sz="2400">
                <a:effectLst>
                  <a:outerShdw blurRad="38100" dist="38100" dir="2700000" algn="tl">
                    <a:srgbClr val="C0C0C0"/>
                  </a:outerShdw>
                </a:effectLst>
              </a:rPr>
              <a:t>b</a:t>
            </a:r>
            <a:r>
              <a:rPr lang="en-US" sz="2400" i="0">
                <a:effectLst>
                  <a:outerShdw blurRad="38100" dist="38100" dir="2700000" algn="tl">
                    <a:srgbClr val="C0C0C0"/>
                  </a:outerShdw>
                </a:effectLst>
              </a:rPr>
              <a:t>) and the values of </a:t>
            </a:r>
            <a:r>
              <a:rPr lang="en-US" sz="2400">
                <a:effectLst>
                  <a:outerShdw blurRad="38100" dist="38100" dir="2700000" algn="tl">
                    <a:srgbClr val="C0C0C0"/>
                  </a:outerShdw>
                </a:effectLst>
              </a:rPr>
              <a:t>s</a:t>
            </a:r>
            <a:r>
              <a:rPr lang="en-US" sz="2400" i="0">
                <a:effectLst>
                  <a:outerShdw blurRad="38100" dist="38100" dir="2700000" algn="tl">
                    <a:srgbClr val="C0C0C0"/>
                  </a:outerShdw>
                </a:effectLst>
              </a:rPr>
              <a:t> </a:t>
            </a:r>
            <a:br>
              <a:rPr lang="en-US" sz="2400" i="0">
                <a:effectLst>
                  <a:outerShdw blurRad="38100" dist="38100" dir="2700000" algn="tl">
                    <a:srgbClr val="C0C0C0"/>
                  </a:outerShdw>
                </a:effectLst>
              </a:rPr>
            </a:br>
            <a:r>
              <a:rPr lang="en-US" sz="2400" i="0">
                <a:effectLst>
                  <a:outerShdw blurRad="38100" dist="38100" dir="2700000" algn="tl">
                    <a:srgbClr val="C0C0C0"/>
                  </a:outerShdw>
                </a:effectLst>
              </a:rPr>
              <a:t>and </a:t>
            </a:r>
            <a:r>
              <a:rPr lang="en-US" sz="2400">
                <a:effectLst>
                  <a:outerShdw blurRad="38100" dist="38100" dir="2700000" algn="tl">
                    <a:srgbClr val="C0C0C0"/>
                  </a:outerShdw>
                </a:effectLst>
              </a:rPr>
              <a:t>t</a:t>
            </a:r>
            <a:r>
              <a:rPr lang="en-US" sz="2400" i="0">
                <a:effectLst>
                  <a:outerShdw blurRad="38100" dist="38100" dir="2700000" algn="tl">
                    <a:srgbClr val="C0C0C0"/>
                  </a:outerShdw>
                </a:effectLst>
              </a:rPr>
              <a:t>.</a:t>
            </a:r>
          </a:p>
        </p:txBody>
      </p:sp>
      <p:sp>
        <p:nvSpPr>
          <p:cNvPr id="907276" name="Rectangle 12"/>
          <p:cNvSpPr>
            <a:spLocks noChangeArrowheads="1"/>
          </p:cNvSpPr>
          <p:nvPr/>
        </p:nvSpPr>
        <p:spPr bwMode="auto">
          <a:xfrm>
            <a:off x="304800" y="2819400"/>
            <a:ext cx="8229600" cy="457200"/>
          </a:xfrm>
          <a:prstGeom prst="rect">
            <a:avLst/>
          </a:prstGeom>
          <a:noFill/>
          <a:ln w="9525">
            <a:noFill/>
            <a:miter lim="800000"/>
            <a:headEnd/>
            <a:tailEnd/>
          </a:ln>
          <a:effectLst/>
        </p:spPr>
        <p:txBody>
          <a:bodyPr anchor="ctr">
            <a:spAutoFit/>
          </a:bodyPr>
          <a:lstStyle/>
          <a:p>
            <a:pPr algn="just" eaLnBrk="1" hangingPunct="1">
              <a:defRPr/>
            </a:pPr>
            <a:r>
              <a:rPr lang="en-US" sz="2400" i="0" dirty="0">
                <a:effectLst>
                  <a:outerShdw blurRad="38100" dist="38100" dir="2700000" algn="tl">
                    <a:srgbClr val="C0C0C0"/>
                  </a:outerShdw>
                </a:effectLst>
              </a:rPr>
              <a:t>We get </a:t>
            </a:r>
            <a:r>
              <a:rPr lang="en-US" sz="2400" i="0" dirty="0" err="1">
                <a:effectLst>
                  <a:outerShdw blurRad="38100" dist="38100" dir="2700000" algn="tl">
                    <a:srgbClr val="C0C0C0"/>
                  </a:outerShdw>
                </a:effectLst>
              </a:rPr>
              <a:t>gcd</a:t>
            </a:r>
            <a:r>
              <a:rPr lang="en-US" sz="2400" i="0" dirty="0">
                <a:effectLst>
                  <a:outerShdw blurRad="38100" dist="38100" dir="2700000" algn="tl">
                    <a:srgbClr val="C0C0C0"/>
                  </a:outerShdw>
                </a:effectLst>
              </a:rPr>
              <a:t> (17, 0) = 17, </a:t>
            </a:r>
            <a:r>
              <a:rPr lang="en-US" sz="2400" dirty="0">
                <a:effectLst>
                  <a:outerShdw blurRad="38100" dist="38100" dir="2700000" algn="tl">
                    <a:srgbClr val="C0C0C0"/>
                  </a:outerShdw>
                </a:effectLst>
              </a:rPr>
              <a:t>s</a:t>
            </a:r>
            <a:r>
              <a:rPr lang="en-US" sz="2400" i="0" dirty="0">
                <a:effectLst>
                  <a:outerShdw blurRad="38100" dist="38100" dir="2700000" algn="tl">
                    <a:srgbClr val="C0C0C0"/>
                  </a:outerShdw>
                </a:effectLst>
              </a:rPr>
              <a:t> = 1, and </a:t>
            </a:r>
            <a:r>
              <a:rPr lang="en-US" sz="2400" dirty="0">
                <a:effectLst>
                  <a:outerShdw blurRad="38100" dist="38100" dir="2700000" algn="tl">
                    <a:srgbClr val="C0C0C0"/>
                  </a:outerShdw>
                </a:effectLst>
              </a:rPr>
              <a:t>t</a:t>
            </a:r>
            <a:r>
              <a:rPr lang="en-US" sz="2400" i="0" dirty="0">
                <a:effectLst>
                  <a:outerShdw blurRad="38100" dist="38100" dir="2700000" algn="tl">
                    <a:srgbClr val="C0C0C0"/>
                  </a:outerShdw>
                </a:effectLst>
              </a:rPr>
              <a:t> = 0</a:t>
            </a:r>
            <a:r>
              <a:rPr lang="en-US" sz="2400" i="0" dirty="0">
                <a:solidFill>
                  <a:schemeClr val="folHlink"/>
                </a:solidFill>
                <a:effectLst>
                  <a:outerShdw blurRad="38100" dist="38100" dir="2700000" algn="tl">
                    <a:srgbClr val="C0C0C0"/>
                  </a:outerShdw>
                </a:effectLst>
              </a:rPr>
              <a:t>.</a:t>
            </a:r>
          </a:p>
        </p:txBody>
      </p:sp>
      <p:sp>
        <p:nvSpPr>
          <p:cNvPr id="907277" name="Rectangle 13"/>
          <p:cNvSpPr>
            <a:spLocks noChangeArrowheads="1"/>
          </p:cNvSpPr>
          <p:nvPr/>
        </p:nvSpPr>
        <p:spPr bwMode="auto">
          <a:xfrm>
            <a:off x="228600" y="2362200"/>
            <a:ext cx="8229600" cy="457200"/>
          </a:xfrm>
          <a:prstGeom prst="rect">
            <a:avLst/>
          </a:prstGeom>
          <a:noFill/>
          <a:ln w="9525">
            <a:noFill/>
            <a:miter lim="800000"/>
            <a:headEnd/>
            <a:tailEnd/>
          </a:ln>
          <a:effectLst/>
        </p:spPr>
        <p:txBody>
          <a:bodyPr anchor="ctr">
            <a:spAutoFit/>
          </a:bodyPr>
          <a:lstStyle/>
          <a:p>
            <a:pPr algn="just" eaLnBrk="1" hangingPunct="1">
              <a:defRPr/>
            </a:pPr>
            <a:r>
              <a:rPr lang="en-US" sz="2400" i="0">
                <a:solidFill>
                  <a:schemeClr val="hlink"/>
                </a:solidFill>
                <a:effectLst>
                  <a:outerShdw blurRad="38100" dist="38100" dir="2700000" algn="tl">
                    <a:srgbClr val="C0C0C0"/>
                  </a:outerShdw>
                </a:effectLst>
              </a:rPr>
              <a:t>Solution</a:t>
            </a:r>
          </a:p>
        </p:txBody>
      </p:sp>
      <p:pic>
        <p:nvPicPr>
          <p:cNvPr id="907279" name="Picture 15"/>
          <p:cNvPicPr>
            <a:picLocks noChangeAspect="1" noChangeArrowheads="1"/>
          </p:cNvPicPr>
          <p:nvPr/>
        </p:nvPicPr>
        <p:blipFill>
          <a:blip r:embed="rId3"/>
          <a:srcRect/>
          <a:stretch>
            <a:fillRect/>
          </a:stretch>
        </p:blipFill>
        <p:spPr bwMode="auto">
          <a:xfrm>
            <a:off x="347663" y="3738563"/>
            <a:ext cx="8491537" cy="106203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07276"/>
                                        </p:tgtEl>
                                        <p:attrNameLst>
                                          <p:attrName>style.visibility</p:attrName>
                                        </p:attrNameLst>
                                      </p:cBhvr>
                                      <p:to>
                                        <p:strVal val="visible"/>
                                      </p:to>
                                    </p:set>
                                    <p:anim calcmode="lin" valueType="num">
                                      <p:cBhvr additive="base">
                                        <p:cTn id="7" dur="500" fill="hold"/>
                                        <p:tgtEl>
                                          <p:spTgt spid="907276"/>
                                        </p:tgtEl>
                                        <p:attrNameLst>
                                          <p:attrName>ppt_x</p:attrName>
                                        </p:attrNameLst>
                                      </p:cBhvr>
                                      <p:tavLst>
                                        <p:tav tm="0">
                                          <p:val>
                                            <p:strVal val="#ppt_x"/>
                                          </p:val>
                                        </p:tav>
                                        <p:tav tm="100000">
                                          <p:val>
                                            <p:strVal val="#ppt_x"/>
                                          </p:val>
                                        </p:tav>
                                      </p:tavLst>
                                    </p:anim>
                                    <p:anim calcmode="lin" valueType="num">
                                      <p:cBhvr additive="base">
                                        <p:cTn id="8" dur="500" fill="hold"/>
                                        <p:tgtEl>
                                          <p:spTgt spid="90727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907279"/>
                                        </p:tgtEl>
                                        <p:attrNameLst>
                                          <p:attrName>style.visibility</p:attrName>
                                        </p:attrNameLst>
                                      </p:cBhvr>
                                      <p:to>
                                        <p:strVal val="visible"/>
                                      </p:to>
                                    </p:set>
                                    <p:anim calcmode="lin" valueType="num">
                                      <p:cBhvr additive="base">
                                        <p:cTn id="13" dur="500" fill="hold"/>
                                        <p:tgtEl>
                                          <p:spTgt spid="907279"/>
                                        </p:tgtEl>
                                        <p:attrNameLst>
                                          <p:attrName>ppt_x</p:attrName>
                                        </p:attrNameLst>
                                      </p:cBhvr>
                                      <p:tavLst>
                                        <p:tav tm="0">
                                          <p:val>
                                            <p:strVal val="#ppt_x"/>
                                          </p:val>
                                        </p:tav>
                                        <p:tav tm="100000">
                                          <p:val>
                                            <p:strVal val="#ppt_x"/>
                                          </p:val>
                                        </p:tav>
                                      </p:tavLst>
                                    </p:anim>
                                    <p:anim calcmode="lin" valueType="num">
                                      <p:cBhvr additive="base">
                                        <p:cTn id="14" dur="500" fill="hold"/>
                                        <p:tgtEl>
                                          <p:spTgt spid="9072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727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1"/>
          <p:cNvSpPr>
            <a:spLocks noGrp="1"/>
          </p:cNvSpPr>
          <p:nvPr>
            <p:ph type="sldNum" sz="quarter" idx="10"/>
          </p:nvPr>
        </p:nvSpPr>
        <p:spPr>
          <a:noFill/>
        </p:spPr>
        <p:txBody>
          <a:bodyPr/>
          <a:lstStyle/>
          <a:p>
            <a:r>
              <a:rPr lang="en-US" altLang="en-US"/>
              <a:t>2.</a:t>
            </a:r>
            <a:fld id="{95FE5A62-9416-40E3-9A85-7B8E6DC155E9}" type="slidenum">
              <a:rPr lang="en-US" altLang="en-US"/>
              <a:pPr/>
              <a:t>29</a:t>
            </a:fld>
            <a:endParaRPr lang="en-US" altLang="en-US"/>
          </a:p>
        </p:txBody>
      </p:sp>
      <p:sp>
        <p:nvSpPr>
          <p:cNvPr id="31747" name="Text Box 2"/>
          <p:cNvSpPr txBox="1">
            <a:spLocks noChangeArrowheads="1"/>
          </p:cNvSpPr>
          <p:nvPr/>
        </p:nvSpPr>
        <p:spPr bwMode="auto">
          <a:xfrm>
            <a:off x="1143000" y="533400"/>
            <a:ext cx="1944688" cy="457200"/>
          </a:xfrm>
          <a:prstGeom prst="rect">
            <a:avLst/>
          </a:prstGeom>
          <a:solidFill>
            <a:schemeClr val="folHlink"/>
          </a:solidFill>
          <a:ln w="9525">
            <a:noFill/>
            <a:miter lim="800000"/>
            <a:headEnd/>
            <a:tailEnd/>
          </a:ln>
        </p:spPr>
        <p:txBody>
          <a:bodyPr wrap="none">
            <a:spAutoFit/>
          </a:bodyPr>
          <a:lstStyle/>
          <a:p>
            <a:r>
              <a:rPr lang="en-US" altLang="en-US" sz="2400" i="0">
                <a:solidFill>
                  <a:schemeClr val="bg1"/>
                </a:solidFill>
              </a:rPr>
              <a:t>Example 2.11</a:t>
            </a:r>
            <a:endParaRPr lang="en-US" altLang="en-US" sz="2000">
              <a:solidFill>
                <a:schemeClr val="bg1"/>
              </a:solidFill>
            </a:endParaRPr>
          </a:p>
        </p:txBody>
      </p:sp>
      <p:sp>
        <p:nvSpPr>
          <p:cNvPr id="31748" name="Rectangle 3"/>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31749"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31750" name="Rectangle 5"/>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31751"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31752"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31753" name="Rectangle 8"/>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31754"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31755" name="Text Box 10"/>
          <p:cNvSpPr txBox="1">
            <a:spLocks noChangeArrowheads="1"/>
          </p:cNvSpPr>
          <p:nvPr/>
        </p:nvSpPr>
        <p:spPr bwMode="auto">
          <a:xfrm>
            <a:off x="1143000" y="0"/>
            <a:ext cx="3062288" cy="579438"/>
          </a:xfrm>
          <a:prstGeom prst="rect">
            <a:avLst/>
          </a:prstGeom>
          <a:noFill/>
          <a:ln w="9525">
            <a:noFill/>
            <a:miter lim="800000"/>
            <a:headEnd/>
            <a:tailEnd/>
          </a:ln>
        </p:spPr>
        <p:txBody>
          <a:bodyPr wrap="none">
            <a:spAutoFit/>
          </a:bodyPr>
          <a:lstStyle/>
          <a:p>
            <a:r>
              <a:rPr lang="en-US" altLang="en-US" sz="3200"/>
              <a:t>2.1.4   Continued</a:t>
            </a:r>
          </a:p>
        </p:txBody>
      </p:sp>
      <p:sp>
        <p:nvSpPr>
          <p:cNvPr id="909323" name="Rectangle 11"/>
          <p:cNvSpPr>
            <a:spLocks noChangeArrowheads="1"/>
          </p:cNvSpPr>
          <p:nvPr/>
        </p:nvSpPr>
        <p:spPr bwMode="auto">
          <a:xfrm>
            <a:off x="304800" y="1158875"/>
            <a:ext cx="8229600" cy="822325"/>
          </a:xfrm>
          <a:prstGeom prst="rect">
            <a:avLst/>
          </a:prstGeom>
          <a:noFill/>
          <a:ln w="9525">
            <a:noFill/>
            <a:miter lim="800000"/>
            <a:headEnd/>
            <a:tailEnd/>
          </a:ln>
          <a:effectLst/>
        </p:spPr>
        <p:txBody>
          <a:bodyPr anchor="ctr">
            <a:spAutoFit/>
          </a:bodyPr>
          <a:lstStyle/>
          <a:p>
            <a:pPr algn="just" eaLnBrk="1" hangingPunct="1">
              <a:defRPr/>
            </a:pPr>
            <a:r>
              <a:rPr lang="en-US" sz="2400" i="0">
                <a:effectLst>
                  <a:outerShdw blurRad="38100" dist="38100" dir="2700000" algn="tl">
                    <a:srgbClr val="C0C0C0"/>
                  </a:outerShdw>
                </a:effectLst>
              </a:rPr>
              <a:t>Given </a:t>
            </a:r>
            <a:r>
              <a:rPr lang="en-US" sz="2400">
                <a:effectLst>
                  <a:outerShdw blurRad="38100" dist="38100" dir="2700000" algn="tl">
                    <a:srgbClr val="C0C0C0"/>
                  </a:outerShdw>
                </a:effectLst>
              </a:rPr>
              <a:t>a</a:t>
            </a:r>
            <a:r>
              <a:rPr lang="en-US" sz="2400" i="0">
                <a:effectLst>
                  <a:outerShdw blurRad="38100" dist="38100" dir="2700000" algn="tl">
                    <a:srgbClr val="C0C0C0"/>
                  </a:outerShdw>
                </a:effectLst>
              </a:rPr>
              <a:t> = 0 and </a:t>
            </a:r>
            <a:r>
              <a:rPr lang="en-US" sz="2400">
                <a:effectLst>
                  <a:outerShdw blurRad="38100" dist="38100" dir="2700000" algn="tl">
                    <a:srgbClr val="C0C0C0"/>
                  </a:outerShdw>
                </a:effectLst>
              </a:rPr>
              <a:t>b</a:t>
            </a:r>
            <a:r>
              <a:rPr lang="en-US" sz="2400" i="0">
                <a:effectLst>
                  <a:outerShdw blurRad="38100" dist="38100" dir="2700000" algn="tl">
                    <a:srgbClr val="C0C0C0"/>
                  </a:outerShdw>
                </a:effectLst>
              </a:rPr>
              <a:t> = 45, find gcd (</a:t>
            </a:r>
            <a:r>
              <a:rPr lang="en-US" sz="2400">
                <a:effectLst>
                  <a:outerShdw blurRad="38100" dist="38100" dir="2700000" algn="tl">
                    <a:srgbClr val="C0C0C0"/>
                  </a:outerShdw>
                </a:effectLst>
              </a:rPr>
              <a:t>a</a:t>
            </a:r>
            <a:r>
              <a:rPr lang="en-US" sz="2400" i="0">
                <a:effectLst>
                  <a:outerShdw blurRad="38100" dist="38100" dir="2700000" algn="tl">
                    <a:srgbClr val="C0C0C0"/>
                  </a:outerShdw>
                </a:effectLst>
              </a:rPr>
              <a:t>, </a:t>
            </a:r>
            <a:r>
              <a:rPr lang="en-US" sz="2400">
                <a:effectLst>
                  <a:outerShdw blurRad="38100" dist="38100" dir="2700000" algn="tl">
                    <a:srgbClr val="C0C0C0"/>
                  </a:outerShdw>
                </a:effectLst>
              </a:rPr>
              <a:t>b</a:t>
            </a:r>
            <a:r>
              <a:rPr lang="en-US" sz="2400" i="0">
                <a:effectLst>
                  <a:outerShdw blurRad="38100" dist="38100" dir="2700000" algn="tl">
                    <a:srgbClr val="C0C0C0"/>
                  </a:outerShdw>
                </a:effectLst>
              </a:rPr>
              <a:t>) and the values of </a:t>
            </a:r>
            <a:r>
              <a:rPr lang="en-US" sz="2400">
                <a:effectLst>
                  <a:outerShdw blurRad="38100" dist="38100" dir="2700000" algn="tl">
                    <a:srgbClr val="C0C0C0"/>
                  </a:outerShdw>
                </a:effectLst>
              </a:rPr>
              <a:t>s</a:t>
            </a:r>
            <a:r>
              <a:rPr lang="en-US" sz="2400" i="0">
                <a:effectLst>
                  <a:outerShdw blurRad="38100" dist="38100" dir="2700000" algn="tl">
                    <a:srgbClr val="C0C0C0"/>
                  </a:outerShdw>
                </a:effectLst>
              </a:rPr>
              <a:t> </a:t>
            </a:r>
            <a:br>
              <a:rPr lang="en-US" sz="2400" i="0">
                <a:effectLst>
                  <a:outerShdw blurRad="38100" dist="38100" dir="2700000" algn="tl">
                    <a:srgbClr val="C0C0C0"/>
                  </a:outerShdw>
                </a:effectLst>
              </a:rPr>
            </a:br>
            <a:r>
              <a:rPr lang="en-US" sz="2400" i="0">
                <a:effectLst>
                  <a:outerShdw blurRad="38100" dist="38100" dir="2700000" algn="tl">
                    <a:srgbClr val="C0C0C0"/>
                  </a:outerShdw>
                </a:effectLst>
              </a:rPr>
              <a:t>and </a:t>
            </a:r>
            <a:r>
              <a:rPr lang="en-US" sz="2400">
                <a:effectLst>
                  <a:outerShdw blurRad="38100" dist="38100" dir="2700000" algn="tl">
                    <a:srgbClr val="C0C0C0"/>
                  </a:outerShdw>
                </a:effectLst>
              </a:rPr>
              <a:t>t</a:t>
            </a:r>
            <a:r>
              <a:rPr lang="en-US" sz="2400" i="0">
                <a:effectLst>
                  <a:outerShdw blurRad="38100" dist="38100" dir="2700000" algn="tl">
                    <a:srgbClr val="C0C0C0"/>
                  </a:outerShdw>
                </a:effectLst>
              </a:rPr>
              <a:t>.</a:t>
            </a:r>
          </a:p>
        </p:txBody>
      </p:sp>
      <p:sp>
        <p:nvSpPr>
          <p:cNvPr id="909324" name="Rectangle 12"/>
          <p:cNvSpPr>
            <a:spLocks noChangeArrowheads="1"/>
          </p:cNvSpPr>
          <p:nvPr/>
        </p:nvSpPr>
        <p:spPr bwMode="auto">
          <a:xfrm>
            <a:off x="228600" y="2590800"/>
            <a:ext cx="8229600" cy="457200"/>
          </a:xfrm>
          <a:prstGeom prst="rect">
            <a:avLst/>
          </a:prstGeom>
          <a:noFill/>
          <a:ln w="9525">
            <a:noFill/>
            <a:miter lim="800000"/>
            <a:headEnd/>
            <a:tailEnd/>
          </a:ln>
          <a:effectLst/>
        </p:spPr>
        <p:txBody>
          <a:bodyPr anchor="ctr">
            <a:spAutoFit/>
          </a:bodyPr>
          <a:lstStyle/>
          <a:p>
            <a:pPr algn="just" eaLnBrk="1" hangingPunct="1">
              <a:defRPr/>
            </a:pPr>
            <a:r>
              <a:rPr lang="en-US" sz="2400" i="0" dirty="0">
                <a:effectLst>
                  <a:outerShdw blurRad="38100" dist="38100" dir="2700000" algn="tl">
                    <a:srgbClr val="C0C0C0"/>
                  </a:outerShdw>
                </a:effectLst>
              </a:rPr>
              <a:t>We get </a:t>
            </a:r>
            <a:r>
              <a:rPr lang="en-US" sz="2400" i="0" dirty="0" err="1">
                <a:effectLst>
                  <a:outerShdw blurRad="38100" dist="38100" dir="2700000" algn="tl">
                    <a:srgbClr val="C0C0C0"/>
                  </a:outerShdw>
                </a:effectLst>
              </a:rPr>
              <a:t>gcd</a:t>
            </a:r>
            <a:r>
              <a:rPr lang="en-US" sz="2400" i="0" dirty="0">
                <a:effectLst>
                  <a:outerShdw blurRad="38100" dist="38100" dir="2700000" algn="tl">
                    <a:srgbClr val="C0C0C0"/>
                  </a:outerShdw>
                </a:effectLst>
              </a:rPr>
              <a:t> (0, 45) = 45, </a:t>
            </a:r>
            <a:r>
              <a:rPr lang="en-US" sz="2400" dirty="0">
                <a:effectLst>
                  <a:outerShdw blurRad="38100" dist="38100" dir="2700000" algn="tl">
                    <a:srgbClr val="C0C0C0"/>
                  </a:outerShdw>
                </a:effectLst>
              </a:rPr>
              <a:t>s</a:t>
            </a:r>
            <a:r>
              <a:rPr lang="en-US" sz="2400" i="0" dirty="0">
                <a:effectLst>
                  <a:outerShdw blurRad="38100" dist="38100" dir="2700000" algn="tl">
                    <a:srgbClr val="C0C0C0"/>
                  </a:outerShdw>
                </a:effectLst>
              </a:rPr>
              <a:t> = 0, and </a:t>
            </a:r>
            <a:r>
              <a:rPr lang="en-US" sz="2400" dirty="0">
                <a:effectLst>
                  <a:outerShdw blurRad="38100" dist="38100" dir="2700000" algn="tl">
                    <a:srgbClr val="C0C0C0"/>
                  </a:outerShdw>
                </a:effectLst>
              </a:rPr>
              <a:t>t</a:t>
            </a:r>
            <a:r>
              <a:rPr lang="en-US" sz="2400" i="0" dirty="0">
                <a:effectLst>
                  <a:outerShdw blurRad="38100" dist="38100" dir="2700000" algn="tl">
                    <a:srgbClr val="C0C0C0"/>
                  </a:outerShdw>
                </a:effectLst>
              </a:rPr>
              <a:t> = 1.</a:t>
            </a:r>
          </a:p>
        </p:txBody>
      </p:sp>
      <p:sp>
        <p:nvSpPr>
          <p:cNvPr id="909325" name="Rectangle 13"/>
          <p:cNvSpPr>
            <a:spLocks noChangeArrowheads="1"/>
          </p:cNvSpPr>
          <p:nvPr/>
        </p:nvSpPr>
        <p:spPr bwMode="auto">
          <a:xfrm>
            <a:off x="228600" y="2209800"/>
            <a:ext cx="8229600" cy="457200"/>
          </a:xfrm>
          <a:prstGeom prst="rect">
            <a:avLst/>
          </a:prstGeom>
          <a:noFill/>
          <a:ln w="9525">
            <a:noFill/>
            <a:miter lim="800000"/>
            <a:headEnd/>
            <a:tailEnd/>
          </a:ln>
          <a:effectLst/>
        </p:spPr>
        <p:txBody>
          <a:bodyPr anchor="ctr">
            <a:spAutoFit/>
          </a:bodyPr>
          <a:lstStyle/>
          <a:p>
            <a:pPr algn="just" eaLnBrk="1" hangingPunct="1">
              <a:defRPr/>
            </a:pPr>
            <a:r>
              <a:rPr lang="en-US" sz="2400" i="0">
                <a:solidFill>
                  <a:schemeClr val="hlink"/>
                </a:solidFill>
                <a:effectLst>
                  <a:outerShdw blurRad="38100" dist="38100" dir="2700000" algn="tl">
                    <a:srgbClr val="C0C0C0"/>
                  </a:outerShdw>
                </a:effectLst>
              </a:rPr>
              <a:t>Solution</a:t>
            </a:r>
          </a:p>
        </p:txBody>
      </p:sp>
      <p:pic>
        <p:nvPicPr>
          <p:cNvPr id="909327" name="Picture 15"/>
          <p:cNvPicPr>
            <a:picLocks noChangeAspect="1" noChangeArrowheads="1"/>
          </p:cNvPicPr>
          <p:nvPr/>
        </p:nvPicPr>
        <p:blipFill>
          <a:blip r:embed="rId3"/>
          <a:srcRect/>
          <a:stretch>
            <a:fillRect/>
          </a:stretch>
        </p:blipFill>
        <p:spPr bwMode="auto">
          <a:xfrm>
            <a:off x="347663" y="3495675"/>
            <a:ext cx="8491537" cy="15335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09324"/>
                                        </p:tgtEl>
                                        <p:attrNameLst>
                                          <p:attrName>style.visibility</p:attrName>
                                        </p:attrNameLst>
                                      </p:cBhvr>
                                      <p:to>
                                        <p:strVal val="visible"/>
                                      </p:to>
                                    </p:set>
                                    <p:anim calcmode="lin" valueType="num">
                                      <p:cBhvr additive="base">
                                        <p:cTn id="7" dur="500" fill="hold"/>
                                        <p:tgtEl>
                                          <p:spTgt spid="909324"/>
                                        </p:tgtEl>
                                        <p:attrNameLst>
                                          <p:attrName>ppt_x</p:attrName>
                                        </p:attrNameLst>
                                      </p:cBhvr>
                                      <p:tavLst>
                                        <p:tav tm="0">
                                          <p:val>
                                            <p:strVal val="#ppt_x"/>
                                          </p:val>
                                        </p:tav>
                                        <p:tav tm="100000">
                                          <p:val>
                                            <p:strVal val="#ppt_x"/>
                                          </p:val>
                                        </p:tav>
                                      </p:tavLst>
                                    </p:anim>
                                    <p:anim calcmode="lin" valueType="num">
                                      <p:cBhvr additive="base">
                                        <p:cTn id="8" dur="500" fill="hold"/>
                                        <p:tgtEl>
                                          <p:spTgt spid="90932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909327"/>
                                        </p:tgtEl>
                                        <p:attrNameLst>
                                          <p:attrName>style.visibility</p:attrName>
                                        </p:attrNameLst>
                                      </p:cBhvr>
                                      <p:to>
                                        <p:strVal val="visible"/>
                                      </p:to>
                                    </p:set>
                                    <p:anim calcmode="lin" valueType="num">
                                      <p:cBhvr additive="base">
                                        <p:cTn id="13" dur="500" fill="hold"/>
                                        <p:tgtEl>
                                          <p:spTgt spid="909327"/>
                                        </p:tgtEl>
                                        <p:attrNameLst>
                                          <p:attrName>ppt_x</p:attrName>
                                        </p:attrNameLst>
                                      </p:cBhvr>
                                      <p:tavLst>
                                        <p:tav tm="0">
                                          <p:val>
                                            <p:strVal val="#ppt_x"/>
                                          </p:val>
                                        </p:tav>
                                        <p:tav tm="100000">
                                          <p:val>
                                            <p:strVal val="#ppt_x"/>
                                          </p:val>
                                        </p:tav>
                                      </p:tavLst>
                                    </p:anim>
                                    <p:anim calcmode="lin" valueType="num">
                                      <p:cBhvr additive="base">
                                        <p:cTn id="14" dur="500" fill="hold"/>
                                        <p:tgtEl>
                                          <p:spTgt spid="9093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9324" grpId="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Slide Number Placeholder 1"/>
          <p:cNvSpPr>
            <a:spLocks noGrp="1"/>
          </p:cNvSpPr>
          <p:nvPr>
            <p:ph type="sldNum" sz="quarter" idx="10"/>
          </p:nvPr>
        </p:nvSpPr>
        <p:spPr>
          <a:noFill/>
        </p:spPr>
        <p:txBody>
          <a:bodyPr/>
          <a:lstStyle/>
          <a:p>
            <a:r>
              <a:rPr lang="en-US" altLang="en-US"/>
              <a:t>2.</a:t>
            </a:r>
            <a:fld id="{8ABBA771-1FFF-4294-9A8A-ED3EF07A1C2F}" type="slidenum">
              <a:rPr lang="en-US" altLang="en-US"/>
              <a:pPr/>
              <a:t>3</a:t>
            </a:fld>
            <a:endParaRPr lang="en-US" altLang="en-US"/>
          </a:p>
        </p:txBody>
      </p:sp>
      <p:sp>
        <p:nvSpPr>
          <p:cNvPr id="749570"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a:endParaRPr lang="en-US" sz="3200" i="0">
              <a:effectLst>
                <a:outerShdw blurRad="38100" dist="38100" dir="2700000" algn="tl">
                  <a:srgbClr val="FFFFFF"/>
                </a:outerShdw>
              </a:effectLst>
            </a:endParaRPr>
          </a:p>
        </p:txBody>
      </p:sp>
      <p:sp>
        <p:nvSpPr>
          <p:cNvPr id="749571" name="Text Box 3"/>
          <p:cNvSpPr txBox="1">
            <a:spLocks noChangeArrowheads="1"/>
          </p:cNvSpPr>
          <p:nvPr/>
        </p:nvSpPr>
        <p:spPr bwMode="auto">
          <a:xfrm>
            <a:off x="228600" y="406400"/>
            <a:ext cx="5721350" cy="579438"/>
          </a:xfrm>
          <a:prstGeom prst="rect">
            <a:avLst/>
          </a:prstGeom>
          <a:noFill/>
          <a:ln w="9525">
            <a:noFill/>
            <a:miter lim="800000"/>
            <a:headEnd/>
            <a:tailEnd/>
          </a:ln>
          <a:effectLst/>
        </p:spPr>
        <p:txBody>
          <a:bodyPr wrap="none">
            <a:spAutoFit/>
          </a:bodyPr>
          <a:lstStyle/>
          <a:p>
            <a:pPr>
              <a:defRPr/>
            </a:pPr>
            <a:r>
              <a:rPr lang="en-US" sz="3200" i="0">
                <a:effectLst>
                  <a:outerShdw blurRad="38100" dist="38100" dir="2700000" algn="tl">
                    <a:srgbClr val="C0C0C0"/>
                  </a:outerShdw>
                </a:effectLst>
                <a:latin typeface="Times" pitchFamily="18" charset="0"/>
              </a:rPr>
              <a:t>2-1   INTEGER ARITHMETIC</a:t>
            </a:r>
          </a:p>
        </p:txBody>
      </p:sp>
      <p:sp>
        <p:nvSpPr>
          <p:cNvPr id="5125"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altLang="en-US" i="0"/>
          </a:p>
        </p:txBody>
      </p:sp>
      <p:sp>
        <p:nvSpPr>
          <p:cNvPr id="749573" name="Rectangle 5"/>
          <p:cNvSpPr>
            <a:spLocks noChangeArrowheads="1"/>
          </p:cNvSpPr>
          <p:nvPr/>
        </p:nvSpPr>
        <p:spPr bwMode="auto">
          <a:xfrm>
            <a:off x="304800" y="1600200"/>
            <a:ext cx="8229600" cy="1800225"/>
          </a:xfrm>
          <a:prstGeom prst="rect">
            <a:avLst/>
          </a:prstGeom>
          <a:noFill/>
          <a:ln w="9525">
            <a:noFill/>
            <a:miter lim="800000"/>
            <a:headEnd/>
            <a:tailEnd/>
          </a:ln>
          <a:effectLst/>
        </p:spPr>
        <p:txBody>
          <a:bodyPr anchor="ctr">
            <a:spAutoFit/>
          </a:bodyPr>
          <a:lstStyle/>
          <a:p>
            <a:pPr algn="just" eaLnBrk="1" hangingPunct="1">
              <a:defRPr/>
            </a:pPr>
            <a:r>
              <a:rPr lang="en-US" sz="2800">
                <a:effectLst>
                  <a:outerShdw blurRad="38100" dist="38100" dir="2700000" algn="tl">
                    <a:srgbClr val="C0C0C0"/>
                  </a:outerShdw>
                </a:effectLst>
              </a:rPr>
              <a:t>In integer arithmetic, we use a set and a few operations. You are familiar with this set and the corresponding operations, but they are reviewed here to create a background for modular arithmetic.</a:t>
            </a:r>
          </a:p>
        </p:txBody>
      </p:sp>
      <p:sp>
        <p:nvSpPr>
          <p:cNvPr id="5127" name="Rectangle 6"/>
          <p:cNvSpPr>
            <a:spLocks noChangeArrowheads="1"/>
          </p:cNvSpPr>
          <p:nvPr/>
        </p:nvSpPr>
        <p:spPr bwMode="auto">
          <a:xfrm>
            <a:off x="304800" y="4330700"/>
            <a:ext cx="6705600" cy="1917700"/>
          </a:xfrm>
          <a:prstGeom prst="rect">
            <a:avLst/>
          </a:prstGeom>
          <a:noFill/>
          <a:ln w="9525">
            <a:noFill/>
            <a:miter lim="800000"/>
            <a:headEnd/>
            <a:tailEnd/>
          </a:ln>
        </p:spPr>
        <p:txBody>
          <a:bodyPr>
            <a:spAutoFit/>
          </a:bodyPr>
          <a:lstStyle/>
          <a:p>
            <a:pPr>
              <a:buClr>
                <a:schemeClr val="tx1"/>
              </a:buClr>
              <a:buSzPct val="117000"/>
              <a:buFont typeface="Wingdings" pitchFamily="2" charset="2"/>
              <a:buNone/>
            </a:pPr>
            <a:r>
              <a:rPr lang="en-US" altLang="en-US" sz="2400" i="0">
                <a:solidFill>
                  <a:schemeClr val="hlink"/>
                </a:solidFill>
              </a:rPr>
              <a:t>2.1.1</a:t>
            </a:r>
            <a:r>
              <a:rPr lang="en-US" altLang="en-US" sz="2400" i="0">
                <a:solidFill>
                  <a:srgbClr val="0033CC"/>
                </a:solidFill>
              </a:rPr>
              <a:t>	Set of Integers</a:t>
            </a:r>
            <a:r>
              <a:rPr lang="fr-FR" altLang="en-US" sz="2400" i="0">
                <a:solidFill>
                  <a:srgbClr val="0033CC"/>
                </a:solidFill>
              </a:rPr>
              <a:t/>
            </a:r>
            <a:br>
              <a:rPr lang="fr-FR" altLang="en-US" sz="2400" i="0">
                <a:solidFill>
                  <a:srgbClr val="0033CC"/>
                </a:solidFill>
              </a:rPr>
            </a:br>
            <a:r>
              <a:rPr lang="fr-FR" altLang="en-US" sz="2400" i="0">
                <a:solidFill>
                  <a:schemeClr val="hlink"/>
                </a:solidFill>
              </a:rPr>
              <a:t>2.1.2</a:t>
            </a:r>
            <a:r>
              <a:rPr lang="fr-FR" altLang="en-US" sz="2400" i="0">
                <a:solidFill>
                  <a:srgbClr val="0033CC"/>
                </a:solidFill>
              </a:rPr>
              <a:t>	Binary Operations</a:t>
            </a:r>
            <a:br>
              <a:rPr lang="fr-FR" altLang="en-US" sz="2400" i="0">
                <a:solidFill>
                  <a:srgbClr val="0033CC"/>
                </a:solidFill>
              </a:rPr>
            </a:br>
            <a:r>
              <a:rPr lang="fr-FR" altLang="en-US" sz="2400" i="0">
                <a:solidFill>
                  <a:schemeClr val="hlink"/>
                </a:solidFill>
              </a:rPr>
              <a:t>2.1.3</a:t>
            </a:r>
            <a:r>
              <a:rPr lang="fr-FR" altLang="en-US" sz="2400" i="0">
                <a:solidFill>
                  <a:srgbClr val="0033CC"/>
                </a:solidFill>
              </a:rPr>
              <a:t>	Integer Division</a:t>
            </a:r>
          </a:p>
          <a:p>
            <a:pPr>
              <a:buClr>
                <a:schemeClr val="tx1"/>
              </a:buClr>
              <a:buSzPct val="117000"/>
              <a:buFont typeface="Wingdings" pitchFamily="2" charset="2"/>
              <a:buNone/>
            </a:pPr>
            <a:r>
              <a:rPr lang="fr-FR" altLang="en-US" sz="2400" i="0">
                <a:solidFill>
                  <a:schemeClr val="hlink"/>
                </a:solidFill>
              </a:rPr>
              <a:t>2.1.4</a:t>
            </a:r>
            <a:r>
              <a:rPr lang="fr-FR" altLang="en-US" sz="2400" i="0">
                <a:solidFill>
                  <a:srgbClr val="0033CC"/>
                </a:solidFill>
              </a:rPr>
              <a:t>	Divisibility</a:t>
            </a:r>
          </a:p>
          <a:p>
            <a:pPr>
              <a:buClr>
                <a:schemeClr val="tx1"/>
              </a:buClr>
              <a:buSzPct val="117000"/>
              <a:buFont typeface="Wingdings" pitchFamily="2" charset="2"/>
              <a:buNone/>
            </a:pPr>
            <a:r>
              <a:rPr lang="fr-FR" altLang="en-US" sz="2400" i="0">
                <a:solidFill>
                  <a:schemeClr val="hlink"/>
                </a:solidFill>
              </a:rPr>
              <a:t>2.1.5</a:t>
            </a:r>
            <a:r>
              <a:rPr lang="fr-FR" altLang="en-US" sz="2400" i="0">
                <a:solidFill>
                  <a:srgbClr val="0033CC"/>
                </a:solidFill>
              </a:rPr>
              <a:t>	Linear Diophantine Equations</a:t>
            </a:r>
            <a:endParaRPr lang="en-US" altLang="en-US" sz="2400" i="0">
              <a:solidFill>
                <a:srgbClr val="0033CC"/>
              </a:solidFill>
            </a:endParaRPr>
          </a:p>
        </p:txBody>
      </p:sp>
      <p:sp>
        <p:nvSpPr>
          <p:cNvPr id="749575" name="Text Box 7"/>
          <p:cNvSpPr txBox="1">
            <a:spLocks noChangeArrowheads="1"/>
          </p:cNvSpPr>
          <p:nvPr/>
        </p:nvSpPr>
        <p:spPr bwMode="auto">
          <a:xfrm>
            <a:off x="317500" y="3854450"/>
            <a:ext cx="4862513" cy="519113"/>
          </a:xfrm>
          <a:prstGeom prst="rect">
            <a:avLst/>
          </a:prstGeom>
          <a:noFill/>
          <a:ln w="76200" algn="ctr">
            <a:noFill/>
            <a:miter lim="800000"/>
            <a:headEnd/>
            <a:tailEnd/>
          </a:ln>
          <a:effectLst/>
        </p:spPr>
        <p:txBody>
          <a:bodyPr wrap="none">
            <a:spAutoFit/>
          </a:bodyPr>
          <a:lstStyle/>
          <a:p>
            <a:pPr algn="ctr">
              <a:defRPr/>
            </a:pPr>
            <a:r>
              <a:rPr lang="en-US" sz="2800" u="sng">
                <a:solidFill>
                  <a:schemeClr val="hlink"/>
                </a:solidFill>
                <a:effectLst>
                  <a:outerShdw blurRad="38100" dist="38100" dir="2700000" algn="tl">
                    <a:srgbClr val="C0C0C0"/>
                  </a:outerShdw>
                </a:effectLst>
              </a:rPr>
              <a:t>Topics discussed in this section:</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0" name="Slide Number Placeholder 1"/>
          <p:cNvSpPr>
            <a:spLocks noGrp="1"/>
          </p:cNvSpPr>
          <p:nvPr>
            <p:ph type="sldNum" sz="quarter" idx="10"/>
          </p:nvPr>
        </p:nvSpPr>
        <p:spPr>
          <a:noFill/>
        </p:spPr>
        <p:txBody>
          <a:bodyPr/>
          <a:lstStyle/>
          <a:p>
            <a:r>
              <a:rPr lang="en-US" altLang="en-US"/>
              <a:t>2.</a:t>
            </a:r>
            <a:fld id="{1C1A6DF1-19D8-4FEA-A419-B3076930BB26}" type="slidenum">
              <a:rPr lang="en-US" altLang="en-US"/>
              <a:pPr/>
              <a:t>30</a:t>
            </a:fld>
            <a:endParaRPr lang="en-US" altLang="en-US"/>
          </a:p>
        </p:txBody>
      </p:sp>
      <p:sp>
        <p:nvSpPr>
          <p:cNvPr id="32771" name="Text Box 2"/>
          <p:cNvSpPr txBox="1">
            <a:spLocks noChangeArrowheads="1"/>
          </p:cNvSpPr>
          <p:nvPr/>
        </p:nvSpPr>
        <p:spPr bwMode="auto">
          <a:xfrm>
            <a:off x="1143000" y="533400"/>
            <a:ext cx="4029075" cy="457200"/>
          </a:xfrm>
          <a:prstGeom prst="rect">
            <a:avLst/>
          </a:prstGeom>
          <a:noFill/>
          <a:ln w="9525">
            <a:noFill/>
            <a:miter lim="800000"/>
            <a:headEnd/>
            <a:tailEnd/>
          </a:ln>
        </p:spPr>
        <p:txBody>
          <a:bodyPr wrap="none">
            <a:spAutoFit/>
          </a:bodyPr>
          <a:lstStyle/>
          <a:p>
            <a:r>
              <a:rPr lang="en-US" altLang="en-US" sz="2400" i="0">
                <a:solidFill>
                  <a:schemeClr val="folHlink"/>
                </a:solidFill>
              </a:rPr>
              <a:t>Linear Diophantine Equation</a:t>
            </a:r>
            <a:endParaRPr lang="en-US" altLang="en-US" sz="2000"/>
          </a:p>
        </p:txBody>
      </p:sp>
      <p:sp>
        <p:nvSpPr>
          <p:cNvPr id="32772" name="Rectangle 3"/>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32773"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32774" name="Rectangle 5"/>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32775"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32776"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32777" name="Rectangle 8"/>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32778"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32779" name="Text Box 10"/>
          <p:cNvSpPr txBox="1">
            <a:spLocks noChangeArrowheads="1"/>
          </p:cNvSpPr>
          <p:nvPr/>
        </p:nvSpPr>
        <p:spPr bwMode="auto">
          <a:xfrm>
            <a:off x="1143000" y="0"/>
            <a:ext cx="3062288" cy="579438"/>
          </a:xfrm>
          <a:prstGeom prst="rect">
            <a:avLst/>
          </a:prstGeom>
          <a:noFill/>
          <a:ln w="9525">
            <a:noFill/>
            <a:miter lim="800000"/>
            <a:headEnd/>
            <a:tailEnd/>
          </a:ln>
        </p:spPr>
        <p:txBody>
          <a:bodyPr wrap="none">
            <a:spAutoFit/>
          </a:bodyPr>
          <a:lstStyle/>
          <a:p>
            <a:r>
              <a:rPr lang="en-US" altLang="en-US" sz="3200"/>
              <a:t>2.1.4   Continued</a:t>
            </a:r>
          </a:p>
        </p:txBody>
      </p:sp>
      <p:sp>
        <p:nvSpPr>
          <p:cNvPr id="32780" name="Line 15"/>
          <p:cNvSpPr>
            <a:spLocks noChangeShapeType="1"/>
          </p:cNvSpPr>
          <p:nvPr/>
        </p:nvSpPr>
        <p:spPr bwMode="auto">
          <a:xfrm>
            <a:off x="609600" y="3124200"/>
            <a:ext cx="8153400" cy="0"/>
          </a:xfrm>
          <a:prstGeom prst="line">
            <a:avLst/>
          </a:prstGeom>
          <a:noFill/>
          <a:ln w="76200">
            <a:solidFill>
              <a:srgbClr val="009900"/>
            </a:solidFill>
            <a:round/>
            <a:headEnd/>
            <a:tailEnd/>
          </a:ln>
        </p:spPr>
        <p:txBody>
          <a:bodyPr/>
          <a:lstStyle/>
          <a:p>
            <a:endParaRPr lang="en-US"/>
          </a:p>
        </p:txBody>
      </p:sp>
      <p:sp>
        <p:nvSpPr>
          <p:cNvPr id="32781" name="Line 16"/>
          <p:cNvSpPr>
            <a:spLocks noChangeShapeType="1"/>
          </p:cNvSpPr>
          <p:nvPr/>
        </p:nvSpPr>
        <p:spPr bwMode="auto">
          <a:xfrm>
            <a:off x="609600" y="4343400"/>
            <a:ext cx="8153400" cy="0"/>
          </a:xfrm>
          <a:prstGeom prst="line">
            <a:avLst/>
          </a:prstGeom>
          <a:noFill/>
          <a:ln w="76200">
            <a:solidFill>
              <a:srgbClr val="009900"/>
            </a:solidFill>
            <a:round/>
            <a:headEnd/>
            <a:tailEnd/>
          </a:ln>
        </p:spPr>
        <p:txBody>
          <a:bodyPr/>
          <a:lstStyle/>
          <a:p>
            <a:endParaRPr lang="en-US"/>
          </a:p>
        </p:txBody>
      </p:sp>
      <p:sp>
        <p:nvSpPr>
          <p:cNvPr id="32782" name="Rectangle 17"/>
          <p:cNvSpPr>
            <a:spLocks noChangeArrowheads="1"/>
          </p:cNvSpPr>
          <p:nvPr/>
        </p:nvSpPr>
        <p:spPr bwMode="auto">
          <a:xfrm>
            <a:off x="647700" y="3216275"/>
            <a:ext cx="8077200" cy="1066800"/>
          </a:xfrm>
          <a:prstGeom prst="rect">
            <a:avLst/>
          </a:prstGeom>
          <a:solidFill>
            <a:srgbClr val="99FF33"/>
          </a:solidFill>
          <a:ln w="76200" algn="ctr">
            <a:noFill/>
            <a:miter lim="800000"/>
            <a:headEnd/>
            <a:tailEnd/>
          </a:ln>
        </p:spPr>
        <p:txBody>
          <a:bodyPr>
            <a:spAutoFit/>
          </a:bodyPr>
          <a:lstStyle/>
          <a:p>
            <a:r>
              <a:rPr lang="en-US" altLang="en-US" sz="3200">
                <a:latin typeface="Arial" charset="0"/>
              </a:rPr>
              <a:t>A linear Diophantine equation of two variables is ax + by = c.</a:t>
            </a:r>
          </a:p>
        </p:txBody>
      </p:sp>
      <p:grpSp>
        <p:nvGrpSpPr>
          <p:cNvPr id="32783" name="Group 18"/>
          <p:cNvGrpSpPr>
            <a:grpSpLocks/>
          </p:cNvGrpSpPr>
          <p:nvPr/>
        </p:nvGrpSpPr>
        <p:grpSpPr bwMode="auto">
          <a:xfrm>
            <a:off x="655638" y="2514600"/>
            <a:ext cx="1143000" cy="566738"/>
            <a:chOff x="1200" y="1248"/>
            <a:chExt cx="720" cy="357"/>
          </a:xfrm>
        </p:grpSpPr>
        <p:pic>
          <p:nvPicPr>
            <p:cNvPr id="32784" name="Picture 19"/>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p:spPr>
        </p:pic>
        <p:sp>
          <p:nvSpPr>
            <p:cNvPr id="32785" name="Text Box 20"/>
            <p:cNvSpPr txBox="1">
              <a:spLocks noChangeArrowheads="1"/>
            </p:cNvSpPr>
            <p:nvPr/>
          </p:nvSpPr>
          <p:spPr bwMode="auto">
            <a:xfrm>
              <a:off x="1284" y="1248"/>
              <a:ext cx="551" cy="327"/>
            </a:xfrm>
            <a:prstGeom prst="rect">
              <a:avLst/>
            </a:prstGeom>
            <a:noFill/>
            <a:ln w="9525">
              <a:noFill/>
              <a:miter lim="800000"/>
              <a:headEnd/>
              <a:tailEnd/>
            </a:ln>
          </p:spPr>
          <p:txBody>
            <a:bodyPr wrap="none">
              <a:spAutoFit/>
            </a:bodyPr>
            <a:lstStyle/>
            <a:p>
              <a:r>
                <a:rPr lang="en-US" altLang="en-US" sz="2800">
                  <a:solidFill>
                    <a:schemeClr val="hlink"/>
                  </a:solidFill>
                </a:rPr>
                <a:t>Note</a:t>
              </a:r>
            </a:p>
          </p:txBody>
        </p:sp>
      </p:gr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4" name="Slide Number Placeholder 1"/>
          <p:cNvSpPr>
            <a:spLocks noGrp="1"/>
          </p:cNvSpPr>
          <p:nvPr>
            <p:ph type="sldNum" sz="quarter" idx="10"/>
          </p:nvPr>
        </p:nvSpPr>
        <p:spPr>
          <a:noFill/>
        </p:spPr>
        <p:txBody>
          <a:bodyPr/>
          <a:lstStyle/>
          <a:p>
            <a:r>
              <a:rPr lang="en-US" altLang="en-US"/>
              <a:t>2.</a:t>
            </a:r>
            <a:fld id="{BFBDF47A-7486-4941-A278-6D4B359ED0E9}" type="slidenum">
              <a:rPr lang="en-US" altLang="en-US"/>
              <a:pPr/>
              <a:t>31</a:t>
            </a:fld>
            <a:endParaRPr lang="en-US" altLang="en-US"/>
          </a:p>
        </p:txBody>
      </p:sp>
      <p:sp>
        <p:nvSpPr>
          <p:cNvPr id="33795" name="Text Box 2"/>
          <p:cNvSpPr txBox="1">
            <a:spLocks noChangeArrowheads="1"/>
          </p:cNvSpPr>
          <p:nvPr/>
        </p:nvSpPr>
        <p:spPr bwMode="auto">
          <a:xfrm>
            <a:off x="1143000" y="533400"/>
            <a:ext cx="4029075" cy="457200"/>
          </a:xfrm>
          <a:prstGeom prst="rect">
            <a:avLst/>
          </a:prstGeom>
          <a:noFill/>
          <a:ln w="9525">
            <a:noFill/>
            <a:miter lim="800000"/>
            <a:headEnd/>
            <a:tailEnd/>
          </a:ln>
        </p:spPr>
        <p:txBody>
          <a:bodyPr wrap="none">
            <a:spAutoFit/>
          </a:bodyPr>
          <a:lstStyle/>
          <a:p>
            <a:r>
              <a:rPr lang="en-US" altLang="en-US" sz="2400" i="0">
                <a:solidFill>
                  <a:schemeClr val="folHlink"/>
                </a:solidFill>
              </a:rPr>
              <a:t>Linear Diophantine Equation</a:t>
            </a:r>
            <a:endParaRPr lang="en-US" altLang="en-US" sz="2000"/>
          </a:p>
        </p:txBody>
      </p:sp>
      <p:sp>
        <p:nvSpPr>
          <p:cNvPr id="33796" name="Rectangle 3"/>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33797"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33798" name="Rectangle 5"/>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33799"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33800"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33801" name="Rectangle 8"/>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33802"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33803" name="Text Box 10"/>
          <p:cNvSpPr txBox="1">
            <a:spLocks noChangeArrowheads="1"/>
          </p:cNvSpPr>
          <p:nvPr/>
        </p:nvSpPr>
        <p:spPr bwMode="auto">
          <a:xfrm>
            <a:off x="1143000" y="0"/>
            <a:ext cx="3062288" cy="579438"/>
          </a:xfrm>
          <a:prstGeom prst="rect">
            <a:avLst/>
          </a:prstGeom>
          <a:noFill/>
          <a:ln w="9525">
            <a:noFill/>
            <a:miter lim="800000"/>
            <a:headEnd/>
            <a:tailEnd/>
          </a:ln>
        </p:spPr>
        <p:txBody>
          <a:bodyPr wrap="none">
            <a:spAutoFit/>
          </a:bodyPr>
          <a:lstStyle/>
          <a:p>
            <a:r>
              <a:rPr lang="en-US" altLang="en-US" sz="3200"/>
              <a:t>2.1.4   Continued</a:t>
            </a:r>
          </a:p>
        </p:txBody>
      </p:sp>
      <p:sp>
        <p:nvSpPr>
          <p:cNvPr id="33804" name="Line 11"/>
          <p:cNvSpPr>
            <a:spLocks noChangeShapeType="1"/>
          </p:cNvSpPr>
          <p:nvPr/>
        </p:nvSpPr>
        <p:spPr bwMode="auto">
          <a:xfrm>
            <a:off x="609600" y="1905000"/>
            <a:ext cx="8153400" cy="0"/>
          </a:xfrm>
          <a:prstGeom prst="line">
            <a:avLst/>
          </a:prstGeom>
          <a:noFill/>
          <a:ln w="76200">
            <a:solidFill>
              <a:srgbClr val="009900"/>
            </a:solidFill>
            <a:round/>
            <a:headEnd/>
            <a:tailEnd/>
          </a:ln>
        </p:spPr>
        <p:txBody>
          <a:bodyPr/>
          <a:lstStyle/>
          <a:p>
            <a:endParaRPr lang="en-US"/>
          </a:p>
        </p:txBody>
      </p:sp>
      <p:sp>
        <p:nvSpPr>
          <p:cNvPr id="33805" name="Line 12"/>
          <p:cNvSpPr>
            <a:spLocks noChangeShapeType="1"/>
          </p:cNvSpPr>
          <p:nvPr/>
        </p:nvSpPr>
        <p:spPr bwMode="auto">
          <a:xfrm>
            <a:off x="609600" y="3124200"/>
            <a:ext cx="8153400" cy="0"/>
          </a:xfrm>
          <a:prstGeom prst="line">
            <a:avLst/>
          </a:prstGeom>
          <a:noFill/>
          <a:ln w="76200">
            <a:solidFill>
              <a:srgbClr val="009900"/>
            </a:solidFill>
            <a:round/>
            <a:headEnd/>
            <a:tailEnd/>
          </a:ln>
        </p:spPr>
        <p:txBody>
          <a:bodyPr/>
          <a:lstStyle/>
          <a:p>
            <a:endParaRPr lang="en-US"/>
          </a:p>
        </p:txBody>
      </p:sp>
      <p:sp>
        <p:nvSpPr>
          <p:cNvPr id="33806" name="Rectangle 13"/>
          <p:cNvSpPr>
            <a:spLocks noChangeArrowheads="1"/>
          </p:cNvSpPr>
          <p:nvPr/>
        </p:nvSpPr>
        <p:spPr bwMode="auto">
          <a:xfrm>
            <a:off x="647700" y="1997075"/>
            <a:ext cx="8077200" cy="1066800"/>
          </a:xfrm>
          <a:prstGeom prst="rect">
            <a:avLst/>
          </a:prstGeom>
          <a:solidFill>
            <a:srgbClr val="99FF33"/>
          </a:solidFill>
          <a:ln w="76200" algn="ctr">
            <a:noFill/>
            <a:miter lim="800000"/>
            <a:headEnd/>
            <a:tailEnd/>
          </a:ln>
        </p:spPr>
        <p:txBody>
          <a:bodyPr>
            <a:spAutoFit/>
          </a:bodyPr>
          <a:lstStyle/>
          <a:p>
            <a:r>
              <a:rPr lang="en-US" altLang="en-US" sz="3200">
                <a:latin typeface="Arial" charset="0"/>
              </a:rPr>
              <a:t>Particular solution: </a:t>
            </a:r>
            <a:br>
              <a:rPr lang="en-US" altLang="en-US" sz="3200">
                <a:latin typeface="Arial" charset="0"/>
              </a:rPr>
            </a:br>
            <a:r>
              <a:rPr lang="en-US" altLang="en-US" sz="3200">
                <a:latin typeface="Arial" charset="0"/>
              </a:rPr>
              <a:t>x</a:t>
            </a:r>
            <a:r>
              <a:rPr lang="en-US" altLang="en-US" sz="3200" baseline="-25000">
                <a:latin typeface="Arial" charset="0"/>
              </a:rPr>
              <a:t>0</a:t>
            </a:r>
            <a:r>
              <a:rPr lang="en-US" altLang="en-US" sz="3200">
                <a:latin typeface="Arial" charset="0"/>
              </a:rPr>
              <a:t> = (c/d)s and     y</a:t>
            </a:r>
            <a:r>
              <a:rPr lang="en-US" altLang="en-US" sz="3200" baseline="-25000">
                <a:latin typeface="Arial" charset="0"/>
              </a:rPr>
              <a:t>0</a:t>
            </a:r>
            <a:r>
              <a:rPr lang="en-US" altLang="en-US" sz="3200">
                <a:latin typeface="Arial" charset="0"/>
              </a:rPr>
              <a:t> = (c/d)t</a:t>
            </a:r>
          </a:p>
        </p:txBody>
      </p:sp>
      <p:grpSp>
        <p:nvGrpSpPr>
          <p:cNvPr id="33807" name="Group 14"/>
          <p:cNvGrpSpPr>
            <a:grpSpLocks/>
          </p:cNvGrpSpPr>
          <p:nvPr/>
        </p:nvGrpSpPr>
        <p:grpSpPr bwMode="auto">
          <a:xfrm>
            <a:off x="655638" y="1295400"/>
            <a:ext cx="1143000" cy="566738"/>
            <a:chOff x="1200" y="1248"/>
            <a:chExt cx="720" cy="357"/>
          </a:xfrm>
        </p:grpSpPr>
        <p:pic>
          <p:nvPicPr>
            <p:cNvPr id="33814" name="Picture 15"/>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p:spPr>
        </p:pic>
        <p:sp>
          <p:nvSpPr>
            <p:cNvPr id="33815" name="Text Box 16"/>
            <p:cNvSpPr txBox="1">
              <a:spLocks noChangeArrowheads="1"/>
            </p:cNvSpPr>
            <p:nvPr/>
          </p:nvSpPr>
          <p:spPr bwMode="auto">
            <a:xfrm>
              <a:off x="1284" y="1248"/>
              <a:ext cx="551" cy="327"/>
            </a:xfrm>
            <a:prstGeom prst="rect">
              <a:avLst/>
            </a:prstGeom>
            <a:noFill/>
            <a:ln w="9525">
              <a:noFill/>
              <a:miter lim="800000"/>
              <a:headEnd/>
              <a:tailEnd/>
            </a:ln>
          </p:spPr>
          <p:txBody>
            <a:bodyPr wrap="none">
              <a:spAutoFit/>
            </a:bodyPr>
            <a:lstStyle/>
            <a:p>
              <a:r>
                <a:rPr lang="en-US" altLang="en-US" sz="2800">
                  <a:solidFill>
                    <a:schemeClr val="hlink"/>
                  </a:solidFill>
                </a:rPr>
                <a:t>Note</a:t>
              </a:r>
            </a:p>
          </p:txBody>
        </p:sp>
      </p:grpSp>
      <p:sp>
        <p:nvSpPr>
          <p:cNvPr id="33808" name="Line 21"/>
          <p:cNvSpPr>
            <a:spLocks noChangeShapeType="1"/>
          </p:cNvSpPr>
          <p:nvPr/>
        </p:nvSpPr>
        <p:spPr bwMode="auto">
          <a:xfrm>
            <a:off x="533400" y="4572000"/>
            <a:ext cx="8153400" cy="0"/>
          </a:xfrm>
          <a:prstGeom prst="line">
            <a:avLst/>
          </a:prstGeom>
          <a:noFill/>
          <a:ln w="76200">
            <a:solidFill>
              <a:srgbClr val="009900"/>
            </a:solidFill>
            <a:round/>
            <a:headEnd/>
            <a:tailEnd/>
          </a:ln>
        </p:spPr>
        <p:txBody>
          <a:bodyPr/>
          <a:lstStyle/>
          <a:p>
            <a:endParaRPr lang="en-US"/>
          </a:p>
        </p:txBody>
      </p:sp>
      <p:sp>
        <p:nvSpPr>
          <p:cNvPr id="33809" name="Line 22"/>
          <p:cNvSpPr>
            <a:spLocks noChangeShapeType="1"/>
          </p:cNvSpPr>
          <p:nvPr/>
        </p:nvSpPr>
        <p:spPr bwMode="auto">
          <a:xfrm>
            <a:off x="533400" y="6324600"/>
            <a:ext cx="8153400" cy="0"/>
          </a:xfrm>
          <a:prstGeom prst="line">
            <a:avLst/>
          </a:prstGeom>
          <a:noFill/>
          <a:ln w="76200">
            <a:solidFill>
              <a:srgbClr val="009900"/>
            </a:solidFill>
            <a:round/>
            <a:headEnd/>
            <a:tailEnd/>
          </a:ln>
        </p:spPr>
        <p:txBody>
          <a:bodyPr/>
          <a:lstStyle/>
          <a:p>
            <a:endParaRPr lang="en-US"/>
          </a:p>
        </p:txBody>
      </p:sp>
      <p:sp>
        <p:nvSpPr>
          <p:cNvPr id="33810" name="Rectangle 23"/>
          <p:cNvSpPr>
            <a:spLocks noChangeArrowheads="1"/>
          </p:cNvSpPr>
          <p:nvPr/>
        </p:nvSpPr>
        <p:spPr bwMode="auto">
          <a:xfrm>
            <a:off x="571500" y="4664075"/>
            <a:ext cx="8077200" cy="1554163"/>
          </a:xfrm>
          <a:prstGeom prst="rect">
            <a:avLst/>
          </a:prstGeom>
          <a:solidFill>
            <a:srgbClr val="99FF33"/>
          </a:solidFill>
          <a:ln w="76200" algn="ctr">
            <a:noFill/>
            <a:miter lim="800000"/>
            <a:headEnd/>
            <a:tailEnd/>
          </a:ln>
        </p:spPr>
        <p:txBody>
          <a:bodyPr>
            <a:spAutoFit/>
          </a:bodyPr>
          <a:lstStyle/>
          <a:p>
            <a:r>
              <a:rPr lang="en-US" altLang="en-US" sz="3200">
                <a:latin typeface="Arial" charset="0"/>
              </a:rPr>
              <a:t>General solutions: </a:t>
            </a:r>
          </a:p>
          <a:p>
            <a:r>
              <a:rPr lang="en-US" altLang="en-US" sz="3200">
                <a:latin typeface="Arial" charset="0"/>
              </a:rPr>
              <a:t>x = x</a:t>
            </a:r>
            <a:r>
              <a:rPr lang="en-US" altLang="en-US" sz="3200" baseline="-25000">
                <a:latin typeface="Arial" charset="0"/>
              </a:rPr>
              <a:t>0</a:t>
            </a:r>
            <a:r>
              <a:rPr lang="en-US" altLang="en-US" sz="3200">
                <a:latin typeface="Arial" charset="0"/>
              </a:rPr>
              <a:t> + k (b/d) and  y = y</a:t>
            </a:r>
            <a:r>
              <a:rPr lang="en-US" altLang="en-US" sz="3200" baseline="-25000">
                <a:latin typeface="Arial" charset="0"/>
              </a:rPr>
              <a:t>0</a:t>
            </a:r>
            <a:r>
              <a:rPr lang="en-US" altLang="en-US" sz="3200">
                <a:latin typeface="Arial" charset="0"/>
              </a:rPr>
              <a:t> − k(a/d) </a:t>
            </a:r>
            <a:br>
              <a:rPr lang="en-US" altLang="en-US" sz="3200">
                <a:latin typeface="Arial" charset="0"/>
              </a:rPr>
            </a:br>
            <a:r>
              <a:rPr lang="en-US" altLang="en-US" sz="3200">
                <a:latin typeface="Arial" charset="0"/>
              </a:rPr>
              <a:t>where k is an integer</a:t>
            </a:r>
          </a:p>
        </p:txBody>
      </p:sp>
      <p:grpSp>
        <p:nvGrpSpPr>
          <p:cNvPr id="33811" name="Group 24"/>
          <p:cNvGrpSpPr>
            <a:grpSpLocks/>
          </p:cNvGrpSpPr>
          <p:nvPr/>
        </p:nvGrpSpPr>
        <p:grpSpPr bwMode="auto">
          <a:xfrm>
            <a:off x="579438" y="3886200"/>
            <a:ext cx="1143000" cy="566738"/>
            <a:chOff x="1200" y="1248"/>
            <a:chExt cx="720" cy="357"/>
          </a:xfrm>
        </p:grpSpPr>
        <p:pic>
          <p:nvPicPr>
            <p:cNvPr id="33812" name="Picture 25"/>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p:spPr>
        </p:pic>
        <p:sp>
          <p:nvSpPr>
            <p:cNvPr id="33813" name="Text Box 26"/>
            <p:cNvSpPr txBox="1">
              <a:spLocks noChangeArrowheads="1"/>
            </p:cNvSpPr>
            <p:nvPr/>
          </p:nvSpPr>
          <p:spPr bwMode="auto">
            <a:xfrm>
              <a:off x="1284" y="1248"/>
              <a:ext cx="551" cy="327"/>
            </a:xfrm>
            <a:prstGeom prst="rect">
              <a:avLst/>
            </a:prstGeom>
            <a:noFill/>
            <a:ln w="9525">
              <a:noFill/>
              <a:miter lim="800000"/>
              <a:headEnd/>
              <a:tailEnd/>
            </a:ln>
          </p:spPr>
          <p:txBody>
            <a:bodyPr wrap="none">
              <a:spAutoFit/>
            </a:bodyPr>
            <a:lstStyle/>
            <a:p>
              <a:r>
                <a:rPr lang="en-US" altLang="en-US" sz="2800">
                  <a:solidFill>
                    <a:schemeClr val="hlink"/>
                  </a:solidFill>
                </a:rPr>
                <a:t>Note</a:t>
              </a:r>
            </a:p>
          </p:txBody>
        </p:sp>
      </p:gr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8" name="Slide Number Placeholder 1"/>
          <p:cNvSpPr>
            <a:spLocks noGrp="1"/>
          </p:cNvSpPr>
          <p:nvPr>
            <p:ph type="sldNum" sz="quarter" idx="10"/>
          </p:nvPr>
        </p:nvSpPr>
        <p:spPr>
          <a:noFill/>
        </p:spPr>
        <p:txBody>
          <a:bodyPr/>
          <a:lstStyle/>
          <a:p>
            <a:r>
              <a:rPr lang="en-US" altLang="en-US"/>
              <a:t>2.</a:t>
            </a:r>
            <a:fld id="{070C995D-7BAE-4320-8F77-7BCF84D96E3A}" type="slidenum">
              <a:rPr lang="en-US" altLang="en-US"/>
              <a:pPr/>
              <a:t>32</a:t>
            </a:fld>
            <a:endParaRPr lang="en-US" altLang="en-US"/>
          </a:p>
        </p:txBody>
      </p:sp>
      <p:sp>
        <p:nvSpPr>
          <p:cNvPr id="34819" name="Text Box 2"/>
          <p:cNvSpPr txBox="1">
            <a:spLocks noChangeArrowheads="1"/>
          </p:cNvSpPr>
          <p:nvPr/>
        </p:nvSpPr>
        <p:spPr bwMode="auto">
          <a:xfrm>
            <a:off x="1143000" y="533400"/>
            <a:ext cx="1944688" cy="457200"/>
          </a:xfrm>
          <a:prstGeom prst="rect">
            <a:avLst/>
          </a:prstGeom>
          <a:solidFill>
            <a:schemeClr val="folHlink"/>
          </a:solidFill>
          <a:ln w="9525">
            <a:noFill/>
            <a:miter lim="800000"/>
            <a:headEnd/>
            <a:tailEnd/>
          </a:ln>
        </p:spPr>
        <p:txBody>
          <a:bodyPr wrap="none">
            <a:spAutoFit/>
          </a:bodyPr>
          <a:lstStyle/>
          <a:p>
            <a:r>
              <a:rPr lang="en-US" altLang="en-US" sz="2400" i="0">
                <a:solidFill>
                  <a:schemeClr val="bg1"/>
                </a:solidFill>
              </a:rPr>
              <a:t>Example 2.12</a:t>
            </a:r>
            <a:endParaRPr lang="en-US" altLang="en-US" sz="2000">
              <a:solidFill>
                <a:schemeClr val="bg1"/>
              </a:solidFill>
            </a:endParaRPr>
          </a:p>
        </p:txBody>
      </p:sp>
      <p:sp>
        <p:nvSpPr>
          <p:cNvPr id="34820" name="Rectangle 3"/>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34821"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34822" name="Rectangle 5"/>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34823"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34824"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34825" name="Rectangle 8"/>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34826"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34827" name="Text Box 10"/>
          <p:cNvSpPr txBox="1">
            <a:spLocks noChangeArrowheads="1"/>
          </p:cNvSpPr>
          <p:nvPr/>
        </p:nvSpPr>
        <p:spPr bwMode="auto">
          <a:xfrm>
            <a:off x="1143000" y="0"/>
            <a:ext cx="3062288" cy="579438"/>
          </a:xfrm>
          <a:prstGeom prst="rect">
            <a:avLst/>
          </a:prstGeom>
          <a:noFill/>
          <a:ln w="9525">
            <a:noFill/>
            <a:miter lim="800000"/>
            <a:headEnd/>
            <a:tailEnd/>
          </a:ln>
        </p:spPr>
        <p:txBody>
          <a:bodyPr wrap="none">
            <a:spAutoFit/>
          </a:bodyPr>
          <a:lstStyle/>
          <a:p>
            <a:r>
              <a:rPr lang="en-US" altLang="en-US" sz="3200"/>
              <a:t>2.1.4   Continued</a:t>
            </a:r>
          </a:p>
        </p:txBody>
      </p:sp>
      <p:sp>
        <p:nvSpPr>
          <p:cNvPr id="913419" name="Rectangle 11"/>
          <p:cNvSpPr>
            <a:spLocks noChangeArrowheads="1"/>
          </p:cNvSpPr>
          <p:nvPr/>
        </p:nvSpPr>
        <p:spPr bwMode="auto">
          <a:xfrm>
            <a:off x="304800" y="1158875"/>
            <a:ext cx="8229600" cy="822325"/>
          </a:xfrm>
          <a:prstGeom prst="rect">
            <a:avLst/>
          </a:prstGeom>
          <a:noFill/>
          <a:ln w="9525">
            <a:noFill/>
            <a:miter lim="800000"/>
            <a:headEnd/>
            <a:tailEnd/>
          </a:ln>
          <a:effectLst/>
        </p:spPr>
        <p:txBody>
          <a:bodyPr anchor="ctr">
            <a:spAutoFit/>
          </a:bodyPr>
          <a:lstStyle/>
          <a:p>
            <a:pPr algn="just" eaLnBrk="1" hangingPunct="1">
              <a:defRPr/>
            </a:pPr>
            <a:r>
              <a:rPr lang="en-US" sz="2400" i="0">
                <a:effectLst>
                  <a:outerShdw blurRad="38100" dist="38100" dir="2700000" algn="tl">
                    <a:srgbClr val="C0C0C0"/>
                  </a:outerShdw>
                </a:effectLst>
              </a:rPr>
              <a:t>Find the particular and general solutions to the equation </a:t>
            </a:r>
          </a:p>
          <a:p>
            <a:pPr algn="just" eaLnBrk="1" hangingPunct="1">
              <a:defRPr/>
            </a:pPr>
            <a:r>
              <a:rPr lang="en-US" sz="2400" i="0">
                <a:effectLst>
                  <a:outerShdw blurRad="38100" dist="38100" dir="2700000" algn="tl">
                    <a:srgbClr val="C0C0C0"/>
                  </a:outerShdw>
                </a:effectLst>
              </a:rPr>
              <a:t>21</a:t>
            </a:r>
            <a:r>
              <a:rPr lang="en-US" sz="2400">
                <a:effectLst>
                  <a:outerShdw blurRad="38100" dist="38100" dir="2700000" algn="tl">
                    <a:srgbClr val="C0C0C0"/>
                  </a:outerShdw>
                </a:effectLst>
              </a:rPr>
              <a:t>x</a:t>
            </a:r>
            <a:r>
              <a:rPr lang="en-US" sz="2400" i="0">
                <a:effectLst>
                  <a:outerShdw blurRad="38100" dist="38100" dir="2700000" algn="tl">
                    <a:srgbClr val="C0C0C0"/>
                  </a:outerShdw>
                </a:effectLst>
              </a:rPr>
              <a:t> + 14</a:t>
            </a:r>
            <a:r>
              <a:rPr lang="en-US" sz="2400">
                <a:effectLst>
                  <a:outerShdw blurRad="38100" dist="38100" dir="2700000" algn="tl">
                    <a:srgbClr val="C0C0C0"/>
                  </a:outerShdw>
                </a:effectLst>
              </a:rPr>
              <a:t>y</a:t>
            </a:r>
            <a:r>
              <a:rPr lang="en-US" sz="2400" i="0">
                <a:effectLst>
                  <a:outerShdw blurRad="38100" dist="38100" dir="2700000" algn="tl">
                    <a:srgbClr val="C0C0C0"/>
                  </a:outerShdw>
                </a:effectLst>
              </a:rPr>
              <a:t> = 35.</a:t>
            </a:r>
          </a:p>
        </p:txBody>
      </p:sp>
      <p:sp>
        <p:nvSpPr>
          <p:cNvPr id="913421" name="Rectangle 13"/>
          <p:cNvSpPr>
            <a:spLocks noChangeArrowheads="1"/>
          </p:cNvSpPr>
          <p:nvPr/>
        </p:nvSpPr>
        <p:spPr bwMode="auto">
          <a:xfrm>
            <a:off x="228600" y="2209800"/>
            <a:ext cx="8229600" cy="457200"/>
          </a:xfrm>
          <a:prstGeom prst="rect">
            <a:avLst/>
          </a:prstGeom>
          <a:noFill/>
          <a:ln w="9525">
            <a:noFill/>
            <a:miter lim="800000"/>
            <a:headEnd/>
            <a:tailEnd/>
          </a:ln>
          <a:effectLst/>
        </p:spPr>
        <p:txBody>
          <a:bodyPr anchor="ctr">
            <a:spAutoFit/>
          </a:bodyPr>
          <a:lstStyle/>
          <a:p>
            <a:pPr algn="just" eaLnBrk="1" hangingPunct="1">
              <a:defRPr/>
            </a:pPr>
            <a:r>
              <a:rPr lang="en-US" sz="2400" i="0">
                <a:solidFill>
                  <a:schemeClr val="hlink"/>
                </a:solidFill>
                <a:effectLst>
                  <a:outerShdw blurRad="38100" dist="38100" dir="2700000" algn="tl">
                    <a:srgbClr val="C0C0C0"/>
                  </a:outerShdw>
                </a:effectLst>
              </a:rPr>
              <a:t>Solution</a:t>
            </a:r>
          </a:p>
        </p:txBody>
      </p:sp>
      <p:pic>
        <p:nvPicPr>
          <p:cNvPr id="34830" name="Picture 15"/>
          <p:cNvPicPr>
            <a:picLocks noChangeAspect="1" noChangeArrowheads="1"/>
          </p:cNvPicPr>
          <p:nvPr/>
        </p:nvPicPr>
        <p:blipFill>
          <a:blip r:embed="rId3"/>
          <a:srcRect/>
          <a:stretch>
            <a:fillRect/>
          </a:stretch>
        </p:blipFill>
        <p:spPr bwMode="auto">
          <a:xfrm>
            <a:off x="333375" y="3276600"/>
            <a:ext cx="7961313" cy="9207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Slide Number Placeholder 1"/>
          <p:cNvSpPr>
            <a:spLocks noGrp="1"/>
          </p:cNvSpPr>
          <p:nvPr>
            <p:ph type="sldNum" sz="quarter" idx="10"/>
          </p:nvPr>
        </p:nvSpPr>
        <p:spPr>
          <a:noFill/>
        </p:spPr>
        <p:txBody>
          <a:bodyPr/>
          <a:lstStyle/>
          <a:p>
            <a:r>
              <a:rPr lang="en-US" altLang="en-US"/>
              <a:t>2.</a:t>
            </a:r>
            <a:fld id="{738BE141-7E1D-4E97-8A98-A65E649A015F}" type="slidenum">
              <a:rPr lang="en-US" altLang="en-US"/>
              <a:pPr/>
              <a:t>33</a:t>
            </a:fld>
            <a:endParaRPr lang="en-US" altLang="en-US"/>
          </a:p>
        </p:txBody>
      </p:sp>
      <p:sp>
        <p:nvSpPr>
          <p:cNvPr id="35843" name="Text Box 2"/>
          <p:cNvSpPr txBox="1">
            <a:spLocks noChangeArrowheads="1"/>
          </p:cNvSpPr>
          <p:nvPr/>
        </p:nvSpPr>
        <p:spPr bwMode="auto">
          <a:xfrm>
            <a:off x="1143000" y="533400"/>
            <a:ext cx="1944688" cy="457200"/>
          </a:xfrm>
          <a:prstGeom prst="rect">
            <a:avLst/>
          </a:prstGeom>
          <a:solidFill>
            <a:schemeClr val="folHlink"/>
          </a:solidFill>
          <a:ln w="9525">
            <a:noFill/>
            <a:miter lim="800000"/>
            <a:headEnd/>
            <a:tailEnd/>
          </a:ln>
        </p:spPr>
        <p:txBody>
          <a:bodyPr wrap="none">
            <a:spAutoFit/>
          </a:bodyPr>
          <a:lstStyle/>
          <a:p>
            <a:r>
              <a:rPr lang="en-US" altLang="en-US" sz="2400" i="0">
                <a:solidFill>
                  <a:schemeClr val="bg1"/>
                </a:solidFill>
              </a:rPr>
              <a:t>Example 2.13</a:t>
            </a:r>
            <a:endParaRPr lang="en-US" altLang="en-US" sz="2000">
              <a:solidFill>
                <a:schemeClr val="bg1"/>
              </a:solidFill>
            </a:endParaRPr>
          </a:p>
        </p:txBody>
      </p:sp>
      <p:sp>
        <p:nvSpPr>
          <p:cNvPr id="35844" name="Rectangle 3"/>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35845"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35846" name="Rectangle 5"/>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35847"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35848"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35849" name="Rectangle 8"/>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35850"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35851" name="Text Box 10"/>
          <p:cNvSpPr txBox="1">
            <a:spLocks noChangeArrowheads="1"/>
          </p:cNvSpPr>
          <p:nvPr/>
        </p:nvSpPr>
        <p:spPr bwMode="auto">
          <a:xfrm>
            <a:off x="1143000" y="0"/>
            <a:ext cx="3062288" cy="579438"/>
          </a:xfrm>
          <a:prstGeom prst="rect">
            <a:avLst/>
          </a:prstGeom>
          <a:noFill/>
          <a:ln w="9525">
            <a:noFill/>
            <a:miter lim="800000"/>
            <a:headEnd/>
            <a:tailEnd/>
          </a:ln>
        </p:spPr>
        <p:txBody>
          <a:bodyPr wrap="none">
            <a:spAutoFit/>
          </a:bodyPr>
          <a:lstStyle/>
          <a:p>
            <a:r>
              <a:rPr lang="en-US" altLang="en-US" sz="3200"/>
              <a:t>2.1.4   Continued</a:t>
            </a:r>
          </a:p>
        </p:txBody>
      </p:sp>
      <p:sp>
        <p:nvSpPr>
          <p:cNvPr id="915467" name="Rectangle 11"/>
          <p:cNvSpPr>
            <a:spLocks noChangeArrowheads="1"/>
          </p:cNvSpPr>
          <p:nvPr/>
        </p:nvSpPr>
        <p:spPr bwMode="auto">
          <a:xfrm>
            <a:off x="304800" y="1219200"/>
            <a:ext cx="8229600" cy="3378200"/>
          </a:xfrm>
          <a:prstGeom prst="rect">
            <a:avLst/>
          </a:prstGeom>
          <a:noFill/>
          <a:ln w="9525">
            <a:noFill/>
            <a:miter lim="800000"/>
            <a:headEnd/>
            <a:tailEnd/>
          </a:ln>
          <a:effectLst/>
        </p:spPr>
        <p:txBody>
          <a:bodyPr anchor="ctr">
            <a:spAutoFit/>
          </a:bodyPr>
          <a:lstStyle/>
          <a:p>
            <a:pPr algn="just" eaLnBrk="1" hangingPunct="1"/>
            <a:r>
              <a:rPr lang="en-US" sz="2400" i="0">
                <a:effectLst>
                  <a:outerShdw blurRad="38100" dist="38100" dir="2700000" algn="tl">
                    <a:srgbClr val="C0C0C0"/>
                  </a:outerShdw>
                </a:effectLst>
              </a:rPr>
              <a:t>For example, imagine we want to cash a $100 check and get</a:t>
            </a:r>
          </a:p>
          <a:p>
            <a:pPr algn="just" eaLnBrk="1" hangingPunct="1"/>
            <a:r>
              <a:rPr lang="en-US" sz="2400" i="0">
                <a:effectLst>
                  <a:outerShdw blurRad="38100" dist="38100" dir="2700000" algn="tl">
                    <a:srgbClr val="C0C0C0"/>
                  </a:outerShdw>
                </a:effectLst>
              </a:rPr>
              <a:t>some $20 and some $5 bills. We have many choices, which we can find by solving the corresponding Diophantine equation 20</a:t>
            </a:r>
            <a:r>
              <a:rPr lang="en-US" sz="2400">
                <a:effectLst>
                  <a:outerShdw blurRad="38100" dist="38100" dir="2700000" algn="tl">
                    <a:srgbClr val="C0C0C0"/>
                  </a:outerShdw>
                </a:effectLst>
              </a:rPr>
              <a:t>x</a:t>
            </a:r>
            <a:r>
              <a:rPr lang="en-US" sz="2400" i="0">
                <a:effectLst>
                  <a:outerShdw blurRad="38100" dist="38100" dir="2700000" algn="tl">
                    <a:srgbClr val="C0C0C0"/>
                  </a:outerShdw>
                </a:effectLst>
              </a:rPr>
              <a:t> + 5</a:t>
            </a:r>
            <a:r>
              <a:rPr lang="en-US" sz="2400">
                <a:effectLst>
                  <a:outerShdw blurRad="38100" dist="38100" dir="2700000" algn="tl">
                    <a:srgbClr val="C0C0C0"/>
                  </a:outerShdw>
                </a:effectLst>
              </a:rPr>
              <a:t>y</a:t>
            </a:r>
            <a:r>
              <a:rPr lang="en-US" sz="2400" i="0">
                <a:effectLst>
                  <a:outerShdw blurRad="38100" dist="38100" dir="2700000" algn="tl">
                    <a:srgbClr val="C0C0C0"/>
                  </a:outerShdw>
                </a:effectLst>
              </a:rPr>
              <a:t> = 100. Since </a:t>
            </a:r>
            <a:r>
              <a:rPr lang="en-US" sz="2400">
                <a:effectLst>
                  <a:outerShdw blurRad="38100" dist="38100" dir="2700000" algn="tl">
                    <a:srgbClr val="C0C0C0"/>
                  </a:outerShdw>
                </a:effectLst>
              </a:rPr>
              <a:t>d</a:t>
            </a:r>
            <a:r>
              <a:rPr lang="en-US" sz="2400" i="0">
                <a:effectLst>
                  <a:outerShdw blurRad="38100" dist="38100" dir="2700000" algn="tl">
                    <a:srgbClr val="C0C0C0"/>
                  </a:outerShdw>
                </a:effectLst>
              </a:rPr>
              <a:t> = gcd (20, 5) = 5 and 5 | 100, the equation has an infinite number of solutions, but only a few of them are acceptable in this case The general solutions</a:t>
            </a:r>
          </a:p>
          <a:p>
            <a:pPr algn="just" eaLnBrk="1" hangingPunct="1"/>
            <a:r>
              <a:rPr lang="en-US" sz="2400" i="0">
                <a:effectLst>
                  <a:outerShdw blurRad="38100" dist="38100" dir="2700000" algn="tl">
                    <a:srgbClr val="C0C0C0"/>
                  </a:outerShdw>
                </a:effectLst>
              </a:rPr>
              <a:t>with </a:t>
            </a:r>
            <a:r>
              <a:rPr lang="en-US" sz="2400">
                <a:effectLst>
                  <a:outerShdw blurRad="38100" dist="38100" dir="2700000" algn="tl">
                    <a:srgbClr val="C0C0C0"/>
                  </a:outerShdw>
                </a:effectLst>
              </a:rPr>
              <a:t>x</a:t>
            </a:r>
            <a:r>
              <a:rPr lang="en-US" sz="2400" i="0">
                <a:effectLst>
                  <a:outerShdw blurRad="38100" dist="38100" dir="2700000" algn="tl">
                    <a:srgbClr val="C0C0C0"/>
                  </a:outerShdw>
                </a:effectLst>
              </a:rPr>
              <a:t> and </a:t>
            </a:r>
            <a:r>
              <a:rPr lang="en-US" sz="2400">
                <a:effectLst>
                  <a:outerShdw blurRad="38100" dist="38100" dir="2700000" algn="tl">
                    <a:srgbClr val="C0C0C0"/>
                  </a:outerShdw>
                </a:effectLst>
              </a:rPr>
              <a:t>y</a:t>
            </a:r>
            <a:r>
              <a:rPr lang="en-US" sz="2400" i="0">
                <a:effectLst>
                  <a:outerShdw blurRad="38100" dist="38100" dir="2700000" algn="tl">
                    <a:srgbClr val="C0C0C0"/>
                  </a:outerShdw>
                </a:effectLst>
              </a:rPr>
              <a:t> nonnegative are </a:t>
            </a:r>
          </a:p>
          <a:p>
            <a:pPr algn="just" eaLnBrk="1" hangingPunct="1"/>
            <a:endParaRPr lang="en-US" sz="2400" i="0">
              <a:effectLst>
                <a:outerShdw blurRad="38100" dist="38100" dir="2700000" algn="tl">
                  <a:srgbClr val="C0C0C0"/>
                </a:outerShdw>
              </a:effectLst>
            </a:endParaRPr>
          </a:p>
          <a:p>
            <a:pPr algn="just" eaLnBrk="1" hangingPunct="1"/>
            <a:r>
              <a:rPr lang="en-US" sz="2400" i="0">
                <a:effectLst>
                  <a:outerShdw blurRad="38100" dist="38100" dir="2700000" algn="tl">
                    <a:srgbClr val="C0C0C0"/>
                  </a:outerShdw>
                </a:effectLst>
              </a:rPr>
              <a:t>                 </a:t>
            </a:r>
            <a:r>
              <a:rPr lang="en-US" sz="2400" i="0">
                <a:solidFill>
                  <a:schemeClr val="hlink"/>
                </a:solidFill>
                <a:effectLst>
                  <a:outerShdw blurRad="38100" dist="38100" dir="2700000" algn="tl">
                    <a:srgbClr val="C0C0C0"/>
                  </a:outerShdw>
                </a:effectLst>
              </a:rPr>
              <a:t>(0, 20), (1, 16), (2, 12), (3, 8), (4, 4), (5, 0).</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Slide Number Placeholder 1"/>
          <p:cNvSpPr>
            <a:spLocks noGrp="1"/>
          </p:cNvSpPr>
          <p:nvPr>
            <p:ph type="sldNum" sz="quarter" idx="10"/>
          </p:nvPr>
        </p:nvSpPr>
        <p:spPr>
          <a:noFill/>
        </p:spPr>
        <p:txBody>
          <a:bodyPr/>
          <a:lstStyle/>
          <a:p>
            <a:r>
              <a:rPr lang="en-US" altLang="en-US"/>
              <a:t>2.</a:t>
            </a:r>
            <a:fld id="{63032515-912C-4C0D-AACB-67CA3D6279B7}" type="slidenum">
              <a:rPr lang="en-US" altLang="en-US"/>
              <a:pPr/>
              <a:t>34</a:t>
            </a:fld>
            <a:endParaRPr lang="en-US" altLang="en-US"/>
          </a:p>
        </p:txBody>
      </p:sp>
      <p:sp>
        <p:nvSpPr>
          <p:cNvPr id="751618"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a:endParaRPr lang="en-US" sz="3200" i="0">
              <a:effectLst>
                <a:outerShdw blurRad="38100" dist="38100" dir="2700000" algn="tl">
                  <a:srgbClr val="FFFFFF"/>
                </a:outerShdw>
              </a:effectLst>
            </a:endParaRPr>
          </a:p>
        </p:txBody>
      </p:sp>
      <p:sp>
        <p:nvSpPr>
          <p:cNvPr id="751619" name="Text Box 3"/>
          <p:cNvSpPr txBox="1">
            <a:spLocks noChangeArrowheads="1"/>
          </p:cNvSpPr>
          <p:nvPr/>
        </p:nvSpPr>
        <p:spPr bwMode="auto">
          <a:xfrm>
            <a:off x="228600" y="406400"/>
            <a:ext cx="5991225" cy="579438"/>
          </a:xfrm>
          <a:prstGeom prst="rect">
            <a:avLst/>
          </a:prstGeom>
          <a:noFill/>
          <a:ln w="9525">
            <a:noFill/>
            <a:miter lim="800000"/>
            <a:headEnd/>
            <a:tailEnd/>
          </a:ln>
          <a:effectLst/>
        </p:spPr>
        <p:txBody>
          <a:bodyPr wrap="none">
            <a:spAutoFit/>
          </a:bodyPr>
          <a:lstStyle/>
          <a:p>
            <a:pPr>
              <a:defRPr/>
            </a:pPr>
            <a:r>
              <a:rPr lang="en-US" sz="3200" i="0">
                <a:effectLst>
                  <a:outerShdw blurRad="38100" dist="38100" dir="2700000" algn="tl">
                    <a:srgbClr val="C0C0C0"/>
                  </a:outerShdw>
                </a:effectLst>
                <a:latin typeface="Times" pitchFamily="18" charset="0"/>
              </a:rPr>
              <a:t>2-2   MODULAR ARITHMETIC</a:t>
            </a:r>
          </a:p>
        </p:txBody>
      </p:sp>
      <p:sp>
        <p:nvSpPr>
          <p:cNvPr id="36869"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altLang="en-US" i="0"/>
          </a:p>
        </p:txBody>
      </p:sp>
      <p:sp>
        <p:nvSpPr>
          <p:cNvPr id="751621" name="Rectangle 5"/>
          <p:cNvSpPr>
            <a:spLocks noChangeArrowheads="1"/>
          </p:cNvSpPr>
          <p:nvPr/>
        </p:nvSpPr>
        <p:spPr bwMode="auto">
          <a:xfrm>
            <a:off x="304800" y="1524000"/>
            <a:ext cx="8229600" cy="1800225"/>
          </a:xfrm>
          <a:prstGeom prst="rect">
            <a:avLst/>
          </a:prstGeom>
          <a:noFill/>
          <a:ln w="9525">
            <a:noFill/>
            <a:miter lim="800000"/>
            <a:headEnd/>
            <a:tailEnd/>
          </a:ln>
          <a:effectLst/>
        </p:spPr>
        <p:txBody>
          <a:bodyPr anchor="ctr">
            <a:spAutoFit/>
          </a:bodyPr>
          <a:lstStyle/>
          <a:p>
            <a:pPr algn="just" eaLnBrk="1" hangingPunct="1">
              <a:defRPr/>
            </a:pPr>
            <a:r>
              <a:rPr lang="en-US" sz="2800">
                <a:effectLst>
                  <a:outerShdw blurRad="38100" dist="38100" dir="2700000" algn="tl">
                    <a:srgbClr val="C0C0C0"/>
                  </a:outerShdw>
                </a:effectLst>
              </a:rPr>
              <a:t>The division relationship (a = q × n + r) discussed in the previous section has two inputs (a and n) and two outputs (q and r). In modular arithmetic, we are interested in only one of the outputs, the remainder r. </a:t>
            </a:r>
          </a:p>
        </p:txBody>
      </p:sp>
      <p:sp>
        <p:nvSpPr>
          <p:cNvPr id="36871" name="Rectangle 6"/>
          <p:cNvSpPr>
            <a:spLocks noChangeArrowheads="1"/>
          </p:cNvSpPr>
          <p:nvPr/>
        </p:nvSpPr>
        <p:spPr bwMode="auto">
          <a:xfrm>
            <a:off x="304800" y="4117975"/>
            <a:ext cx="6705600" cy="2282825"/>
          </a:xfrm>
          <a:prstGeom prst="rect">
            <a:avLst/>
          </a:prstGeom>
          <a:noFill/>
          <a:ln w="9525">
            <a:noFill/>
            <a:miter lim="800000"/>
            <a:headEnd/>
            <a:tailEnd/>
          </a:ln>
        </p:spPr>
        <p:txBody>
          <a:bodyPr>
            <a:spAutoFit/>
          </a:bodyPr>
          <a:lstStyle/>
          <a:p>
            <a:pPr>
              <a:buClr>
                <a:schemeClr val="tx1"/>
              </a:buClr>
              <a:buSzPct val="117000"/>
              <a:buFont typeface="Wingdings" pitchFamily="2" charset="2"/>
              <a:buNone/>
            </a:pPr>
            <a:r>
              <a:rPr lang="en-US" altLang="en-US" sz="2400" i="0">
                <a:solidFill>
                  <a:schemeClr val="hlink"/>
                </a:solidFill>
              </a:rPr>
              <a:t>2.2.1</a:t>
            </a:r>
            <a:r>
              <a:rPr lang="en-US" altLang="en-US" sz="2400" i="0">
                <a:solidFill>
                  <a:srgbClr val="0033CC"/>
                </a:solidFill>
              </a:rPr>
              <a:t>	Modular Operator</a:t>
            </a:r>
            <a:r>
              <a:rPr lang="fr-FR" altLang="en-US" sz="2400" i="0">
                <a:solidFill>
                  <a:srgbClr val="0033CC"/>
                </a:solidFill>
              </a:rPr>
              <a:t/>
            </a:r>
            <a:br>
              <a:rPr lang="fr-FR" altLang="en-US" sz="2400" i="0">
                <a:solidFill>
                  <a:srgbClr val="0033CC"/>
                </a:solidFill>
              </a:rPr>
            </a:br>
            <a:r>
              <a:rPr lang="fr-FR" altLang="en-US" sz="2400" i="0">
                <a:solidFill>
                  <a:schemeClr val="hlink"/>
                </a:solidFill>
              </a:rPr>
              <a:t>2.2.2</a:t>
            </a:r>
            <a:r>
              <a:rPr lang="fr-FR" altLang="en-US" sz="2400" i="0">
                <a:solidFill>
                  <a:srgbClr val="0033CC"/>
                </a:solidFill>
              </a:rPr>
              <a:t>	Set of Residues</a:t>
            </a:r>
            <a:br>
              <a:rPr lang="fr-FR" altLang="en-US" sz="2400" i="0">
                <a:solidFill>
                  <a:srgbClr val="0033CC"/>
                </a:solidFill>
              </a:rPr>
            </a:br>
            <a:r>
              <a:rPr lang="fr-FR" altLang="en-US" sz="2400" i="0">
                <a:solidFill>
                  <a:schemeClr val="hlink"/>
                </a:solidFill>
              </a:rPr>
              <a:t>2.2.3</a:t>
            </a:r>
            <a:r>
              <a:rPr lang="fr-FR" altLang="en-US" sz="2400" i="0">
                <a:solidFill>
                  <a:srgbClr val="0033CC"/>
                </a:solidFill>
              </a:rPr>
              <a:t>	Congruence</a:t>
            </a:r>
            <a:br>
              <a:rPr lang="fr-FR" altLang="en-US" sz="2400" i="0">
                <a:solidFill>
                  <a:srgbClr val="0033CC"/>
                </a:solidFill>
              </a:rPr>
            </a:br>
            <a:r>
              <a:rPr lang="fr-FR" altLang="en-US" sz="2400" i="0">
                <a:solidFill>
                  <a:schemeClr val="hlink"/>
                </a:solidFill>
              </a:rPr>
              <a:t>2.2.4</a:t>
            </a:r>
            <a:r>
              <a:rPr lang="fr-FR" altLang="en-US" sz="2400" i="0">
                <a:solidFill>
                  <a:srgbClr val="0033CC"/>
                </a:solidFill>
              </a:rPr>
              <a:t>	Operations in Z</a:t>
            </a:r>
            <a:r>
              <a:rPr lang="fr-FR" altLang="en-US" sz="2400" i="0" baseline="-25000">
                <a:solidFill>
                  <a:srgbClr val="0033CC"/>
                </a:solidFill>
              </a:rPr>
              <a:t>n</a:t>
            </a:r>
          </a:p>
          <a:p>
            <a:pPr>
              <a:buClr>
                <a:schemeClr val="tx1"/>
              </a:buClr>
              <a:buSzPct val="117000"/>
              <a:buFont typeface="Wingdings" pitchFamily="2" charset="2"/>
              <a:buNone/>
            </a:pPr>
            <a:r>
              <a:rPr lang="en-US" altLang="en-US" sz="2400" i="0">
                <a:solidFill>
                  <a:schemeClr val="hlink"/>
                </a:solidFill>
              </a:rPr>
              <a:t>2.2.5</a:t>
            </a:r>
            <a:r>
              <a:rPr lang="en-US" altLang="en-US" sz="2400" i="0">
                <a:solidFill>
                  <a:srgbClr val="0033CC"/>
                </a:solidFill>
              </a:rPr>
              <a:t>	Addition and Multiplication Tables</a:t>
            </a:r>
          </a:p>
          <a:p>
            <a:pPr>
              <a:buClr>
                <a:schemeClr val="tx1"/>
              </a:buClr>
              <a:buSzPct val="117000"/>
              <a:buFont typeface="Wingdings" pitchFamily="2" charset="2"/>
              <a:buNone/>
            </a:pPr>
            <a:r>
              <a:rPr lang="en-US" altLang="en-US" sz="2400" i="0">
                <a:solidFill>
                  <a:schemeClr val="hlink"/>
                </a:solidFill>
              </a:rPr>
              <a:t>2.2.6</a:t>
            </a:r>
            <a:r>
              <a:rPr lang="en-US" altLang="en-US" sz="2400" i="0">
                <a:solidFill>
                  <a:srgbClr val="0033CC"/>
                </a:solidFill>
              </a:rPr>
              <a:t>	Different Sets</a:t>
            </a:r>
          </a:p>
        </p:txBody>
      </p:sp>
      <p:sp>
        <p:nvSpPr>
          <p:cNvPr id="751623" name="Text Box 7"/>
          <p:cNvSpPr txBox="1">
            <a:spLocks noChangeArrowheads="1"/>
          </p:cNvSpPr>
          <p:nvPr/>
        </p:nvSpPr>
        <p:spPr bwMode="auto">
          <a:xfrm>
            <a:off x="317500" y="3595688"/>
            <a:ext cx="4862513" cy="519112"/>
          </a:xfrm>
          <a:prstGeom prst="rect">
            <a:avLst/>
          </a:prstGeom>
          <a:noFill/>
          <a:ln w="76200" algn="ctr">
            <a:noFill/>
            <a:miter lim="800000"/>
            <a:headEnd/>
            <a:tailEnd/>
          </a:ln>
          <a:effectLst/>
        </p:spPr>
        <p:txBody>
          <a:bodyPr wrap="none">
            <a:spAutoFit/>
          </a:bodyPr>
          <a:lstStyle/>
          <a:p>
            <a:pPr algn="ctr">
              <a:defRPr/>
            </a:pPr>
            <a:r>
              <a:rPr lang="en-US" sz="2800" u="sng">
                <a:solidFill>
                  <a:schemeClr val="hlink"/>
                </a:solidFill>
                <a:effectLst>
                  <a:outerShdw blurRad="38100" dist="38100" dir="2700000" algn="tl">
                    <a:srgbClr val="C0C0C0"/>
                  </a:outerShdw>
                </a:effectLst>
              </a:rPr>
              <a:t>Topics discussed in this section:</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1"/>
          <p:cNvSpPr>
            <a:spLocks noGrp="1"/>
          </p:cNvSpPr>
          <p:nvPr>
            <p:ph type="sldNum" sz="quarter" idx="10"/>
          </p:nvPr>
        </p:nvSpPr>
        <p:spPr>
          <a:noFill/>
        </p:spPr>
        <p:txBody>
          <a:bodyPr/>
          <a:lstStyle/>
          <a:p>
            <a:r>
              <a:rPr lang="en-US" altLang="en-US"/>
              <a:t>2.</a:t>
            </a:r>
            <a:fld id="{9871BE23-2A36-4B59-A728-B2855737931B}" type="slidenum">
              <a:rPr lang="en-US" altLang="en-US"/>
              <a:pPr/>
              <a:t>35</a:t>
            </a:fld>
            <a:endParaRPr lang="en-US" altLang="en-US"/>
          </a:p>
        </p:txBody>
      </p:sp>
      <p:sp>
        <p:nvSpPr>
          <p:cNvPr id="37891"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37892"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37893"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37894"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37895"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37896"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37897"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37898" name="Rectangle 9"/>
          <p:cNvSpPr>
            <a:spLocks noChangeArrowheads="1"/>
          </p:cNvSpPr>
          <p:nvPr/>
        </p:nvSpPr>
        <p:spPr bwMode="auto">
          <a:xfrm>
            <a:off x="228600" y="1066800"/>
            <a:ext cx="8686800" cy="1373188"/>
          </a:xfrm>
          <a:prstGeom prst="rect">
            <a:avLst/>
          </a:prstGeom>
          <a:solidFill>
            <a:schemeClr val="bg1"/>
          </a:solidFill>
          <a:ln w="9525">
            <a:noFill/>
            <a:miter lim="800000"/>
            <a:headEnd/>
            <a:tailEnd/>
          </a:ln>
        </p:spPr>
        <p:txBody>
          <a:bodyPr>
            <a:spAutoFit/>
          </a:bodyPr>
          <a:lstStyle/>
          <a:p>
            <a:pPr algn="just"/>
            <a:r>
              <a:rPr lang="en-US" altLang="en-US" sz="2800"/>
              <a:t>The modulo operator is shown as </a:t>
            </a:r>
            <a:r>
              <a:rPr lang="en-US" altLang="en-US" sz="2800">
                <a:solidFill>
                  <a:schemeClr val="hlink"/>
                </a:solidFill>
              </a:rPr>
              <a:t>mod</a:t>
            </a:r>
            <a:r>
              <a:rPr lang="en-US" altLang="en-US" sz="2800"/>
              <a:t>. The second input (n) is called the modulus. The output r is called the residue. </a:t>
            </a:r>
          </a:p>
        </p:txBody>
      </p:sp>
      <p:sp>
        <p:nvSpPr>
          <p:cNvPr id="37899" name="Text Box 10"/>
          <p:cNvSpPr txBox="1">
            <a:spLocks noChangeArrowheads="1"/>
          </p:cNvSpPr>
          <p:nvPr/>
        </p:nvSpPr>
        <p:spPr bwMode="auto">
          <a:xfrm>
            <a:off x="1143000" y="0"/>
            <a:ext cx="4125913" cy="579438"/>
          </a:xfrm>
          <a:prstGeom prst="rect">
            <a:avLst/>
          </a:prstGeom>
          <a:noFill/>
          <a:ln w="9525">
            <a:noFill/>
            <a:miter lim="800000"/>
            <a:headEnd/>
            <a:tailEnd/>
          </a:ln>
        </p:spPr>
        <p:txBody>
          <a:bodyPr wrap="none">
            <a:spAutoFit/>
          </a:bodyPr>
          <a:lstStyle/>
          <a:p>
            <a:r>
              <a:rPr lang="en-US" altLang="en-US" sz="3200">
                <a:solidFill>
                  <a:schemeClr val="hlink"/>
                </a:solidFill>
              </a:rPr>
              <a:t>2.2.1  Modulo Operator</a:t>
            </a:r>
          </a:p>
        </p:txBody>
      </p:sp>
      <p:pic>
        <p:nvPicPr>
          <p:cNvPr id="37900" name="Picture 18"/>
          <p:cNvPicPr>
            <a:picLocks noChangeAspect="1" noChangeArrowheads="1"/>
          </p:cNvPicPr>
          <p:nvPr/>
        </p:nvPicPr>
        <p:blipFill>
          <a:blip r:embed="rId3"/>
          <a:srcRect/>
          <a:stretch>
            <a:fillRect/>
          </a:stretch>
        </p:blipFill>
        <p:spPr bwMode="auto">
          <a:xfrm>
            <a:off x="1136650" y="3490913"/>
            <a:ext cx="7321550" cy="2224087"/>
          </a:xfrm>
          <a:prstGeom prst="rect">
            <a:avLst/>
          </a:prstGeom>
          <a:noFill/>
          <a:ln w="9525">
            <a:noFill/>
            <a:miter lim="800000"/>
            <a:headEnd/>
            <a:tailEnd/>
          </a:ln>
        </p:spPr>
      </p:pic>
      <p:sp>
        <p:nvSpPr>
          <p:cNvPr id="37901" name="Text Box 19"/>
          <p:cNvSpPr txBox="1">
            <a:spLocks noChangeArrowheads="1"/>
          </p:cNvSpPr>
          <p:nvPr/>
        </p:nvSpPr>
        <p:spPr bwMode="auto">
          <a:xfrm>
            <a:off x="1662113" y="2590800"/>
            <a:ext cx="5881687" cy="457200"/>
          </a:xfrm>
          <a:prstGeom prst="rect">
            <a:avLst/>
          </a:prstGeom>
          <a:noFill/>
          <a:ln w="9525">
            <a:noFill/>
            <a:miter lim="800000"/>
            <a:headEnd/>
            <a:tailEnd/>
          </a:ln>
        </p:spPr>
        <p:txBody>
          <a:bodyPr wrap="none">
            <a:spAutoFit/>
          </a:bodyPr>
          <a:lstStyle/>
          <a:p>
            <a:r>
              <a:rPr lang="en-US" altLang="en-US" sz="2400" i="0">
                <a:solidFill>
                  <a:schemeClr val="folHlink"/>
                </a:solidFill>
              </a:rPr>
              <a:t>Figure 2.9  </a:t>
            </a:r>
            <a:r>
              <a:rPr lang="en-US" altLang="en-US" sz="2000"/>
              <a:t>Division algorithm and modulo operator</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1"/>
          <p:cNvSpPr>
            <a:spLocks noGrp="1"/>
          </p:cNvSpPr>
          <p:nvPr>
            <p:ph type="sldNum" sz="quarter" idx="10"/>
          </p:nvPr>
        </p:nvSpPr>
        <p:spPr>
          <a:noFill/>
        </p:spPr>
        <p:txBody>
          <a:bodyPr/>
          <a:lstStyle/>
          <a:p>
            <a:r>
              <a:rPr lang="en-US" altLang="en-US"/>
              <a:t>2.</a:t>
            </a:r>
            <a:fld id="{DBFAB5BC-0C4C-4044-91AF-E745DF7AB146}" type="slidenum">
              <a:rPr lang="en-US" altLang="en-US"/>
              <a:pPr/>
              <a:t>36</a:t>
            </a:fld>
            <a:endParaRPr lang="en-US" altLang="en-US"/>
          </a:p>
        </p:txBody>
      </p:sp>
      <p:sp>
        <p:nvSpPr>
          <p:cNvPr id="38915" name="Text Box 2"/>
          <p:cNvSpPr txBox="1">
            <a:spLocks noChangeArrowheads="1"/>
          </p:cNvSpPr>
          <p:nvPr/>
        </p:nvSpPr>
        <p:spPr bwMode="auto">
          <a:xfrm>
            <a:off x="1143000" y="533400"/>
            <a:ext cx="1944688" cy="457200"/>
          </a:xfrm>
          <a:prstGeom prst="rect">
            <a:avLst/>
          </a:prstGeom>
          <a:solidFill>
            <a:schemeClr val="folHlink"/>
          </a:solidFill>
          <a:ln w="9525">
            <a:noFill/>
            <a:miter lim="800000"/>
            <a:headEnd/>
            <a:tailEnd/>
          </a:ln>
        </p:spPr>
        <p:txBody>
          <a:bodyPr wrap="none">
            <a:spAutoFit/>
          </a:bodyPr>
          <a:lstStyle/>
          <a:p>
            <a:r>
              <a:rPr lang="en-US" altLang="en-US" sz="2400" i="0">
                <a:solidFill>
                  <a:schemeClr val="bg1"/>
                </a:solidFill>
              </a:rPr>
              <a:t>Example 2.14</a:t>
            </a:r>
            <a:endParaRPr lang="en-US" altLang="en-US" sz="2000">
              <a:solidFill>
                <a:schemeClr val="bg1"/>
              </a:solidFill>
            </a:endParaRPr>
          </a:p>
        </p:txBody>
      </p:sp>
      <p:sp>
        <p:nvSpPr>
          <p:cNvPr id="38916" name="Rectangle 3"/>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38917"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38918" name="Rectangle 5"/>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38919"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38920"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38921" name="Rectangle 8"/>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38922"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38923" name="Text Box 10"/>
          <p:cNvSpPr txBox="1">
            <a:spLocks noChangeArrowheads="1"/>
          </p:cNvSpPr>
          <p:nvPr/>
        </p:nvSpPr>
        <p:spPr bwMode="auto">
          <a:xfrm>
            <a:off x="1143000" y="0"/>
            <a:ext cx="3062288" cy="579438"/>
          </a:xfrm>
          <a:prstGeom prst="rect">
            <a:avLst/>
          </a:prstGeom>
          <a:noFill/>
          <a:ln w="9525">
            <a:noFill/>
            <a:miter lim="800000"/>
            <a:headEnd/>
            <a:tailEnd/>
          </a:ln>
        </p:spPr>
        <p:txBody>
          <a:bodyPr wrap="none">
            <a:spAutoFit/>
          </a:bodyPr>
          <a:lstStyle/>
          <a:p>
            <a:r>
              <a:rPr lang="en-US" altLang="en-US" sz="3200"/>
              <a:t>2.1.4   Continued</a:t>
            </a:r>
          </a:p>
        </p:txBody>
      </p:sp>
      <p:sp>
        <p:nvSpPr>
          <p:cNvPr id="921611" name="Rectangle 11"/>
          <p:cNvSpPr>
            <a:spLocks noChangeArrowheads="1"/>
          </p:cNvSpPr>
          <p:nvPr/>
        </p:nvSpPr>
        <p:spPr bwMode="auto">
          <a:xfrm>
            <a:off x="304800" y="1066800"/>
            <a:ext cx="8229600" cy="1187450"/>
          </a:xfrm>
          <a:prstGeom prst="rect">
            <a:avLst/>
          </a:prstGeom>
          <a:noFill/>
          <a:ln w="9525">
            <a:noFill/>
            <a:miter lim="800000"/>
            <a:headEnd/>
            <a:tailEnd/>
          </a:ln>
          <a:effectLst/>
        </p:spPr>
        <p:txBody>
          <a:bodyPr anchor="ctr">
            <a:spAutoFit/>
          </a:bodyPr>
          <a:lstStyle/>
          <a:p>
            <a:pPr algn="just" eaLnBrk="1" hangingPunct="1"/>
            <a:r>
              <a:rPr lang="en-US" sz="2400" i="0">
                <a:effectLst>
                  <a:outerShdw blurRad="38100" dist="38100" dir="2700000" algn="tl">
                    <a:srgbClr val="C0C0C0"/>
                  </a:outerShdw>
                </a:effectLst>
              </a:rPr>
              <a:t>Find the result of the following operations:</a:t>
            </a:r>
          </a:p>
          <a:p>
            <a:pPr algn="just" eaLnBrk="1" hangingPunct="1"/>
            <a:r>
              <a:rPr lang="da-DK" sz="2400" i="0">
                <a:solidFill>
                  <a:schemeClr val="hlink"/>
                </a:solidFill>
                <a:effectLst>
                  <a:outerShdw blurRad="38100" dist="38100" dir="2700000" algn="tl">
                    <a:srgbClr val="C0C0C0"/>
                  </a:outerShdw>
                </a:effectLst>
              </a:rPr>
              <a:t>a.</a:t>
            </a:r>
            <a:r>
              <a:rPr lang="da-DK" sz="2400" i="0">
                <a:effectLst>
                  <a:outerShdw blurRad="38100" dist="38100" dir="2700000" algn="tl">
                    <a:srgbClr val="C0C0C0"/>
                  </a:outerShdw>
                </a:effectLst>
              </a:rPr>
              <a:t>  27 mod 5                                            </a:t>
            </a:r>
            <a:r>
              <a:rPr lang="da-DK" sz="2400" i="0">
                <a:solidFill>
                  <a:schemeClr val="hlink"/>
                </a:solidFill>
                <a:effectLst>
                  <a:outerShdw blurRad="38100" dist="38100" dir="2700000" algn="tl">
                    <a:srgbClr val="C0C0C0"/>
                  </a:outerShdw>
                </a:effectLst>
              </a:rPr>
              <a:t>b.</a:t>
            </a:r>
            <a:r>
              <a:rPr lang="da-DK" sz="2400" i="0">
                <a:effectLst>
                  <a:outerShdw blurRad="38100" dist="38100" dir="2700000" algn="tl">
                    <a:srgbClr val="C0C0C0"/>
                  </a:outerShdw>
                </a:effectLst>
              </a:rPr>
              <a:t>  36 mod 12</a:t>
            </a:r>
          </a:p>
          <a:p>
            <a:pPr algn="just" eaLnBrk="1" hangingPunct="1"/>
            <a:r>
              <a:rPr lang="da-DK" sz="2400" i="0">
                <a:solidFill>
                  <a:schemeClr val="hlink"/>
                </a:solidFill>
                <a:effectLst>
                  <a:outerShdw blurRad="38100" dist="38100" dir="2700000" algn="tl">
                    <a:srgbClr val="C0C0C0"/>
                  </a:outerShdw>
                </a:effectLst>
              </a:rPr>
              <a:t>c.</a:t>
            </a:r>
            <a:r>
              <a:rPr lang="da-DK" sz="2400" i="0">
                <a:effectLst>
                  <a:outerShdw blurRad="38100" dist="38100" dir="2700000" algn="tl">
                    <a:srgbClr val="C0C0C0"/>
                  </a:outerShdw>
                </a:effectLst>
              </a:rPr>
              <a:t>  −18 mod 14                                        </a:t>
            </a:r>
            <a:r>
              <a:rPr lang="da-DK" sz="2400" i="0">
                <a:solidFill>
                  <a:schemeClr val="hlink"/>
                </a:solidFill>
                <a:effectLst>
                  <a:outerShdw blurRad="38100" dist="38100" dir="2700000" algn="tl">
                    <a:srgbClr val="C0C0C0"/>
                  </a:outerShdw>
                </a:effectLst>
              </a:rPr>
              <a:t>d.</a:t>
            </a:r>
            <a:r>
              <a:rPr lang="da-DK" sz="2400" i="0">
                <a:effectLst>
                  <a:outerShdw blurRad="38100" dist="38100" dir="2700000" algn="tl">
                    <a:srgbClr val="C0C0C0"/>
                  </a:outerShdw>
                </a:effectLst>
              </a:rPr>
              <a:t>  −7 mod 10</a:t>
            </a:r>
            <a:endParaRPr lang="en-US" sz="2400" i="0">
              <a:effectLst>
                <a:outerShdw blurRad="38100" dist="38100" dir="2700000" algn="tl">
                  <a:srgbClr val="C0C0C0"/>
                </a:outerShdw>
              </a:effectLst>
            </a:endParaRPr>
          </a:p>
        </p:txBody>
      </p:sp>
      <p:sp>
        <p:nvSpPr>
          <p:cNvPr id="921612" name="Rectangle 12"/>
          <p:cNvSpPr>
            <a:spLocks noChangeArrowheads="1"/>
          </p:cNvSpPr>
          <p:nvPr/>
        </p:nvSpPr>
        <p:spPr bwMode="auto">
          <a:xfrm>
            <a:off x="228600" y="3376613"/>
            <a:ext cx="8229600" cy="2720975"/>
          </a:xfrm>
          <a:prstGeom prst="rect">
            <a:avLst/>
          </a:prstGeom>
          <a:noFill/>
          <a:ln w="9525">
            <a:noFill/>
            <a:miter lim="800000"/>
            <a:headEnd/>
            <a:tailEnd/>
          </a:ln>
          <a:effectLst/>
        </p:spPr>
        <p:txBody>
          <a:bodyPr anchor="ctr">
            <a:spAutoFit/>
          </a:bodyPr>
          <a:lstStyle/>
          <a:p>
            <a:pPr marL="457200" indent="-457200" eaLnBrk="1" hangingPunct="1">
              <a:spcAft>
                <a:spcPct val="40000"/>
              </a:spcAft>
              <a:buFontTx/>
              <a:buAutoNum type="alphaLcPeriod"/>
              <a:defRPr/>
            </a:pPr>
            <a:r>
              <a:rPr lang="en-US" sz="2400" i="0" dirty="0">
                <a:effectLst>
                  <a:outerShdw blurRad="38100" dist="38100" dir="2700000" algn="tl">
                    <a:srgbClr val="C0C0C0"/>
                  </a:outerShdw>
                </a:effectLst>
              </a:rPr>
              <a:t>Dividing 27 by 5 results in </a:t>
            </a:r>
            <a:r>
              <a:rPr lang="en-US" sz="2400" dirty="0">
                <a:effectLst>
                  <a:outerShdw blurRad="38100" dist="38100" dir="2700000" algn="tl">
                    <a:srgbClr val="C0C0C0"/>
                  </a:outerShdw>
                </a:effectLst>
              </a:rPr>
              <a:t>r</a:t>
            </a:r>
            <a:r>
              <a:rPr lang="en-US" sz="2400" i="0" dirty="0">
                <a:effectLst>
                  <a:outerShdw blurRad="38100" dist="38100" dir="2700000" algn="tl">
                    <a:srgbClr val="C0C0C0"/>
                  </a:outerShdw>
                </a:effectLst>
              </a:rPr>
              <a:t> = 2</a:t>
            </a:r>
          </a:p>
          <a:p>
            <a:pPr marL="457200" indent="-457200" eaLnBrk="1" hangingPunct="1">
              <a:spcAft>
                <a:spcPct val="40000"/>
              </a:spcAft>
              <a:buFontTx/>
              <a:buAutoNum type="alphaLcPeriod"/>
              <a:defRPr/>
            </a:pPr>
            <a:r>
              <a:rPr lang="en-US" sz="2400" i="0" dirty="0">
                <a:effectLst>
                  <a:outerShdw blurRad="38100" dist="38100" dir="2700000" algn="tl">
                    <a:srgbClr val="C0C0C0"/>
                  </a:outerShdw>
                </a:effectLst>
              </a:rPr>
              <a:t>Dividing 36 by 12 results in </a:t>
            </a:r>
            <a:r>
              <a:rPr lang="en-US" sz="2400" dirty="0">
                <a:effectLst>
                  <a:outerShdw blurRad="38100" dist="38100" dir="2700000" algn="tl">
                    <a:srgbClr val="C0C0C0"/>
                  </a:outerShdw>
                </a:effectLst>
              </a:rPr>
              <a:t>r</a:t>
            </a:r>
            <a:r>
              <a:rPr lang="en-US" sz="2400" i="0" dirty="0">
                <a:effectLst>
                  <a:outerShdw blurRad="38100" dist="38100" dir="2700000" algn="tl">
                    <a:srgbClr val="C0C0C0"/>
                  </a:outerShdw>
                </a:effectLst>
              </a:rPr>
              <a:t> = 0. </a:t>
            </a:r>
          </a:p>
          <a:p>
            <a:pPr marL="457200" indent="-457200" eaLnBrk="1" hangingPunct="1">
              <a:spcAft>
                <a:spcPct val="40000"/>
              </a:spcAft>
              <a:defRPr/>
            </a:pPr>
            <a:r>
              <a:rPr lang="en-US" sz="2400" i="0" dirty="0">
                <a:effectLst>
                  <a:outerShdw blurRad="38100" dist="38100" dir="2700000" algn="tl">
                    <a:srgbClr val="C0C0C0"/>
                  </a:outerShdw>
                </a:effectLst>
              </a:rPr>
              <a:t>c.   Dividing −18 by 14 results in </a:t>
            </a:r>
            <a:r>
              <a:rPr lang="en-US" sz="2400" dirty="0">
                <a:effectLst>
                  <a:outerShdw blurRad="38100" dist="38100" dir="2700000" algn="tl">
                    <a:srgbClr val="C0C0C0"/>
                  </a:outerShdw>
                </a:effectLst>
              </a:rPr>
              <a:t>r</a:t>
            </a:r>
            <a:r>
              <a:rPr lang="en-US" sz="2400" i="0" dirty="0">
                <a:effectLst>
                  <a:outerShdw blurRad="38100" dist="38100" dir="2700000" algn="tl">
                    <a:srgbClr val="C0C0C0"/>
                  </a:outerShdw>
                </a:effectLst>
              </a:rPr>
              <a:t> = −4. After adding the modulus </a:t>
            </a:r>
            <a:r>
              <a:rPr lang="en-US" sz="2400" dirty="0">
                <a:effectLst>
                  <a:outerShdw blurRad="38100" dist="38100" dir="2700000" algn="tl">
                    <a:srgbClr val="C0C0C0"/>
                  </a:outerShdw>
                </a:effectLst>
              </a:rPr>
              <a:t>r</a:t>
            </a:r>
            <a:r>
              <a:rPr lang="en-US" sz="2400" i="0" dirty="0">
                <a:effectLst>
                  <a:outerShdw blurRad="38100" dist="38100" dir="2700000" algn="tl">
                    <a:srgbClr val="C0C0C0"/>
                  </a:outerShdw>
                </a:effectLst>
              </a:rPr>
              <a:t> = 10</a:t>
            </a:r>
          </a:p>
          <a:p>
            <a:pPr marL="457200" indent="-457200" eaLnBrk="1" hangingPunct="1">
              <a:spcAft>
                <a:spcPct val="40000"/>
              </a:spcAft>
              <a:defRPr/>
            </a:pPr>
            <a:r>
              <a:rPr lang="en-US" sz="2400" i="0" dirty="0">
                <a:effectLst>
                  <a:outerShdw blurRad="38100" dist="38100" dir="2700000" algn="tl">
                    <a:srgbClr val="C0C0C0"/>
                  </a:outerShdw>
                </a:effectLst>
              </a:rPr>
              <a:t>d.   Dividing −7 by 10 results in r = −7. After adding the modulus to −7, r = 3. </a:t>
            </a:r>
          </a:p>
        </p:txBody>
      </p:sp>
      <p:sp>
        <p:nvSpPr>
          <p:cNvPr id="921613" name="Rectangle 13"/>
          <p:cNvSpPr>
            <a:spLocks noChangeArrowheads="1"/>
          </p:cNvSpPr>
          <p:nvPr/>
        </p:nvSpPr>
        <p:spPr bwMode="auto">
          <a:xfrm>
            <a:off x="228600" y="2971800"/>
            <a:ext cx="8229600" cy="457200"/>
          </a:xfrm>
          <a:prstGeom prst="rect">
            <a:avLst/>
          </a:prstGeom>
          <a:noFill/>
          <a:ln w="9525">
            <a:noFill/>
            <a:miter lim="800000"/>
            <a:headEnd/>
            <a:tailEnd/>
          </a:ln>
          <a:effectLst/>
        </p:spPr>
        <p:txBody>
          <a:bodyPr anchor="ctr">
            <a:spAutoFit/>
          </a:bodyPr>
          <a:lstStyle/>
          <a:p>
            <a:pPr algn="just" eaLnBrk="1" hangingPunct="1">
              <a:defRPr/>
            </a:pPr>
            <a:r>
              <a:rPr lang="en-US" sz="2400" i="0" dirty="0">
                <a:solidFill>
                  <a:schemeClr val="hlink"/>
                </a:solidFill>
                <a:effectLst>
                  <a:outerShdw blurRad="38100" dist="38100" dir="2700000" algn="tl">
                    <a:srgbClr val="C0C0C0"/>
                  </a:outerShdw>
                </a:effectLst>
              </a:rPr>
              <a:t>Solution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21612"/>
                                        </p:tgtEl>
                                        <p:attrNameLst>
                                          <p:attrName>style.visibility</p:attrName>
                                        </p:attrNameLst>
                                      </p:cBhvr>
                                      <p:to>
                                        <p:strVal val="visible"/>
                                      </p:to>
                                    </p:set>
                                    <p:anim calcmode="lin" valueType="num">
                                      <p:cBhvr additive="base">
                                        <p:cTn id="7" dur="500" fill="hold"/>
                                        <p:tgtEl>
                                          <p:spTgt spid="921612"/>
                                        </p:tgtEl>
                                        <p:attrNameLst>
                                          <p:attrName>ppt_x</p:attrName>
                                        </p:attrNameLst>
                                      </p:cBhvr>
                                      <p:tavLst>
                                        <p:tav tm="0">
                                          <p:val>
                                            <p:strVal val="#ppt_x"/>
                                          </p:val>
                                        </p:tav>
                                        <p:tav tm="100000">
                                          <p:val>
                                            <p:strVal val="#ppt_x"/>
                                          </p:val>
                                        </p:tav>
                                      </p:tavLst>
                                    </p:anim>
                                    <p:anim calcmode="lin" valueType="num">
                                      <p:cBhvr additive="base">
                                        <p:cTn id="8" dur="500" fill="hold"/>
                                        <p:tgtEl>
                                          <p:spTgt spid="9216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1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1"/>
          <p:cNvSpPr>
            <a:spLocks noGrp="1"/>
          </p:cNvSpPr>
          <p:nvPr>
            <p:ph type="sldNum" sz="quarter" idx="10"/>
          </p:nvPr>
        </p:nvSpPr>
        <p:spPr>
          <a:noFill/>
        </p:spPr>
        <p:txBody>
          <a:bodyPr/>
          <a:lstStyle/>
          <a:p>
            <a:r>
              <a:rPr lang="en-US" altLang="en-US"/>
              <a:t>2.</a:t>
            </a:r>
            <a:fld id="{82BF6CE2-20A5-42B2-9CE1-482D7E2F3CBB}" type="slidenum">
              <a:rPr lang="en-US" altLang="en-US"/>
              <a:pPr/>
              <a:t>37</a:t>
            </a:fld>
            <a:endParaRPr lang="en-US" altLang="en-US"/>
          </a:p>
        </p:txBody>
      </p:sp>
      <p:sp>
        <p:nvSpPr>
          <p:cNvPr id="39939"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39940"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39941"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39942"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39943"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39944"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39945"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39946" name="Rectangle 9"/>
          <p:cNvSpPr>
            <a:spLocks noChangeArrowheads="1"/>
          </p:cNvSpPr>
          <p:nvPr/>
        </p:nvSpPr>
        <p:spPr bwMode="auto">
          <a:xfrm>
            <a:off x="228600" y="1066800"/>
            <a:ext cx="8686800" cy="1373188"/>
          </a:xfrm>
          <a:prstGeom prst="rect">
            <a:avLst/>
          </a:prstGeom>
          <a:solidFill>
            <a:schemeClr val="bg1"/>
          </a:solidFill>
          <a:ln w="9525">
            <a:noFill/>
            <a:miter lim="800000"/>
            <a:headEnd/>
            <a:tailEnd/>
          </a:ln>
        </p:spPr>
        <p:txBody>
          <a:bodyPr>
            <a:spAutoFit/>
          </a:bodyPr>
          <a:lstStyle/>
          <a:p>
            <a:pPr algn="just"/>
            <a:r>
              <a:rPr lang="en-US" altLang="en-US" sz="2800"/>
              <a:t>The modulo operation creates a set, which in modular arithmetic is referred to as </a:t>
            </a:r>
            <a:r>
              <a:rPr lang="en-US" altLang="en-US" sz="2800">
                <a:solidFill>
                  <a:schemeClr val="hlink"/>
                </a:solidFill>
              </a:rPr>
              <a:t>the set of least residues modulo n</a:t>
            </a:r>
            <a:r>
              <a:rPr lang="en-US" altLang="en-US" sz="2800"/>
              <a:t>, </a:t>
            </a:r>
            <a:r>
              <a:rPr lang="en-US" altLang="en-US" sz="2800">
                <a:solidFill>
                  <a:schemeClr val="hlink"/>
                </a:solidFill>
              </a:rPr>
              <a:t>or Z</a:t>
            </a:r>
            <a:r>
              <a:rPr lang="en-US" altLang="en-US" sz="2800" baseline="-25000">
                <a:solidFill>
                  <a:schemeClr val="hlink"/>
                </a:solidFill>
              </a:rPr>
              <a:t>n</a:t>
            </a:r>
            <a:r>
              <a:rPr lang="en-US" altLang="en-US" sz="2800"/>
              <a:t>. </a:t>
            </a:r>
          </a:p>
        </p:txBody>
      </p:sp>
      <p:sp>
        <p:nvSpPr>
          <p:cNvPr id="39947" name="Text Box 10"/>
          <p:cNvSpPr txBox="1">
            <a:spLocks noChangeArrowheads="1"/>
          </p:cNvSpPr>
          <p:nvPr/>
        </p:nvSpPr>
        <p:spPr bwMode="auto">
          <a:xfrm>
            <a:off x="1143000" y="0"/>
            <a:ext cx="3752850" cy="579438"/>
          </a:xfrm>
          <a:prstGeom prst="rect">
            <a:avLst/>
          </a:prstGeom>
          <a:noFill/>
          <a:ln w="9525">
            <a:noFill/>
            <a:miter lim="800000"/>
            <a:headEnd/>
            <a:tailEnd/>
          </a:ln>
        </p:spPr>
        <p:txBody>
          <a:bodyPr wrap="none">
            <a:spAutoFit/>
          </a:bodyPr>
          <a:lstStyle/>
          <a:p>
            <a:r>
              <a:rPr lang="en-US" altLang="en-US" sz="3200">
                <a:solidFill>
                  <a:schemeClr val="hlink"/>
                </a:solidFill>
              </a:rPr>
              <a:t>2.2.2  Set of Residues</a:t>
            </a:r>
          </a:p>
        </p:txBody>
      </p:sp>
      <p:pic>
        <p:nvPicPr>
          <p:cNvPr id="39948" name="Picture 13"/>
          <p:cNvPicPr>
            <a:picLocks noChangeAspect="1" noChangeArrowheads="1"/>
          </p:cNvPicPr>
          <p:nvPr/>
        </p:nvPicPr>
        <p:blipFill>
          <a:blip r:embed="rId3"/>
          <a:srcRect/>
          <a:stretch>
            <a:fillRect/>
          </a:stretch>
        </p:blipFill>
        <p:spPr bwMode="auto">
          <a:xfrm>
            <a:off x="911225" y="4521200"/>
            <a:ext cx="7165975" cy="1117600"/>
          </a:xfrm>
          <a:prstGeom prst="rect">
            <a:avLst/>
          </a:prstGeom>
          <a:noFill/>
          <a:ln w="9525">
            <a:noFill/>
            <a:miter lim="800000"/>
            <a:headEnd/>
            <a:tailEnd/>
          </a:ln>
        </p:spPr>
      </p:pic>
      <p:sp>
        <p:nvSpPr>
          <p:cNvPr id="39949" name="Text Box 14"/>
          <p:cNvSpPr txBox="1">
            <a:spLocks noChangeArrowheads="1"/>
          </p:cNvSpPr>
          <p:nvPr/>
        </p:nvSpPr>
        <p:spPr bwMode="auto">
          <a:xfrm>
            <a:off x="2935288" y="3505200"/>
            <a:ext cx="3160712" cy="457200"/>
          </a:xfrm>
          <a:prstGeom prst="rect">
            <a:avLst/>
          </a:prstGeom>
          <a:noFill/>
          <a:ln w="9525">
            <a:noFill/>
            <a:miter lim="800000"/>
            <a:headEnd/>
            <a:tailEnd/>
          </a:ln>
        </p:spPr>
        <p:txBody>
          <a:bodyPr wrap="none">
            <a:spAutoFit/>
          </a:bodyPr>
          <a:lstStyle/>
          <a:p>
            <a:r>
              <a:rPr lang="en-US" altLang="en-US" sz="2400" i="0">
                <a:solidFill>
                  <a:schemeClr val="folHlink"/>
                </a:solidFill>
              </a:rPr>
              <a:t>Figure 2.10  </a:t>
            </a:r>
            <a:r>
              <a:rPr lang="en-US" altLang="en-US" sz="2000"/>
              <a:t>Some Z</a:t>
            </a:r>
            <a:r>
              <a:rPr lang="en-US" altLang="en-US" sz="2400" baseline="-25000"/>
              <a:t>n</a:t>
            </a:r>
            <a:r>
              <a:rPr lang="en-US" altLang="en-US" sz="2000"/>
              <a:t> sets</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1"/>
          <p:cNvSpPr>
            <a:spLocks noGrp="1"/>
          </p:cNvSpPr>
          <p:nvPr>
            <p:ph type="sldNum" sz="quarter" idx="10"/>
          </p:nvPr>
        </p:nvSpPr>
        <p:spPr>
          <a:noFill/>
        </p:spPr>
        <p:txBody>
          <a:bodyPr/>
          <a:lstStyle/>
          <a:p>
            <a:r>
              <a:rPr lang="en-US" altLang="en-US"/>
              <a:t>2.</a:t>
            </a:r>
            <a:fld id="{639006C6-C3F9-40CE-AE6D-CE2112B27830}" type="slidenum">
              <a:rPr lang="en-US" altLang="en-US"/>
              <a:pPr/>
              <a:t>38</a:t>
            </a:fld>
            <a:endParaRPr lang="en-US" altLang="en-US"/>
          </a:p>
        </p:txBody>
      </p:sp>
      <p:sp>
        <p:nvSpPr>
          <p:cNvPr id="40963"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40964"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40965"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40966"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40967"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40968"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40969"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40970" name="Rectangle 9"/>
          <p:cNvSpPr>
            <a:spLocks noChangeArrowheads="1"/>
          </p:cNvSpPr>
          <p:nvPr/>
        </p:nvSpPr>
        <p:spPr bwMode="auto">
          <a:xfrm>
            <a:off x="228600" y="1066800"/>
            <a:ext cx="8686800" cy="946150"/>
          </a:xfrm>
          <a:prstGeom prst="rect">
            <a:avLst/>
          </a:prstGeom>
          <a:solidFill>
            <a:schemeClr val="bg1"/>
          </a:solidFill>
          <a:ln w="9525">
            <a:noFill/>
            <a:miter lim="800000"/>
            <a:headEnd/>
            <a:tailEnd/>
          </a:ln>
        </p:spPr>
        <p:txBody>
          <a:bodyPr>
            <a:spAutoFit/>
          </a:bodyPr>
          <a:lstStyle/>
          <a:p>
            <a:pPr algn="just"/>
            <a:r>
              <a:rPr lang="en-US" altLang="en-US" sz="2800"/>
              <a:t>To show that two integers are congruent, we use the congruence operator </a:t>
            </a:r>
            <a:r>
              <a:rPr lang="en-US" altLang="en-US" sz="2800" i="0"/>
              <a:t>( </a:t>
            </a:r>
            <a:r>
              <a:rPr lang="en-US" altLang="en-US" sz="2800">
                <a:solidFill>
                  <a:schemeClr val="hlink"/>
                </a:solidFill>
              </a:rPr>
              <a:t>≡</a:t>
            </a:r>
            <a:r>
              <a:rPr lang="en-US" altLang="en-US" sz="2800"/>
              <a:t> </a:t>
            </a:r>
            <a:r>
              <a:rPr lang="en-US" altLang="en-US" sz="2800" i="0"/>
              <a:t>)</a:t>
            </a:r>
            <a:r>
              <a:rPr lang="en-US" altLang="en-US" sz="2800"/>
              <a:t>. For example, we write:</a:t>
            </a:r>
          </a:p>
        </p:txBody>
      </p:sp>
      <p:sp>
        <p:nvSpPr>
          <p:cNvPr id="40971" name="Text Box 10"/>
          <p:cNvSpPr txBox="1">
            <a:spLocks noChangeArrowheads="1"/>
          </p:cNvSpPr>
          <p:nvPr/>
        </p:nvSpPr>
        <p:spPr bwMode="auto">
          <a:xfrm>
            <a:off x="1143000" y="0"/>
            <a:ext cx="3255963" cy="579438"/>
          </a:xfrm>
          <a:prstGeom prst="rect">
            <a:avLst/>
          </a:prstGeom>
          <a:noFill/>
          <a:ln w="9525">
            <a:noFill/>
            <a:miter lim="800000"/>
            <a:headEnd/>
            <a:tailEnd/>
          </a:ln>
        </p:spPr>
        <p:txBody>
          <a:bodyPr wrap="none">
            <a:spAutoFit/>
          </a:bodyPr>
          <a:lstStyle/>
          <a:p>
            <a:r>
              <a:rPr lang="en-US" altLang="en-US" sz="3200">
                <a:solidFill>
                  <a:schemeClr val="hlink"/>
                </a:solidFill>
              </a:rPr>
              <a:t>2.2.3  Congruence</a:t>
            </a:r>
          </a:p>
        </p:txBody>
      </p:sp>
      <p:pic>
        <p:nvPicPr>
          <p:cNvPr id="40972" name="Picture 11"/>
          <p:cNvPicPr>
            <a:picLocks noChangeAspect="1" noChangeArrowheads="1"/>
          </p:cNvPicPr>
          <p:nvPr/>
        </p:nvPicPr>
        <p:blipFill>
          <a:blip r:embed="rId3"/>
          <a:srcRect/>
          <a:stretch>
            <a:fillRect/>
          </a:stretch>
        </p:blipFill>
        <p:spPr bwMode="auto">
          <a:xfrm>
            <a:off x="849313" y="3314700"/>
            <a:ext cx="7304087" cy="1181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1"/>
          <p:cNvSpPr>
            <a:spLocks noGrp="1"/>
          </p:cNvSpPr>
          <p:nvPr>
            <p:ph type="sldNum" sz="quarter" idx="10"/>
          </p:nvPr>
        </p:nvSpPr>
        <p:spPr>
          <a:noFill/>
        </p:spPr>
        <p:txBody>
          <a:bodyPr/>
          <a:lstStyle/>
          <a:p>
            <a:r>
              <a:rPr lang="en-US" altLang="en-US"/>
              <a:t>2.</a:t>
            </a:r>
            <a:fld id="{3E9660B7-25C1-4BF1-9ADE-BE82B320C32C}" type="slidenum">
              <a:rPr lang="en-US" altLang="en-US"/>
              <a:pPr/>
              <a:t>39</a:t>
            </a:fld>
            <a:endParaRPr lang="en-US" altLang="en-US"/>
          </a:p>
        </p:txBody>
      </p:sp>
      <p:sp>
        <p:nvSpPr>
          <p:cNvPr id="41987"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41988"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41989"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41990"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41991"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41992"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41993"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41994" name="Text Box 10"/>
          <p:cNvSpPr txBox="1">
            <a:spLocks noChangeArrowheads="1"/>
          </p:cNvSpPr>
          <p:nvPr/>
        </p:nvSpPr>
        <p:spPr bwMode="auto">
          <a:xfrm>
            <a:off x="1143000" y="0"/>
            <a:ext cx="2960688" cy="579438"/>
          </a:xfrm>
          <a:prstGeom prst="rect">
            <a:avLst/>
          </a:prstGeom>
          <a:noFill/>
          <a:ln w="9525">
            <a:noFill/>
            <a:miter lim="800000"/>
            <a:headEnd/>
            <a:tailEnd/>
          </a:ln>
        </p:spPr>
        <p:txBody>
          <a:bodyPr wrap="none">
            <a:spAutoFit/>
          </a:bodyPr>
          <a:lstStyle/>
          <a:p>
            <a:r>
              <a:rPr lang="en-US" altLang="en-US" sz="3200"/>
              <a:t>2.2.3  Continued</a:t>
            </a:r>
          </a:p>
        </p:txBody>
      </p:sp>
      <p:pic>
        <p:nvPicPr>
          <p:cNvPr id="41995" name="Picture 12"/>
          <p:cNvPicPr>
            <a:picLocks noChangeAspect="1" noChangeArrowheads="1"/>
          </p:cNvPicPr>
          <p:nvPr/>
        </p:nvPicPr>
        <p:blipFill>
          <a:blip r:embed="rId3"/>
          <a:srcRect/>
          <a:stretch>
            <a:fillRect/>
          </a:stretch>
        </p:blipFill>
        <p:spPr bwMode="auto">
          <a:xfrm>
            <a:off x="819150" y="1655763"/>
            <a:ext cx="7486650" cy="4059237"/>
          </a:xfrm>
          <a:prstGeom prst="rect">
            <a:avLst/>
          </a:prstGeom>
          <a:noFill/>
          <a:ln w="9525">
            <a:noFill/>
            <a:miter lim="800000"/>
            <a:headEnd/>
            <a:tailEnd/>
          </a:ln>
        </p:spPr>
      </p:pic>
      <p:sp>
        <p:nvSpPr>
          <p:cNvPr id="41996" name="Text Box 13"/>
          <p:cNvSpPr txBox="1">
            <a:spLocks noChangeArrowheads="1"/>
          </p:cNvSpPr>
          <p:nvPr/>
        </p:nvSpPr>
        <p:spPr bwMode="auto">
          <a:xfrm>
            <a:off x="1143000" y="533400"/>
            <a:ext cx="4233863" cy="457200"/>
          </a:xfrm>
          <a:prstGeom prst="rect">
            <a:avLst/>
          </a:prstGeom>
          <a:noFill/>
          <a:ln w="9525">
            <a:noFill/>
            <a:miter lim="800000"/>
            <a:headEnd/>
            <a:tailEnd/>
          </a:ln>
        </p:spPr>
        <p:txBody>
          <a:bodyPr wrap="none">
            <a:spAutoFit/>
          </a:bodyPr>
          <a:lstStyle/>
          <a:p>
            <a:r>
              <a:rPr lang="en-US" altLang="en-US" sz="2400" i="0">
                <a:solidFill>
                  <a:schemeClr val="folHlink"/>
                </a:solidFill>
              </a:rPr>
              <a:t>Figure 2.11  </a:t>
            </a:r>
            <a:r>
              <a:rPr lang="en-US" altLang="en-US" sz="2000"/>
              <a:t>Concept of congruence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1"/>
          <p:cNvSpPr>
            <a:spLocks noGrp="1"/>
          </p:cNvSpPr>
          <p:nvPr>
            <p:ph type="sldNum" sz="quarter" idx="10"/>
          </p:nvPr>
        </p:nvSpPr>
        <p:spPr>
          <a:noFill/>
        </p:spPr>
        <p:txBody>
          <a:bodyPr/>
          <a:lstStyle/>
          <a:p>
            <a:r>
              <a:rPr lang="en-US" altLang="en-US"/>
              <a:t>2.</a:t>
            </a:r>
            <a:fld id="{262CD8DC-EAAA-4BDC-A0F7-AB5028D50459}" type="slidenum">
              <a:rPr lang="en-US" altLang="en-US"/>
              <a:pPr/>
              <a:t>4</a:t>
            </a:fld>
            <a:endParaRPr lang="en-US" altLang="en-US"/>
          </a:p>
        </p:txBody>
      </p:sp>
      <p:sp>
        <p:nvSpPr>
          <p:cNvPr id="6147"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6148"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6149"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6150"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6151"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6152"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6153"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6154" name="Rectangle 9"/>
          <p:cNvSpPr>
            <a:spLocks noChangeArrowheads="1"/>
          </p:cNvSpPr>
          <p:nvPr/>
        </p:nvSpPr>
        <p:spPr bwMode="auto">
          <a:xfrm>
            <a:off x="228600" y="1066800"/>
            <a:ext cx="8686800" cy="1373188"/>
          </a:xfrm>
          <a:prstGeom prst="rect">
            <a:avLst/>
          </a:prstGeom>
          <a:solidFill>
            <a:schemeClr val="bg1"/>
          </a:solidFill>
          <a:ln w="9525">
            <a:noFill/>
            <a:miter lim="800000"/>
            <a:headEnd/>
            <a:tailEnd/>
          </a:ln>
        </p:spPr>
        <p:txBody>
          <a:bodyPr>
            <a:spAutoFit/>
          </a:bodyPr>
          <a:lstStyle/>
          <a:p>
            <a:pPr algn="just"/>
            <a:r>
              <a:rPr lang="en-US" altLang="en-US" sz="2800"/>
              <a:t>The set of integers, denoted by Z, contains all integral numbers (with no fraction) from negative infinity to positive infinity (Figure 2.1). </a:t>
            </a:r>
          </a:p>
        </p:txBody>
      </p:sp>
      <p:sp>
        <p:nvSpPr>
          <p:cNvPr id="6155" name="Text Box 10"/>
          <p:cNvSpPr txBox="1">
            <a:spLocks noChangeArrowheads="1"/>
          </p:cNvSpPr>
          <p:nvPr/>
        </p:nvSpPr>
        <p:spPr bwMode="auto">
          <a:xfrm>
            <a:off x="1143000" y="0"/>
            <a:ext cx="3640138" cy="579438"/>
          </a:xfrm>
          <a:prstGeom prst="rect">
            <a:avLst/>
          </a:prstGeom>
          <a:noFill/>
          <a:ln w="9525">
            <a:noFill/>
            <a:miter lim="800000"/>
            <a:headEnd/>
            <a:tailEnd/>
          </a:ln>
        </p:spPr>
        <p:txBody>
          <a:bodyPr wrap="none">
            <a:spAutoFit/>
          </a:bodyPr>
          <a:lstStyle/>
          <a:p>
            <a:r>
              <a:rPr lang="en-US" altLang="en-US" sz="3200">
                <a:solidFill>
                  <a:schemeClr val="hlink"/>
                </a:solidFill>
              </a:rPr>
              <a:t>2.1.1  Set of Integers</a:t>
            </a:r>
          </a:p>
        </p:txBody>
      </p:sp>
      <p:sp>
        <p:nvSpPr>
          <p:cNvPr id="6156" name="Text Box 12"/>
          <p:cNvSpPr txBox="1">
            <a:spLocks noChangeArrowheads="1"/>
          </p:cNvSpPr>
          <p:nvPr/>
        </p:nvSpPr>
        <p:spPr bwMode="auto">
          <a:xfrm>
            <a:off x="2859088" y="3200400"/>
            <a:ext cx="3389312" cy="457200"/>
          </a:xfrm>
          <a:prstGeom prst="rect">
            <a:avLst/>
          </a:prstGeom>
          <a:noFill/>
          <a:ln w="9525">
            <a:noFill/>
            <a:miter lim="800000"/>
            <a:headEnd/>
            <a:tailEnd/>
          </a:ln>
        </p:spPr>
        <p:txBody>
          <a:bodyPr wrap="none">
            <a:spAutoFit/>
          </a:bodyPr>
          <a:lstStyle/>
          <a:p>
            <a:r>
              <a:rPr lang="en-US" altLang="en-US" sz="2400" i="0">
                <a:solidFill>
                  <a:schemeClr val="folHlink"/>
                </a:solidFill>
              </a:rPr>
              <a:t>Figure 2.1  </a:t>
            </a:r>
            <a:r>
              <a:rPr lang="en-US" altLang="en-US"/>
              <a:t>The set of integers</a:t>
            </a:r>
            <a:endParaRPr lang="en-US" altLang="en-US" sz="2000"/>
          </a:p>
        </p:txBody>
      </p:sp>
      <p:pic>
        <p:nvPicPr>
          <p:cNvPr id="6157" name="Picture 13"/>
          <p:cNvPicPr>
            <a:picLocks noChangeAspect="1" noChangeArrowheads="1"/>
          </p:cNvPicPr>
          <p:nvPr/>
        </p:nvPicPr>
        <p:blipFill>
          <a:blip r:embed="rId3"/>
          <a:srcRect/>
          <a:stretch>
            <a:fillRect/>
          </a:stretch>
        </p:blipFill>
        <p:spPr bwMode="auto">
          <a:xfrm>
            <a:off x="1943100" y="3789363"/>
            <a:ext cx="5256213" cy="7826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1"/>
          <p:cNvSpPr>
            <a:spLocks noGrp="1"/>
          </p:cNvSpPr>
          <p:nvPr>
            <p:ph type="sldNum" sz="quarter" idx="10"/>
          </p:nvPr>
        </p:nvSpPr>
        <p:spPr>
          <a:noFill/>
        </p:spPr>
        <p:txBody>
          <a:bodyPr/>
          <a:lstStyle/>
          <a:p>
            <a:r>
              <a:rPr lang="en-US" altLang="en-US"/>
              <a:t>2.</a:t>
            </a:r>
            <a:fld id="{D50676A4-5068-4A1D-B38A-B31269B0C449}" type="slidenum">
              <a:rPr lang="en-US" altLang="en-US"/>
              <a:pPr/>
              <a:t>40</a:t>
            </a:fld>
            <a:endParaRPr lang="en-US" altLang="en-US"/>
          </a:p>
        </p:txBody>
      </p:sp>
      <p:sp>
        <p:nvSpPr>
          <p:cNvPr id="43011"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43012"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43013"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43014"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43015"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43016"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43017"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43018" name="Rectangle 9"/>
          <p:cNvSpPr>
            <a:spLocks noChangeArrowheads="1"/>
          </p:cNvSpPr>
          <p:nvPr/>
        </p:nvSpPr>
        <p:spPr bwMode="auto">
          <a:xfrm>
            <a:off x="228600" y="1066800"/>
            <a:ext cx="8686800" cy="946150"/>
          </a:xfrm>
          <a:prstGeom prst="rect">
            <a:avLst/>
          </a:prstGeom>
          <a:solidFill>
            <a:schemeClr val="bg1"/>
          </a:solidFill>
          <a:ln w="9525">
            <a:noFill/>
            <a:miter lim="800000"/>
            <a:headEnd/>
            <a:tailEnd/>
          </a:ln>
        </p:spPr>
        <p:txBody>
          <a:bodyPr>
            <a:spAutoFit/>
          </a:bodyPr>
          <a:lstStyle/>
          <a:p>
            <a:pPr algn="just"/>
            <a:r>
              <a:rPr lang="en-US" altLang="en-US" sz="2800"/>
              <a:t>A residue class [a] or [a]</a:t>
            </a:r>
            <a:r>
              <a:rPr lang="en-US" altLang="en-US" sz="2800" baseline="-25000"/>
              <a:t>n</a:t>
            </a:r>
            <a:r>
              <a:rPr lang="en-US" altLang="en-US" sz="2800"/>
              <a:t> is the set of integers congruent modulo n. </a:t>
            </a:r>
          </a:p>
        </p:txBody>
      </p:sp>
      <p:sp>
        <p:nvSpPr>
          <p:cNvPr id="43019" name="Text Box 10"/>
          <p:cNvSpPr txBox="1">
            <a:spLocks noChangeArrowheads="1"/>
          </p:cNvSpPr>
          <p:nvPr/>
        </p:nvSpPr>
        <p:spPr bwMode="auto">
          <a:xfrm>
            <a:off x="1143000" y="0"/>
            <a:ext cx="2960688" cy="579438"/>
          </a:xfrm>
          <a:prstGeom prst="rect">
            <a:avLst/>
          </a:prstGeom>
          <a:noFill/>
          <a:ln w="9525">
            <a:noFill/>
            <a:miter lim="800000"/>
            <a:headEnd/>
            <a:tailEnd/>
          </a:ln>
        </p:spPr>
        <p:txBody>
          <a:bodyPr wrap="none">
            <a:spAutoFit/>
          </a:bodyPr>
          <a:lstStyle/>
          <a:p>
            <a:r>
              <a:rPr lang="en-US" altLang="en-US" sz="3200"/>
              <a:t>2.2.3  Continued</a:t>
            </a:r>
          </a:p>
        </p:txBody>
      </p:sp>
      <p:sp>
        <p:nvSpPr>
          <p:cNvPr id="43020" name="Text Box 12"/>
          <p:cNvSpPr txBox="1">
            <a:spLocks noChangeArrowheads="1"/>
          </p:cNvSpPr>
          <p:nvPr/>
        </p:nvSpPr>
        <p:spPr bwMode="auto">
          <a:xfrm>
            <a:off x="1143000" y="533400"/>
            <a:ext cx="2243138" cy="457200"/>
          </a:xfrm>
          <a:prstGeom prst="rect">
            <a:avLst/>
          </a:prstGeom>
          <a:noFill/>
          <a:ln w="9525">
            <a:noFill/>
            <a:miter lim="800000"/>
            <a:headEnd/>
            <a:tailEnd/>
          </a:ln>
        </p:spPr>
        <p:txBody>
          <a:bodyPr wrap="none">
            <a:spAutoFit/>
          </a:bodyPr>
          <a:lstStyle/>
          <a:p>
            <a:r>
              <a:rPr lang="en-US" altLang="en-US" sz="2400" i="0">
                <a:solidFill>
                  <a:schemeClr val="folHlink"/>
                </a:solidFill>
              </a:rPr>
              <a:t>Residue Classes</a:t>
            </a:r>
            <a:endParaRPr lang="en-US" altLang="en-US" sz="2000"/>
          </a:p>
        </p:txBody>
      </p:sp>
      <p:pic>
        <p:nvPicPr>
          <p:cNvPr id="43021" name="Picture 13"/>
          <p:cNvPicPr>
            <a:picLocks noChangeAspect="1" noChangeArrowheads="1"/>
          </p:cNvPicPr>
          <p:nvPr/>
        </p:nvPicPr>
        <p:blipFill>
          <a:blip r:embed="rId3"/>
          <a:srcRect/>
          <a:stretch>
            <a:fillRect/>
          </a:stretch>
        </p:blipFill>
        <p:spPr bwMode="auto">
          <a:xfrm>
            <a:off x="868363" y="2590800"/>
            <a:ext cx="7742237" cy="2860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1"/>
          <p:cNvSpPr>
            <a:spLocks noGrp="1"/>
          </p:cNvSpPr>
          <p:nvPr>
            <p:ph type="sldNum" sz="quarter" idx="10"/>
          </p:nvPr>
        </p:nvSpPr>
        <p:spPr>
          <a:noFill/>
        </p:spPr>
        <p:txBody>
          <a:bodyPr/>
          <a:lstStyle/>
          <a:p>
            <a:r>
              <a:rPr lang="en-US" altLang="en-US"/>
              <a:t>2.</a:t>
            </a:r>
            <a:fld id="{9BD33CA7-E90F-4888-870B-2F6CF2CFE6D6}" type="slidenum">
              <a:rPr lang="en-US" altLang="en-US"/>
              <a:pPr/>
              <a:t>41</a:t>
            </a:fld>
            <a:endParaRPr lang="en-US" altLang="en-US"/>
          </a:p>
        </p:txBody>
      </p:sp>
      <p:sp>
        <p:nvSpPr>
          <p:cNvPr id="44035"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44036"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44037"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44038"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44039"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44040"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44041"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44042" name="Text Box 10"/>
          <p:cNvSpPr txBox="1">
            <a:spLocks noChangeArrowheads="1"/>
          </p:cNvSpPr>
          <p:nvPr/>
        </p:nvSpPr>
        <p:spPr bwMode="auto">
          <a:xfrm>
            <a:off x="1143000" y="0"/>
            <a:ext cx="2960688" cy="579438"/>
          </a:xfrm>
          <a:prstGeom prst="rect">
            <a:avLst/>
          </a:prstGeom>
          <a:noFill/>
          <a:ln w="9525">
            <a:noFill/>
            <a:miter lim="800000"/>
            <a:headEnd/>
            <a:tailEnd/>
          </a:ln>
        </p:spPr>
        <p:txBody>
          <a:bodyPr wrap="none">
            <a:spAutoFit/>
          </a:bodyPr>
          <a:lstStyle/>
          <a:p>
            <a:r>
              <a:rPr lang="en-US" altLang="en-US" sz="3200"/>
              <a:t>2.2.3  Continued</a:t>
            </a:r>
          </a:p>
        </p:txBody>
      </p:sp>
      <p:pic>
        <p:nvPicPr>
          <p:cNvPr id="44043" name="Picture 13"/>
          <p:cNvPicPr>
            <a:picLocks noChangeAspect="1" noChangeArrowheads="1"/>
          </p:cNvPicPr>
          <p:nvPr/>
        </p:nvPicPr>
        <p:blipFill>
          <a:blip r:embed="rId3"/>
          <a:srcRect/>
          <a:stretch>
            <a:fillRect/>
          </a:stretch>
        </p:blipFill>
        <p:spPr bwMode="auto">
          <a:xfrm>
            <a:off x="319088" y="1717675"/>
            <a:ext cx="8520112" cy="3692525"/>
          </a:xfrm>
          <a:prstGeom prst="rect">
            <a:avLst/>
          </a:prstGeom>
          <a:noFill/>
          <a:ln w="9525">
            <a:noFill/>
            <a:miter lim="800000"/>
            <a:headEnd/>
            <a:tailEnd/>
          </a:ln>
        </p:spPr>
      </p:pic>
      <p:sp>
        <p:nvSpPr>
          <p:cNvPr id="44044" name="Text Box 14"/>
          <p:cNvSpPr txBox="1">
            <a:spLocks noChangeArrowheads="1"/>
          </p:cNvSpPr>
          <p:nvPr/>
        </p:nvSpPr>
        <p:spPr bwMode="auto">
          <a:xfrm>
            <a:off x="1079500" y="533400"/>
            <a:ext cx="5778500" cy="457200"/>
          </a:xfrm>
          <a:prstGeom prst="rect">
            <a:avLst/>
          </a:prstGeom>
          <a:noFill/>
          <a:ln w="9525">
            <a:noFill/>
            <a:miter lim="800000"/>
            <a:headEnd/>
            <a:tailEnd/>
          </a:ln>
        </p:spPr>
        <p:txBody>
          <a:bodyPr wrap="none">
            <a:spAutoFit/>
          </a:bodyPr>
          <a:lstStyle/>
          <a:p>
            <a:r>
              <a:rPr lang="en-US" altLang="en-US" sz="2400" i="0">
                <a:solidFill>
                  <a:schemeClr val="folHlink"/>
                </a:solidFill>
              </a:rPr>
              <a:t>Figure 2.12  </a:t>
            </a:r>
            <a:r>
              <a:rPr lang="en-US" altLang="en-US" sz="2000"/>
              <a:t>Comparison of Z and Z</a:t>
            </a:r>
            <a:r>
              <a:rPr lang="en-US" altLang="en-US" sz="2000" baseline="-25000"/>
              <a:t>n</a:t>
            </a:r>
            <a:r>
              <a:rPr lang="en-US" altLang="en-US" sz="2000"/>
              <a:t> using graphs</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1"/>
          <p:cNvSpPr>
            <a:spLocks noGrp="1"/>
          </p:cNvSpPr>
          <p:nvPr>
            <p:ph type="sldNum" sz="quarter" idx="10"/>
          </p:nvPr>
        </p:nvSpPr>
        <p:spPr>
          <a:noFill/>
        </p:spPr>
        <p:txBody>
          <a:bodyPr/>
          <a:lstStyle/>
          <a:p>
            <a:r>
              <a:rPr lang="en-US" altLang="en-US"/>
              <a:t>2.</a:t>
            </a:r>
            <a:fld id="{92C53A63-200A-4825-AA54-FD73272619D8}" type="slidenum">
              <a:rPr lang="en-US" altLang="en-US"/>
              <a:pPr/>
              <a:t>42</a:t>
            </a:fld>
            <a:endParaRPr lang="en-US" altLang="en-US"/>
          </a:p>
        </p:txBody>
      </p:sp>
      <p:sp>
        <p:nvSpPr>
          <p:cNvPr id="45059" name="Text Box 2"/>
          <p:cNvSpPr txBox="1">
            <a:spLocks noChangeArrowheads="1"/>
          </p:cNvSpPr>
          <p:nvPr/>
        </p:nvSpPr>
        <p:spPr bwMode="auto">
          <a:xfrm>
            <a:off x="1143000" y="533400"/>
            <a:ext cx="1944688" cy="457200"/>
          </a:xfrm>
          <a:prstGeom prst="rect">
            <a:avLst/>
          </a:prstGeom>
          <a:solidFill>
            <a:schemeClr val="folHlink"/>
          </a:solidFill>
          <a:ln w="9525">
            <a:noFill/>
            <a:miter lim="800000"/>
            <a:headEnd/>
            <a:tailEnd/>
          </a:ln>
        </p:spPr>
        <p:txBody>
          <a:bodyPr wrap="none">
            <a:spAutoFit/>
          </a:bodyPr>
          <a:lstStyle/>
          <a:p>
            <a:r>
              <a:rPr lang="en-US" altLang="en-US" sz="2400" i="0">
                <a:solidFill>
                  <a:schemeClr val="bg1"/>
                </a:solidFill>
              </a:rPr>
              <a:t>Example 2.15</a:t>
            </a:r>
            <a:endParaRPr lang="en-US" altLang="en-US" sz="2000">
              <a:solidFill>
                <a:schemeClr val="bg1"/>
              </a:solidFill>
            </a:endParaRPr>
          </a:p>
        </p:txBody>
      </p:sp>
      <p:sp>
        <p:nvSpPr>
          <p:cNvPr id="45060" name="Rectangle 3"/>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45061"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45062" name="Rectangle 5"/>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45063"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45064"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45065" name="Rectangle 8"/>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45066"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45067" name="Text Box 10"/>
          <p:cNvSpPr txBox="1">
            <a:spLocks noChangeArrowheads="1"/>
          </p:cNvSpPr>
          <p:nvPr/>
        </p:nvSpPr>
        <p:spPr bwMode="auto">
          <a:xfrm>
            <a:off x="1143000" y="0"/>
            <a:ext cx="3062288" cy="579438"/>
          </a:xfrm>
          <a:prstGeom prst="rect">
            <a:avLst/>
          </a:prstGeom>
          <a:noFill/>
          <a:ln w="9525">
            <a:noFill/>
            <a:miter lim="800000"/>
            <a:headEnd/>
            <a:tailEnd/>
          </a:ln>
        </p:spPr>
        <p:txBody>
          <a:bodyPr wrap="none">
            <a:spAutoFit/>
          </a:bodyPr>
          <a:lstStyle/>
          <a:p>
            <a:r>
              <a:rPr lang="en-US" altLang="en-US" sz="3200"/>
              <a:t>2.2.3   Continued</a:t>
            </a:r>
          </a:p>
        </p:txBody>
      </p:sp>
      <p:sp>
        <p:nvSpPr>
          <p:cNvPr id="935947" name="Rectangle 11"/>
          <p:cNvSpPr>
            <a:spLocks noChangeArrowheads="1"/>
          </p:cNvSpPr>
          <p:nvPr/>
        </p:nvSpPr>
        <p:spPr bwMode="auto">
          <a:xfrm>
            <a:off x="304800" y="1219200"/>
            <a:ext cx="8229600" cy="1187450"/>
          </a:xfrm>
          <a:prstGeom prst="rect">
            <a:avLst/>
          </a:prstGeom>
          <a:noFill/>
          <a:ln w="9525">
            <a:noFill/>
            <a:miter lim="800000"/>
            <a:headEnd/>
            <a:tailEnd/>
          </a:ln>
          <a:effectLst/>
        </p:spPr>
        <p:txBody>
          <a:bodyPr anchor="ctr">
            <a:spAutoFit/>
          </a:bodyPr>
          <a:lstStyle/>
          <a:p>
            <a:pPr algn="just" eaLnBrk="1" hangingPunct="1">
              <a:defRPr/>
            </a:pPr>
            <a:r>
              <a:rPr lang="en-US" sz="2400" i="0">
                <a:effectLst>
                  <a:outerShdw blurRad="38100" dist="38100" dir="2700000" algn="tl">
                    <a:srgbClr val="C0C0C0"/>
                  </a:outerShdw>
                </a:effectLst>
              </a:rPr>
              <a:t>We use modular arithmetic in our daily life; for example, we use a clock to measure time. Our clock system uses modulo 12 arithmetic. However, instead of a 0 we use the number 12. </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1"/>
          <p:cNvSpPr>
            <a:spLocks noGrp="1"/>
          </p:cNvSpPr>
          <p:nvPr>
            <p:ph type="sldNum" sz="quarter" idx="10"/>
          </p:nvPr>
        </p:nvSpPr>
        <p:spPr>
          <a:noFill/>
        </p:spPr>
        <p:txBody>
          <a:bodyPr/>
          <a:lstStyle/>
          <a:p>
            <a:r>
              <a:rPr lang="en-US" altLang="en-US"/>
              <a:t>2.</a:t>
            </a:r>
            <a:fld id="{D3368EBF-F3AE-498E-8043-7408F366DED6}" type="slidenum">
              <a:rPr lang="en-US" altLang="en-US"/>
              <a:pPr/>
              <a:t>43</a:t>
            </a:fld>
            <a:endParaRPr lang="en-US" altLang="en-US"/>
          </a:p>
        </p:txBody>
      </p:sp>
      <p:sp>
        <p:nvSpPr>
          <p:cNvPr id="46083"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46084"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46085"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46086"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46087"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46088"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46089"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46090" name="Rectangle 9"/>
          <p:cNvSpPr>
            <a:spLocks noChangeArrowheads="1"/>
          </p:cNvSpPr>
          <p:nvPr/>
        </p:nvSpPr>
        <p:spPr bwMode="auto">
          <a:xfrm>
            <a:off x="228600" y="989013"/>
            <a:ext cx="8686800" cy="1373187"/>
          </a:xfrm>
          <a:prstGeom prst="rect">
            <a:avLst/>
          </a:prstGeom>
          <a:solidFill>
            <a:schemeClr val="bg1"/>
          </a:solidFill>
          <a:ln w="9525">
            <a:noFill/>
            <a:miter lim="800000"/>
            <a:headEnd/>
            <a:tailEnd/>
          </a:ln>
        </p:spPr>
        <p:txBody>
          <a:bodyPr>
            <a:spAutoFit/>
          </a:bodyPr>
          <a:lstStyle/>
          <a:p>
            <a:pPr algn="just"/>
            <a:r>
              <a:rPr lang="en-US" altLang="en-US" sz="2800"/>
              <a:t>The three binary operations that we discussed for the set Z can also be defined for the set Zn. The result may need to be mapped to Zn using the mod operator.</a:t>
            </a:r>
          </a:p>
        </p:txBody>
      </p:sp>
      <p:sp>
        <p:nvSpPr>
          <p:cNvPr id="46091" name="Text Box 10"/>
          <p:cNvSpPr txBox="1">
            <a:spLocks noChangeArrowheads="1"/>
          </p:cNvSpPr>
          <p:nvPr/>
        </p:nvSpPr>
        <p:spPr bwMode="auto">
          <a:xfrm>
            <a:off x="1143000" y="0"/>
            <a:ext cx="3830638" cy="579438"/>
          </a:xfrm>
          <a:prstGeom prst="rect">
            <a:avLst/>
          </a:prstGeom>
          <a:noFill/>
          <a:ln w="9525">
            <a:noFill/>
            <a:miter lim="800000"/>
            <a:headEnd/>
            <a:tailEnd/>
          </a:ln>
        </p:spPr>
        <p:txBody>
          <a:bodyPr wrap="none">
            <a:spAutoFit/>
          </a:bodyPr>
          <a:lstStyle/>
          <a:p>
            <a:r>
              <a:rPr lang="en-US" altLang="en-US" sz="3200">
                <a:solidFill>
                  <a:schemeClr val="hlink"/>
                </a:solidFill>
              </a:rPr>
              <a:t>2.2.4  Operation in Z</a:t>
            </a:r>
            <a:r>
              <a:rPr lang="en-US" altLang="en-US" sz="3200" baseline="-25000">
                <a:solidFill>
                  <a:schemeClr val="hlink"/>
                </a:solidFill>
              </a:rPr>
              <a:t>n</a:t>
            </a:r>
          </a:p>
        </p:txBody>
      </p:sp>
      <p:pic>
        <p:nvPicPr>
          <p:cNvPr id="46092" name="Picture 12"/>
          <p:cNvPicPr>
            <a:picLocks noChangeAspect="1" noChangeArrowheads="1"/>
          </p:cNvPicPr>
          <p:nvPr/>
        </p:nvPicPr>
        <p:blipFill>
          <a:blip r:embed="rId3"/>
          <a:srcRect/>
          <a:stretch>
            <a:fillRect/>
          </a:stretch>
        </p:blipFill>
        <p:spPr bwMode="auto">
          <a:xfrm>
            <a:off x="2320925" y="3243263"/>
            <a:ext cx="4460875" cy="3233737"/>
          </a:xfrm>
          <a:prstGeom prst="rect">
            <a:avLst/>
          </a:prstGeom>
          <a:noFill/>
          <a:ln w="9525">
            <a:noFill/>
            <a:miter lim="800000"/>
            <a:headEnd/>
            <a:tailEnd/>
          </a:ln>
        </p:spPr>
      </p:pic>
      <p:sp>
        <p:nvSpPr>
          <p:cNvPr id="46093" name="Text Box 13"/>
          <p:cNvSpPr txBox="1">
            <a:spLocks noChangeArrowheads="1"/>
          </p:cNvSpPr>
          <p:nvPr/>
        </p:nvSpPr>
        <p:spPr bwMode="auto">
          <a:xfrm>
            <a:off x="1744663" y="2514600"/>
            <a:ext cx="4275137" cy="457200"/>
          </a:xfrm>
          <a:prstGeom prst="rect">
            <a:avLst/>
          </a:prstGeom>
          <a:noFill/>
          <a:ln w="9525">
            <a:noFill/>
            <a:miter lim="800000"/>
            <a:headEnd/>
            <a:tailEnd/>
          </a:ln>
        </p:spPr>
        <p:txBody>
          <a:bodyPr wrap="none">
            <a:spAutoFit/>
          </a:bodyPr>
          <a:lstStyle/>
          <a:p>
            <a:r>
              <a:rPr lang="en-US" altLang="en-US" sz="2400" i="0">
                <a:solidFill>
                  <a:schemeClr val="folHlink"/>
                </a:solidFill>
              </a:rPr>
              <a:t>Figure 2.13  </a:t>
            </a:r>
            <a:r>
              <a:rPr lang="en-US" altLang="en-US" sz="2000"/>
              <a:t>Binary operations in Z</a:t>
            </a:r>
            <a:r>
              <a:rPr lang="en-US" altLang="en-US" sz="2000" baseline="-25000"/>
              <a:t>n</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1"/>
          <p:cNvSpPr>
            <a:spLocks noGrp="1"/>
          </p:cNvSpPr>
          <p:nvPr>
            <p:ph type="sldNum" sz="quarter" idx="10"/>
          </p:nvPr>
        </p:nvSpPr>
        <p:spPr>
          <a:noFill/>
        </p:spPr>
        <p:txBody>
          <a:bodyPr/>
          <a:lstStyle/>
          <a:p>
            <a:r>
              <a:rPr lang="en-US" altLang="en-US"/>
              <a:t>2.</a:t>
            </a:r>
            <a:fld id="{5F911603-1528-47EF-B22F-C395FDC68748}" type="slidenum">
              <a:rPr lang="en-US" altLang="en-US"/>
              <a:pPr/>
              <a:t>44</a:t>
            </a:fld>
            <a:endParaRPr lang="en-US" altLang="en-US"/>
          </a:p>
        </p:txBody>
      </p:sp>
      <p:sp>
        <p:nvSpPr>
          <p:cNvPr id="47107" name="Text Box 2"/>
          <p:cNvSpPr txBox="1">
            <a:spLocks noChangeArrowheads="1"/>
          </p:cNvSpPr>
          <p:nvPr/>
        </p:nvSpPr>
        <p:spPr bwMode="auto">
          <a:xfrm>
            <a:off x="1143000" y="533400"/>
            <a:ext cx="1944688" cy="457200"/>
          </a:xfrm>
          <a:prstGeom prst="rect">
            <a:avLst/>
          </a:prstGeom>
          <a:solidFill>
            <a:schemeClr val="folHlink"/>
          </a:solidFill>
          <a:ln w="9525">
            <a:noFill/>
            <a:miter lim="800000"/>
            <a:headEnd/>
            <a:tailEnd/>
          </a:ln>
        </p:spPr>
        <p:txBody>
          <a:bodyPr wrap="none">
            <a:spAutoFit/>
          </a:bodyPr>
          <a:lstStyle/>
          <a:p>
            <a:r>
              <a:rPr lang="en-US" altLang="en-US" sz="2400" i="0">
                <a:solidFill>
                  <a:schemeClr val="bg1"/>
                </a:solidFill>
              </a:rPr>
              <a:t>Example 2.16</a:t>
            </a:r>
            <a:endParaRPr lang="en-US" altLang="en-US" sz="2000">
              <a:solidFill>
                <a:schemeClr val="bg1"/>
              </a:solidFill>
            </a:endParaRPr>
          </a:p>
        </p:txBody>
      </p:sp>
      <p:sp>
        <p:nvSpPr>
          <p:cNvPr id="47108" name="Rectangle 3"/>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47109"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47110" name="Rectangle 5"/>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47111"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47112"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47113" name="Rectangle 8"/>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47114"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47115" name="Text Box 10"/>
          <p:cNvSpPr txBox="1">
            <a:spLocks noChangeArrowheads="1"/>
          </p:cNvSpPr>
          <p:nvPr/>
        </p:nvSpPr>
        <p:spPr bwMode="auto">
          <a:xfrm>
            <a:off x="1143000" y="0"/>
            <a:ext cx="3062288" cy="579438"/>
          </a:xfrm>
          <a:prstGeom prst="rect">
            <a:avLst/>
          </a:prstGeom>
          <a:noFill/>
          <a:ln w="9525">
            <a:noFill/>
            <a:miter lim="800000"/>
            <a:headEnd/>
            <a:tailEnd/>
          </a:ln>
        </p:spPr>
        <p:txBody>
          <a:bodyPr wrap="none">
            <a:spAutoFit/>
          </a:bodyPr>
          <a:lstStyle/>
          <a:p>
            <a:r>
              <a:rPr lang="en-US" altLang="en-US" sz="3200"/>
              <a:t>2.2.4   Continued</a:t>
            </a:r>
          </a:p>
        </p:txBody>
      </p:sp>
      <p:sp>
        <p:nvSpPr>
          <p:cNvPr id="940043" name="Rectangle 11"/>
          <p:cNvSpPr>
            <a:spLocks noChangeArrowheads="1"/>
          </p:cNvSpPr>
          <p:nvPr/>
        </p:nvSpPr>
        <p:spPr bwMode="auto">
          <a:xfrm>
            <a:off x="304800" y="1114425"/>
            <a:ext cx="8229600" cy="1552575"/>
          </a:xfrm>
          <a:prstGeom prst="rect">
            <a:avLst/>
          </a:prstGeom>
          <a:noFill/>
          <a:ln w="9525">
            <a:noFill/>
            <a:miter lim="800000"/>
            <a:headEnd/>
            <a:tailEnd/>
          </a:ln>
          <a:effectLst/>
        </p:spPr>
        <p:txBody>
          <a:bodyPr anchor="ctr">
            <a:spAutoFit/>
          </a:bodyPr>
          <a:lstStyle/>
          <a:p>
            <a:pPr algn="just" eaLnBrk="1" hangingPunct="1">
              <a:defRPr/>
            </a:pPr>
            <a:r>
              <a:rPr lang="en-US" sz="2400" i="0">
                <a:effectLst>
                  <a:outerShdw blurRad="38100" dist="38100" dir="2700000" algn="tl">
                    <a:srgbClr val="C0C0C0"/>
                  </a:outerShdw>
                </a:effectLst>
              </a:rPr>
              <a:t>Perform the following operations (the inputs come from Zn):</a:t>
            </a:r>
          </a:p>
          <a:p>
            <a:pPr algn="just" eaLnBrk="1" hangingPunct="1">
              <a:defRPr/>
            </a:pPr>
            <a:r>
              <a:rPr lang="en-US" sz="2400" i="0">
                <a:effectLst>
                  <a:outerShdw blurRad="38100" dist="38100" dir="2700000" algn="tl">
                    <a:srgbClr val="C0C0C0"/>
                  </a:outerShdw>
                </a:effectLst>
              </a:rPr>
              <a:t>a. Add 7 to 14 in Z15.</a:t>
            </a:r>
          </a:p>
          <a:p>
            <a:pPr algn="just" eaLnBrk="1" hangingPunct="1">
              <a:defRPr/>
            </a:pPr>
            <a:r>
              <a:rPr lang="en-US" sz="2400" i="0">
                <a:effectLst>
                  <a:outerShdw blurRad="38100" dist="38100" dir="2700000" algn="tl">
                    <a:srgbClr val="C0C0C0"/>
                  </a:outerShdw>
                </a:effectLst>
              </a:rPr>
              <a:t>b. Subtract 11 from 7 in Z13.</a:t>
            </a:r>
          </a:p>
          <a:p>
            <a:pPr algn="just" eaLnBrk="1" hangingPunct="1">
              <a:defRPr/>
            </a:pPr>
            <a:r>
              <a:rPr lang="en-US" sz="2400" i="0">
                <a:effectLst>
                  <a:outerShdw blurRad="38100" dist="38100" dir="2700000" algn="tl">
                    <a:srgbClr val="C0C0C0"/>
                  </a:outerShdw>
                </a:effectLst>
              </a:rPr>
              <a:t>c. Multiply 11 by 7 in Z20.</a:t>
            </a:r>
          </a:p>
        </p:txBody>
      </p:sp>
      <p:sp>
        <p:nvSpPr>
          <p:cNvPr id="940045" name="Rectangle 13"/>
          <p:cNvSpPr>
            <a:spLocks noChangeArrowheads="1"/>
          </p:cNvSpPr>
          <p:nvPr/>
        </p:nvSpPr>
        <p:spPr bwMode="auto">
          <a:xfrm>
            <a:off x="228600" y="3200400"/>
            <a:ext cx="8229600" cy="457200"/>
          </a:xfrm>
          <a:prstGeom prst="rect">
            <a:avLst/>
          </a:prstGeom>
          <a:noFill/>
          <a:ln w="9525">
            <a:noFill/>
            <a:miter lim="800000"/>
            <a:headEnd/>
            <a:tailEnd/>
          </a:ln>
          <a:effectLst/>
        </p:spPr>
        <p:txBody>
          <a:bodyPr anchor="ctr">
            <a:spAutoFit/>
          </a:bodyPr>
          <a:lstStyle/>
          <a:p>
            <a:pPr algn="just" eaLnBrk="1" hangingPunct="1">
              <a:defRPr/>
            </a:pPr>
            <a:r>
              <a:rPr lang="en-US" sz="2400" i="0">
                <a:solidFill>
                  <a:schemeClr val="hlink"/>
                </a:solidFill>
                <a:effectLst>
                  <a:outerShdw blurRad="38100" dist="38100" dir="2700000" algn="tl">
                    <a:srgbClr val="C0C0C0"/>
                  </a:outerShdw>
                </a:effectLst>
              </a:rPr>
              <a:t>Solution</a:t>
            </a:r>
          </a:p>
        </p:txBody>
      </p:sp>
      <p:pic>
        <p:nvPicPr>
          <p:cNvPr id="47118" name="Picture 14"/>
          <p:cNvPicPr>
            <a:picLocks noChangeAspect="1" noChangeArrowheads="1"/>
          </p:cNvPicPr>
          <p:nvPr/>
        </p:nvPicPr>
        <p:blipFill>
          <a:blip r:embed="rId3"/>
          <a:srcRect/>
          <a:stretch>
            <a:fillRect/>
          </a:stretch>
        </p:blipFill>
        <p:spPr bwMode="auto">
          <a:xfrm>
            <a:off x="577850" y="3833813"/>
            <a:ext cx="7651750" cy="162718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7118"/>
                                        </p:tgtEl>
                                        <p:attrNameLst>
                                          <p:attrName>style.visibility</p:attrName>
                                        </p:attrNameLst>
                                      </p:cBhvr>
                                      <p:to>
                                        <p:strVal val="visible"/>
                                      </p:to>
                                    </p:set>
                                    <p:anim calcmode="lin" valueType="num">
                                      <p:cBhvr additive="base">
                                        <p:cTn id="7" dur="500" fill="hold"/>
                                        <p:tgtEl>
                                          <p:spTgt spid="47118"/>
                                        </p:tgtEl>
                                        <p:attrNameLst>
                                          <p:attrName>ppt_x</p:attrName>
                                        </p:attrNameLst>
                                      </p:cBhvr>
                                      <p:tavLst>
                                        <p:tav tm="0">
                                          <p:val>
                                            <p:strVal val="#ppt_x"/>
                                          </p:val>
                                        </p:tav>
                                        <p:tav tm="100000">
                                          <p:val>
                                            <p:strVal val="#ppt_x"/>
                                          </p:val>
                                        </p:tav>
                                      </p:tavLst>
                                    </p:anim>
                                    <p:anim calcmode="lin" valueType="num">
                                      <p:cBhvr additive="base">
                                        <p:cTn id="8" dur="500" fill="hold"/>
                                        <p:tgtEl>
                                          <p:spTgt spid="471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1"/>
          <p:cNvSpPr>
            <a:spLocks noGrp="1"/>
          </p:cNvSpPr>
          <p:nvPr>
            <p:ph type="sldNum" sz="quarter" idx="10"/>
          </p:nvPr>
        </p:nvSpPr>
        <p:spPr>
          <a:noFill/>
        </p:spPr>
        <p:txBody>
          <a:bodyPr/>
          <a:lstStyle/>
          <a:p>
            <a:r>
              <a:rPr lang="en-US" altLang="en-US"/>
              <a:t>2.</a:t>
            </a:r>
            <a:fld id="{7CC05E93-EE27-467F-B2DA-FD5C4E353986}" type="slidenum">
              <a:rPr lang="en-US" altLang="en-US"/>
              <a:pPr/>
              <a:t>45</a:t>
            </a:fld>
            <a:endParaRPr lang="en-US" altLang="en-US"/>
          </a:p>
        </p:txBody>
      </p:sp>
      <p:sp>
        <p:nvSpPr>
          <p:cNvPr id="49155" name="Text Box 2"/>
          <p:cNvSpPr txBox="1">
            <a:spLocks noChangeArrowheads="1"/>
          </p:cNvSpPr>
          <p:nvPr/>
        </p:nvSpPr>
        <p:spPr bwMode="auto">
          <a:xfrm>
            <a:off x="1143000" y="533400"/>
            <a:ext cx="1536700" cy="457200"/>
          </a:xfrm>
          <a:prstGeom prst="rect">
            <a:avLst/>
          </a:prstGeom>
          <a:noFill/>
          <a:ln w="9525">
            <a:noFill/>
            <a:miter lim="800000"/>
            <a:headEnd/>
            <a:tailEnd/>
          </a:ln>
        </p:spPr>
        <p:txBody>
          <a:bodyPr wrap="none">
            <a:spAutoFit/>
          </a:bodyPr>
          <a:lstStyle/>
          <a:p>
            <a:r>
              <a:rPr lang="en-US" altLang="en-US" sz="2400" i="0">
                <a:solidFill>
                  <a:schemeClr val="folHlink"/>
                </a:solidFill>
              </a:rPr>
              <a:t>Properties</a:t>
            </a:r>
            <a:endParaRPr lang="en-US" altLang="en-US" sz="2000"/>
          </a:p>
        </p:txBody>
      </p:sp>
      <p:sp>
        <p:nvSpPr>
          <p:cNvPr id="49156" name="Rectangle 3"/>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49157"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49158" name="Rectangle 5"/>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49159"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49160"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49161" name="Rectangle 8"/>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49162"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49163" name="Text Box 10"/>
          <p:cNvSpPr txBox="1">
            <a:spLocks noChangeArrowheads="1"/>
          </p:cNvSpPr>
          <p:nvPr/>
        </p:nvSpPr>
        <p:spPr bwMode="auto">
          <a:xfrm>
            <a:off x="1143000" y="0"/>
            <a:ext cx="3062288" cy="579438"/>
          </a:xfrm>
          <a:prstGeom prst="rect">
            <a:avLst/>
          </a:prstGeom>
          <a:noFill/>
          <a:ln w="9525">
            <a:noFill/>
            <a:miter lim="800000"/>
            <a:headEnd/>
            <a:tailEnd/>
          </a:ln>
        </p:spPr>
        <p:txBody>
          <a:bodyPr wrap="none">
            <a:spAutoFit/>
          </a:bodyPr>
          <a:lstStyle/>
          <a:p>
            <a:r>
              <a:rPr lang="en-US" altLang="en-US" sz="3200"/>
              <a:t>2.2.4   Continued</a:t>
            </a:r>
          </a:p>
        </p:txBody>
      </p:sp>
      <p:pic>
        <p:nvPicPr>
          <p:cNvPr id="49164" name="Picture 14"/>
          <p:cNvPicPr>
            <a:picLocks noChangeAspect="1" noChangeArrowheads="1"/>
          </p:cNvPicPr>
          <p:nvPr/>
        </p:nvPicPr>
        <p:blipFill>
          <a:blip r:embed="rId3"/>
          <a:srcRect/>
          <a:stretch>
            <a:fillRect/>
          </a:stretch>
        </p:blipFill>
        <p:spPr bwMode="auto">
          <a:xfrm>
            <a:off x="90488" y="2209800"/>
            <a:ext cx="8748712" cy="19415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1"/>
          <p:cNvSpPr>
            <a:spLocks noGrp="1"/>
          </p:cNvSpPr>
          <p:nvPr>
            <p:ph type="sldNum" sz="quarter" idx="10"/>
          </p:nvPr>
        </p:nvSpPr>
        <p:spPr>
          <a:noFill/>
        </p:spPr>
        <p:txBody>
          <a:bodyPr/>
          <a:lstStyle/>
          <a:p>
            <a:r>
              <a:rPr lang="en-US" altLang="en-US"/>
              <a:t>2.</a:t>
            </a:r>
            <a:fld id="{A21F0165-2060-4687-A288-9C05E5BC3DCA}" type="slidenum">
              <a:rPr lang="en-US" altLang="en-US"/>
              <a:pPr/>
              <a:t>46</a:t>
            </a:fld>
            <a:endParaRPr lang="en-US" altLang="en-US"/>
          </a:p>
        </p:txBody>
      </p:sp>
      <p:sp>
        <p:nvSpPr>
          <p:cNvPr id="50179" name="Rectangle 3"/>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50180"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50181" name="Rectangle 5"/>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50182"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50183"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50184" name="Rectangle 8"/>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50185"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50186" name="Text Box 10"/>
          <p:cNvSpPr txBox="1">
            <a:spLocks noChangeArrowheads="1"/>
          </p:cNvSpPr>
          <p:nvPr/>
        </p:nvSpPr>
        <p:spPr bwMode="auto">
          <a:xfrm>
            <a:off x="1143000" y="0"/>
            <a:ext cx="3062288" cy="579438"/>
          </a:xfrm>
          <a:prstGeom prst="rect">
            <a:avLst/>
          </a:prstGeom>
          <a:noFill/>
          <a:ln w="9525">
            <a:noFill/>
            <a:miter lim="800000"/>
            <a:headEnd/>
            <a:tailEnd/>
          </a:ln>
        </p:spPr>
        <p:txBody>
          <a:bodyPr wrap="none">
            <a:spAutoFit/>
          </a:bodyPr>
          <a:lstStyle/>
          <a:p>
            <a:r>
              <a:rPr lang="en-US" altLang="en-US" sz="3200"/>
              <a:t>2.2.4   Continued</a:t>
            </a:r>
          </a:p>
        </p:txBody>
      </p:sp>
      <p:pic>
        <p:nvPicPr>
          <p:cNvPr id="50187" name="Picture 12"/>
          <p:cNvPicPr>
            <a:picLocks noChangeAspect="1" noChangeArrowheads="1"/>
          </p:cNvPicPr>
          <p:nvPr/>
        </p:nvPicPr>
        <p:blipFill>
          <a:blip r:embed="rId3"/>
          <a:srcRect/>
          <a:stretch>
            <a:fillRect/>
          </a:stretch>
        </p:blipFill>
        <p:spPr bwMode="auto">
          <a:xfrm>
            <a:off x="838200" y="1219200"/>
            <a:ext cx="6819900" cy="5038725"/>
          </a:xfrm>
          <a:prstGeom prst="rect">
            <a:avLst/>
          </a:prstGeom>
          <a:noFill/>
          <a:ln w="9525">
            <a:noFill/>
            <a:miter lim="800000"/>
            <a:headEnd/>
            <a:tailEnd/>
          </a:ln>
        </p:spPr>
      </p:pic>
      <p:sp>
        <p:nvSpPr>
          <p:cNvPr id="50188" name="Text Box 13"/>
          <p:cNvSpPr txBox="1">
            <a:spLocks noChangeArrowheads="1"/>
          </p:cNvSpPr>
          <p:nvPr/>
        </p:nvSpPr>
        <p:spPr bwMode="auto">
          <a:xfrm>
            <a:off x="1066800" y="533400"/>
            <a:ext cx="4730750" cy="457200"/>
          </a:xfrm>
          <a:prstGeom prst="rect">
            <a:avLst/>
          </a:prstGeom>
          <a:noFill/>
          <a:ln w="9525">
            <a:noFill/>
            <a:miter lim="800000"/>
            <a:headEnd/>
            <a:tailEnd/>
          </a:ln>
        </p:spPr>
        <p:txBody>
          <a:bodyPr wrap="none">
            <a:spAutoFit/>
          </a:bodyPr>
          <a:lstStyle/>
          <a:p>
            <a:r>
              <a:rPr lang="en-US" altLang="en-US" sz="2400" i="0">
                <a:solidFill>
                  <a:schemeClr val="folHlink"/>
                </a:solidFill>
              </a:rPr>
              <a:t>Figure 2.14  </a:t>
            </a:r>
            <a:r>
              <a:rPr lang="en-US" altLang="en-US" sz="2000"/>
              <a:t>Properties of mode operator</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1"/>
          <p:cNvSpPr>
            <a:spLocks noGrp="1"/>
          </p:cNvSpPr>
          <p:nvPr>
            <p:ph type="sldNum" sz="quarter" idx="10"/>
          </p:nvPr>
        </p:nvSpPr>
        <p:spPr>
          <a:noFill/>
        </p:spPr>
        <p:txBody>
          <a:bodyPr/>
          <a:lstStyle/>
          <a:p>
            <a:r>
              <a:rPr lang="en-US" altLang="en-US"/>
              <a:t>2.</a:t>
            </a:r>
            <a:fld id="{37B63086-DDAE-4C6E-B982-9067A89AD183}" type="slidenum">
              <a:rPr lang="en-US" altLang="en-US"/>
              <a:pPr/>
              <a:t>47</a:t>
            </a:fld>
            <a:endParaRPr lang="en-US" altLang="en-US"/>
          </a:p>
        </p:txBody>
      </p:sp>
      <p:sp>
        <p:nvSpPr>
          <p:cNvPr id="51203" name="Text Box 2"/>
          <p:cNvSpPr txBox="1">
            <a:spLocks noChangeArrowheads="1"/>
          </p:cNvSpPr>
          <p:nvPr/>
        </p:nvSpPr>
        <p:spPr bwMode="auto">
          <a:xfrm>
            <a:off x="1143000" y="533400"/>
            <a:ext cx="1944688" cy="457200"/>
          </a:xfrm>
          <a:prstGeom prst="rect">
            <a:avLst/>
          </a:prstGeom>
          <a:solidFill>
            <a:schemeClr val="folHlink"/>
          </a:solidFill>
          <a:ln w="9525">
            <a:noFill/>
            <a:miter lim="800000"/>
            <a:headEnd/>
            <a:tailEnd/>
          </a:ln>
        </p:spPr>
        <p:txBody>
          <a:bodyPr wrap="none">
            <a:spAutoFit/>
          </a:bodyPr>
          <a:lstStyle/>
          <a:p>
            <a:r>
              <a:rPr lang="en-US" altLang="en-US" sz="2400" i="0">
                <a:solidFill>
                  <a:schemeClr val="bg1"/>
                </a:solidFill>
              </a:rPr>
              <a:t>Example 2.18</a:t>
            </a:r>
            <a:endParaRPr lang="en-US" altLang="en-US" sz="2000">
              <a:solidFill>
                <a:schemeClr val="bg1"/>
              </a:solidFill>
            </a:endParaRPr>
          </a:p>
        </p:txBody>
      </p:sp>
      <p:sp>
        <p:nvSpPr>
          <p:cNvPr id="51204" name="Rectangle 3"/>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51205"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51206" name="Rectangle 5"/>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51207"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51208"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51209" name="Rectangle 8"/>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51210"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51211" name="Text Box 10"/>
          <p:cNvSpPr txBox="1">
            <a:spLocks noChangeArrowheads="1"/>
          </p:cNvSpPr>
          <p:nvPr/>
        </p:nvSpPr>
        <p:spPr bwMode="auto">
          <a:xfrm>
            <a:off x="1143000" y="0"/>
            <a:ext cx="3062288" cy="579438"/>
          </a:xfrm>
          <a:prstGeom prst="rect">
            <a:avLst/>
          </a:prstGeom>
          <a:noFill/>
          <a:ln w="9525">
            <a:noFill/>
            <a:miter lim="800000"/>
            <a:headEnd/>
            <a:tailEnd/>
          </a:ln>
        </p:spPr>
        <p:txBody>
          <a:bodyPr wrap="none">
            <a:spAutoFit/>
          </a:bodyPr>
          <a:lstStyle/>
          <a:p>
            <a:r>
              <a:rPr lang="en-US" altLang="en-US" sz="3200"/>
              <a:t>2.2.4   Continued</a:t>
            </a:r>
          </a:p>
        </p:txBody>
      </p:sp>
      <p:sp>
        <p:nvSpPr>
          <p:cNvPr id="948235" name="Rectangle 11"/>
          <p:cNvSpPr>
            <a:spLocks noChangeArrowheads="1"/>
          </p:cNvSpPr>
          <p:nvPr/>
        </p:nvSpPr>
        <p:spPr bwMode="auto">
          <a:xfrm>
            <a:off x="457200" y="1219200"/>
            <a:ext cx="8229600" cy="2647950"/>
          </a:xfrm>
          <a:prstGeom prst="rect">
            <a:avLst/>
          </a:prstGeom>
          <a:noFill/>
          <a:ln w="9525">
            <a:noFill/>
            <a:miter lim="800000"/>
            <a:headEnd/>
            <a:tailEnd/>
          </a:ln>
          <a:effectLst/>
        </p:spPr>
        <p:txBody>
          <a:bodyPr anchor="ctr">
            <a:spAutoFit/>
          </a:bodyPr>
          <a:lstStyle/>
          <a:p>
            <a:pPr marL="457200" indent="-457200" algn="just" eaLnBrk="1" hangingPunct="1"/>
            <a:r>
              <a:rPr lang="en-US" sz="2400" i="0">
                <a:effectLst>
                  <a:outerShdw blurRad="38100" dist="38100" dir="2700000" algn="tl">
                    <a:srgbClr val="C0C0C0"/>
                  </a:outerShdw>
                </a:effectLst>
              </a:rPr>
              <a:t>The following shows the application of the above properties:</a:t>
            </a:r>
          </a:p>
          <a:p>
            <a:pPr marL="457200" indent="-457200" algn="just" eaLnBrk="1" hangingPunct="1"/>
            <a:endParaRPr lang="en-US" sz="2400" i="0">
              <a:effectLst>
                <a:outerShdw blurRad="38100" dist="38100" dir="2700000" algn="tl">
                  <a:srgbClr val="C0C0C0"/>
                </a:outerShdw>
              </a:effectLst>
            </a:endParaRPr>
          </a:p>
          <a:p>
            <a:pPr marL="457200" indent="-457200" algn="just" eaLnBrk="1" hangingPunct="1"/>
            <a:r>
              <a:rPr lang="en-US" sz="2400" i="0">
                <a:effectLst>
                  <a:outerShdw blurRad="38100" dist="38100" dir="2700000" algn="tl">
                    <a:srgbClr val="C0C0C0"/>
                  </a:outerShdw>
                </a:effectLst>
              </a:rPr>
              <a:t>1. (1,723,345 + 2,124,945) mod 11 = (8 + 9) mod 11 = 6</a:t>
            </a:r>
          </a:p>
          <a:p>
            <a:pPr marL="457200" indent="-457200" algn="just" eaLnBrk="1" hangingPunct="1">
              <a:buFontTx/>
              <a:buChar char="•"/>
            </a:pPr>
            <a:endParaRPr lang="en-US" sz="2400" i="0">
              <a:effectLst>
                <a:outerShdw blurRad="38100" dist="38100" dir="2700000" algn="tl">
                  <a:srgbClr val="C0C0C0"/>
                </a:outerShdw>
              </a:effectLst>
            </a:endParaRPr>
          </a:p>
          <a:p>
            <a:pPr marL="457200" indent="-457200" algn="just" eaLnBrk="1" hangingPunct="1"/>
            <a:r>
              <a:rPr lang="en-US" sz="2400" i="0">
                <a:effectLst>
                  <a:outerShdw blurRad="38100" dist="38100" dir="2700000" algn="tl">
                    <a:srgbClr val="C0C0C0"/>
                  </a:outerShdw>
                </a:effectLst>
              </a:rPr>
              <a:t>2. (1,723,345 − 2,124,945) mod 16 = (8 − 9) mod 11 = 10</a:t>
            </a:r>
          </a:p>
          <a:p>
            <a:pPr marL="457200" indent="-457200" algn="just" eaLnBrk="1" hangingPunct="1"/>
            <a:endParaRPr lang="en-US" sz="2400" i="0">
              <a:effectLst>
                <a:outerShdw blurRad="38100" dist="38100" dir="2700000" algn="tl">
                  <a:srgbClr val="C0C0C0"/>
                </a:outerShdw>
              </a:effectLst>
            </a:endParaRPr>
          </a:p>
          <a:p>
            <a:pPr marL="457200" indent="-457200" algn="just" eaLnBrk="1" hangingPunct="1"/>
            <a:r>
              <a:rPr lang="en-US" sz="2400" i="0">
                <a:effectLst>
                  <a:outerShdw blurRad="38100" dist="38100" dir="2700000" algn="tl">
                    <a:srgbClr val="C0C0C0"/>
                  </a:outerShdw>
                </a:effectLst>
              </a:rPr>
              <a:t>3. (1,723,345 × 2,124,945) mod 16 = (8 × 9) mod 11 = 6</a:t>
            </a:r>
          </a:p>
        </p:txBody>
      </p:sp>
      <p:sp>
        <p:nvSpPr>
          <p:cNvPr id="13" name="Rectangle 11"/>
          <p:cNvSpPr>
            <a:spLocks noChangeArrowheads="1"/>
          </p:cNvSpPr>
          <p:nvPr/>
        </p:nvSpPr>
        <p:spPr bwMode="auto">
          <a:xfrm>
            <a:off x="533400" y="4789488"/>
            <a:ext cx="8001000" cy="830262"/>
          </a:xfrm>
          <a:prstGeom prst="rect">
            <a:avLst/>
          </a:prstGeom>
          <a:noFill/>
          <a:ln w="9525">
            <a:noFill/>
            <a:miter lim="800000"/>
            <a:headEnd/>
            <a:tailEnd/>
          </a:ln>
          <a:effectLst/>
        </p:spPr>
        <p:txBody>
          <a:bodyPr anchor="ctr">
            <a:spAutoFit/>
          </a:bodyPr>
          <a:lstStyle/>
          <a:p>
            <a:pPr marL="457200" indent="-457200" algn="just" eaLnBrk="1" hangingPunct="1"/>
            <a:r>
              <a:rPr lang="en-US" sz="2400" i="0">
                <a:effectLst>
                  <a:outerShdw blurRad="38100" dist="38100" dir="2700000" algn="tl">
                    <a:srgbClr val="C0C0C0"/>
                  </a:outerShdw>
                </a:effectLst>
              </a:rPr>
              <a:t>11</a:t>
            </a:r>
            <a:r>
              <a:rPr lang="en-US" sz="2400" i="0" baseline="30000">
                <a:effectLst>
                  <a:outerShdw blurRad="38100" dist="38100" dir="2700000" algn="tl">
                    <a:srgbClr val="C0C0C0"/>
                  </a:outerShdw>
                </a:effectLst>
              </a:rPr>
              <a:t>7</a:t>
            </a:r>
            <a:r>
              <a:rPr lang="en-US" sz="2400" i="0">
                <a:effectLst>
                  <a:outerShdw blurRad="38100" dist="38100" dir="2700000" algn="tl">
                    <a:srgbClr val="C0C0C0"/>
                  </a:outerShdw>
                </a:effectLst>
              </a:rPr>
              <a:t> mod 13 ?</a:t>
            </a:r>
          </a:p>
          <a:p>
            <a:pPr marL="457200" indent="-457200" algn="just" eaLnBrk="1" hangingPunct="1"/>
            <a:endParaRPr lang="en-US" sz="2400" i="0">
              <a:effectLst>
                <a:outerShdw blurRad="38100" dist="38100" dir="2700000" algn="tl">
                  <a:srgbClr val="C0C0C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48235"/>
                                        </p:tgtEl>
                                        <p:attrNameLst>
                                          <p:attrName>style.visibility</p:attrName>
                                        </p:attrNameLst>
                                      </p:cBhvr>
                                      <p:to>
                                        <p:strVal val="visible"/>
                                      </p:to>
                                    </p:set>
                                    <p:anim calcmode="lin" valueType="num">
                                      <p:cBhvr additive="base">
                                        <p:cTn id="7" dur="500" fill="hold"/>
                                        <p:tgtEl>
                                          <p:spTgt spid="948235"/>
                                        </p:tgtEl>
                                        <p:attrNameLst>
                                          <p:attrName>ppt_x</p:attrName>
                                        </p:attrNameLst>
                                      </p:cBhvr>
                                      <p:tavLst>
                                        <p:tav tm="0">
                                          <p:val>
                                            <p:strVal val="#ppt_x"/>
                                          </p:val>
                                        </p:tav>
                                        <p:tav tm="100000">
                                          <p:val>
                                            <p:strVal val="#ppt_x"/>
                                          </p:val>
                                        </p:tav>
                                      </p:tavLst>
                                    </p:anim>
                                    <p:anim calcmode="lin" valueType="num">
                                      <p:cBhvr additive="base">
                                        <p:cTn id="8" dur="500" fill="hold"/>
                                        <p:tgtEl>
                                          <p:spTgt spid="94823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8235" grpId="0"/>
      <p:bldP spid="1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1"/>
          <p:cNvSpPr>
            <a:spLocks noGrp="1"/>
          </p:cNvSpPr>
          <p:nvPr>
            <p:ph type="sldNum" sz="quarter" idx="10"/>
          </p:nvPr>
        </p:nvSpPr>
        <p:spPr>
          <a:noFill/>
        </p:spPr>
        <p:txBody>
          <a:bodyPr/>
          <a:lstStyle/>
          <a:p>
            <a:r>
              <a:rPr lang="en-US" altLang="en-US"/>
              <a:t>2.</a:t>
            </a:r>
            <a:fld id="{0F1DF4BF-8883-43E3-8A7B-5C79CB5B9AEF}" type="slidenum">
              <a:rPr lang="en-US" altLang="en-US"/>
              <a:pPr/>
              <a:t>48</a:t>
            </a:fld>
            <a:endParaRPr lang="en-US" altLang="en-US"/>
          </a:p>
        </p:txBody>
      </p:sp>
      <p:sp>
        <p:nvSpPr>
          <p:cNvPr id="52227" name="Text Box 2"/>
          <p:cNvSpPr txBox="1">
            <a:spLocks noChangeArrowheads="1"/>
          </p:cNvSpPr>
          <p:nvPr/>
        </p:nvSpPr>
        <p:spPr bwMode="auto">
          <a:xfrm>
            <a:off x="1143000" y="533400"/>
            <a:ext cx="1944688" cy="457200"/>
          </a:xfrm>
          <a:prstGeom prst="rect">
            <a:avLst/>
          </a:prstGeom>
          <a:solidFill>
            <a:schemeClr val="folHlink"/>
          </a:solidFill>
          <a:ln w="9525">
            <a:noFill/>
            <a:miter lim="800000"/>
            <a:headEnd/>
            <a:tailEnd/>
          </a:ln>
        </p:spPr>
        <p:txBody>
          <a:bodyPr wrap="none">
            <a:spAutoFit/>
          </a:bodyPr>
          <a:lstStyle/>
          <a:p>
            <a:r>
              <a:rPr lang="en-US" altLang="en-US" sz="2400" i="0">
                <a:solidFill>
                  <a:schemeClr val="bg1"/>
                </a:solidFill>
              </a:rPr>
              <a:t>Example 2.19</a:t>
            </a:r>
            <a:endParaRPr lang="en-US" altLang="en-US" sz="2000">
              <a:solidFill>
                <a:schemeClr val="bg1"/>
              </a:solidFill>
            </a:endParaRPr>
          </a:p>
        </p:txBody>
      </p:sp>
      <p:sp>
        <p:nvSpPr>
          <p:cNvPr id="52228" name="Rectangle 3"/>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52229"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52230" name="Rectangle 5"/>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52231"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52232"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52233" name="Rectangle 8"/>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52234"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52235" name="Text Box 10"/>
          <p:cNvSpPr txBox="1">
            <a:spLocks noChangeArrowheads="1"/>
          </p:cNvSpPr>
          <p:nvPr/>
        </p:nvSpPr>
        <p:spPr bwMode="auto">
          <a:xfrm>
            <a:off x="1143000" y="0"/>
            <a:ext cx="3062288" cy="579438"/>
          </a:xfrm>
          <a:prstGeom prst="rect">
            <a:avLst/>
          </a:prstGeom>
          <a:noFill/>
          <a:ln w="9525">
            <a:noFill/>
            <a:miter lim="800000"/>
            <a:headEnd/>
            <a:tailEnd/>
          </a:ln>
        </p:spPr>
        <p:txBody>
          <a:bodyPr wrap="none">
            <a:spAutoFit/>
          </a:bodyPr>
          <a:lstStyle/>
          <a:p>
            <a:r>
              <a:rPr lang="en-US" altLang="en-US" sz="3200"/>
              <a:t>2.2.4   Continued</a:t>
            </a:r>
          </a:p>
        </p:txBody>
      </p:sp>
      <p:sp>
        <p:nvSpPr>
          <p:cNvPr id="950284" name="Rectangle 12"/>
          <p:cNvSpPr>
            <a:spLocks noChangeArrowheads="1"/>
          </p:cNvSpPr>
          <p:nvPr/>
        </p:nvSpPr>
        <p:spPr bwMode="auto">
          <a:xfrm>
            <a:off x="304800" y="1370013"/>
            <a:ext cx="8229600" cy="822325"/>
          </a:xfrm>
          <a:prstGeom prst="rect">
            <a:avLst/>
          </a:prstGeom>
          <a:noFill/>
          <a:ln w="9525">
            <a:noFill/>
            <a:miter lim="800000"/>
            <a:headEnd/>
            <a:tailEnd/>
          </a:ln>
          <a:effectLst/>
        </p:spPr>
        <p:txBody>
          <a:bodyPr anchor="ctr">
            <a:spAutoFit/>
          </a:bodyPr>
          <a:lstStyle/>
          <a:p>
            <a:pPr algn="just" eaLnBrk="1" hangingPunct="1">
              <a:defRPr/>
            </a:pPr>
            <a:r>
              <a:rPr lang="en-US" sz="2400" i="0">
                <a:effectLst>
                  <a:outerShdw blurRad="38100" dist="38100" dir="2700000" algn="tl">
                    <a:srgbClr val="C0C0C0"/>
                  </a:outerShdw>
                </a:effectLst>
              </a:rPr>
              <a:t>In arithmetic, we often need to find the remainder of powers of 10 when divided by an integer. </a:t>
            </a:r>
          </a:p>
        </p:txBody>
      </p:sp>
      <p:pic>
        <p:nvPicPr>
          <p:cNvPr id="52237" name="Picture 13"/>
          <p:cNvPicPr>
            <a:picLocks noChangeAspect="1" noChangeArrowheads="1"/>
          </p:cNvPicPr>
          <p:nvPr/>
        </p:nvPicPr>
        <p:blipFill>
          <a:blip r:embed="rId3"/>
          <a:srcRect/>
          <a:stretch>
            <a:fillRect/>
          </a:stretch>
        </p:blipFill>
        <p:spPr bwMode="auto">
          <a:xfrm>
            <a:off x="304800" y="2667000"/>
            <a:ext cx="8547100" cy="458788"/>
          </a:xfrm>
          <a:prstGeom prst="rect">
            <a:avLst/>
          </a:prstGeom>
          <a:noFill/>
          <a:ln w="9525">
            <a:noFill/>
            <a:miter lim="800000"/>
            <a:headEnd/>
            <a:tailEnd/>
          </a:ln>
        </p:spPr>
      </p:pic>
      <p:pic>
        <p:nvPicPr>
          <p:cNvPr id="52238" name="Picture 14"/>
          <p:cNvPicPr>
            <a:picLocks noChangeAspect="1" noChangeArrowheads="1"/>
          </p:cNvPicPr>
          <p:nvPr/>
        </p:nvPicPr>
        <p:blipFill>
          <a:blip r:embed="rId4"/>
          <a:srcRect/>
          <a:stretch>
            <a:fillRect/>
          </a:stretch>
        </p:blipFill>
        <p:spPr bwMode="auto">
          <a:xfrm>
            <a:off x="523875" y="3886200"/>
            <a:ext cx="7705725" cy="11985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1"/>
          <p:cNvSpPr>
            <a:spLocks noGrp="1"/>
          </p:cNvSpPr>
          <p:nvPr>
            <p:ph type="sldNum" sz="quarter" idx="10"/>
          </p:nvPr>
        </p:nvSpPr>
        <p:spPr>
          <a:noFill/>
        </p:spPr>
        <p:txBody>
          <a:bodyPr/>
          <a:lstStyle/>
          <a:p>
            <a:r>
              <a:rPr lang="en-US" altLang="en-US"/>
              <a:t>2.</a:t>
            </a:r>
            <a:fld id="{3EC60B1D-7D53-48C1-AE60-C258081B19A9}" type="slidenum">
              <a:rPr lang="en-US" altLang="en-US"/>
              <a:pPr/>
              <a:t>49</a:t>
            </a:fld>
            <a:endParaRPr lang="en-US" altLang="en-US"/>
          </a:p>
        </p:txBody>
      </p:sp>
      <p:sp>
        <p:nvSpPr>
          <p:cNvPr id="53251" name="Text Box 2"/>
          <p:cNvSpPr txBox="1">
            <a:spLocks noChangeArrowheads="1"/>
          </p:cNvSpPr>
          <p:nvPr/>
        </p:nvSpPr>
        <p:spPr bwMode="auto">
          <a:xfrm>
            <a:off x="1143000" y="533400"/>
            <a:ext cx="1944688" cy="457200"/>
          </a:xfrm>
          <a:prstGeom prst="rect">
            <a:avLst/>
          </a:prstGeom>
          <a:solidFill>
            <a:schemeClr val="folHlink"/>
          </a:solidFill>
          <a:ln w="9525">
            <a:noFill/>
            <a:miter lim="800000"/>
            <a:headEnd/>
            <a:tailEnd/>
          </a:ln>
        </p:spPr>
        <p:txBody>
          <a:bodyPr wrap="none">
            <a:spAutoFit/>
          </a:bodyPr>
          <a:lstStyle/>
          <a:p>
            <a:r>
              <a:rPr lang="en-US" altLang="en-US" sz="2400" i="0">
                <a:solidFill>
                  <a:schemeClr val="bg1"/>
                </a:solidFill>
              </a:rPr>
              <a:t>Example 2.20</a:t>
            </a:r>
            <a:endParaRPr lang="en-US" altLang="en-US" sz="2000">
              <a:solidFill>
                <a:schemeClr val="bg1"/>
              </a:solidFill>
            </a:endParaRPr>
          </a:p>
        </p:txBody>
      </p:sp>
      <p:sp>
        <p:nvSpPr>
          <p:cNvPr id="53252" name="Rectangle 3"/>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53253"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53254" name="Rectangle 5"/>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53255"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53256"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53257" name="Rectangle 8"/>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53258"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53259" name="Text Box 10"/>
          <p:cNvSpPr txBox="1">
            <a:spLocks noChangeArrowheads="1"/>
          </p:cNvSpPr>
          <p:nvPr/>
        </p:nvSpPr>
        <p:spPr bwMode="auto">
          <a:xfrm>
            <a:off x="1143000" y="0"/>
            <a:ext cx="3062288" cy="579438"/>
          </a:xfrm>
          <a:prstGeom prst="rect">
            <a:avLst/>
          </a:prstGeom>
          <a:noFill/>
          <a:ln w="9525">
            <a:noFill/>
            <a:miter lim="800000"/>
            <a:headEnd/>
            <a:tailEnd/>
          </a:ln>
        </p:spPr>
        <p:txBody>
          <a:bodyPr wrap="none">
            <a:spAutoFit/>
          </a:bodyPr>
          <a:lstStyle/>
          <a:p>
            <a:r>
              <a:rPr lang="en-US" altLang="en-US" sz="3200"/>
              <a:t>2.2.4   Continued</a:t>
            </a:r>
          </a:p>
        </p:txBody>
      </p:sp>
      <p:sp>
        <p:nvSpPr>
          <p:cNvPr id="952331" name="Rectangle 11"/>
          <p:cNvSpPr>
            <a:spLocks noChangeArrowheads="1"/>
          </p:cNvSpPr>
          <p:nvPr/>
        </p:nvSpPr>
        <p:spPr bwMode="auto">
          <a:xfrm>
            <a:off x="304800" y="1219200"/>
            <a:ext cx="8229600" cy="1552575"/>
          </a:xfrm>
          <a:prstGeom prst="rect">
            <a:avLst/>
          </a:prstGeom>
          <a:noFill/>
          <a:ln w="9525">
            <a:noFill/>
            <a:miter lim="800000"/>
            <a:headEnd/>
            <a:tailEnd/>
          </a:ln>
          <a:effectLst/>
        </p:spPr>
        <p:txBody>
          <a:bodyPr anchor="ctr">
            <a:spAutoFit/>
          </a:bodyPr>
          <a:lstStyle/>
          <a:p>
            <a:pPr algn="just" eaLnBrk="1" hangingPunct="1">
              <a:defRPr/>
            </a:pPr>
            <a:r>
              <a:rPr lang="en-US" sz="2400" i="0">
                <a:effectLst>
                  <a:outerShdw blurRad="38100" dist="38100" dir="2700000" algn="tl">
                    <a:srgbClr val="C0C0C0"/>
                  </a:outerShdw>
                </a:effectLst>
              </a:rPr>
              <a:t>We have been told in arithmetic that the remainder of an integer divided by 3 is the same as the remainder of the sum of its decimal digits. We write an integer as the sum of its digits multiplied by the powers of 10.</a:t>
            </a:r>
          </a:p>
        </p:txBody>
      </p:sp>
      <p:pic>
        <p:nvPicPr>
          <p:cNvPr id="53261" name="Picture 15"/>
          <p:cNvPicPr>
            <a:picLocks noChangeAspect="1" noChangeArrowheads="1"/>
          </p:cNvPicPr>
          <p:nvPr/>
        </p:nvPicPr>
        <p:blipFill>
          <a:blip r:embed="rId3"/>
          <a:srcRect/>
          <a:stretch>
            <a:fillRect/>
          </a:stretch>
        </p:blipFill>
        <p:spPr bwMode="auto">
          <a:xfrm>
            <a:off x="649288" y="2819400"/>
            <a:ext cx="7961312" cy="912813"/>
          </a:xfrm>
          <a:prstGeom prst="rect">
            <a:avLst/>
          </a:prstGeom>
          <a:noFill/>
          <a:ln w="9525">
            <a:noFill/>
            <a:miter lim="800000"/>
            <a:headEnd/>
            <a:tailEnd/>
          </a:ln>
        </p:spPr>
      </p:pic>
      <p:pic>
        <p:nvPicPr>
          <p:cNvPr id="53262" name="Picture 16"/>
          <p:cNvPicPr>
            <a:picLocks noChangeAspect="1" noChangeArrowheads="1"/>
          </p:cNvPicPr>
          <p:nvPr/>
        </p:nvPicPr>
        <p:blipFill>
          <a:blip r:embed="rId4"/>
          <a:srcRect/>
          <a:stretch>
            <a:fillRect/>
          </a:stretch>
        </p:blipFill>
        <p:spPr bwMode="auto">
          <a:xfrm>
            <a:off x="490538" y="4106863"/>
            <a:ext cx="8272462" cy="19891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1"/>
          <p:cNvSpPr>
            <a:spLocks noGrp="1"/>
          </p:cNvSpPr>
          <p:nvPr>
            <p:ph type="sldNum" sz="quarter" idx="10"/>
          </p:nvPr>
        </p:nvSpPr>
        <p:spPr>
          <a:noFill/>
        </p:spPr>
        <p:txBody>
          <a:bodyPr/>
          <a:lstStyle/>
          <a:p>
            <a:r>
              <a:rPr lang="en-US" altLang="en-US"/>
              <a:t>2.</a:t>
            </a:r>
            <a:fld id="{B02C361D-8586-4ECD-AF66-8715B74D2FFF}" type="slidenum">
              <a:rPr lang="en-US" altLang="en-US"/>
              <a:pPr/>
              <a:t>5</a:t>
            </a:fld>
            <a:endParaRPr lang="en-US" altLang="en-US"/>
          </a:p>
        </p:txBody>
      </p:sp>
      <p:sp>
        <p:nvSpPr>
          <p:cNvPr id="7171"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7172"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7173"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7174"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7175"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7176"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7177"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7178" name="Rectangle 9"/>
          <p:cNvSpPr>
            <a:spLocks noChangeArrowheads="1"/>
          </p:cNvSpPr>
          <p:nvPr/>
        </p:nvSpPr>
        <p:spPr bwMode="auto">
          <a:xfrm>
            <a:off x="228600" y="838200"/>
            <a:ext cx="8686800" cy="1373188"/>
          </a:xfrm>
          <a:prstGeom prst="rect">
            <a:avLst/>
          </a:prstGeom>
          <a:solidFill>
            <a:schemeClr val="bg1"/>
          </a:solidFill>
          <a:ln w="9525">
            <a:noFill/>
            <a:miter lim="800000"/>
            <a:headEnd/>
            <a:tailEnd/>
          </a:ln>
        </p:spPr>
        <p:txBody>
          <a:bodyPr>
            <a:spAutoFit/>
          </a:bodyPr>
          <a:lstStyle/>
          <a:p>
            <a:pPr algn="just"/>
            <a:r>
              <a:rPr lang="en-US" altLang="en-US" sz="2800"/>
              <a:t>In cryptography, we are interested in three binary operations applied to the set of integers. A binary operation takes two inputs and creates one output. </a:t>
            </a:r>
          </a:p>
        </p:txBody>
      </p:sp>
      <p:sp>
        <p:nvSpPr>
          <p:cNvPr id="7179" name="Text Box 10"/>
          <p:cNvSpPr txBox="1">
            <a:spLocks noChangeArrowheads="1"/>
          </p:cNvSpPr>
          <p:nvPr/>
        </p:nvSpPr>
        <p:spPr bwMode="auto">
          <a:xfrm>
            <a:off x="1143000" y="0"/>
            <a:ext cx="4306888" cy="579438"/>
          </a:xfrm>
          <a:prstGeom prst="rect">
            <a:avLst/>
          </a:prstGeom>
          <a:noFill/>
          <a:ln w="9525">
            <a:noFill/>
            <a:miter lim="800000"/>
            <a:headEnd/>
            <a:tailEnd/>
          </a:ln>
        </p:spPr>
        <p:txBody>
          <a:bodyPr wrap="none">
            <a:spAutoFit/>
          </a:bodyPr>
          <a:lstStyle/>
          <a:p>
            <a:r>
              <a:rPr lang="en-US" altLang="en-US" sz="3200">
                <a:solidFill>
                  <a:schemeClr val="hlink"/>
                </a:solidFill>
              </a:rPr>
              <a:t>2.1.2  Binary Operations</a:t>
            </a:r>
          </a:p>
        </p:txBody>
      </p:sp>
      <p:pic>
        <p:nvPicPr>
          <p:cNvPr id="7180" name="Picture 13"/>
          <p:cNvPicPr>
            <a:picLocks noChangeAspect="1" noChangeArrowheads="1"/>
          </p:cNvPicPr>
          <p:nvPr/>
        </p:nvPicPr>
        <p:blipFill>
          <a:blip r:embed="rId3"/>
          <a:srcRect/>
          <a:stretch>
            <a:fillRect/>
          </a:stretch>
        </p:blipFill>
        <p:spPr bwMode="auto">
          <a:xfrm>
            <a:off x="2798763" y="3113088"/>
            <a:ext cx="3830637" cy="3287712"/>
          </a:xfrm>
          <a:prstGeom prst="rect">
            <a:avLst/>
          </a:prstGeom>
          <a:noFill/>
          <a:ln w="9525">
            <a:noFill/>
            <a:miter lim="800000"/>
            <a:headEnd/>
            <a:tailEnd/>
          </a:ln>
        </p:spPr>
      </p:pic>
      <p:sp>
        <p:nvSpPr>
          <p:cNvPr id="7181" name="Text Box 14"/>
          <p:cNvSpPr txBox="1">
            <a:spLocks noChangeArrowheads="1"/>
          </p:cNvSpPr>
          <p:nvPr/>
        </p:nvSpPr>
        <p:spPr bwMode="auto">
          <a:xfrm>
            <a:off x="1143000" y="2514600"/>
            <a:ext cx="6451600" cy="457200"/>
          </a:xfrm>
          <a:prstGeom prst="rect">
            <a:avLst/>
          </a:prstGeom>
          <a:noFill/>
          <a:ln w="9525">
            <a:noFill/>
            <a:miter lim="800000"/>
            <a:headEnd/>
            <a:tailEnd/>
          </a:ln>
        </p:spPr>
        <p:txBody>
          <a:bodyPr wrap="none">
            <a:spAutoFit/>
          </a:bodyPr>
          <a:lstStyle/>
          <a:p>
            <a:r>
              <a:rPr lang="en-US" altLang="en-US" sz="2400" i="0">
                <a:solidFill>
                  <a:schemeClr val="folHlink"/>
                </a:solidFill>
              </a:rPr>
              <a:t>Figure 2.2  </a:t>
            </a:r>
            <a:r>
              <a:rPr lang="en-US" altLang="en-US" sz="2000"/>
              <a:t>Three binary operations for the set of integers</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1"/>
          <p:cNvSpPr>
            <a:spLocks noGrp="1"/>
          </p:cNvSpPr>
          <p:nvPr>
            <p:ph type="sldNum" sz="quarter" idx="10"/>
          </p:nvPr>
        </p:nvSpPr>
        <p:spPr>
          <a:noFill/>
        </p:spPr>
        <p:txBody>
          <a:bodyPr/>
          <a:lstStyle/>
          <a:p>
            <a:r>
              <a:rPr lang="en-US" altLang="en-US"/>
              <a:t>2.</a:t>
            </a:r>
            <a:fld id="{5AB6D228-B405-40CF-B276-3FC14477B270}" type="slidenum">
              <a:rPr lang="en-US" altLang="en-US"/>
              <a:pPr/>
              <a:t>50</a:t>
            </a:fld>
            <a:endParaRPr lang="en-US" altLang="en-US"/>
          </a:p>
        </p:txBody>
      </p:sp>
      <p:sp>
        <p:nvSpPr>
          <p:cNvPr id="54275" name="Rectangle 3"/>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54276"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54277" name="Rectangle 5"/>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54278"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54279"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54280" name="Rectangle 8"/>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54281"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54282" name="Text Box 10"/>
          <p:cNvSpPr txBox="1">
            <a:spLocks noChangeArrowheads="1"/>
          </p:cNvSpPr>
          <p:nvPr/>
        </p:nvSpPr>
        <p:spPr bwMode="auto">
          <a:xfrm>
            <a:off x="1143000" y="0"/>
            <a:ext cx="2705100" cy="579438"/>
          </a:xfrm>
          <a:prstGeom prst="rect">
            <a:avLst/>
          </a:prstGeom>
          <a:noFill/>
          <a:ln w="9525">
            <a:noFill/>
            <a:miter lim="800000"/>
            <a:headEnd/>
            <a:tailEnd/>
          </a:ln>
        </p:spPr>
        <p:txBody>
          <a:bodyPr wrap="none">
            <a:spAutoFit/>
          </a:bodyPr>
          <a:lstStyle/>
          <a:p>
            <a:r>
              <a:rPr lang="en-US" altLang="en-US" sz="3200">
                <a:solidFill>
                  <a:schemeClr val="hlink"/>
                </a:solidFill>
              </a:rPr>
              <a:t>2.2.5   Inverses</a:t>
            </a:r>
          </a:p>
        </p:txBody>
      </p:sp>
      <p:sp>
        <p:nvSpPr>
          <p:cNvPr id="954382" name="Rectangle 14"/>
          <p:cNvSpPr>
            <a:spLocks noChangeArrowheads="1"/>
          </p:cNvSpPr>
          <p:nvPr/>
        </p:nvSpPr>
        <p:spPr bwMode="auto">
          <a:xfrm>
            <a:off x="304800" y="990600"/>
            <a:ext cx="8229600" cy="1917700"/>
          </a:xfrm>
          <a:prstGeom prst="rect">
            <a:avLst/>
          </a:prstGeom>
          <a:noFill/>
          <a:ln w="9525">
            <a:noFill/>
            <a:miter lim="800000"/>
            <a:headEnd/>
            <a:tailEnd/>
          </a:ln>
          <a:effectLst/>
        </p:spPr>
        <p:txBody>
          <a:bodyPr anchor="ctr">
            <a:spAutoFit/>
          </a:bodyPr>
          <a:lstStyle/>
          <a:p>
            <a:pPr algn="just" eaLnBrk="1" hangingPunct="1">
              <a:defRPr/>
            </a:pPr>
            <a:r>
              <a:rPr lang="en-US" sz="2400" i="0">
                <a:effectLst>
                  <a:outerShdw blurRad="38100" dist="38100" dir="2700000" algn="tl">
                    <a:srgbClr val="C0C0C0"/>
                  </a:outerShdw>
                </a:effectLst>
              </a:rPr>
              <a:t>When we are working in modular arithmetic, we often need to find the inverse of a number relative to an operation. We are normally looking for an additive inverse (relative to an addition operation) or a multiplicative inverse (relative to a multiplication operation).</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1"/>
          <p:cNvSpPr>
            <a:spLocks noGrp="1"/>
          </p:cNvSpPr>
          <p:nvPr>
            <p:ph type="sldNum" sz="quarter" idx="10"/>
          </p:nvPr>
        </p:nvSpPr>
        <p:spPr>
          <a:noFill/>
        </p:spPr>
        <p:txBody>
          <a:bodyPr/>
          <a:lstStyle/>
          <a:p>
            <a:r>
              <a:rPr lang="en-US" altLang="en-US"/>
              <a:t>2.</a:t>
            </a:r>
            <a:fld id="{7EBE375F-D567-48DA-9006-241A1C1B7A67}" type="slidenum">
              <a:rPr lang="en-US" altLang="en-US"/>
              <a:pPr/>
              <a:t>51</a:t>
            </a:fld>
            <a:endParaRPr lang="en-US" altLang="en-US"/>
          </a:p>
        </p:txBody>
      </p:sp>
      <p:sp>
        <p:nvSpPr>
          <p:cNvPr id="55299"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55300"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55301"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55302"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55303"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55304"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55305"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55306" name="Text Box 9"/>
          <p:cNvSpPr txBox="1">
            <a:spLocks noChangeArrowheads="1"/>
          </p:cNvSpPr>
          <p:nvPr/>
        </p:nvSpPr>
        <p:spPr bwMode="auto">
          <a:xfrm>
            <a:off x="1143000" y="0"/>
            <a:ext cx="2859088" cy="579438"/>
          </a:xfrm>
          <a:prstGeom prst="rect">
            <a:avLst/>
          </a:prstGeom>
          <a:noFill/>
          <a:ln w="9525">
            <a:noFill/>
            <a:miter lim="800000"/>
            <a:headEnd/>
            <a:tailEnd/>
          </a:ln>
        </p:spPr>
        <p:txBody>
          <a:bodyPr wrap="none">
            <a:spAutoFit/>
          </a:bodyPr>
          <a:lstStyle/>
          <a:p>
            <a:r>
              <a:rPr lang="en-US" altLang="en-US" sz="3200"/>
              <a:t>2.2.5   Continue</a:t>
            </a:r>
          </a:p>
        </p:txBody>
      </p:sp>
      <p:sp>
        <p:nvSpPr>
          <p:cNvPr id="956426" name="Rectangle 10"/>
          <p:cNvSpPr>
            <a:spLocks noChangeArrowheads="1"/>
          </p:cNvSpPr>
          <p:nvPr/>
        </p:nvSpPr>
        <p:spPr bwMode="auto">
          <a:xfrm>
            <a:off x="304800" y="1295400"/>
            <a:ext cx="8229600" cy="822325"/>
          </a:xfrm>
          <a:prstGeom prst="rect">
            <a:avLst/>
          </a:prstGeom>
          <a:noFill/>
          <a:ln w="9525">
            <a:noFill/>
            <a:miter lim="800000"/>
            <a:headEnd/>
            <a:tailEnd/>
          </a:ln>
          <a:effectLst/>
        </p:spPr>
        <p:txBody>
          <a:bodyPr anchor="ctr">
            <a:spAutoFit/>
          </a:bodyPr>
          <a:lstStyle/>
          <a:p>
            <a:pPr algn="just" eaLnBrk="1" hangingPunct="1">
              <a:defRPr/>
            </a:pPr>
            <a:r>
              <a:rPr lang="en-US" sz="2400" i="0">
                <a:effectLst>
                  <a:outerShdw blurRad="38100" dist="38100" dir="2700000" algn="tl">
                    <a:srgbClr val="C0C0C0"/>
                  </a:outerShdw>
                </a:effectLst>
              </a:rPr>
              <a:t>In Z</a:t>
            </a:r>
            <a:r>
              <a:rPr lang="en-US" sz="2400" i="0" baseline="-20000">
                <a:effectLst>
                  <a:outerShdw blurRad="38100" dist="38100" dir="2700000" algn="tl">
                    <a:srgbClr val="C0C0C0"/>
                  </a:outerShdw>
                </a:effectLst>
              </a:rPr>
              <a:t>n</a:t>
            </a:r>
            <a:r>
              <a:rPr lang="en-US" sz="2400" i="0">
                <a:effectLst>
                  <a:outerShdw blurRad="38100" dist="38100" dir="2700000" algn="tl">
                    <a:srgbClr val="C0C0C0"/>
                  </a:outerShdw>
                </a:effectLst>
              </a:rPr>
              <a:t>, two numbers </a:t>
            </a:r>
            <a:r>
              <a:rPr lang="en-US" sz="2400">
                <a:effectLst>
                  <a:outerShdw blurRad="38100" dist="38100" dir="2700000" algn="tl">
                    <a:srgbClr val="C0C0C0"/>
                  </a:outerShdw>
                </a:effectLst>
              </a:rPr>
              <a:t>a</a:t>
            </a:r>
            <a:r>
              <a:rPr lang="en-US" sz="2400" i="0">
                <a:effectLst>
                  <a:outerShdw blurRad="38100" dist="38100" dir="2700000" algn="tl">
                    <a:srgbClr val="C0C0C0"/>
                  </a:outerShdw>
                </a:effectLst>
              </a:rPr>
              <a:t> and </a:t>
            </a:r>
            <a:r>
              <a:rPr lang="en-US" sz="2400">
                <a:effectLst>
                  <a:outerShdw blurRad="38100" dist="38100" dir="2700000" algn="tl">
                    <a:srgbClr val="C0C0C0"/>
                  </a:outerShdw>
                </a:effectLst>
              </a:rPr>
              <a:t>b</a:t>
            </a:r>
            <a:r>
              <a:rPr lang="en-US" sz="2400" i="0">
                <a:effectLst>
                  <a:outerShdw blurRad="38100" dist="38100" dir="2700000" algn="tl">
                    <a:srgbClr val="C0C0C0"/>
                  </a:outerShdw>
                </a:effectLst>
              </a:rPr>
              <a:t> are additive inverses of each other if</a:t>
            </a:r>
          </a:p>
        </p:txBody>
      </p:sp>
      <p:sp>
        <p:nvSpPr>
          <p:cNvPr id="55308" name="Text Box 11"/>
          <p:cNvSpPr txBox="1">
            <a:spLocks noChangeArrowheads="1"/>
          </p:cNvSpPr>
          <p:nvPr/>
        </p:nvSpPr>
        <p:spPr bwMode="auto">
          <a:xfrm>
            <a:off x="1219200" y="533400"/>
            <a:ext cx="2343150" cy="457200"/>
          </a:xfrm>
          <a:prstGeom prst="rect">
            <a:avLst/>
          </a:prstGeom>
          <a:noFill/>
          <a:ln w="9525">
            <a:noFill/>
            <a:miter lim="800000"/>
            <a:headEnd/>
            <a:tailEnd/>
          </a:ln>
        </p:spPr>
        <p:txBody>
          <a:bodyPr wrap="none">
            <a:spAutoFit/>
          </a:bodyPr>
          <a:lstStyle/>
          <a:p>
            <a:r>
              <a:rPr lang="en-US" altLang="en-US" sz="2400" i="0">
                <a:solidFill>
                  <a:schemeClr val="folHlink"/>
                </a:solidFill>
              </a:rPr>
              <a:t>Additive Inverse</a:t>
            </a:r>
            <a:endParaRPr lang="en-US" altLang="en-US" sz="2000"/>
          </a:p>
        </p:txBody>
      </p:sp>
      <p:pic>
        <p:nvPicPr>
          <p:cNvPr id="55309" name="Picture 12"/>
          <p:cNvPicPr>
            <a:picLocks noChangeAspect="1" noChangeArrowheads="1"/>
          </p:cNvPicPr>
          <p:nvPr/>
        </p:nvPicPr>
        <p:blipFill>
          <a:blip r:embed="rId3"/>
          <a:srcRect/>
          <a:stretch>
            <a:fillRect/>
          </a:stretch>
        </p:blipFill>
        <p:spPr bwMode="auto">
          <a:xfrm>
            <a:off x="2506663" y="2224088"/>
            <a:ext cx="4130675" cy="747712"/>
          </a:xfrm>
          <a:prstGeom prst="rect">
            <a:avLst/>
          </a:prstGeom>
          <a:noFill/>
          <a:ln w="9525">
            <a:noFill/>
            <a:miter lim="800000"/>
            <a:headEnd/>
            <a:tailEnd/>
          </a:ln>
        </p:spPr>
      </p:pic>
      <p:sp>
        <p:nvSpPr>
          <p:cNvPr id="55310" name="Line 13"/>
          <p:cNvSpPr>
            <a:spLocks noChangeShapeType="1"/>
          </p:cNvSpPr>
          <p:nvPr/>
        </p:nvSpPr>
        <p:spPr bwMode="auto">
          <a:xfrm>
            <a:off x="609600" y="3962400"/>
            <a:ext cx="8153400" cy="0"/>
          </a:xfrm>
          <a:prstGeom prst="line">
            <a:avLst/>
          </a:prstGeom>
          <a:noFill/>
          <a:ln w="76200">
            <a:solidFill>
              <a:srgbClr val="009900"/>
            </a:solidFill>
            <a:round/>
            <a:headEnd/>
            <a:tailEnd/>
          </a:ln>
        </p:spPr>
        <p:txBody>
          <a:bodyPr/>
          <a:lstStyle/>
          <a:p>
            <a:endParaRPr lang="en-US"/>
          </a:p>
        </p:txBody>
      </p:sp>
      <p:sp>
        <p:nvSpPr>
          <p:cNvPr id="55311" name="Line 14"/>
          <p:cNvSpPr>
            <a:spLocks noChangeShapeType="1"/>
          </p:cNvSpPr>
          <p:nvPr/>
        </p:nvSpPr>
        <p:spPr bwMode="auto">
          <a:xfrm>
            <a:off x="609600" y="6172200"/>
            <a:ext cx="8153400" cy="0"/>
          </a:xfrm>
          <a:prstGeom prst="line">
            <a:avLst/>
          </a:prstGeom>
          <a:noFill/>
          <a:ln w="76200">
            <a:solidFill>
              <a:srgbClr val="009900"/>
            </a:solidFill>
            <a:round/>
            <a:headEnd/>
            <a:tailEnd/>
          </a:ln>
        </p:spPr>
        <p:txBody>
          <a:bodyPr/>
          <a:lstStyle/>
          <a:p>
            <a:endParaRPr lang="en-US"/>
          </a:p>
        </p:txBody>
      </p:sp>
      <p:sp>
        <p:nvSpPr>
          <p:cNvPr id="55312" name="Rectangle 15"/>
          <p:cNvSpPr>
            <a:spLocks noChangeArrowheads="1"/>
          </p:cNvSpPr>
          <p:nvPr/>
        </p:nvSpPr>
        <p:spPr bwMode="auto">
          <a:xfrm>
            <a:off x="647700" y="4054475"/>
            <a:ext cx="8077200" cy="2041525"/>
          </a:xfrm>
          <a:prstGeom prst="rect">
            <a:avLst/>
          </a:prstGeom>
          <a:solidFill>
            <a:srgbClr val="99FF33"/>
          </a:solidFill>
          <a:ln w="76200" algn="ctr">
            <a:noFill/>
            <a:miter lim="800000"/>
            <a:headEnd/>
            <a:tailEnd/>
          </a:ln>
        </p:spPr>
        <p:txBody>
          <a:bodyPr>
            <a:spAutoFit/>
          </a:bodyPr>
          <a:lstStyle/>
          <a:p>
            <a:pPr algn="ctr"/>
            <a:r>
              <a:rPr lang="en-US" altLang="en-US" sz="3200">
                <a:latin typeface="Arial" charset="0"/>
              </a:rPr>
              <a:t>In modular arithmetic, each integer has an additive inverse. The sum of an integer and its additive inverse is congruent to 0 modulo n.</a:t>
            </a:r>
          </a:p>
        </p:txBody>
      </p:sp>
      <p:grpSp>
        <p:nvGrpSpPr>
          <p:cNvPr id="55313" name="Group 16"/>
          <p:cNvGrpSpPr>
            <a:grpSpLocks/>
          </p:cNvGrpSpPr>
          <p:nvPr/>
        </p:nvGrpSpPr>
        <p:grpSpPr bwMode="auto">
          <a:xfrm>
            <a:off x="655638" y="3352800"/>
            <a:ext cx="1143000" cy="566738"/>
            <a:chOff x="1200" y="1248"/>
            <a:chExt cx="720" cy="357"/>
          </a:xfrm>
        </p:grpSpPr>
        <p:pic>
          <p:nvPicPr>
            <p:cNvPr id="55314" name="Picture 17"/>
            <p:cNvPicPr>
              <a:picLocks noChangeAspect="1" noChangeArrowheads="1"/>
            </p:cNvPicPr>
            <p:nvPr/>
          </p:nvPicPr>
          <p:blipFill>
            <a:blip r:embed="rId4"/>
            <a:srcRect/>
            <a:stretch>
              <a:fillRect/>
            </a:stretch>
          </p:blipFill>
          <p:spPr bwMode="auto">
            <a:xfrm>
              <a:off x="1200" y="1248"/>
              <a:ext cx="720" cy="357"/>
            </a:xfrm>
            <a:prstGeom prst="rect">
              <a:avLst/>
            </a:prstGeom>
            <a:noFill/>
            <a:ln w="9525">
              <a:noFill/>
              <a:miter lim="800000"/>
              <a:headEnd/>
              <a:tailEnd/>
            </a:ln>
          </p:spPr>
        </p:pic>
        <p:sp>
          <p:nvSpPr>
            <p:cNvPr id="55315" name="Text Box 18"/>
            <p:cNvSpPr txBox="1">
              <a:spLocks noChangeArrowheads="1"/>
            </p:cNvSpPr>
            <p:nvPr/>
          </p:nvSpPr>
          <p:spPr bwMode="auto">
            <a:xfrm>
              <a:off x="1284" y="1248"/>
              <a:ext cx="551" cy="327"/>
            </a:xfrm>
            <a:prstGeom prst="rect">
              <a:avLst/>
            </a:prstGeom>
            <a:noFill/>
            <a:ln w="9525">
              <a:noFill/>
              <a:miter lim="800000"/>
              <a:headEnd/>
              <a:tailEnd/>
            </a:ln>
          </p:spPr>
          <p:txBody>
            <a:bodyPr wrap="none">
              <a:spAutoFit/>
            </a:bodyPr>
            <a:lstStyle/>
            <a:p>
              <a:r>
                <a:rPr lang="en-US" altLang="en-US" sz="2800">
                  <a:solidFill>
                    <a:schemeClr val="hlink"/>
                  </a:solidFill>
                </a:rPr>
                <a:t>Note</a:t>
              </a:r>
            </a:p>
          </p:txBody>
        </p:sp>
      </p:gr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1"/>
          <p:cNvSpPr>
            <a:spLocks noGrp="1"/>
          </p:cNvSpPr>
          <p:nvPr>
            <p:ph type="sldNum" sz="quarter" idx="10"/>
          </p:nvPr>
        </p:nvSpPr>
        <p:spPr>
          <a:noFill/>
        </p:spPr>
        <p:txBody>
          <a:bodyPr/>
          <a:lstStyle/>
          <a:p>
            <a:r>
              <a:rPr lang="en-US" altLang="en-US"/>
              <a:t>2.</a:t>
            </a:r>
            <a:fld id="{1457AEC2-83D8-47ED-AB76-82404C113B94}" type="slidenum">
              <a:rPr lang="en-US" altLang="en-US"/>
              <a:pPr/>
              <a:t>52</a:t>
            </a:fld>
            <a:endParaRPr lang="en-US" altLang="en-US"/>
          </a:p>
        </p:txBody>
      </p:sp>
      <p:sp>
        <p:nvSpPr>
          <p:cNvPr id="56323" name="Text Box 2"/>
          <p:cNvSpPr txBox="1">
            <a:spLocks noChangeArrowheads="1"/>
          </p:cNvSpPr>
          <p:nvPr/>
        </p:nvSpPr>
        <p:spPr bwMode="auto">
          <a:xfrm>
            <a:off x="1143000" y="533400"/>
            <a:ext cx="1944688" cy="457200"/>
          </a:xfrm>
          <a:prstGeom prst="rect">
            <a:avLst/>
          </a:prstGeom>
          <a:solidFill>
            <a:schemeClr val="folHlink"/>
          </a:solidFill>
          <a:ln w="9525">
            <a:noFill/>
            <a:miter lim="800000"/>
            <a:headEnd/>
            <a:tailEnd/>
          </a:ln>
        </p:spPr>
        <p:txBody>
          <a:bodyPr wrap="none">
            <a:spAutoFit/>
          </a:bodyPr>
          <a:lstStyle/>
          <a:p>
            <a:r>
              <a:rPr lang="en-US" altLang="en-US" sz="2400" i="0">
                <a:solidFill>
                  <a:schemeClr val="bg1"/>
                </a:solidFill>
              </a:rPr>
              <a:t>Example 2.21</a:t>
            </a:r>
            <a:endParaRPr lang="en-US" altLang="en-US" sz="2000">
              <a:solidFill>
                <a:schemeClr val="bg1"/>
              </a:solidFill>
            </a:endParaRPr>
          </a:p>
        </p:txBody>
      </p:sp>
      <p:sp>
        <p:nvSpPr>
          <p:cNvPr id="56324" name="Rectangle 3"/>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56325"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56326" name="Rectangle 5"/>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56327"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56328"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56329" name="Rectangle 8"/>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56330"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56331" name="Text Box 10"/>
          <p:cNvSpPr txBox="1">
            <a:spLocks noChangeArrowheads="1"/>
          </p:cNvSpPr>
          <p:nvPr/>
        </p:nvSpPr>
        <p:spPr bwMode="auto">
          <a:xfrm>
            <a:off x="1143000" y="0"/>
            <a:ext cx="3062288" cy="579438"/>
          </a:xfrm>
          <a:prstGeom prst="rect">
            <a:avLst/>
          </a:prstGeom>
          <a:noFill/>
          <a:ln w="9525">
            <a:noFill/>
            <a:miter lim="800000"/>
            <a:headEnd/>
            <a:tailEnd/>
          </a:ln>
        </p:spPr>
        <p:txBody>
          <a:bodyPr wrap="none">
            <a:spAutoFit/>
          </a:bodyPr>
          <a:lstStyle/>
          <a:p>
            <a:r>
              <a:rPr lang="en-US" altLang="en-US" sz="3200"/>
              <a:t>2.2.5   Continued</a:t>
            </a:r>
          </a:p>
        </p:txBody>
      </p:sp>
      <p:sp>
        <p:nvSpPr>
          <p:cNvPr id="958475" name="Rectangle 11"/>
          <p:cNvSpPr>
            <a:spLocks noChangeArrowheads="1"/>
          </p:cNvSpPr>
          <p:nvPr/>
        </p:nvSpPr>
        <p:spPr bwMode="auto">
          <a:xfrm>
            <a:off x="304800" y="1431925"/>
            <a:ext cx="8229600" cy="457200"/>
          </a:xfrm>
          <a:prstGeom prst="rect">
            <a:avLst/>
          </a:prstGeom>
          <a:noFill/>
          <a:ln w="9525">
            <a:noFill/>
            <a:miter lim="800000"/>
            <a:headEnd/>
            <a:tailEnd/>
          </a:ln>
          <a:effectLst/>
        </p:spPr>
        <p:txBody>
          <a:bodyPr anchor="ctr">
            <a:spAutoFit/>
          </a:bodyPr>
          <a:lstStyle/>
          <a:p>
            <a:pPr algn="just" eaLnBrk="1" hangingPunct="1">
              <a:defRPr/>
            </a:pPr>
            <a:r>
              <a:rPr lang="en-US" sz="2400" i="0">
                <a:effectLst>
                  <a:outerShdw blurRad="38100" dist="38100" dir="2700000" algn="tl">
                    <a:srgbClr val="C0C0C0"/>
                  </a:outerShdw>
                </a:effectLst>
              </a:rPr>
              <a:t>Find all additive inverse pairs in Z10.</a:t>
            </a:r>
          </a:p>
        </p:txBody>
      </p:sp>
      <p:sp>
        <p:nvSpPr>
          <p:cNvPr id="958477" name="Rectangle 13"/>
          <p:cNvSpPr>
            <a:spLocks noChangeArrowheads="1"/>
          </p:cNvSpPr>
          <p:nvPr/>
        </p:nvSpPr>
        <p:spPr bwMode="auto">
          <a:xfrm>
            <a:off x="304800" y="3124200"/>
            <a:ext cx="8229600" cy="457200"/>
          </a:xfrm>
          <a:prstGeom prst="rect">
            <a:avLst/>
          </a:prstGeom>
          <a:noFill/>
          <a:ln w="9525">
            <a:noFill/>
            <a:miter lim="800000"/>
            <a:headEnd/>
            <a:tailEnd/>
          </a:ln>
          <a:effectLst/>
        </p:spPr>
        <p:txBody>
          <a:bodyPr anchor="ctr">
            <a:spAutoFit/>
          </a:bodyPr>
          <a:lstStyle/>
          <a:p>
            <a:pPr algn="just" eaLnBrk="1" hangingPunct="1">
              <a:defRPr/>
            </a:pPr>
            <a:r>
              <a:rPr lang="en-US" sz="2400" i="0" dirty="0">
                <a:solidFill>
                  <a:schemeClr val="hlink"/>
                </a:solidFill>
                <a:effectLst>
                  <a:outerShdw blurRad="38100" dist="38100" dir="2700000" algn="tl">
                    <a:srgbClr val="C0C0C0"/>
                  </a:outerShdw>
                </a:effectLst>
              </a:rPr>
              <a:t>Solution</a:t>
            </a:r>
          </a:p>
        </p:txBody>
      </p:sp>
      <p:sp>
        <p:nvSpPr>
          <p:cNvPr id="958478" name="Rectangle 14"/>
          <p:cNvSpPr>
            <a:spLocks noChangeArrowheads="1"/>
          </p:cNvSpPr>
          <p:nvPr/>
        </p:nvSpPr>
        <p:spPr bwMode="auto">
          <a:xfrm>
            <a:off x="304800" y="3581400"/>
            <a:ext cx="8229600" cy="822325"/>
          </a:xfrm>
          <a:prstGeom prst="rect">
            <a:avLst/>
          </a:prstGeom>
          <a:noFill/>
          <a:ln w="9525">
            <a:noFill/>
            <a:miter lim="800000"/>
            <a:headEnd/>
            <a:tailEnd/>
          </a:ln>
          <a:effectLst/>
        </p:spPr>
        <p:txBody>
          <a:bodyPr anchor="ctr">
            <a:spAutoFit/>
          </a:bodyPr>
          <a:lstStyle/>
          <a:p>
            <a:pPr algn="just" eaLnBrk="1" hangingPunct="1">
              <a:defRPr/>
            </a:pPr>
            <a:r>
              <a:rPr lang="en-US" sz="2400" i="0" dirty="0">
                <a:effectLst>
                  <a:outerShdw blurRad="38100" dist="38100" dir="2700000" algn="tl">
                    <a:srgbClr val="C0C0C0"/>
                  </a:outerShdw>
                </a:effectLst>
              </a:rPr>
              <a:t>The six pairs of additive inverses are (0, 0), (1, 9), (2, 8), (3, 7), (4, 6), and (5, 5).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58477"/>
                                        </p:tgtEl>
                                        <p:attrNameLst>
                                          <p:attrName>style.visibility</p:attrName>
                                        </p:attrNameLst>
                                      </p:cBhvr>
                                      <p:to>
                                        <p:strVal val="visible"/>
                                      </p:to>
                                    </p:set>
                                    <p:anim calcmode="lin" valueType="num">
                                      <p:cBhvr additive="base">
                                        <p:cTn id="7" dur="500" fill="hold"/>
                                        <p:tgtEl>
                                          <p:spTgt spid="958477"/>
                                        </p:tgtEl>
                                        <p:attrNameLst>
                                          <p:attrName>ppt_x</p:attrName>
                                        </p:attrNameLst>
                                      </p:cBhvr>
                                      <p:tavLst>
                                        <p:tav tm="0">
                                          <p:val>
                                            <p:strVal val="#ppt_x"/>
                                          </p:val>
                                        </p:tav>
                                        <p:tav tm="100000">
                                          <p:val>
                                            <p:strVal val="#ppt_x"/>
                                          </p:val>
                                        </p:tav>
                                      </p:tavLst>
                                    </p:anim>
                                    <p:anim calcmode="lin" valueType="num">
                                      <p:cBhvr additive="base">
                                        <p:cTn id="8" dur="500" fill="hold"/>
                                        <p:tgtEl>
                                          <p:spTgt spid="95847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58478"/>
                                        </p:tgtEl>
                                        <p:attrNameLst>
                                          <p:attrName>style.visibility</p:attrName>
                                        </p:attrNameLst>
                                      </p:cBhvr>
                                      <p:to>
                                        <p:strVal val="visible"/>
                                      </p:to>
                                    </p:set>
                                    <p:anim calcmode="lin" valueType="num">
                                      <p:cBhvr additive="base">
                                        <p:cTn id="13" dur="500" fill="hold"/>
                                        <p:tgtEl>
                                          <p:spTgt spid="958478"/>
                                        </p:tgtEl>
                                        <p:attrNameLst>
                                          <p:attrName>ppt_x</p:attrName>
                                        </p:attrNameLst>
                                      </p:cBhvr>
                                      <p:tavLst>
                                        <p:tav tm="0">
                                          <p:val>
                                            <p:strVal val="#ppt_x"/>
                                          </p:val>
                                        </p:tav>
                                        <p:tav tm="100000">
                                          <p:val>
                                            <p:strVal val="#ppt_x"/>
                                          </p:val>
                                        </p:tav>
                                      </p:tavLst>
                                    </p:anim>
                                    <p:anim calcmode="lin" valueType="num">
                                      <p:cBhvr additive="base">
                                        <p:cTn id="14" dur="500" fill="hold"/>
                                        <p:tgtEl>
                                          <p:spTgt spid="9584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8477" grpId="0"/>
      <p:bldP spid="958478"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1"/>
          <p:cNvSpPr>
            <a:spLocks noGrp="1"/>
          </p:cNvSpPr>
          <p:nvPr>
            <p:ph type="sldNum" sz="quarter" idx="10"/>
          </p:nvPr>
        </p:nvSpPr>
        <p:spPr>
          <a:noFill/>
        </p:spPr>
        <p:txBody>
          <a:bodyPr/>
          <a:lstStyle/>
          <a:p>
            <a:r>
              <a:rPr lang="en-US" altLang="en-US"/>
              <a:t>2.</a:t>
            </a:r>
            <a:fld id="{33CA68D7-F17C-4C7C-A997-00A352C40E03}" type="slidenum">
              <a:rPr lang="en-US" altLang="en-US"/>
              <a:pPr/>
              <a:t>53</a:t>
            </a:fld>
            <a:endParaRPr lang="en-US" altLang="en-US"/>
          </a:p>
        </p:txBody>
      </p:sp>
      <p:sp>
        <p:nvSpPr>
          <p:cNvPr id="57347"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57348"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57349"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57350"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57351"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57352"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57353"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57354" name="Text Box 9"/>
          <p:cNvSpPr txBox="1">
            <a:spLocks noChangeArrowheads="1"/>
          </p:cNvSpPr>
          <p:nvPr/>
        </p:nvSpPr>
        <p:spPr bwMode="auto">
          <a:xfrm>
            <a:off x="1143000" y="0"/>
            <a:ext cx="2859088" cy="579438"/>
          </a:xfrm>
          <a:prstGeom prst="rect">
            <a:avLst/>
          </a:prstGeom>
          <a:noFill/>
          <a:ln w="9525">
            <a:noFill/>
            <a:miter lim="800000"/>
            <a:headEnd/>
            <a:tailEnd/>
          </a:ln>
        </p:spPr>
        <p:txBody>
          <a:bodyPr wrap="none">
            <a:spAutoFit/>
          </a:bodyPr>
          <a:lstStyle/>
          <a:p>
            <a:r>
              <a:rPr lang="en-US" altLang="en-US" sz="3200"/>
              <a:t>2.2.5   Continue</a:t>
            </a:r>
          </a:p>
        </p:txBody>
      </p:sp>
      <p:sp>
        <p:nvSpPr>
          <p:cNvPr id="960522" name="Rectangle 10"/>
          <p:cNvSpPr>
            <a:spLocks noChangeArrowheads="1"/>
          </p:cNvSpPr>
          <p:nvPr/>
        </p:nvSpPr>
        <p:spPr bwMode="auto">
          <a:xfrm>
            <a:off x="304800" y="1066800"/>
            <a:ext cx="8229600" cy="822325"/>
          </a:xfrm>
          <a:prstGeom prst="rect">
            <a:avLst/>
          </a:prstGeom>
          <a:noFill/>
          <a:ln w="9525">
            <a:noFill/>
            <a:miter lim="800000"/>
            <a:headEnd/>
            <a:tailEnd/>
          </a:ln>
          <a:effectLst/>
        </p:spPr>
        <p:txBody>
          <a:bodyPr anchor="ctr">
            <a:spAutoFit/>
          </a:bodyPr>
          <a:lstStyle/>
          <a:p>
            <a:pPr algn="just" eaLnBrk="1" hangingPunct="1">
              <a:defRPr/>
            </a:pPr>
            <a:r>
              <a:rPr lang="en-US" sz="2400" i="0">
                <a:effectLst>
                  <a:outerShdw blurRad="38100" dist="38100" dir="2700000" algn="tl">
                    <a:srgbClr val="C0C0C0"/>
                  </a:outerShdw>
                </a:effectLst>
              </a:rPr>
              <a:t>In Z</a:t>
            </a:r>
            <a:r>
              <a:rPr lang="en-US" sz="2400" i="0" baseline="-20000">
                <a:effectLst>
                  <a:outerShdw blurRad="38100" dist="38100" dir="2700000" algn="tl">
                    <a:srgbClr val="C0C0C0"/>
                  </a:outerShdw>
                </a:effectLst>
              </a:rPr>
              <a:t>n</a:t>
            </a:r>
            <a:r>
              <a:rPr lang="en-US" sz="2400" i="0">
                <a:effectLst>
                  <a:outerShdw blurRad="38100" dist="38100" dir="2700000" algn="tl">
                    <a:srgbClr val="C0C0C0"/>
                  </a:outerShdw>
                </a:effectLst>
              </a:rPr>
              <a:t>, two numbers </a:t>
            </a:r>
            <a:r>
              <a:rPr lang="en-US" sz="2400">
                <a:effectLst>
                  <a:outerShdw blurRad="38100" dist="38100" dir="2700000" algn="tl">
                    <a:srgbClr val="C0C0C0"/>
                  </a:outerShdw>
                </a:effectLst>
              </a:rPr>
              <a:t>a</a:t>
            </a:r>
            <a:r>
              <a:rPr lang="en-US" sz="2400" i="0">
                <a:effectLst>
                  <a:outerShdw blurRad="38100" dist="38100" dir="2700000" algn="tl">
                    <a:srgbClr val="C0C0C0"/>
                  </a:outerShdw>
                </a:effectLst>
              </a:rPr>
              <a:t> and </a:t>
            </a:r>
            <a:r>
              <a:rPr lang="en-US" sz="2400">
                <a:effectLst>
                  <a:outerShdw blurRad="38100" dist="38100" dir="2700000" algn="tl">
                    <a:srgbClr val="C0C0C0"/>
                  </a:outerShdw>
                </a:effectLst>
              </a:rPr>
              <a:t>b</a:t>
            </a:r>
            <a:r>
              <a:rPr lang="en-US" sz="2400" i="0">
                <a:effectLst>
                  <a:outerShdw blurRad="38100" dist="38100" dir="2700000" algn="tl">
                    <a:srgbClr val="C0C0C0"/>
                  </a:outerShdw>
                </a:effectLst>
              </a:rPr>
              <a:t> are the multiplicative inverse of each other if</a:t>
            </a:r>
          </a:p>
        </p:txBody>
      </p:sp>
      <p:sp>
        <p:nvSpPr>
          <p:cNvPr id="57356" name="Text Box 11"/>
          <p:cNvSpPr txBox="1">
            <a:spLocks noChangeArrowheads="1"/>
          </p:cNvSpPr>
          <p:nvPr/>
        </p:nvSpPr>
        <p:spPr bwMode="auto">
          <a:xfrm>
            <a:off x="1219200" y="533400"/>
            <a:ext cx="3051175" cy="457200"/>
          </a:xfrm>
          <a:prstGeom prst="rect">
            <a:avLst/>
          </a:prstGeom>
          <a:noFill/>
          <a:ln w="9525">
            <a:noFill/>
            <a:miter lim="800000"/>
            <a:headEnd/>
            <a:tailEnd/>
          </a:ln>
        </p:spPr>
        <p:txBody>
          <a:bodyPr wrap="none">
            <a:spAutoFit/>
          </a:bodyPr>
          <a:lstStyle/>
          <a:p>
            <a:r>
              <a:rPr lang="en-US" altLang="en-US" sz="2400" i="0">
                <a:solidFill>
                  <a:schemeClr val="folHlink"/>
                </a:solidFill>
              </a:rPr>
              <a:t>Multiplicative Inverse</a:t>
            </a:r>
            <a:endParaRPr lang="en-US" altLang="en-US" sz="2000"/>
          </a:p>
        </p:txBody>
      </p:sp>
      <p:pic>
        <p:nvPicPr>
          <p:cNvPr id="57357" name="Picture 19"/>
          <p:cNvPicPr>
            <a:picLocks noChangeAspect="1" noChangeArrowheads="1"/>
          </p:cNvPicPr>
          <p:nvPr/>
        </p:nvPicPr>
        <p:blipFill>
          <a:blip r:embed="rId3"/>
          <a:srcRect/>
          <a:stretch>
            <a:fillRect/>
          </a:stretch>
        </p:blipFill>
        <p:spPr bwMode="auto">
          <a:xfrm>
            <a:off x="2506663" y="1752600"/>
            <a:ext cx="3308350" cy="590550"/>
          </a:xfrm>
          <a:prstGeom prst="rect">
            <a:avLst/>
          </a:prstGeom>
          <a:noFill/>
          <a:ln w="9525">
            <a:noFill/>
            <a:miter lim="800000"/>
            <a:headEnd/>
            <a:tailEnd/>
          </a:ln>
        </p:spPr>
      </p:pic>
      <p:sp>
        <p:nvSpPr>
          <p:cNvPr id="57358" name="Line 21"/>
          <p:cNvSpPr>
            <a:spLocks noChangeShapeType="1"/>
          </p:cNvSpPr>
          <p:nvPr/>
        </p:nvSpPr>
        <p:spPr bwMode="auto">
          <a:xfrm>
            <a:off x="609600" y="3352800"/>
            <a:ext cx="8153400" cy="0"/>
          </a:xfrm>
          <a:prstGeom prst="line">
            <a:avLst/>
          </a:prstGeom>
          <a:noFill/>
          <a:ln w="76200">
            <a:solidFill>
              <a:srgbClr val="009900"/>
            </a:solidFill>
            <a:round/>
            <a:headEnd/>
            <a:tailEnd/>
          </a:ln>
        </p:spPr>
        <p:txBody>
          <a:bodyPr/>
          <a:lstStyle/>
          <a:p>
            <a:endParaRPr lang="en-US"/>
          </a:p>
        </p:txBody>
      </p:sp>
      <p:sp>
        <p:nvSpPr>
          <p:cNvPr id="57359" name="Line 22"/>
          <p:cNvSpPr>
            <a:spLocks noChangeShapeType="1"/>
          </p:cNvSpPr>
          <p:nvPr/>
        </p:nvSpPr>
        <p:spPr bwMode="auto">
          <a:xfrm>
            <a:off x="609600" y="6019800"/>
            <a:ext cx="8153400" cy="0"/>
          </a:xfrm>
          <a:prstGeom prst="line">
            <a:avLst/>
          </a:prstGeom>
          <a:noFill/>
          <a:ln w="76200">
            <a:solidFill>
              <a:srgbClr val="009900"/>
            </a:solidFill>
            <a:round/>
            <a:headEnd/>
            <a:tailEnd/>
          </a:ln>
        </p:spPr>
        <p:txBody>
          <a:bodyPr/>
          <a:lstStyle/>
          <a:p>
            <a:endParaRPr lang="en-US"/>
          </a:p>
        </p:txBody>
      </p:sp>
      <p:sp>
        <p:nvSpPr>
          <p:cNvPr id="57360" name="Rectangle 23"/>
          <p:cNvSpPr>
            <a:spLocks noChangeArrowheads="1"/>
          </p:cNvSpPr>
          <p:nvPr/>
        </p:nvSpPr>
        <p:spPr bwMode="auto">
          <a:xfrm>
            <a:off x="647700" y="3414713"/>
            <a:ext cx="8077200" cy="2528887"/>
          </a:xfrm>
          <a:prstGeom prst="rect">
            <a:avLst/>
          </a:prstGeom>
          <a:solidFill>
            <a:srgbClr val="99FF33"/>
          </a:solidFill>
          <a:ln w="76200" algn="ctr">
            <a:noFill/>
            <a:miter lim="800000"/>
            <a:headEnd/>
            <a:tailEnd/>
          </a:ln>
        </p:spPr>
        <p:txBody>
          <a:bodyPr>
            <a:spAutoFit/>
          </a:bodyPr>
          <a:lstStyle/>
          <a:p>
            <a:pPr algn="ctr"/>
            <a:r>
              <a:rPr lang="en-US" altLang="en-US" sz="3200">
                <a:latin typeface="Arial" charset="0"/>
              </a:rPr>
              <a:t>In modular arithmetic, an integer may or may not have a multiplicative inverse.</a:t>
            </a:r>
          </a:p>
          <a:p>
            <a:pPr algn="ctr"/>
            <a:r>
              <a:rPr lang="en-US" altLang="en-US" sz="3200">
                <a:latin typeface="Arial" charset="0"/>
              </a:rPr>
              <a:t>When it does, the product of the integer and its multiplicative inverse is congruent to 1 modulo n.</a:t>
            </a:r>
          </a:p>
        </p:txBody>
      </p:sp>
      <p:grpSp>
        <p:nvGrpSpPr>
          <p:cNvPr id="57361" name="Group 24"/>
          <p:cNvGrpSpPr>
            <a:grpSpLocks/>
          </p:cNvGrpSpPr>
          <p:nvPr/>
        </p:nvGrpSpPr>
        <p:grpSpPr bwMode="auto">
          <a:xfrm>
            <a:off x="655638" y="2743200"/>
            <a:ext cx="1143000" cy="566738"/>
            <a:chOff x="1200" y="1248"/>
            <a:chExt cx="720" cy="357"/>
          </a:xfrm>
        </p:grpSpPr>
        <p:pic>
          <p:nvPicPr>
            <p:cNvPr id="57362" name="Picture 25"/>
            <p:cNvPicPr>
              <a:picLocks noChangeAspect="1" noChangeArrowheads="1"/>
            </p:cNvPicPr>
            <p:nvPr/>
          </p:nvPicPr>
          <p:blipFill>
            <a:blip r:embed="rId4"/>
            <a:srcRect/>
            <a:stretch>
              <a:fillRect/>
            </a:stretch>
          </p:blipFill>
          <p:spPr bwMode="auto">
            <a:xfrm>
              <a:off x="1200" y="1248"/>
              <a:ext cx="720" cy="357"/>
            </a:xfrm>
            <a:prstGeom prst="rect">
              <a:avLst/>
            </a:prstGeom>
            <a:noFill/>
            <a:ln w="9525">
              <a:noFill/>
              <a:miter lim="800000"/>
              <a:headEnd/>
              <a:tailEnd/>
            </a:ln>
          </p:spPr>
        </p:pic>
        <p:sp>
          <p:nvSpPr>
            <p:cNvPr id="57363" name="Text Box 26"/>
            <p:cNvSpPr txBox="1">
              <a:spLocks noChangeArrowheads="1"/>
            </p:cNvSpPr>
            <p:nvPr/>
          </p:nvSpPr>
          <p:spPr bwMode="auto">
            <a:xfrm>
              <a:off x="1284" y="1248"/>
              <a:ext cx="551" cy="327"/>
            </a:xfrm>
            <a:prstGeom prst="rect">
              <a:avLst/>
            </a:prstGeom>
            <a:noFill/>
            <a:ln w="9525">
              <a:noFill/>
              <a:miter lim="800000"/>
              <a:headEnd/>
              <a:tailEnd/>
            </a:ln>
          </p:spPr>
          <p:txBody>
            <a:bodyPr wrap="none">
              <a:spAutoFit/>
            </a:bodyPr>
            <a:lstStyle/>
            <a:p>
              <a:r>
                <a:rPr lang="en-US" altLang="en-US" sz="2800">
                  <a:solidFill>
                    <a:schemeClr val="hlink"/>
                  </a:solidFill>
                </a:rPr>
                <a:t>Note</a:t>
              </a:r>
            </a:p>
          </p:txBody>
        </p:sp>
      </p:gr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1"/>
          <p:cNvSpPr>
            <a:spLocks noGrp="1"/>
          </p:cNvSpPr>
          <p:nvPr>
            <p:ph type="sldNum" sz="quarter" idx="10"/>
          </p:nvPr>
        </p:nvSpPr>
        <p:spPr>
          <a:noFill/>
        </p:spPr>
        <p:txBody>
          <a:bodyPr/>
          <a:lstStyle/>
          <a:p>
            <a:r>
              <a:rPr lang="en-US" altLang="en-US"/>
              <a:t>2.</a:t>
            </a:r>
            <a:fld id="{14BE31FA-CFB2-4027-BA40-4E223FA628BB}" type="slidenum">
              <a:rPr lang="en-US" altLang="en-US"/>
              <a:pPr/>
              <a:t>54</a:t>
            </a:fld>
            <a:endParaRPr lang="en-US" altLang="en-US"/>
          </a:p>
        </p:txBody>
      </p:sp>
      <p:sp>
        <p:nvSpPr>
          <p:cNvPr id="58371" name="Text Box 2"/>
          <p:cNvSpPr txBox="1">
            <a:spLocks noChangeArrowheads="1"/>
          </p:cNvSpPr>
          <p:nvPr/>
        </p:nvSpPr>
        <p:spPr bwMode="auto">
          <a:xfrm>
            <a:off x="381000" y="1143000"/>
            <a:ext cx="1944688" cy="457200"/>
          </a:xfrm>
          <a:prstGeom prst="rect">
            <a:avLst/>
          </a:prstGeom>
          <a:solidFill>
            <a:schemeClr val="folHlink"/>
          </a:solidFill>
          <a:ln w="9525">
            <a:noFill/>
            <a:miter lim="800000"/>
            <a:headEnd/>
            <a:tailEnd/>
          </a:ln>
        </p:spPr>
        <p:txBody>
          <a:bodyPr wrap="none">
            <a:spAutoFit/>
          </a:bodyPr>
          <a:lstStyle/>
          <a:p>
            <a:r>
              <a:rPr lang="en-US" altLang="en-US" sz="2400" i="0">
                <a:solidFill>
                  <a:schemeClr val="bg1"/>
                </a:solidFill>
              </a:rPr>
              <a:t>Example 2.22</a:t>
            </a:r>
            <a:endParaRPr lang="en-US" altLang="en-US" sz="2000">
              <a:solidFill>
                <a:schemeClr val="bg1"/>
              </a:solidFill>
            </a:endParaRPr>
          </a:p>
        </p:txBody>
      </p:sp>
      <p:sp>
        <p:nvSpPr>
          <p:cNvPr id="58372" name="Rectangle 3"/>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58373"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58374" name="Rectangle 5"/>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58375"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58376"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58377" name="Rectangle 8"/>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58378"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58379" name="Text Box 10"/>
          <p:cNvSpPr txBox="1">
            <a:spLocks noChangeArrowheads="1"/>
          </p:cNvSpPr>
          <p:nvPr/>
        </p:nvSpPr>
        <p:spPr bwMode="auto">
          <a:xfrm>
            <a:off x="1143000" y="0"/>
            <a:ext cx="3062288" cy="579438"/>
          </a:xfrm>
          <a:prstGeom prst="rect">
            <a:avLst/>
          </a:prstGeom>
          <a:noFill/>
          <a:ln w="9525">
            <a:noFill/>
            <a:miter lim="800000"/>
            <a:headEnd/>
            <a:tailEnd/>
          </a:ln>
        </p:spPr>
        <p:txBody>
          <a:bodyPr wrap="none">
            <a:spAutoFit/>
          </a:bodyPr>
          <a:lstStyle/>
          <a:p>
            <a:r>
              <a:rPr lang="en-US" altLang="en-US" sz="3200"/>
              <a:t>2.2.5   Continued</a:t>
            </a:r>
          </a:p>
        </p:txBody>
      </p:sp>
      <p:sp>
        <p:nvSpPr>
          <p:cNvPr id="962571" name="Rectangle 11"/>
          <p:cNvSpPr>
            <a:spLocks noChangeArrowheads="1"/>
          </p:cNvSpPr>
          <p:nvPr/>
        </p:nvSpPr>
        <p:spPr bwMode="auto">
          <a:xfrm>
            <a:off x="304800" y="1600200"/>
            <a:ext cx="8229600" cy="457200"/>
          </a:xfrm>
          <a:prstGeom prst="rect">
            <a:avLst/>
          </a:prstGeom>
          <a:noFill/>
          <a:ln w="9525">
            <a:noFill/>
            <a:miter lim="800000"/>
            <a:headEnd/>
            <a:tailEnd/>
          </a:ln>
          <a:effectLst/>
        </p:spPr>
        <p:txBody>
          <a:bodyPr anchor="ctr">
            <a:spAutoFit/>
          </a:bodyPr>
          <a:lstStyle/>
          <a:p>
            <a:pPr algn="just" eaLnBrk="1" hangingPunct="1">
              <a:defRPr/>
            </a:pPr>
            <a:r>
              <a:rPr lang="en-US" sz="2400" i="0">
                <a:effectLst>
                  <a:outerShdw blurRad="38100" dist="38100" dir="2700000" algn="tl">
                    <a:srgbClr val="C0C0C0"/>
                  </a:outerShdw>
                </a:effectLst>
              </a:rPr>
              <a:t>Find the multiplicative inverse of 8 in Z</a:t>
            </a:r>
            <a:r>
              <a:rPr lang="en-US" sz="2400" i="0" baseline="-20000">
                <a:effectLst>
                  <a:outerShdw blurRad="38100" dist="38100" dir="2700000" algn="tl">
                    <a:srgbClr val="C0C0C0"/>
                  </a:outerShdw>
                </a:effectLst>
              </a:rPr>
              <a:t>10</a:t>
            </a:r>
            <a:r>
              <a:rPr lang="en-US" sz="2400" i="0">
                <a:effectLst>
                  <a:outerShdw blurRad="38100" dist="38100" dir="2700000" algn="tl">
                    <a:srgbClr val="C0C0C0"/>
                  </a:outerShdw>
                </a:effectLst>
              </a:rPr>
              <a:t>.</a:t>
            </a:r>
          </a:p>
        </p:txBody>
      </p:sp>
      <p:sp>
        <p:nvSpPr>
          <p:cNvPr id="962572" name="Rectangle 12"/>
          <p:cNvSpPr>
            <a:spLocks noChangeArrowheads="1"/>
          </p:cNvSpPr>
          <p:nvPr/>
        </p:nvSpPr>
        <p:spPr bwMode="auto">
          <a:xfrm>
            <a:off x="304800" y="2057400"/>
            <a:ext cx="8229600" cy="457200"/>
          </a:xfrm>
          <a:prstGeom prst="rect">
            <a:avLst/>
          </a:prstGeom>
          <a:noFill/>
          <a:ln w="9525">
            <a:noFill/>
            <a:miter lim="800000"/>
            <a:headEnd/>
            <a:tailEnd/>
          </a:ln>
          <a:effectLst/>
        </p:spPr>
        <p:txBody>
          <a:bodyPr anchor="ctr">
            <a:spAutoFit/>
          </a:bodyPr>
          <a:lstStyle/>
          <a:p>
            <a:pPr algn="just" eaLnBrk="1" hangingPunct="1">
              <a:defRPr/>
            </a:pPr>
            <a:r>
              <a:rPr lang="en-US" sz="2400" i="0" dirty="0">
                <a:solidFill>
                  <a:schemeClr val="hlink"/>
                </a:solidFill>
                <a:effectLst>
                  <a:outerShdw blurRad="38100" dist="38100" dir="2700000" algn="tl">
                    <a:srgbClr val="C0C0C0"/>
                  </a:outerShdw>
                </a:effectLst>
              </a:rPr>
              <a:t>Solution</a:t>
            </a:r>
          </a:p>
        </p:txBody>
      </p:sp>
      <p:sp>
        <p:nvSpPr>
          <p:cNvPr id="962573" name="Rectangle 13"/>
          <p:cNvSpPr>
            <a:spLocks noChangeArrowheads="1"/>
          </p:cNvSpPr>
          <p:nvPr/>
        </p:nvSpPr>
        <p:spPr bwMode="auto">
          <a:xfrm>
            <a:off x="304800" y="2409825"/>
            <a:ext cx="8229600" cy="1187450"/>
          </a:xfrm>
          <a:prstGeom prst="rect">
            <a:avLst/>
          </a:prstGeom>
          <a:noFill/>
          <a:ln w="9525">
            <a:noFill/>
            <a:miter lim="800000"/>
            <a:headEnd/>
            <a:tailEnd/>
          </a:ln>
          <a:effectLst/>
        </p:spPr>
        <p:txBody>
          <a:bodyPr anchor="ctr">
            <a:spAutoFit/>
          </a:bodyPr>
          <a:lstStyle/>
          <a:p>
            <a:pPr algn="just" eaLnBrk="1" hangingPunct="1">
              <a:defRPr/>
            </a:pPr>
            <a:r>
              <a:rPr lang="en-US" sz="2400" i="0" dirty="0">
                <a:effectLst>
                  <a:outerShdw blurRad="38100" dist="38100" dir="2700000" algn="tl">
                    <a:srgbClr val="C0C0C0"/>
                  </a:outerShdw>
                </a:effectLst>
              </a:rPr>
              <a:t>There is no multiplicative inverse because </a:t>
            </a:r>
            <a:r>
              <a:rPr lang="en-US" sz="2400" i="0" dirty="0" err="1">
                <a:effectLst>
                  <a:outerShdw blurRad="38100" dist="38100" dir="2700000" algn="tl">
                    <a:srgbClr val="C0C0C0"/>
                  </a:outerShdw>
                </a:effectLst>
              </a:rPr>
              <a:t>gcd</a:t>
            </a:r>
            <a:r>
              <a:rPr lang="en-US" sz="2400" i="0" dirty="0">
                <a:effectLst>
                  <a:outerShdw blurRad="38100" dist="38100" dir="2700000" algn="tl">
                    <a:srgbClr val="C0C0C0"/>
                  </a:outerShdw>
                </a:effectLst>
              </a:rPr>
              <a:t> (10, 8) = 2 ≠ 1. In other words, we cannot find any number between 0 and 9 such that when multiplied by 8, the result is congruent to 1.</a:t>
            </a:r>
          </a:p>
        </p:txBody>
      </p:sp>
      <p:sp>
        <p:nvSpPr>
          <p:cNvPr id="58383" name="Text Box 14"/>
          <p:cNvSpPr txBox="1">
            <a:spLocks noChangeArrowheads="1"/>
          </p:cNvSpPr>
          <p:nvPr/>
        </p:nvSpPr>
        <p:spPr bwMode="auto">
          <a:xfrm>
            <a:off x="381000" y="3733800"/>
            <a:ext cx="1944688" cy="457200"/>
          </a:xfrm>
          <a:prstGeom prst="rect">
            <a:avLst/>
          </a:prstGeom>
          <a:solidFill>
            <a:schemeClr val="folHlink"/>
          </a:solidFill>
          <a:ln w="9525">
            <a:noFill/>
            <a:miter lim="800000"/>
            <a:headEnd/>
            <a:tailEnd/>
          </a:ln>
        </p:spPr>
        <p:txBody>
          <a:bodyPr wrap="none">
            <a:spAutoFit/>
          </a:bodyPr>
          <a:lstStyle/>
          <a:p>
            <a:r>
              <a:rPr lang="en-US" altLang="en-US" sz="2400" i="0">
                <a:solidFill>
                  <a:schemeClr val="bg1"/>
                </a:solidFill>
              </a:rPr>
              <a:t>Example 2.23</a:t>
            </a:r>
            <a:endParaRPr lang="en-US" altLang="en-US" sz="2000">
              <a:solidFill>
                <a:schemeClr val="bg1"/>
              </a:solidFill>
            </a:endParaRPr>
          </a:p>
        </p:txBody>
      </p:sp>
      <p:sp>
        <p:nvSpPr>
          <p:cNvPr id="962575" name="Rectangle 15"/>
          <p:cNvSpPr>
            <a:spLocks noChangeArrowheads="1"/>
          </p:cNvSpPr>
          <p:nvPr/>
        </p:nvSpPr>
        <p:spPr bwMode="auto">
          <a:xfrm>
            <a:off x="304800" y="4267200"/>
            <a:ext cx="8229600" cy="457200"/>
          </a:xfrm>
          <a:prstGeom prst="rect">
            <a:avLst/>
          </a:prstGeom>
          <a:noFill/>
          <a:ln w="9525">
            <a:noFill/>
            <a:miter lim="800000"/>
            <a:headEnd/>
            <a:tailEnd/>
          </a:ln>
          <a:effectLst/>
        </p:spPr>
        <p:txBody>
          <a:bodyPr anchor="ctr">
            <a:spAutoFit/>
          </a:bodyPr>
          <a:lstStyle/>
          <a:p>
            <a:pPr algn="just" eaLnBrk="1" hangingPunct="1">
              <a:defRPr/>
            </a:pPr>
            <a:r>
              <a:rPr lang="en-US" sz="2400" i="0">
                <a:effectLst>
                  <a:outerShdw blurRad="38100" dist="38100" dir="2700000" algn="tl">
                    <a:srgbClr val="C0C0C0"/>
                  </a:outerShdw>
                </a:effectLst>
              </a:rPr>
              <a:t>Find all multiplicative inverses in Z</a:t>
            </a:r>
            <a:r>
              <a:rPr lang="en-US" sz="2400" i="0" baseline="-20000">
                <a:effectLst>
                  <a:outerShdw blurRad="38100" dist="38100" dir="2700000" algn="tl">
                    <a:srgbClr val="C0C0C0"/>
                  </a:outerShdw>
                </a:effectLst>
              </a:rPr>
              <a:t>10</a:t>
            </a:r>
            <a:r>
              <a:rPr lang="en-US" sz="2400" i="0">
                <a:effectLst>
                  <a:outerShdw blurRad="38100" dist="38100" dir="2700000" algn="tl">
                    <a:srgbClr val="C0C0C0"/>
                  </a:outerShdw>
                </a:effectLst>
              </a:rPr>
              <a:t>.</a:t>
            </a:r>
          </a:p>
        </p:txBody>
      </p:sp>
      <p:sp>
        <p:nvSpPr>
          <p:cNvPr id="962576" name="Rectangle 16"/>
          <p:cNvSpPr>
            <a:spLocks noChangeArrowheads="1"/>
          </p:cNvSpPr>
          <p:nvPr/>
        </p:nvSpPr>
        <p:spPr bwMode="auto">
          <a:xfrm>
            <a:off x="304800" y="4953000"/>
            <a:ext cx="8229600" cy="457200"/>
          </a:xfrm>
          <a:prstGeom prst="rect">
            <a:avLst/>
          </a:prstGeom>
          <a:noFill/>
          <a:ln w="9525">
            <a:noFill/>
            <a:miter lim="800000"/>
            <a:headEnd/>
            <a:tailEnd/>
          </a:ln>
          <a:effectLst/>
        </p:spPr>
        <p:txBody>
          <a:bodyPr anchor="ctr">
            <a:spAutoFit/>
          </a:bodyPr>
          <a:lstStyle/>
          <a:p>
            <a:pPr algn="just" eaLnBrk="1" hangingPunct="1">
              <a:defRPr/>
            </a:pPr>
            <a:r>
              <a:rPr lang="en-US" sz="2400" i="0" dirty="0">
                <a:solidFill>
                  <a:schemeClr val="hlink"/>
                </a:solidFill>
                <a:effectLst>
                  <a:outerShdw blurRad="38100" dist="38100" dir="2700000" algn="tl">
                    <a:srgbClr val="C0C0C0"/>
                  </a:outerShdw>
                </a:effectLst>
              </a:rPr>
              <a:t>Solution</a:t>
            </a:r>
          </a:p>
        </p:txBody>
      </p:sp>
      <p:sp>
        <p:nvSpPr>
          <p:cNvPr id="962577" name="Rectangle 17"/>
          <p:cNvSpPr>
            <a:spLocks noChangeArrowheads="1"/>
          </p:cNvSpPr>
          <p:nvPr/>
        </p:nvSpPr>
        <p:spPr bwMode="auto">
          <a:xfrm>
            <a:off x="304800" y="5257800"/>
            <a:ext cx="8229600" cy="1187450"/>
          </a:xfrm>
          <a:prstGeom prst="rect">
            <a:avLst/>
          </a:prstGeom>
          <a:noFill/>
          <a:ln w="9525">
            <a:noFill/>
            <a:miter lim="800000"/>
            <a:headEnd/>
            <a:tailEnd/>
          </a:ln>
          <a:effectLst/>
        </p:spPr>
        <p:txBody>
          <a:bodyPr anchor="ctr">
            <a:spAutoFit/>
          </a:bodyPr>
          <a:lstStyle/>
          <a:p>
            <a:pPr algn="just" eaLnBrk="1" hangingPunct="1">
              <a:defRPr/>
            </a:pPr>
            <a:r>
              <a:rPr lang="en-US" sz="2400" i="0" dirty="0">
                <a:effectLst>
                  <a:outerShdw blurRad="38100" dist="38100" dir="2700000" algn="tl">
                    <a:srgbClr val="C0C0C0"/>
                  </a:outerShdw>
                </a:effectLst>
              </a:rPr>
              <a:t>There are only three pairs: (1, 1), (3, 7) and (9, 9). The numbers 0, 2, 4, 5, 6, and 8 do not have a multiplicative inverse.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62572"/>
                                        </p:tgtEl>
                                        <p:attrNameLst>
                                          <p:attrName>style.visibility</p:attrName>
                                        </p:attrNameLst>
                                      </p:cBhvr>
                                      <p:to>
                                        <p:strVal val="visible"/>
                                      </p:to>
                                    </p:set>
                                    <p:anim calcmode="lin" valueType="num">
                                      <p:cBhvr additive="base">
                                        <p:cTn id="7" dur="500" fill="hold"/>
                                        <p:tgtEl>
                                          <p:spTgt spid="962572"/>
                                        </p:tgtEl>
                                        <p:attrNameLst>
                                          <p:attrName>ppt_x</p:attrName>
                                        </p:attrNameLst>
                                      </p:cBhvr>
                                      <p:tavLst>
                                        <p:tav tm="0">
                                          <p:val>
                                            <p:strVal val="#ppt_x"/>
                                          </p:val>
                                        </p:tav>
                                        <p:tav tm="100000">
                                          <p:val>
                                            <p:strVal val="#ppt_x"/>
                                          </p:val>
                                        </p:tav>
                                      </p:tavLst>
                                    </p:anim>
                                    <p:anim calcmode="lin" valueType="num">
                                      <p:cBhvr additive="base">
                                        <p:cTn id="8" dur="500" fill="hold"/>
                                        <p:tgtEl>
                                          <p:spTgt spid="96257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62573"/>
                                        </p:tgtEl>
                                        <p:attrNameLst>
                                          <p:attrName>style.visibility</p:attrName>
                                        </p:attrNameLst>
                                      </p:cBhvr>
                                      <p:to>
                                        <p:strVal val="visible"/>
                                      </p:to>
                                    </p:set>
                                    <p:anim calcmode="lin" valueType="num">
                                      <p:cBhvr additive="base">
                                        <p:cTn id="13" dur="500" fill="hold"/>
                                        <p:tgtEl>
                                          <p:spTgt spid="962573"/>
                                        </p:tgtEl>
                                        <p:attrNameLst>
                                          <p:attrName>ppt_x</p:attrName>
                                        </p:attrNameLst>
                                      </p:cBhvr>
                                      <p:tavLst>
                                        <p:tav tm="0">
                                          <p:val>
                                            <p:strVal val="#ppt_x"/>
                                          </p:val>
                                        </p:tav>
                                        <p:tav tm="100000">
                                          <p:val>
                                            <p:strVal val="#ppt_x"/>
                                          </p:val>
                                        </p:tav>
                                      </p:tavLst>
                                    </p:anim>
                                    <p:anim calcmode="lin" valueType="num">
                                      <p:cBhvr additive="base">
                                        <p:cTn id="14" dur="500" fill="hold"/>
                                        <p:tgtEl>
                                          <p:spTgt spid="962573"/>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62576"/>
                                        </p:tgtEl>
                                        <p:attrNameLst>
                                          <p:attrName>style.visibility</p:attrName>
                                        </p:attrNameLst>
                                      </p:cBhvr>
                                      <p:to>
                                        <p:strVal val="visible"/>
                                      </p:to>
                                    </p:set>
                                    <p:anim calcmode="lin" valueType="num">
                                      <p:cBhvr additive="base">
                                        <p:cTn id="19" dur="500" fill="hold"/>
                                        <p:tgtEl>
                                          <p:spTgt spid="962576"/>
                                        </p:tgtEl>
                                        <p:attrNameLst>
                                          <p:attrName>ppt_x</p:attrName>
                                        </p:attrNameLst>
                                      </p:cBhvr>
                                      <p:tavLst>
                                        <p:tav tm="0">
                                          <p:val>
                                            <p:strVal val="#ppt_x"/>
                                          </p:val>
                                        </p:tav>
                                        <p:tav tm="100000">
                                          <p:val>
                                            <p:strVal val="#ppt_x"/>
                                          </p:val>
                                        </p:tav>
                                      </p:tavLst>
                                    </p:anim>
                                    <p:anim calcmode="lin" valueType="num">
                                      <p:cBhvr additive="base">
                                        <p:cTn id="20" dur="500" fill="hold"/>
                                        <p:tgtEl>
                                          <p:spTgt spid="962576"/>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62577"/>
                                        </p:tgtEl>
                                        <p:attrNameLst>
                                          <p:attrName>style.visibility</p:attrName>
                                        </p:attrNameLst>
                                      </p:cBhvr>
                                      <p:to>
                                        <p:strVal val="visible"/>
                                      </p:to>
                                    </p:set>
                                    <p:anim calcmode="lin" valueType="num">
                                      <p:cBhvr additive="base">
                                        <p:cTn id="25" dur="500" fill="hold"/>
                                        <p:tgtEl>
                                          <p:spTgt spid="962577"/>
                                        </p:tgtEl>
                                        <p:attrNameLst>
                                          <p:attrName>ppt_x</p:attrName>
                                        </p:attrNameLst>
                                      </p:cBhvr>
                                      <p:tavLst>
                                        <p:tav tm="0">
                                          <p:val>
                                            <p:strVal val="#ppt_x"/>
                                          </p:val>
                                        </p:tav>
                                        <p:tav tm="100000">
                                          <p:val>
                                            <p:strVal val="#ppt_x"/>
                                          </p:val>
                                        </p:tav>
                                      </p:tavLst>
                                    </p:anim>
                                    <p:anim calcmode="lin" valueType="num">
                                      <p:cBhvr additive="base">
                                        <p:cTn id="26" dur="500" fill="hold"/>
                                        <p:tgtEl>
                                          <p:spTgt spid="9625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72" grpId="0"/>
      <p:bldP spid="962573" grpId="0"/>
      <p:bldP spid="962576" grpId="0"/>
      <p:bldP spid="962577"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1"/>
          <p:cNvSpPr>
            <a:spLocks noGrp="1"/>
          </p:cNvSpPr>
          <p:nvPr>
            <p:ph type="sldNum" sz="quarter" idx="10"/>
          </p:nvPr>
        </p:nvSpPr>
        <p:spPr>
          <a:noFill/>
        </p:spPr>
        <p:txBody>
          <a:bodyPr/>
          <a:lstStyle/>
          <a:p>
            <a:r>
              <a:rPr lang="en-US" altLang="en-US"/>
              <a:t>2.</a:t>
            </a:r>
            <a:fld id="{41D6E509-728E-4C28-9891-7B8F571FFF7E}" type="slidenum">
              <a:rPr lang="en-US" altLang="en-US"/>
              <a:pPr/>
              <a:t>55</a:t>
            </a:fld>
            <a:endParaRPr lang="en-US" altLang="en-US"/>
          </a:p>
        </p:txBody>
      </p:sp>
      <p:sp>
        <p:nvSpPr>
          <p:cNvPr id="59395" name="Text Box 2"/>
          <p:cNvSpPr txBox="1">
            <a:spLocks noChangeArrowheads="1"/>
          </p:cNvSpPr>
          <p:nvPr/>
        </p:nvSpPr>
        <p:spPr bwMode="auto">
          <a:xfrm>
            <a:off x="1143000" y="533400"/>
            <a:ext cx="1944688" cy="457200"/>
          </a:xfrm>
          <a:prstGeom prst="rect">
            <a:avLst/>
          </a:prstGeom>
          <a:solidFill>
            <a:schemeClr val="folHlink"/>
          </a:solidFill>
          <a:ln w="9525">
            <a:noFill/>
            <a:miter lim="800000"/>
            <a:headEnd/>
            <a:tailEnd/>
          </a:ln>
        </p:spPr>
        <p:txBody>
          <a:bodyPr wrap="none">
            <a:spAutoFit/>
          </a:bodyPr>
          <a:lstStyle/>
          <a:p>
            <a:r>
              <a:rPr lang="en-US" altLang="en-US" sz="2400" i="0">
                <a:solidFill>
                  <a:schemeClr val="bg1"/>
                </a:solidFill>
              </a:rPr>
              <a:t>Example 2.24</a:t>
            </a:r>
            <a:endParaRPr lang="en-US" altLang="en-US" sz="2000">
              <a:solidFill>
                <a:schemeClr val="bg1"/>
              </a:solidFill>
            </a:endParaRPr>
          </a:p>
        </p:txBody>
      </p:sp>
      <p:sp>
        <p:nvSpPr>
          <p:cNvPr id="59396" name="Rectangle 3"/>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59397"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59398" name="Rectangle 5"/>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59399"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59400"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59401" name="Rectangle 8"/>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59402"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59403" name="Text Box 10"/>
          <p:cNvSpPr txBox="1">
            <a:spLocks noChangeArrowheads="1"/>
          </p:cNvSpPr>
          <p:nvPr/>
        </p:nvSpPr>
        <p:spPr bwMode="auto">
          <a:xfrm>
            <a:off x="1143000" y="0"/>
            <a:ext cx="3062288" cy="579438"/>
          </a:xfrm>
          <a:prstGeom prst="rect">
            <a:avLst/>
          </a:prstGeom>
          <a:noFill/>
          <a:ln w="9525">
            <a:noFill/>
            <a:miter lim="800000"/>
            <a:headEnd/>
            <a:tailEnd/>
          </a:ln>
        </p:spPr>
        <p:txBody>
          <a:bodyPr wrap="none">
            <a:spAutoFit/>
          </a:bodyPr>
          <a:lstStyle/>
          <a:p>
            <a:r>
              <a:rPr lang="en-US" altLang="en-US" sz="3200"/>
              <a:t>2.2.5   Continued</a:t>
            </a:r>
          </a:p>
        </p:txBody>
      </p:sp>
      <p:sp>
        <p:nvSpPr>
          <p:cNvPr id="966667" name="Rectangle 11"/>
          <p:cNvSpPr>
            <a:spLocks noChangeArrowheads="1"/>
          </p:cNvSpPr>
          <p:nvPr/>
        </p:nvSpPr>
        <p:spPr bwMode="auto">
          <a:xfrm>
            <a:off x="304800" y="1143000"/>
            <a:ext cx="8229600" cy="457200"/>
          </a:xfrm>
          <a:prstGeom prst="rect">
            <a:avLst/>
          </a:prstGeom>
          <a:noFill/>
          <a:ln w="9525">
            <a:noFill/>
            <a:miter lim="800000"/>
            <a:headEnd/>
            <a:tailEnd/>
          </a:ln>
          <a:effectLst/>
        </p:spPr>
        <p:txBody>
          <a:bodyPr anchor="ctr">
            <a:spAutoFit/>
          </a:bodyPr>
          <a:lstStyle/>
          <a:p>
            <a:pPr algn="just" eaLnBrk="1" hangingPunct="1">
              <a:defRPr/>
            </a:pPr>
            <a:r>
              <a:rPr lang="en-US" sz="2400" i="0">
                <a:effectLst>
                  <a:outerShdw blurRad="38100" dist="38100" dir="2700000" algn="tl">
                    <a:srgbClr val="C0C0C0"/>
                  </a:outerShdw>
                </a:effectLst>
              </a:rPr>
              <a:t>Find all multiplicative inverse pairs in Z</a:t>
            </a:r>
            <a:r>
              <a:rPr lang="en-US" sz="2400" i="0" baseline="-20000">
                <a:effectLst>
                  <a:outerShdw blurRad="38100" dist="38100" dir="2700000" algn="tl">
                    <a:srgbClr val="C0C0C0"/>
                  </a:outerShdw>
                </a:effectLst>
              </a:rPr>
              <a:t>11</a:t>
            </a:r>
            <a:r>
              <a:rPr lang="en-US" sz="2400" i="0">
                <a:effectLst>
                  <a:outerShdw blurRad="38100" dist="38100" dir="2700000" algn="tl">
                    <a:srgbClr val="C0C0C0"/>
                  </a:outerShdw>
                </a:effectLst>
              </a:rPr>
              <a:t>.</a:t>
            </a:r>
          </a:p>
        </p:txBody>
      </p:sp>
      <p:sp>
        <p:nvSpPr>
          <p:cNvPr id="966668" name="Rectangle 12"/>
          <p:cNvSpPr>
            <a:spLocks noChangeArrowheads="1"/>
          </p:cNvSpPr>
          <p:nvPr/>
        </p:nvSpPr>
        <p:spPr bwMode="auto">
          <a:xfrm>
            <a:off x="304800" y="1676400"/>
            <a:ext cx="8229600" cy="457200"/>
          </a:xfrm>
          <a:prstGeom prst="rect">
            <a:avLst/>
          </a:prstGeom>
          <a:noFill/>
          <a:ln w="9525">
            <a:noFill/>
            <a:miter lim="800000"/>
            <a:headEnd/>
            <a:tailEnd/>
          </a:ln>
          <a:effectLst/>
        </p:spPr>
        <p:txBody>
          <a:bodyPr anchor="ctr">
            <a:spAutoFit/>
          </a:bodyPr>
          <a:lstStyle/>
          <a:p>
            <a:pPr algn="just" eaLnBrk="1" hangingPunct="1">
              <a:defRPr/>
            </a:pPr>
            <a:r>
              <a:rPr lang="en-US" sz="2400" i="0" dirty="0">
                <a:solidFill>
                  <a:schemeClr val="hlink"/>
                </a:solidFill>
                <a:effectLst>
                  <a:outerShdw blurRad="38100" dist="38100" dir="2700000" algn="tl">
                    <a:srgbClr val="C0C0C0"/>
                  </a:outerShdw>
                </a:effectLst>
              </a:rPr>
              <a:t>Solution</a:t>
            </a:r>
          </a:p>
        </p:txBody>
      </p:sp>
      <p:sp>
        <p:nvSpPr>
          <p:cNvPr id="966669" name="Rectangle 13"/>
          <p:cNvSpPr>
            <a:spLocks noChangeArrowheads="1"/>
          </p:cNvSpPr>
          <p:nvPr/>
        </p:nvSpPr>
        <p:spPr bwMode="auto">
          <a:xfrm>
            <a:off x="304800" y="2097088"/>
            <a:ext cx="8229600" cy="831850"/>
          </a:xfrm>
          <a:prstGeom prst="rect">
            <a:avLst/>
          </a:prstGeom>
          <a:noFill/>
          <a:ln w="9525">
            <a:noFill/>
            <a:miter lim="800000"/>
            <a:headEnd/>
            <a:tailEnd/>
          </a:ln>
          <a:effectLst/>
        </p:spPr>
        <p:txBody>
          <a:bodyPr anchor="ctr">
            <a:spAutoFit/>
          </a:bodyPr>
          <a:lstStyle/>
          <a:p>
            <a:pPr algn="just" eaLnBrk="1" hangingPunct="1">
              <a:defRPr/>
            </a:pPr>
            <a:r>
              <a:rPr lang="en-US" sz="2400" i="0" dirty="0">
                <a:effectLst>
                  <a:outerShdw blurRad="38100" dist="38100" dir="2700000" algn="tl">
                    <a:srgbClr val="C0C0C0"/>
                  </a:outerShdw>
                </a:effectLst>
              </a:rPr>
              <a:t>We have seven pairs: (1, 1), (2, 6), (3, 4), (5, 9), (7, 8), (9, 5), and (10, 10).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66669"/>
                                        </p:tgtEl>
                                        <p:attrNameLst>
                                          <p:attrName>style.visibility</p:attrName>
                                        </p:attrNameLst>
                                      </p:cBhvr>
                                      <p:to>
                                        <p:strVal val="visible"/>
                                      </p:to>
                                    </p:set>
                                    <p:anim calcmode="lin" valueType="num">
                                      <p:cBhvr additive="base">
                                        <p:cTn id="7" dur="500" fill="hold"/>
                                        <p:tgtEl>
                                          <p:spTgt spid="966669"/>
                                        </p:tgtEl>
                                        <p:attrNameLst>
                                          <p:attrName>ppt_x</p:attrName>
                                        </p:attrNameLst>
                                      </p:cBhvr>
                                      <p:tavLst>
                                        <p:tav tm="0">
                                          <p:val>
                                            <p:strVal val="#ppt_x"/>
                                          </p:val>
                                        </p:tav>
                                        <p:tav tm="100000">
                                          <p:val>
                                            <p:strVal val="#ppt_x"/>
                                          </p:val>
                                        </p:tav>
                                      </p:tavLst>
                                    </p:anim>
                                    <p:anim calcmode="lin" valueType="num">
                                      <p:cBhvr additive="base">
                                        <p:cTn id="8" dur="500" fill="hold"/>
                                        <p:tgtEl>
                                          <p:spTgt spid="9666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6669"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1"/>
          <p:cNvSpPr>
            <a:spLocks noGrp="1"/>
          </p:cNvSpPr>
          <p:nvPr>
            <p:ph type="sldNum" sz="quarter" idx="10"/>
          </p:nvPr>
        </p:nvSpPr>
        <p:spPr>
          <a:noFill/>
        </p:spPr>
        <p:txBody>
          <a:bodyPr/>
          <a:lstStyle/>
          <a:p>
            <a:r>
              <a:rPr lang="en-US" altLang="en-US"/>
              <a:t>2.</a:t>
            </a:r>
            <a:fld id="{3906BA89-C94D-4453-A7E4-040025B23165}" type="slidenum">
              <a:rPr lang="en-US" altLang="en-US"/>
              <a:pPr/>
              <a:t>56</a:t>
            </a:fld>
            <a:endParaRPr lang="en-US" altLang="en-US"/>
          </a:p>
        </p:txBody>
      </p:sp>
      <p:sp>
        <p:nvSpPr>
          <p:cNvPr id="60419"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60420"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60421"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60422"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60423"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60424"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60425"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60426" name="Text Box 9"/>
          <p:cNvSpPr txBox="1">
            <a:spLocks noChangeArrowheads="1"/>
          </p:cNvSpPr>
          <p:nvPr/>
        </p:nvSpPr>
        <p:spPr bwMode="auto">
          <a:xfrm>
            <a:off x="1143000" y="0"/>
            <a:ext cx="3062288" cy="579438"/>
          </a:xfrm>
          <a:prstGeom prst="rect">
            <a:avLst/>
          </a:prstGeom>
          <a:noFill/>
          <a:ln w="9525">
            <a:noFill/>
            <a:miter lim="800000"/>
            <a:headEnd/>
            <a:tailEnd/>
          </a:ln>
        </p:spPr>
        <p:txBody>
          <a:bodyPr wrap="none">
            <a:spAutoFit/>
          </a:bodyPr>
          <a:lstStyle/>
          <a:p>
            <a:r>
              <a:rPr lang="en-US" altLang="en-US" sz="3200"/>
              <a:t>2.2.5   Continued</a:t>
            </a:r>
          </a:p>
        </p:txBody>
      </p:sp>
      <p:sp>
        <p:nvSpPr>
          <p:cNvPr id="60427" name="Line 15"/>
          <p:cNvSpPr>
            <a:spLocks noChangeShapeType="1"/>
          </p:cNvSpPr>
          <p:nvPr/>
        </p:nvSpPr>
        <p:spPr bwMode="auto">
          <a:xfrm>
            <a:off x="609600" y="2362200"/>
            <a:ext cx="8153400" cy="0"/>
          </a:xfrm>
          <a:prstGeom prst="line">
            <a:avLst/>
          </a:prstGeom>
          <a:noFill/>
          <a:ln w="76200">
            <a:solidFill>
              <a:srgbClr val="009900"/>
            </a:solidFill>
            <a:round/>
            <a:headEnd/>
            <a:tailEnd/>
          </a:ln>
        </p:spPr>
        <p:txBody>
          <a:bodyPr/>
          <a:lstStyle/>
          <a:p>
            <a:endParaRPr lang="en-US"/>
          </a:p>
        </p:txBody>
      </p:sp>
      <p:sp>
        <p:nvSpPr>
          <p:cNvPr id="60428" name="Line 16"/>
          <p:cNvSpPr>
            <a:spLocks noChangeShapeType="1"/>
          </p:cNvSpPr>
          <p:nvPr/>
        </p:nvSpPr>
        <p:spPr bwMode="auto">
          <a:xfrm>
            <a:off x="609600" y="5562600"/>
            <a:ext cx="8153400" cy="0"/>
          </a:xfrm>
          <a:prstGeom prst="line">
            <a:avLst/>
          </a:prstGeom>
          <a:noFill/>
          <a:ln w="76200">
            <a:solidFill>
              <a:srgbClr val="009900"/>
            </a:solidFill>
            <a:round/>
            <a:headEnd/>
            <a:tailEnd/>
          </a:ln>
        </p:spPr>
        <p:txBody>
          <a:bodyPr/>
          <a:lstStyle/>
          <a:p>
            <a:endParaRPr lang="en-US"/>
          </a:p>
        </p:txBody>
      </p:sp>
      <p:sp>
        <p:nvSpPr>
          <p:cNvPr id="60429" name="Rectangle 17"/>
          <p:cNvSpPr>
            <a:spLocks noChangeArrowheads="1"/>
          </p:cNvSpPr>
          <p:nvPr/>
        </p:nvSpPr>
        <p:spPr bwMode="auto">
          <a:xfrm>
            <a:off x="647700" y="2424113"/>
            <a:ext cx="8077200" cy="3016250"/>
          </a:xfrm>
          <a:prstGeom prst="rect">
            <a:avLst/>
          </a:prstGeom>
          <a:solidFill>
            <a:srgbClr val="99FF33"/>
          </a:solidFill>
          <a:ln w="76200" algn="ctr">
            <a:noFill/>
            <a:miter lim="800000"/>
            <a:headEnd/>
            <a:tailEnd/>
          </a:ln>
        </p:spPr>
        <p:txBody>
          <a:bodyPr>
            <a:spAutoFit/>
          </a:bodyPr>
          <a:lstStyle/>
          <a:p>
            <a:pPr algn="ctr"/>
            <a:r>
              <a:rPr lang="en-US" altLang="en-US" sz="3200">
                <a:latin typeface="Arial" charset="0"/>
              </a:rPr>
              <a:t>The extended Euclidean algorithm finds the multiplicative inverses of b in Z</a:t>
            </a:r>
            <a:r>
              <a:rPr lang="en-US" altLang="en-US" sz="3200" baseline="-18000">
                <a:latin typeface="Arial" charset="0"/>
              </a:rPr>
              <a:t>n</a:t>
            </a:r>
            <a:r>
              <a:rPr lang="en-US" altLang="en-US" sz="3200">
                <a:latin typeface="Arial" charset="0"/>
              </a:rPr>
              <a:t> when n and b are given and </a:t>
            </a:r>
          </a:p>
          <a:p>
            <a:pPr algn="ctr"/>
            <a:r>
              <a:rPr lang="en-US" altLang="en-US" sz="3200">
                <a:latin typeface="Arial" charset="0"/>
              </a:rPr>
              <a:t>gcd (n, b) = 1.</a:t>
            </a:r>
          </a:p>
          <a:p>
            <a:pPr algn="ctr"/>
            <a:r>
              <a:rPr lang="en-US" altLang="en-US" sz="3200">
                <a:latin typeface="Arial" charset="0"/>
              </a:rPr>
              <a:t>The multiplicative inverse of b is the value of t after being mapped to Z</a:t>
            </a:r>
            <a:r>
              <a:rPr lang="en-US" altLang="en-US" sz="3200" baseline="-18000">
                <a:latin typeface="Arial" charset="0"/>
              </a:rPr>
              <a:t>n</a:t>
            </a:r>
            <a:r>
              <a:rPr lang="en-US" altLang="en-US" sz="3200">
                <a:latin typeface="Arial" charset="0"/>
              </a:rPr>
              <a:t>.</a:t>
            </a:r>
          </a:p>
        </p:txBody>
      </p:sp>
      <p:grpSp>
        <p:nvGrpSpPr>
          <p:cNvPr id="60430" name="Group 18"/>
          <p:cNvGrpSpPr>
            <a:grpSpLocks/>
          </p:cNvGrpSpPr>
          <p:nvPr/>
        </p:nvGrpSpPr>
        <p:grpSpPr bwMode="auto">
          <a:xfrm>
            <a:off x="655638" y="1752600"/>
            <a:ext cx="1143000" cy="566738"/>
            <a:chOff x="1200" y="1248"/>
            <a:chExt cx="720" cy="357"/>
          </a:xfrm>
        </p:grpSpPr>
        <p:pic>
          <p:nvPicPr>
            <p:cNvPr id="60431" name="Picture 19"/>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p:spPr>
        </p:pic>
        <p:sp>
          <p:nvSpPr>
            <p:cNvPr id="60432" name="Text Box 20"/>
            <p:cNvSpPr txBox="1">
              <a:spLocks noChangeArrowheads="1"/>
            </p:cNvSpPr>
            <p:nvPr/>
          </p:nvSpPr>
          <p:spPr bwMode="auto">
            <a:xfrm>
              <a:off x="1284" y="1248"/>
              <a:ext cx="551" cy="327"/>
            </a:xfrm>
            <a:prstGeom prst="rect">
              <a:avLst/>
            </a:prstGeom>
            <a:noFill/>
            <a:ln w="9525">
              <a:noFill/>
              <a:miter lim="800000"/>
              <a:headEnd/>
              <a:tailEnd/>
            </a:ln>
          </p:spPr>
          <p:txBody>
            <a:bodyPr wrap="none">
              <a:spAutoFit/>
            </a:bodyPr>
            <a:lstStyle/>
            <a:p>
              <a:r>
                <a:rPr lang="en-US" altLang="en-US" sz="2800">
                  <a:solidFill>
                    <a:schemeClr val="hlink"/>
                  </a:solidFill>
                </a:rPr>
                <a:t>Note</a:t>
              </a:r>
            </a:p>
          </p:txBody>
        </p:sp>
      </p:gr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1"/>
          <p:cNvSpPr>
            <a:spLocks noGrp="1"/>
          </p:cNvSpPr>
          <p:nvPr>
            <p:ph type="sldNum" sz="quarter" idx="10"/>
          </p:nvPr>
        </p:nvSpPr>
        <p:spPr>
          <a:noFill/>
        </p:spPr>
        <p:txBody>
          <a:bodyPr/>
          <a:lstStyle/>
          <a:p>
            <a:r>
              <a:rPr lang="en-US" altLang="en-US"/>
              <a:t>2.</a:t>
            </a:r>
            <a:fld id="{2CCDD3DD-A087-44FB-94F8-7D8563967D5C}" type="slidenum">
              <a:rPr lang="en-US" altLang="en-US"/>
              <a:pPr/>
              <a:t>57</a:t>
            </a:fld>
            <a:endParaRPr lang="en-US" altLang="en-US"/>
          </a:p>
        </p:txBody>
      </p:sp>
      <p:sp>
        <p:nvSpPr>
          <p:cNvPr id="61443" name="Rectangle 3"/>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61444"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61445" name="Rectangle 5"/>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61446"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61447"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61448" name="Rectangle 8"/>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61449"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61450" name="Text Box 10"/>
          <p:cNvSpPr txBox="1">
            <a:spLocks noChangeArrowheads="1"/>
          </p:cNvSpPr>
          <p:nvPr/>
        </p:nvSpPr>
        <p:spPr bwMode="auto">
          <a:xfrm>
            <a:off x="1143000" y="0"/>
            <a:ext cx="3062288" cy="579438"/>
          </a:xfrm>
          <a:prstGeom prst="rect">
            <a:avLst/>
          </a:prstGeom>
          <a:noFill/>
          <a:ln w="9525">
            <a:noFill/>
            <a:miter lim="800000"/>
            <a:headEnd/>
            <a:tailEnd/>
          </a:ln>
        </p:spPr>
        <p:txBody>
          <a:bodyPr wrap="none">
            <a:spAutoFit/>
          </a:bodyPr>
          <a:lstStyle/>
          <a:p>
            <a:r>
              <a:rPr lang="en-US" altLang="en-US" sz="3200"/>
              <a:t>2.2.5   Continued</a:t>
            </a:r>
          </a:p>
        </p:txBody>
      </p:sp>
      <p:pic>
        <p:nvPicPr>
          <p:cNvPr id="61451" name="Picture 15"/>
          <p:cNvPicPr>
            <a:picLocks noChangeAspect="1" noChangeArrowheads="1"/>
          </p:cNvPicPr>
          <p:nvPr/>
        </p:nvPicPr>
        <p:blipFill>
          <a:blip r:embed="rId3"/>
          <a:srcRect/>
          <a:stretch>
            <a:fillRect/>
          </a:stretch>
        </p:blipFill>
        <p:spPr bwMode="auto">
          <a:xfrm>
            <a:off x="477838" y="1922463"/>
            <a:ext cx="7523162" cy="3792537"/>
          </a:xfrm>
          <a:prstGeom prst="rect">
            <a:avLst/>
          </a:prstGeom>
          <a:noFill/>
          <a:ln w="9525">
            <a:noFill/>
            <a:miter lim="800000"/>
            <a:headEnd/>
            <a:tailEnd/>
          </a:ln>
        </p:spPr>
      </p:pic>
      <p:sp>
        <p:nvSpPr>
          <p:cNvPr id="61452" name="Text Box 16"/>
          <p:cNvSpPr txBox="1">
            <a:spLocks noChangeArrowheads="1"/>
          </p:cNvSpPr>
          <p:nvPr/>
        </p:nvSpPr>
        <p:spPr bwMode="auto">
          <a:xfrm>
            <a:off x="990600" y="533400"/>
            <a:ext cx="5972175" cy="762000"/>
          </a:xfrm>
          <a:prstGeom prst="rect">
            <a:avLst/>
          </a:prstGeom>
          <a:noFill/>
          <a:ln w="9525">
            <a:noFill/>
            <a:miter lim="800000"/>
            <a:headEnd/>
            <a:tailEnd/>
          </a:ln>
        </p:spPr>
        <p:txBody>
          <a:bodyPr wrap="none">
            <a:spAutoFit/>
          </a:bodyPr>
          <a:lstStyle/>
          <a:p>
            <a:r>
              <a:rPr lang="en-US" altLang="en-US" sz="2400" i="0">
                <a:solidFill>
                  <a:schemeClr val="folHlink"/>
                </a:solidFill>
              </a:rPr>
              <a:t>Figure 2.15  </a:t>
            </a:r>
            <a:r>
              <a:rPr lang="en-US" altLang="en-US" sz="2000"/>
              <a:t>Using extended Euclidean algorithm to </a:t>
            </a:r>
            <a:br>
              <a:rPr lang="en-US" altLang="en-US" sz="2000"/>
            </a:br>
            <a:r>
              <a:rPr lang="en-US" altLang="en-US" sz="2000"/>
              <a:t>                          find multiplicative inverse</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1"/>
          <p:cNvSpPr>
            <a:spLocks noGrp="1"/>
          </p:cNvSpPr>
          <p:nvPr>
            <p:ph type="sldNum" sz="quarter" idx="10"/>
          </p:nvPr>
        </p:nvSpPr>
        <p:spPr>
          <a:noFill/>
        </p:spPr>
        <p:txBody>
          <a:bodyPr/>
          <a:lstStyle/>
          <a:p>
            <a:r>
              <a:rPr lang="en-US" altLang="en-US"/>
              <a:t>2.</a:t>
            </a:r>
            <a:fld id="{9D0E2AB6-0696-4195-92E3-F5D974545AA7}" type="slidenum">
              <a:rPr lang="en-US" altLang="en-US"/>
              <a:pPr/>
              <a:t>58</a:t>
            </a:fld>
            <a:endParaRPr lang="en-US" altLang="en-US"/>
          </a:p>
        </p:txBody>
      </p:sp>
      <p:sp>
        <p:nvSpPr>
          <p:cNvPr id="62467" name="Text Box 2"/>
          <p:cNvSpPr txBox="1">
            <a:spLocks noChangeArrowheads="1"/>
          </p:cNvSpPr>
          <p:nvPr/>
        </p:nvSpPr>
        <p:spPr bwMode="auto">
          <a:xfrm>
            <a:off x="1143000" y="533400"/>
            <a:ext cx="1944688" cy="457200"/>
          </a:xfrm>
          <a:prstGeom prst="rect">
            <a:avLst/>
          </a:prstGeom>
          <a:solidFill>
            <a:schemeClr val="folHlink"/>
          </a:solidFill>
          <a:ln w="9525">
            <a:noFill/>
            <a:miter lim="800000"/>
            <a:headEnd/>
            <a:tailEnd/>
          </a:ln>
        </p:spPr>
        <p:txBody>
          <a:bodyPr wrap="none">
            <a:spAutoFit/>
          </a:bodyPr>
          <a:lstStyle/>
          <a:p>
            <a:r>
              <a:rPr lang="en-US" altLang="en-US" sz="2400" i="0">
                <a:solidFill>
                  <a:schemeClr val="bg1"/>
                </a:solidFill>
              </a:rPr>
              <a:t>Example 2.25</a:t>
            </a:r>
            <a:endParaRPr lang="en-US" altLang="en-US" sz="2000">
              <a:solidFill>
                <a:schemeClr val="bg1"/>
              </a:solidFill>
            </a:endParaRPr>
          </a:p>
        </p:txBody>
      </p:sp>
      <p:sp>
        <p:nvSpPr>
          <p:cNvPr id="62468" name="Rectangle 3"/>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62469"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62470" name="Rectangle 5"/>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62471"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62472"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62473" name="Rectangle 8"/>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62474"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62475" name="Text Box 10"/>
          <p:cNvSpPr txBox="1">
            <a:spLocks noChangeArrowheads="1"/>
          </p:cNvSpPr>
          <p:nvPr/>
        </p:nvSpPr>
        <p:spPr bwMode="auto">
          <a:xfrm>
            <a:off x="1143000" y="0"/>
            <a:ext cx="3062288" cy="579438"/>
          </a:xfrm>
          <a:prstGeom prst="rect">
            <a:avLst/>
          </a:prstGeom>
          <a:noFill/>
          <a:ln w="9525">
            <a:noFill/>
            <a:miter lim="800000"/>
            <a:headEnd/>
            <a:tailEnd/>
          </a:ln>
        </p:spPr>
        <p:txBody>
          <a:bodyPr wrap="none">
            <a:spAutoFit/>
          </a:bodyPr>
          <a:lstStyle/>
          <a:p>
            <a:r>
              <a:rPr lang="en-US" altLang="en-US" sz="3200"/>
              <a:t>2.2.5   Continued</a:t>
            </a:r>
          </a:p>
        </p:txBody>
      </p:sp>
      <p:sp>
        <p:nvSpPr>
          <p:cNvPr id="976907" name="Rectangle 11"/>
          <p:cNvSpPr>
            <a:spLocks noChangeArrowheads="1"/>
          </p:cNvSpPr>
          <p:nvPr/>
        </p:nvSpPr>
        <p:spPr bwMode="auto">
          <a:xfrm>
            <a:off x="304800" y="1066800"/>
            <a:ext cx="8229600" cy="457200"/>
          </a:xfrm>
          <a:prstGeom prst="rect">
            <a:avLst/>
          </a:prstGeom>
          <a:noFill/>
          <a:ln w="9525">
            <a:noFill/>
            <a:miter lim="800000"/>
            <a:headEnd/>
            <a:tailEnd/>
          </a:ln>
          <a:effectLst/>
        </p:spPr>
        <p:txBody>
          <a:bodyPr anchor="ctr">
            <a:spAutoFit/>
          </a:bodyPr>
          <a:lstStyle/>
          <a:p>
            <a:pPr algn="just" eaLnBrk="1" hangingPunct="1">
              <a:defRPr/>
            </a:pPr>
            <a:r>
              <a:rPr lang="en-US" sz="2400" i="0">
                <a:effectLst>
                  <a:outerShdw blurRad="38100" dist="38100" dir="2700000" algn="tl">
                    <a:srgbClr val="C0C0C0"/>
                  </a:outerShdw>
                </a:effectLst>
              </a:rPr>
              <a:t>Find the multiplicative inverse of 11 in Z</a:t>
            </a:r>
            <a:r>
              <a:rPr lang="en-US" sz="2400" i="0" baseline="-20000">
                <a:effectLst>
                  <a:outerShdw blurRad="38100" dist="38100" dir="2700000" algn="tl">
                    <a:srgbClr val="C0C0C0"/>
                  </a:outerShdw>
                </a:effectLst>
              </a:rPr>
              <a:t>26</a:t>
            </a:r>
            <a:r>
              <a:rPr lang="en-US" sz="2400" i="0">
                <a:effectLst>
                  <a:outerShdw blurRad="38100" dist="38100" dir="2700000" algn="tl">
                    <a:srgbClr val="C0C0C0"/>
                  </a:outerShdw>
                </a:effectLst>
              </a:rPr>
              <a:t>.</a:t>
            </a:r>
          </a:p>
        </p:txBody>
      </p:sp>
      <p:sp>
        <p:nvSpPr>
          <p:cNvPr id="976908" name="Rectangle 12"/>
          <p:cNvSpPr>
            <a:spLocks noChangeArrowheads="1"/>
          </p:cNvSpPr>
          <p:nvPr/>
        </p:nvSpPr>
        <p:spPr bwMode="auto">
          <a:xfrm>
            <a:off x="304800" y="1600200"/>
            <a:ext cx="8229600" cy="457200"/>
          </a:xfrm>
          <a:prstGeom prst="rect">
            <a:avLst/>
          </a:prstGeom>
          <a:noFill/>
          <a:ln w="9525">
            <a:noFill/>
            <a:miter lim="800000"/>
            <a:headEnd/>
            <a:tailEnd/>
          </a:ln>
          <a:effectLst/>
        </p:spPr>
        <p:txBody>
          <a:bodyPr anchor="ctr">
            <a:spAutoFit/>
          </a:bodyPr>
          <a:lstStyle/>
          <a:p>
            <a:pPr algn="just" eaLnBrk="1" hangingPunct="1">
              <a:defRPr/>
            </a:pPr>
            <a:r>
              <a:rPr lang="en-US" sz="2400" i="0">
                <a:solidFill>
                  <a:schemeClr val="hlink"/>
                </a:solidFill>
                <a:effectLst>
                  <a:outerShdw blurRad="38100" dist="38100" dir="2700000" algn="tl">
                    <a:srgbClr val="C0C0C0"/>
                  </a:outerShdw>
                </a:effectLst>
              </a:rPr>
              <a:t>Solution</a:t>
            </a:r>
          </a:p>
        </p:txBody>
      </p:sp>
      <p:pic>
        <p:nvPicPr>
          <p:cNvPr id="976911" name="Picture 15"/>
          <p:cNvPicPr>
            <a:picLocks noChangeAspect="1" noChangeArrowheads="1"/>
          </p:cNvPicPr>
          <p:nvPr/>
        </p:nvPicPr>
        <p:blipFill>
          <a:blip r:embed="rId3"/>
          <a:srcRect/>
          <a:stretch>
            <a:fillRect/>
          </a:stretch>
        </p:blipFill>
        <p:spPr bwMode="auto">
          <a:xfrm>
            <a:off x="762000" y="2057400"/>
            <a:ext cx="7467600" cy="3476625"/>
          </a:xfrm>
          <a:prstGeom prst="rect">
            <a:avLst/>
          </a:prstGeom>
          <a:noFill/>
          <a:ln w="9525">
            <a:noFill/>
            <a:miter lim="800000"/>
            <a:headEnd/>
            <a:tailEnd/>
          </a:ln>
        </p:spPr>
      </p:pic>
      <p:sp>
        <p:nvSpPr>
          <p:cNvPr id="976912" name="Rectangle 16"/>
          <p:cNvSpPr>
            <a:spLocks noChangeArrowheads="1"/>
          </p:cNvSpPr>
          <p:nvPr/>
        </p:nvSpPr>
        <p:spPr bwMode="auto">
          <a:xfrm>
            <a:off x="457200" y="5715000"/>
            <a:ext cx="8229600" cy="457200"/>
          </a:xfrm>
          <a:prstGeom prst="rect">
            <a:avLst/>
          </a:prstGeom>
          <a:noFill/>
          <a:ln w="9525">
            <a:noFill/>
            <a:miter lim="800000"/>
            <a:headEnd/>
            <a:tailEnd/>
          </a:ln>
          <a:effectLst/>
        </p:spPr>
        <p:txBody>
          <a:bodyPr anchor="ctr">
            <a:spAutoFit/>
          </a:bodyPr>
          <a:lstStyle/>
          <a:p>
            <a:pPr algn="just" eaLnBrk="1" hangingPunct="1">
              <a:defRPr/>
            </a:pPr>
            <a:r>
              <a:rPr lang="en-US" sz="2400" i="0" dirty="0">
                <a:effectLst>
                  <a:outerShdw blurRad="38100" dist="38100" dir="2700000" algn="tl">
                    <a:srgbClr val="C0C0C0"/>
                  </a:outerShdw>
                </a:effectLst>
              </a:rPr>
              <a:t>The </a:t>
            </a:r>
            <a:r>
              <a:rPr lang="en-US" sz="2400" i="0" dirty="0" err="1">
                <a:effectLst>
                  <a:outerShdw blurRad="38100" dist="38100" dir="2700000" algn="tl">
                    <a:srgbClr val="C0C0C0"/>
                  </a:outerShdw>
                </a:effectLst>
              </a:rPr>
              <a:t>gcd</a:t>
            </a:r>
            <a:r>
              <a:rPr lang="en-US" sz="2400" i="0" dirty="0">
                <a:effectLst>
                  <a:outerShdw blurRad="38100" dist="38100" dir="2700000" algn="tl">
                    <a:srgbClr val="C0C0C0"/>
                  </a:outerShdw>
                </a:effectLst>
              </a:rPr>
              <a:t> (26, 11) is 1; the inverse of 11 is </a:t>
            </a:r>
            <a:r>
              <a:rPr lang="en-US" sz="2400" i="0" dirty="0">
                <a:effectLst>
                  <a:outerShdw blurRad="38100" dist="38100" dir="2700000" algn="tl">
                    <a:srgbClr val="C0C0C0"/>
                  </a:outerShdw>
                </a:effectLst>
                <a:latin typeface="Symbol" pitchFamily="18" charset="2"/>
              </a:rPr>
              <a:t>-</a:t>
            </a:r>
            <a:r>
              <a:rPr lang="en-US" sz="2400" i="0" dirty="0">
                <a:effectLst>
                  <a:outerShdw blurRad="38100" dist="38100" dir="2700000" algn="tl">
                    <a:srgbClr val="C0C0C0"/>
                  </a:outerShdw>
                </a:effectLst>
              </a:rPr>
              <a:t>7 or 19.</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76911"/>
                                        </p:tgtEl>
                                        <p:attrNameLst>
                                          <p:attrName>style.visibility</p:attrName>
                                        </p:attrNameLst>
                                      </p:cBhvr>
                                      <p:to>
                                        <p:strVal val="visible"/>
                                      </p:to>
                                    </p:set>
                                    <p:anim calcmode="lin" valueType="num">
                                      <p:cBhvr additive="base">
                                        <p:cTn id="7" dur="500" fill="hold"/>
                                        <p:tgtEl>
                                          <p:spTgt spid="976911"/>
                                        </p:tgtEl>
                                        <p:attrNameLst>
                                          <p:attrName>ppt_x</p:attrName>
                                        </p:attrNameLst>
                                      </p:cBhvr>
                                      <p:tavLst>
                                        <p:tav tm="0">
                                          <p:val>
                                            <p:strVal val="#ppt_x"/>
                                          </p:val>
                                        </p:tav>
                                        <p:tav tm="100000">
                                          <p:val>
                                            <p:strVal val="#ppt_x"/>
                                          </p:val>
                                        </p:tav>
                                      </p:tavLst>
                                    </p:anim>
                                    <p:anim calcmode="lin" valueType="num">
                                      <p:cBhvr additive="base">
                                        <p:cTn id="8" dur="500" fill="hold"/>
                                        <p:tgtEl>
                                          <p:spTgt spid="97691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76912"/>
                                        </p:tgtEl>
                                        <p:attrNameLst>
                                          <p:attrName>style.visibility</p:attrName>
                                        </p:attrNameLst>
                                      </p:cBhvr>
                                      <p:to>
                                        <p:strVal val="visible"/>
                                      </p:to>
                                    </p:set>
                                    <p:anim calcmode="lin" valueType="num">
                                      <p:cBhvr additive="base">
                                        <p:cTn id="13" dur="500" fill="hold"/>
                                        <p:tgtEl>
                                          <p:spTgt spid="976912"/>
                                        </p:tgtEl>
                                        <p:attrNameLst>
                                          <p:attrName>ppt_x</p:attrName>
                                        </p:attrNameLst>
                                      </p:cBhvr>
                                      <p:tavLst>
                                        <p:tav tm="0">
                                          <p:val>
                                            <p:strVal val="#ppt_x"/>
                                          </p:val>
                                        </p:tav>
                                        <p:tav tm="100000">
                                          <p:val>
                                            <p:strVal val="#ppt_x"/>
                                          </p:val>
                                        </p:tav>
                                      </p:tavLst>
                                    </p:anim>
                                    <p:anim calcmode="lin" valueType="num">
                                      <p:cBhvr additive="base">
                                        <p:cTn id="14" dur="500" fill="hold"/>
                                        <p:tgtEl>
                                          <p:spTgt spid="9769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691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1"/>
          <p:cNvSpPr>
            <a:spLocks noGrp="1"/>
          </p:cNvSpPr>
          <p:nvPr>
            <p:ph type="sldNum" sz="quarter" idx="10"/>
          </p:nvPr>
        </p:nvSpPr>
        <p:spPr>
          <a:noFill/>
        </p:spPr>
        <p:txBody>
          <a:bodyPr/>
          <a:lstStyle/>
          <a:p>
            <a:r>
              <a:rPr lang="en-US" altLang="en-US"/>
              <a:t>2.</a:t>
            </a:r>
            <a:fld id="{26B3E3C8-A981-4110-9232-7A163CFC4B63}" type="slidenum">
              <a:rPr lang="en-US" altLang="en-US"/>
              <a:pPr/>
              <a:t>59</a:t>
            </a:fld>
            <a:endParaRPr lang="en-US" altLang="en-US"/>
          </a:p>
        </p:txBody>
      </p:sp>
      <p:sp>
        <p:nvSpPr>
          <p:cNvPr id="63491" name="Text Box 2"/>
          <p:cNvSpPr txBox="1">
            <a:spLocks noChangeArrowheads="1"/>
          </p:cNvSpPr>
          <p:nvPr/>
        </p:nvSpPr>
        <p:spPr bwMode="auto">
          <a:xfrm>
            <a:off x="1143000" y="533400"/>
            <a:ext cx="1944688" cy="457200"/>
          </a:xfrm>
          <a:prstGeom prst="rect">
            <a:avLst/>
          </a:prstGeom>
          <a:solidFill>
            <a:schemeClr val="folHlink"/>
          </a:solidFill>
          <a:ln w="9525">
            <a:noFill/>
            <a:miter lim="800000"/>
            <a:headEnd/>
            <a:tailEnd/>
          </a:ln>
        </p:spPr>
        <p:txBody>
          <a:bodyPr wrap="none">
            <a:spAutoFit/>
          </a:bodyPr>
          <a:lstStyle/>
          <a:p>
            <a:r>
              <a:rPr lang="en-US" altLang="en-US" sz="2400" i="0">
                <a:solidFill>
                  <a:schemeClr val="bg1"/>
                </a:solidFill>
              </a:rPr>
              <a:t>Example 2.26</a:t>
            </a:r>
            <a:endParaRPr lang="en-US" altLang="en-US" sz="2000">
              <a:solidFill>
                <a:schemeClr val="bg1"/>
              </a:solidFill>
            </a:endParaRPr>
          </a:p>
        </p:txBody>
      </p:sp>
      <p:sp>
        <p:nvSpPr>
          <p:cNvPr id="63492" name="Rectangle 3"/>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63493"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63494" name="Rectangle 5"/>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63495"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63496"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63497" name="Rectangle 8"/>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63498"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63499" name="Text Box 10"/>
          <p:cNvSpPr txBox="1">
            <a:spLocks noChangeArrowheads="1"/>
          </p:cNvSpPr>
          <p:nvPr/>
        </p:nvSpPr>
        <p:spPr bwMode="auto">
          <a:xfrm>
            <a:off x="1143000" y="0"/>
            <a:ext cx="3062288" cy="579438"/>
          </a:xfrm>
          <a:prstGeom prst="rect">
            <a:avLst/>
          </a:prstGeom>
          <a:noFill/>
          <a:ln w="9525">
            <a:noFill/>
            <a:miter lim="800000"/>
            <a:headEnd/>
            <a:tailEnd/>
          </a:ln>
        </p:spPr>
        <p:txBody>
          <a:bodyPr wrap="none">
            <a:spAutoFit/>
          </a:bodyPr>
          <a:lstStyle/>
          <a:p>
            <a:r>
              <a:rPr lang="en-US" altLang="en-US" sz="3200"/>
              <a:t>2.2.5   Continued</a:t>
            </a:r>
          </a:p>
        </p:txBody>
      </p:sp>
      <p:sp>
        <p:nvSpPr>
          <p:cNvPr id="978955" name="Rectangle 11"/>
          <p:cNvSpPr>
            <a:spLocks noChangeArrowheads="1"/>
          </p:cNvSpPr>
          <p:nvPr/>
        </p:nvSpPr>
        <p:spPr bwMode="auto">
          <a:xfrm>
            <a:off x="304800" y="1066800"/>
            <a:ext cx="8229600" cy="457200"/>
          </a:xfrm>
          <a:prstGeom prst="rect">
            <a:avLst/>
          </a:prstGeom>
          <a:noFill/>
          <a:ln w="9525">
            <a:noFill/>
            <a:miter lim="800000"/>
            <a:headEnd/>
            <a:tailEnd/>
          </a:ln>
          <a:effectLst/>
        </p:spPr>
        <p:txBody>
          <a:bodyPr anchor="ctr">
            <a:spAutoFit/>
          </a:bodyPr>
          <a:lstStyle/>
          <a:p>
            <a:pPr algn="just" eaLnBrk="1" hangingPunct="1">
              <a:defRPr/>
            </a:pPr>
            <a:r>
              <a:rPr lang="en-US" sz="2400" i="0">
                <a:effectLst>
                  <a:outerShdw blurRad="38100" dist="38100" dir="2700000" algn="tl">
                    <a:srgbClr val="C0C0C0"/>
                  </a:outerShdw>
                </a:effectLst>
              </a:rPr>
              <a:t>Find the multiplicative inverse of 23 in Z</a:t>
            </a:r>
            <a:r>
              <a:rPr lang="en-US" sz="2400" i="0" baseline="-18000">
                <a:effectLst>
                  <a:outerShdw blurRad="38100" dist="38100" dir="2700000" algn="tl">
                    <a:srgbClr val="C0C0C0"/>
                  </a:outerShdw>
                </a:effectLst>
              </a:rPr>
              <a:t>100</a:t>
            </a:r>
            <a:r>
              <a:rPr lang="en-US" sz="2400" i="0">
                <a:effectLst>
                  <a:outerShdw blurRad="38100" dist="38100" dir="2700000" algn="tl">
                    <a:srgbClr val="C0C0C0"/>
                  </a:outerShdw>
                </a:effectLst>
              </a:rPr>
              <a:t>.</a:t>
            </a:r>
          </a:p>
        </p:txBody>
      </p:sp>
      <p:sp>
        <p:nvSpPr>
          <p:cNvPr id="978956" name="Rectangle 12"/>
          <p:cNvSpPr>
            <a:spLocks noChangeArrowheads="1"/>
          </p:cNvSpPr>
          <p:nvPr/>
        </p:nvSpPr>
        <p:spPr bwMode="auto">
          <a:xfrm>
            <a:off x="304800" y="1600200"/>
            <a:ext cx="8229600" cy="457200"/>
          </a:xfrm>
          <a:prstGeom prst="rect">
            <a:avLst/>
          </a:prstGeom>
          <a:noFill/>
          <a:ln w="9525">
            <a:noFill/>
            <a:miter lim="800000"/>
            <a:headEnd/>
            <a:tailEnd/>
          </a:ln>
          <a:effectLst/>
        </p:spPr>
        <p:txBody>
          <a:bodyPr anchor="ctr">
            <a:spAutoFit/>
          </a:bodyPr>
          <a:lstStyle/>
          <a:p>
            <a:pPr algn="just" eaLnBrk="1" hangingPunct="1">
              <a:defRPr/>
            </a:pPr>
            <a:r>
              <a:rPr lang="en-US" sz="2400" i="0">
                <a:solidFill>
                  <a:schemeClr val="hlink"/>
                </a:solidFill>
                <a:effectLst>
                  <a:outerShdw blurRad="38100" dist="38100" dir="2700000" algn="tl">
                    <a:srgbClr val="C0C0C0"/>
                  </a:outerShdw>
                </a:effectLst>
              </a:rPr>
              <a:t>Solution</a:t>
            </a:r>
          </a:p>
        </p:txBody>
      </p:sp>
      <p:sp>
        <p:nvSpPr>
          <p:cNvPr id="978958" name="Rectangle 14"/>
          <p:cNvSpPr>
            <a:spLocks noChangeArrowheads="1"/>
          </p:cNvSpPr>
          <p:nvPr/>
        </p:nvSpPr>
        <p:spPr bwMode="auto">
          <a:xfrm>
            <a:off x="457200" y="5715000"/>
            <a:ext cx="8229600" cy="457200"/>
          </a:xfrm>
          <a:prstGeom prst="rect">
            <a:avLst/>
          </a:prstGeom>
          <a:noFill/>
          <a:ln w="9525">
            <a:noFill/>
            <a:miter lim="800000"/>
            <a:headEnd/>
            <a:tailEnd/>
          </a:ln>
          <a:effectLst/>
        </p:spPr>
        <p:txBody>
          <a:bodyPr anchor="ctr">
            <a:spAutoFit/>
          </a:bodyPr>
          <a:lstStyle/>
          <a:p>
            <a:pPr algn="just" eaLnBrk="1" hangingPunct="1">
              <a:defRPr/>
            </a:pPr>
            <a:r>
              <a:rPr lang="en-US" sz="2400" i="0" dirty="0">
                <a:effectLst>
                  <a:outerShdw blurRad="38100" dist="38100" dir="2700000" algn="tl">
                    <a:srgbClr val="C0C0C0"/>
                  </a:outerShdw>
                </a:effectLst>
              </a:rPr>
              <a:t>The </a:t>
            </a:r>
            <a:r>
              <a:rPr lang="en-US" sz="2400" i="0" dirty="0" err="1">
                <a:effectLst>
                  <a:outerShdw blurRad="38100" dist="38100" dir="2700000" algn="tl">
                    <a:srgbClr val="C0C0C0"/>
                  </a:outerShdw>
                </a:effectLst>
              </a:rPr>
              <a:t>gcd</a:t>
            </a:r>
            <a:r>
              <a:rPr lang="en-US" sz="2400" i="0" dirty="0">
                <a:effectLst>
                  <a:outerShdw blurRad="38100" dist="38100" dir="2700000" algn="tl">
                    <a:srgbClr val="C0C0C0"/>
                  </a:outerShdw>
                </a:effectLst>
              </a:rPr>
              <a:t> (100, 23) is 1; the inverse of 23 is </a:t>
            </a:r>
            <a:r>
              <a:rPr lang="en-US" sz="2400" i="0" dirty="0">
                <a:effectLst>
                  <a:outerShdw blurRad="38100" dist="38100" dir="2700000" algn="tl">
                    <a:srgbClr val="C0C0C0"/>
                  </a:outerShdw>
                </a:effectLst>
                <a:latin typeface="Symbol" pitchFamily="18" charset="2"/>
              </a:rPr>
              <a:t>-</a:t>
            </a:r>
            <a:r>
              <a:rPr lang="en-US" sz="2400" i="0" dirty="0">
                <a:effectLst>
                  <a:outerShdw blurRad="38100" dist="38100" dir="2700000" algn="tl">
                    <a:srgbClr val="C0C0C0"/>
                  </a:outerShdw>
                </a:effectLst>
              </a:rPr>
              <a:t>13 or 87.</a:t>
            </a:r>
          </a:p>
        </p:txBody>
      </p:sp>
      <p:pic>
        <p:nvPicPr>
          <p:cNvPr id="978959" name="Picture 15"/>
          <p:cNvPicPr>
            <a:picLocks noChangeAspect="1" noChangeArrowheads="1"/>
          </p:cNvPicPr>
          <p:nvPr/>
        </p:nvPicPr>
        <p:blipFill>
          <a:blip r:embed="rId3"/>
          <a:srcRect/>
          <a:stretch>
            <a:fillRect/>
          </a:stretch>
        </p:blipFill>
        <p:spPr bwMode="auto">
          <a:xfrm>
            <a:off x="96838" y="2138363"/>
            <a:ext cx="8894762" cy="342423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78959"/>
                                        </p:tgtEl>
                                        <p:attrNameLst>
                                          <p:attrName>style.visibility</p:attrName>
                                        </p:attrNameLst>
                                      </p:cBhvr>
                                      <p:to>
                                        <p:strVal val="visible"/>
                                      </p:to>
                                    </p:set>
                                    <p:anim calcmode="lin" valueType="num">
                                      <p:cBhvr additive="base">
                                        <p:cTn id="7" dur="500" fill="hold"/>
                                        <p:tgtEl>
                                          <p:spTgt spid="978959"/>
                                        </p:tgtEl>
                                        <p:attrNameLst>
                                          <p:attrName>ppt_x</p:attrName>
                                        </p:attrNameLst>
                                      </p:cBhvr>
                                      <p:tavLst>
                                        <p:tav tm="0">
                                          <p:val>
                                            <p:strVal val="#ppt_x"/>
                                          </p:val>
                                        </p:tav>
                                        <p:tav tm="100000">
                                          <p:val>
                                            <p:strVal val="#ppt_x"/>
                                          </p:val>
                                        </p:tav>
                                      </p:tavLst>
                                    </p:anim>
                                    <p:anim calcmode="lin" valueType="num">
                                      <p:cBhvr additive="base">
                                        <p:cTn id="8" dur="500" fill="hold"/>
                                        <p:tgtEl>
                                          <p:spTgt spid="97895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78958"/>
                                        </p:tgtEl>
                                        <p:attrNameLst>
                                          <p:attrName>style.visibility</p:attrName>
                                        </p:attrNameLst>
                                      </p:cBhvr>
                                      <p:to>
                                        <p:strVal val="visible"/>
                                      </p:to>
                                    </p:set>
                                    <p:anim calcmode="lin" valueType="num">
                                      <p:cBhvr additive="base">
                                        <p:cTn id="13" dur="500" fill="hold"/>
                                        <p:tgtEl>
                                          <p:spTgt spid="978958"/>
                                        </p:tgtEl>
                                        <p:attrNameLst>
                                          <p:attrName>ppt_x</p:attrName>
                                        </p:attrNameLst>
                                      </p:cBhvr>
                                      <p:tavLst>
                                        <p:tav tm="0">
                                          <p:val>
                                            <p:strVal val="#ppt_x"/>
                                          </p:val>
                                        </p:tav>
                                        <p:tav tm="100000">
                                          <p:val>
                                            <p:strVal val="#ppt_x"/>
                                          </p:val>
                                        </p:tav>
                                      </p:tavLst>
                                    </p:anim>
                                    <p:anim calcmode="lin" valueType="num">
                                      <p:cBhvr additive="base">
                                        <p:cTn id="14" dur="500" fill="hold"/>
                                        <p:tgtEl>
                                          <p:spTgt spid="9789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895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1"/>
          <p:cNvSpPr>
            <a:spLocks noGrp="1"/>
          </p:cNvSpPr>
          <p:nvPr>
            <p:ph type="sldNum" sz="quarter" idx="10"/>
          </p:nvPr>
        </p:nvSpPr>
        <p:spPr>
          <a:noFill/>
        </p:spPr>
        <p:txBody>
          <a:bodyPr/>
          <a:lstStyle/>
          <a:p>
            <a:r>
              <a:rPr lang="en-US" altLang="en-US"/>
              <a:t>2.</a:t>
            </a:r>
            <a:fld id="{1ECFB3FD-D3AE-430D-A70B-A1A26D0CB2BB}" type="slidenum">
              <a:rPr lang="en-US" altLang="en-US"/>
              <a:pPr/>
              <a:t>6</a:t>
            </a:fld>
            <a:endParaRPr lang="en-US" altLang="en-US"/>
          </a:p>
        </p:txBody>
      </p:sp>
      <p:sp>
        <p:nvSpPr>
          <p:cNvPr id="8195" name="Text Box 2"/>
          <p:cNvSpPr txBox="1">
            <a:spLocks noChangeArrowheads="1"/>
          </p:cNvSpPr>
          <p:nvPr/>
        </p:nvSpPr>
        <p:spPr bwMode="auto">
          <a:xfrm>
            <a:off x="1143000" y="533400"/>
            <a:ext cx="1792288" cy="457200"/>
          </a:xfrm>
          <a:prstGeom prst="rect">
            <a:avLst/>
          </a:prstGeom>
          <a:solidFill>
            <a:schemeClr val="folHlink"/>
          </a:solidFill>
          <a:ln w="9525">
            <a:noFill/>
            <a:miter lim="800000"/>
            <a:headEnd/>
            <a:tailEnd/>
          </a:ln>
        </p:spPr>
        <p:txBody>
          <a:bodyPr wrap="none">
            <a:spAutoFit/>
          </a:bodyPr>
          <a:lstStyle/>
          <a:p>
            <a:r>
              <a:rPr lang="en-US" altLang="en-US" sz="2400" i="0">
                <a:solidFill>
                  <a:schemeClr val="bg1"/>
                </a:solidFill>
              </a:rPr>
              <a:t>Example 2.1</a:t>
            </a:r>
            <a:endParaRPr lang="en-US" altLang="en-US" sz="2000">
              <a:solidFill>
                <a:schemeClr val="bg1"/>
              </a:solidFill>
            </a:endParaRPr>
          </a:p>
        </p:txBody>
      </p:sp>
      <p:sp>
        <p:nvSpPr>
          <p:cNvPr id="8196" name="Rectangle 3"/>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8197"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8198" name="Rectangle 5"/>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8199"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8200"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8201" name="Rectangle 8"/>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8202"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8203" name="Text Box 10"/>
          <p:cNvSpPr txBox="1">
            <a:spLocks noChangeArrowheads="1"/>
          </p:cNvSpPr>
          <p:nvPr/>
        </p:nvSpPr>
        <p:spPr bwMode="auto">
          <a:xfrm>
            <a:off x="1143000" y="0"/>
            <a:ext cx="3062288" cy="579438"/>
          </a:xfrm>
          <a:prstGeom prst="rect">
            <a:avLst/>
          </a:prstGeom>
          <a:noFill/>
          <a:ln w="9525">
            <a:noFill/>
            <a:miter lim="800000"/>
            <a:headEnd/>
            <a:tailEnd/>
          </a:ln>
        </p:spPr>
        <p:txBody>
          <a:bodyPr wrap="none">
            <a:spAutoFit/>
          </a:bodyPr>
          <a:lstStyle/>
          <a:p>
            <a:r>
              <a:rPr lang="en-US" altLang="en-US" sz="3200"/>
              <a:t>2.1.2</a:t>
            </a:r>
            <a:r>
              <a:rPr lang="en-US" altLang="en-US" sz="3200">
                <a:solidFill>
                  <a:schemeClr val="hlink"/>
                </a:solidFill>
              </a:rPr>
              <a:t>   </a:t>
            </a:r>
            <a:r>
              <a:rPr lang="en-US" altLang="en-US" sz="3200"/>
              <a:t>Continued</a:t>
            </a:r>
          </a:p>
        </p:txBody>
      </p:sp>
      <p:sp>
        <p:nvSpPr>
          <p:cNvPr id="856075" name="Rectangle 11"/>
          <p:cNvSpPr>
            <a:spLocks noChangeArrowheads="1"/>
          </p:cNvSpPr>
          <p:nvPr/>
        </p:nvSpPr>
        <p:spPr bwMode="auto">
          <a:xfrm>
            <a:off x="152400" y="1219200"/>
            <a:ext cx="8229600" cy="1187450"/>
          </a:xfrm>
          <a:prstGeom prst="rect">
            <a:avLst/>
          </a:prstGeom>
          <a:noFill/>
          <a:ln w="9525">
            <a:noFill/>
            <a:miter lim="800000"/>
            <a:headEnd/>
            <a:tailEnd/>
          </a:ln>
          <a:effectLst/>
        </p:spPr>
        <p:txBody>
          <a:bodyPr anchor="ctr">
            <a:spAutoFit/>
          </a:bodyPr>
          <a:lstStyle/>
          <a:p>
            <a:pPr algn="just" eaLnBrk="1" hangingPunct="1">
              <a:defRPr/>
            </a:pPr>
            <a:r>
              <a:rPr lang="en-US" sz="2400" i="0">
                <a:effectLst>
                  <a:outerShdw blurRad="38100" dist="38100" dir="2700000" algn="tl">
                    <a:srgbClr val="C0C0C0"/>
                  </a:outerShdw>
                </a:effectLst>
              </a:rPr>
              <a:t>The following shows the results of the three binary operations on two integers. Because each input can be either positive or negative, we can have four cases for each operation.</a:t>
            </a:r>
          </a:p>
        </p:txBody>
      </p:sp>
      <p:pic>
        <p:nvPicPr>
          <p:cNvPr id="8205" name="Picture 15"/>
          <p:cNvPicPr>
            <a:picLocks noChangeAspect="1" noChangeArrowheads="1"/>
          </p:cNvPicPr>
          <p:nvPr/>
        </p:nvPicPr>
        <p:blipFill>
          <a:blip r:embed="rId3"/>
          <a:srcRect/>
          <a:stretch>
            <a:fillRect/>
          </a:stretch>
        </p:blipFill>
        <p:spPr bwMode="auto">
          <a:xfrm>
            <a:off x="304800" y="3109913"/>
            <a:ext cx="8089900" cy="10048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1"/>
          <p:cNvSpPr>
            <a:spLocks noGrp="1"/>
          </p:cNvSpPr>
          <p:nvPr>
            <p:ph type="sldNum" sz="quarter" idx="10"/>
          </p:nvPr>
        </p:nvSpPr>
        <p:spPr>
          <a:noFill/>
        </p:spPr>
        <p:txBody>
          <a:bodyPr/>
          <a:lstStyle/>
          <a:p>
            <a:r>
              <a:rPr lang="en-US" altLang="en-US"/>
              <a:t>2.</a:t>
            </a:r>
            <a:fld id="{0F69F0DE-E3C7-4450-8188-13B1C31106E9}" type="slidenum">
              <a:rPr lang="en-US" altLang="en-US"/>
              <a:pPr/>
              <a:t>60</a:t>
            </a:fld>
            <a:endParaRPr lang="en-US" altLang="en-US"/>
          </a:p>
        </p:txBody>
      </p:sp>
      <p:sp>
        <p:nvSpPr>
          <p:cNvPr id="64515" name="Text Box 2"/>
          <p:cNvSpPr txBox="1">
            <a:spLocks noChangeArrowheads="1"/>
          </p:cNvSpPr>
          <p:nvPr/>
        </p:nvSpPr>
        <p:spPr bwMode="auto">
          <a:xfrm>
            <a:off x="1143000" y="533400"/>
            <a:ext cx="1944688" cy="457200"/>
          </a:xfrm>
          <a:prstGeom prst="rect">
            <a:avLst/>
          </a:prstGeom>
          <a:solidFill>
            <a:schemeClr val="folHlink"/>
          </a:solidFill>
          <a:ln w="9525">
            <a:noFill/>
            <a:miter lim="800000"/>
            <a:headEnd/>
            <a:tailEnd/>
          </a:ln>
        </p:spPr>
        <p:txBody>
          <a:bodyPr wrap="none">
            <a:spAutoFit/>
          </a:bodyPr>
          <a:lstStyle/>
          <a:p>
            <a:r>
              <a:rPr lang="en-US" altLang="en-US" sz="2400" i="0">
                <a:solidFill>
                  <a:schemeClr val="bg1"/>
                </a:solidFill>
              </a:rPr>
              <a:t>Example 2.27</a:t>
            </a:r>
            <a:endParaRPr lang="en-US" altLang="en-US" sz="2000">
              <a:solidFill>
                <a:schemeClr val="bg1"/>
              </a:solidFill>
            </a:endParaRPr>
          </a:p>
        </p:txBody>
      </p:sp>
      <p:sp>
        <p:nvSpPr>
          <p:cNvPr id="64516" name="Rectangle 3"/>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64517"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64518" name="Rectangle 5"/>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64519"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64520"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64521" name="Rectangle 8"/>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64522"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64523" name="Text Box 10"/>
          <p:cNvSpPr txBox="1">
            <a:spLocks noChangeArrowheads="1"/>
          </p:cNvSpPr>
          <p:nvPr/>
        </p:nvSpPr>
        <p:spPr bwMode="auto">
          <a:xfrm>
            <a:off x="1143000" y="0"/>
            <a:ext cx="3062288" cy="579438"/>
          </a:xfrm>
          <a:prstGeom prst="rect">
            <a:avLst/>
          </a:prstGeom>
          <a:noFill/>
          <a:ln w="9525">
            <a:noFill/>
            <a:miter lim="800000"/>
            <a:headEnd/>
            <a:tailEnd/>
          </a:ln>
        </p:spPr>
        <p:txBody>
          <a:bodyPr wrap="none">
            <a:spAutoFit/>
          </a:bodyPr>
          <a:lstStyle/>
          <a:p>
            <a:r>
              <a:rPr lang="en-US" altLang="en-US" sz="3200"/>
              <a:t>2.2.5   Continued</a:t>
            </a:r>
          </a:p>
        </p:txBody>
      </p:sp>
      <p:sp>
        <p:nvSpPr>
          <p:cNvPr id="981003" name="Rectangle 11"/>
          <p:cNvSpPr>
            <a:spLocks noChangeArrowheads="1"/>
          </p:cNvSpPr>
          <p:nvPr/>
        </p:nvSpPr>
        <p:spPr bwMode="auto">
          <a:xfrm>
            <a:off x="304800" y="1066800"/>
            <a:ext cx="8229600" cy="457200"/>
          </a:xfrm>
          <a:prstGeom prst="rect">
            <a:avLst/>
          </a:prstGeom>
          <a:noFill/>
          <a:ln w="9525">
            <a:noFill/>
            <a:miter lim="800000"/>
            <a:headEnd/>
            <a:tailEnd/>
          </a:ln>
          <a:effectLst/>
        </p:spPr>
        <p:txBody>
          <a:bodyPr anchor="ctr">
            <a:spAutoFit/>
          </a:bodyPr>
          <a:lstStyle/>
          <a:p>
            <a:pPr algn="just" eaLnBrk="1" hangingPunct="1">
              <a:defRPr/>
            </a:pPr>
            <a:r>
              <a:rPr lang="en-US" sz="2400" i="0">
                <a:effectLst>
                  <a:outerShdw blurRad="38100" dist="38100" dir="2700000" algn="tl">
                    <a:srgbClr val="C0C0C0"/>
                  </a:outerShdw>
                </a:effectLst>
              </a:rPr>
              <a:t>Find the inverse of 12 in Z</a:t>
            </a:r>
            <a:r>
              <a:rPr lang="en-US" sz="2400" i="0" baseline="-18000">
                <a:effectLst>
                  <a:outerShdw blurRad="38100" dist="38100" dir="2700000" algn="tl">
                    <a:srgbClr val="C0C0C0"/>
                  </a:outerShdw>
                </a:effectLst>
              </a:rPr>
              <a:t>26</a:t>
            </a:r>
            <a:r>
              <a:rPr lang="en-US" sz="2400" i="0">
                <a:effectLst>
                  <a:outerShdw blurRad="38100" dist="38100" dir="2700000" algn="tl">
                    <a:srgbClr val="C0C0C0"/>
                  </a:outerShdw>
                </a:effectLst>
              </a:rPr>
              <a:t>.</a:t>
            </a:r>
          </a:p>
        </p:txBody>
      </p:sp>
      <p:sp>
        <p:nvSpPr>
          <p:cNvPr id="981004" name="Rectangle 12"/>
          <p:cNvSpPr>
            <a:spLocks noChangeArrowheads="1"/>
          </p:cNvSpPr>
          <p:nvPr/>
        </p:nvSpPr>
        <p:spPr bwMode="auto">
          <a:xfrm>
            <a:off x="304800" y="1600200"/>
            <a:ext cx="8229600" cy="457200"/>
          </a:xfrm>
          <a:prstGeom prst="rect">
            <a:avLst/>
          </a:prstGeom>
          <a:noFill/>
          <a:ln w="9525">
            <a:noFill/>
            <a:miter lim="800000"/>
            <a:headEnd/>
            <a:tailEnd/>
          </a:ln>
          <a:effectLst/>
        </p:spPr>
        <p:txBody>
          <a:bodyPr anchor="ctr">
            <a:spAutoFit/>
          </a:bodyPr>
          <a:lstStyle/>
          <a:p>
            <a:pPr algn="just" eaLnBrk="1" hangingPunct="1">
              <a:defRPr/>
            </a:pPr>
            <a:r>
              <a:rPr lang="en-US" sz="2400" i="0">
                <a:solidFill>
                  <a:schemeClr val="hlink"/>
                </a:solidFill>
                <a:effectLst>
                  <a:outerShdw blurRad="38100" dist="38100" dir="2700000" algn="tl">
                    <a:srgbClr val="C0C0C0"/>
                  </a:outerShdw>
                </a:effectLst>
              </a:rPr>
              <a:t>Solution</a:t>
            </a:r>
          </a:p>
        </p:txBody>
      </p:sp>
      <p:sp>
        <p:nvSpPr>
          <p:cNvPr id="981005" name="Rectangle 13"/>
          <p:cNvSpPr>
            <a:spLocks noChangeArrowheads="1"/>
          </p:cNvSpPr>
          <p:nvPr/>
        </p:nvSpPr>
        <p:spPr bwMode="auto">
          <a:xfrm>
            <a:off x="457200" y="5029200"/>
            <a:ext cx="8229600" cy="457200"/>
          </a:xfrm>
          <a:prstGeom prst="rect">
            <a:avLst/>
          </a:prstGeom>
          <a:noFill/>
          <a:ln w="9525">
            <a:noFill/>
            <a:miter lim="800000"/>
            <a:headEnd/>
            <a:tailEnd/>
          </a:ln>
          <a:effectLst/>
        </p:spPr>
        <p:txBody>
          <a:bodyPr anchor="ctr">
            <a:spAutoFit/>
          </a:bodyPr>
          <a:lstStyle/>
          <a:p>
            <a:pPr algn="just" eaLnBrk="1" hangingPunct="1">
              <a:defRPr/>
            </a:pPr>
            <a:r>
              <a:rPr lang="en-US" sz="2400" i="0" dirty="0">
                <a:effectLst>
                  <a:outerShdw blurRad="38100" dist="38100" dir="2700000" algn="tl">
                    <a:srgbClr val="C0C0C0"/>
                  </a:outerShdw>
                </a:effectLst>
              </a:rPr>
              <a:t>The </a:t>
            </a:r>
            <a:r>
              <a:rPr lang="en-US" sz="2400" i="0" dirty="0" err="1">
                <a:effectLst>
                  <a:outerShdw blurRad="38100" dist="38100" dir="2700000" algn="tl">
                    <a:srgbClr val="C0C0C0"/>
                  </a:outerShdw>
                </a:effectLst>
              </a:rPr>
              <a:t>gcd</a:t>
            </a:r>
            <a:r>
              <a:rPr lang="en-US" sz="2400" i="0" dirty="0">
                <a:effectLst>
                  <a:outerShdw blurRad="38100" dist="38100" dir="2700000" algn="tl">
                    <a:srgbClr val="C0C0C0"/>
                  </a:outerShdw>
                </a:effectLst>
              </a:rPr>
              <a:t> (26, 12) is 2; the inverse does not exist.</a:t>
            </a:r>
          </a:p>
        </p:txBody>
      </p:sp>
      <p:pic>
        <p:nvPicPr>
          <p:cNvPr id="981007" name="Picture 15"/>
          <p:cNvPicPr>
            <a:picLocks noChangeAspect="1" noChangeArrowheads="1"/>
          </p:cNvPicPr>
          <p:nvPr/>
        </p:nvPicPr>
        <p:blipFill>
          <a:blip r:embed="rId3"/>
          <a:srcRect/>
          <a:stretch>
            <a:fillRect/>
          </a:stretch>
        </p:blipFill>
        <p:spPr bwMode="auto">
          <a:xfrm>
            <a:off x="122238" y="2360613"/>
            <a:ext cx="8793162" cy="23177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81007"/>
                                        </p:tgtEl>
                                        <p:attrNameLst>
                                          <p:attrName>style.visibility</p:attrName>
                                        </p:attrNameLst>
                                      </p:cBhvr>
                                      <p:to>
                                        <p:strVal val="visible"/>
                                      </p:to>
                                    </p:set>
                                    <p:anim calcmode="lin" valueType="num">
                                      <p:cBhvr additive="base">
                                        <p:cTn id="7" dur="500" fill="hold"/>
                                        <p:tgtEl>
                                          <p:spTgt spid="981007"/>
                                        </p:tgtEl>
                                        <p:attrNameLst>
                                          <p:attrName>ppt_x</p:attrName>
                                        </p:attrNameLst>
                                      </p:cBhvr>
                                      <p:tavLst>
                                        <p:tav tm="0">
                                          <p:val>
                                            <p:strVal val="#ppt_x"/>
                                          </p:val>
                                        </p:tav>
                                        <p:tav tm="100000">
                                          <p:val>
                                            <p:strVal val="#ppt_x"/>
                                          </p:val>
                                        </p:tav>
                                      </p:tavLst>
                                    </p:anim>
                                    <p:anim calcmode="lin" valueType="num">
                                      <p:cBhvr additive="base">
                                        <p:cTn id="8" dur="500" fill="hold"/>
                                        <p:tgtEl>
                                          <p:spTgt spid="98100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81005"/>
                                        </p:tgtEl>
                                        <p:attrNameLst>
                                          <p:attrName>style.visibility</p:attrName>
                                        </p:attrNameLst>
                                      </p:cBhvr>
                                      <p:to>
                                        <p:strVal val="visible"/>
                                      </p:to>
                                    </p:set>
                                    <p:anim calcmode="lin" valueType="num">
                                      <p:cBhvr additive="base">
                                        <p:cTn id="13" dur="500" fill="hold"/>
                                        <p:tgtEl>
                                          <p:spTgt spid="981005"/>
                                        </p:tgtEl>
                                        <p:attrNameLst>
                                          <p:attrName>ppt_x</p:attrName>
                                        </p:attrNameLst>
                                      </p:cBhvr>
                                      <p:tavLst>
                                        <p:tav tm="0">
                                          <p:val>
                                            <p:strVal val="#ppt_x"/>
                                          </p:val>
                                        </p:tav>
                                        <p:tav tm="100000">
                                          <p:val>
                                            <p:strVal val="#ppt_x"/>
                                          </p:val>
                                        </p:tav>
                                      </p:tavLst>
                                    </p:anim>
                                    <p:anim calcmode="lin" valueType="num">
                                      <p:cBhvr additive="base">
                                        <p:cTn id="14" dur="500" fill="hold"/>
                                        <p:tgtEl>
                                          <p:spTgt spid="9810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1005"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1"/>
          <p:cNvSpPr>
            <a:spLocks noGrp="1"/>
          </p:cNvSpPr>
          <p:nvPr>
            <p:ph type="sldNum" sz="quarter" idx="10"/>
          </p:nvPr>
        </p:nvSpPr>
        <p:spPr>
          <a:noFill/>
        </p:spPr>
        <p:txBody>
          <a:bodyPr/>
          <a:lstStyle/>
          <a:p>
            <a:r>
              <a:rPr lang="en-US" altLang="en-US"/>
              <a:t>2.</a:t>
            </a:r>
            <a:fld id="{87F75B82-528E-4260-A641-1BA712CC10E1}" type="slidenum">
              <a:rPr lang="en-US" altLang="en-US"/>
              <a:pPr/>
              <a:t>61</a:t>
            </a:fld>
            <a:endParaRPr lang="en-US" altLang="en-US"/>
          </a:p>
        </p:txBody>
      </p:sp>
      <p:sp>
        <p:nvSpPr>
          <p:cNvPr id="65539" name="Rectangle 3"/>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65540"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65541" name="Rectangle 5"/>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65542"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65543"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65544" name="Rectangle 8"/>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65545"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65546" name="Text Box 10"/>
          <p:cNvSpPr txBox="1">
            <a:spLocks noChangeArrowheads="1"/>
          </p:cNvSpPr>
          <p:nvPr/>
        </p:nvSpPr>
        <p:spPr bwMode="auto">
          <a:xfrm>
            <a:off x="1143000" y="0"/>
            <a:ext cx="7283450" cy="579438"/>
          </a:xfrm>
          <a:prstGeom prst="rect">
            <a:avLst/>
          </a:prstGeom>
          <a:noFill/>
          <a:ln w="9525">
            <a:noFill/>
            <a:miter lim="800000"/>
            <a:headEnd/>
            <a:tailEnd/>
          </a:ln>
        </p:spPr>
        <p:txBody>
          <a:bodyPr wrap="none">
            <a:spAutoFit/>
          </a:bodyPr>
          <a:lstStyle/>
          <a:p>
            <a:r>
              <a:rPr lang="en-US" altLang="en-US" sz="3200">
                <a:solidFill>
                  <a:schemeClr val="hlink"/>
                </a:solidFill>
              </a:rPr>
              <a:t>2.2.6   Addition and Multiplication Tables</a:t>
            </a:r>
            <a:r>
              <a:rPr lang="en-US" altLang="en-US" sz="3200"/>
              <a:t> </a:t>
            </a:r>
          </a:p>
        </p:txBody>
      </p:sp>
      <p:pic>
        <p:nvPicPr>
          <p:cNvPr id="65547" name="Picture 15"/>
          <p:cNvPicPr>
            <a:picLocks noChangeAspect="1" noChangeArrowheads="1"/>
          </p:cNvPicPr>
          <p:nvPr/>
        </p:nvPicPr>
        <p:blipFill>
          <a:blip r:embed="rId3"/>
          <a:srcRect/>
          <a:stretch>
            <a:fillRect/>
          </a:stretch>
        </p:blipFill>
        <p:spPr bwMode="auto">
          <a:xfrm>
            <a:off x="985838" y="2000250"/>
            <a:ext cx="6481762" cy="3257550"/>
          </a:xfrm>
          <a:prstGeom prst="rect">
            <a:avLst/>
          </a:prstGeom>
          <a:noFill/>
          <a:ln w="9525">
            <a:noFill/>
            <a:miter lim="800000"/>
            <a:headEnd/>
            <a:tailEnd/>
          </a:ln>
        </p:spPr>
      </p:pic>
      <p:sp>
        <p:nvSpPr>
          <p:cNvPr id="65548" name="Text Box 16"/>
          <p:cNvSpPr txBox="1">
            <a:spLocks noChangeArrowheads="1"/>
          </p:cNvSpPr>
          <p:nvPr/>
        </p:nvSpPr>
        <p:spPr bwMode="auto">
          <a:xfrm>
            <a:off x="1141413" y="533400"/>
            <a:ext cx="6021387" cy="457200"/>
          </a:xfrm>
          <a:prstGeom prst="rect">
            <a:avLst/>
          </a:prstGeom>
          <a:noFill/>
          <a:ln w="9525">
            <a:noFill/>
            <a:miter lim="800000"/>
            <a:headEnd/>
            <a:tailEnd/>
          </a:ln>
        </p:spPr>
        <p:txBody>
          <a:bodyPr wrap="none">
            <a:spAutoFit/>
          </a:bodyPr>
          <a:lstStyle/>
          <a:p>
            <a:r>
              <a:rPr lang="en-US" altLang="en-US" sz="2400" i="0">
                <a:solidFill>
                  <a:schemeClr val="folHlink"/>
                </a:solidFill>
              </a:rPr>
              <a:t>Figure 2.16  </a:t>
            </a:r>
            <a:r>
              <a:rPr lang="en-US" altLang="en-US" sz="2000"/>
              <a:t>Addition and multiplication table for Z</a:t>
            </a:r>
            <a:r>
              <a:rPr lang="en-US" altLang="en-US" sz="2000" baseline="-25000"/>
              <a:t>10</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1"/>
          <p:cNvSpPr>
            <a:spLocks noGrp="1"/>
          </p:cNvSpPr>
          <p:nvPr>
            <p:ph type="sldNum" sz="quarter" idx="10"/>
          </p:nvPr>
        </p:nvSpPr>
        <p:spPr>
          <a:noFill/>
        </p:spPr>
        <p:txBody>
          <a:bodyPr/>
          <a:lstStyle/>
          <a:p>
            <a:r>
              <a:rPr lang="en-US" altLang="en-US"/>
              <a:t>2.</a:t>
            </a:r>
            <a:fld id="{6CFC3A88-72AD-4FC9-91E9-2CEF80B491E5}" type="slidenum">
              <a:rPr lang="en-US" altLang="en-US"/>
              <a:pPr/>
              <a:t>62</a:t>
            </a:fld>
            <a:endParaRPr lang="en-US" altLang="en-US"/>
          </a:p>
        </p:txBody>
      </p:sp>
      <p:sp>
        <p:nvSpPr>
          <p:cNvPr id="66563"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66564"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66565"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66566"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66567"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66568"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66569"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66570" name="Text Box 9"/>
          <p:cNvSpPr txBox="1">
            <a:spLocks noChangeArrowheads="1"/>
          </p:cNvSpPr>
          <p:nvPr/>
        </p:nvSpPr>
        <p:spPr bwMode="auto">
          <a:xfrm>
            <a:off x="1143000" y="0"/>
            <a:ext cx="3717925" cy="579438"/>
          </a:xfrm>
          <a:prstGeom prst="rect">
            <a:avLst/>
          </a:prstGeom>
          <a:noFill/>
          <a:ln w="9525">
            <a:noFill/>
            <a:miter lim="800000"/>
            <a:headEnd/>
            <a:tailEnd/>
          </a:ln>
        </p:spPr>
        <p:txBody>
          <a:bodyPr wrap="none">
            <a:spAutoFit/>
          </a:bodyPr>
          <a:lstStyle/>
          <a:p>
            <a:r>
              <a:rPr lang="en-US" altLang="en-US" sz="3200">
                <a:solidFill>
                  <a:schemeClr val="hlink"/>
                </a:solidFill>
              </a:rPr>
              <a:t>2.2.7   Different Sets</a:t>
            </a:r>
            <a:r>
              <a:rPr lang="en-US" altLang="en-US" sz="3200"/>
              <a:t> </a:t>
            </a:r>
          </a:p>
        </p:txBody>
      </p:sp>
      <p:sp>
        <p:nvSpPr>
          <p:cNvPr id="66571" name="Text Box 11"/>
          <p:cNvSpPr txBox="1">
            <a:spLocks noChangeArrowheads="1"/>
          </p:cNvSpPr>
          <p:nvPr/>
        </p:nvSpPr>
        <p:spPr bwMode="auto">
          <a:xfrm>
            <a:off x="1141413" y="533400"/>
            <a:ext cx="3992562" cy="457200"/>
          </a:xfrm>
          <a:prstGeom prst="rect">
            <a:avLst/>
          </a:prstGeom>
          <a:noFill/>
          <a:ln w="9525">
            <a:noFill/>
            <a:miter lim="800000"/>
            <a:headEnd/>
            <a:tailEnd/>
          </a:ln>
        </p:spPr>
        <p:txBody>
          <a:bodyPr wrap="none">
            <a:spAutoFit/>
          </a:bodyPr>
          <a:lstStyle/>
          <a:p>
            <a:r>
              <a:rPr lang="en-US" altLang="en-US" sz="2400" i="0">
                <a:solidFill>
                  <a:schemeClr val="folHlink"/>
                </a:solidFill>
              </a:rPr>
              <a:t>Figure 2.17  </a:t>
            </a:r>
            <a:r>
              <a:rPr lang="en-US" altLang="en-US" sz="2000"/>
              <a:t>Some Z</a:t>
            </a:r>
            <a:r>
              <a:rPr lang="en-US" altLang="en-US" sz="2000" baseline="-18000"/>
              <a:t>n</a:t>
            </a:r>
            <a:r>
              <a:rPr lang="en-US" altLang="en-US" sz="2000"/>
              <a:t> and Z</a:t>
            </a:r>
            <a:r>
              <a:rPr lang="en-US" altLang="en-US" sz="2000" baseline="-18000"/>
              <a:t>n</a:t>
            </a:r>
            <a:r>
              <a:rPr lang="en-US" altLang="en-US" sz="2000" baseline="-6000"/>
              <a:t>*</a:t>
            </a:r>
            <a:r>
              <a:rPr lang="en-US" altLang="en-US" sz="2000"/>
              <a:t> sets</a:t>
            </a:r>
            <a:endParaRPr lang="en-US" altLang="en-US" sz="2000" baseline="-25000"/>
          </a:p>
        </p:txBody>
      </p:sp>
      <p:pic>
        <p:nvPicPr>
          <p:cNvPr id="66572" name="Picture 12"/>
          <p:cNvPicPr>
            <a:picLocks noChangeAspect="1" noChangeArrowheads="1"/>
          </p:cNvPicPr>
          <p:nvPr/>
        </p:nvPicPr>
        <p:blipFill>
          <a:blip r:embed="rId3"/>
          <a:srcRect/>
          <a:stretch>
            <a:fillRect/>
          </a:stretch>
        </p:blipFill>
        <p:spPr bwMode="auto">
          <a:xfrm>
            <a:off x="1066800" y="1295400"/>
            <a:ext cx="6554788" cy="2079625"/>
          </a:xfrm>
          <a:prstGeom prst="rect">
            <a:avLst/>
          </a:prstGeom>
          <a:noFill/>
          <a:ln w="9525">
            <a:noFill/>
            <a:miter lim="800000"/>
            <a:headEnd/>
            <a:tailEnd/>
          </a:ln>
        </p:spPr>
      </p:pic>
      <p:sp>
        <p:nvSpPr>
          <p:cNvPr id="66573" name="Line 13"/>
          <p:cNvSpPr>
            <a:spLocks noChangeShapeType="1"/>
          </p:cNvSpPr>
          <p:nvPr/>
        </p:nvSpPr>
        <p:spPr bwMode="auto">
          <a:xfrm>
            <a:off x="609600" y="4724400"/>
            <a:ext cx="8153400" cy="0"/>
          </a:xfrm>
          <a:prstGeom prst="line">
            <a:avLst/>
          </a:prstGeom>
          <a:noFill/>
          <a:ln w="76200">
            <a:solidFill>
              <a:srgbClr val="009900"/>
            </a:solidFill>
            <a:round/>
            <a:headEnd/>
            <a:tailEnd/>
          </a:ln>
        </p:spPr>
        <p:txBody>
          <a:bodyPr/>
          <a:lstStyle/>
          <a:p>
            <a:endParaRPr lang="en-US"/>
          </a:p>
        </p:txBody>
      </p:sp>
      <p:sp>
        <p:nvSpPr>
          <p:cNvPr id="66574" name="Line 14"/>
          <p:cNvSpPr>
            <a:spLocks noChangeShapeType="1"/>
          </p:cNvSpPr>
          <p:nvPr/>
        </p:nvSpPr>
        <p:spPr bwMode="auto">
          <a:xfrm>
            <a:off x="609600" y="6400800"/>
            <a:ext cx="8153400" cy="0"/>
          </a:xfrm>
          <a:prstGeom prst="line">
            <a:avLst/>
          </a:prstGeom>
          <a:noFill/>
          <a:ln w="76200">
            <a:solidFill>
              <a:srgbClr val="009900"/>
            </a:solidFill>
            <a:round/>
            <a:headEnd/>
            <a:tailEnd/>
          </a:ln>
        </p:spPr>
        <p:txBody>
          <a:bodyPr/>
          <a:lstStyle/>
          <a:p>
            <a:endParaRPr lang="en-US"/>
          </a:p>
        </p:txBody>
      </p:sp>
      <p:sp>
        <p:nvSpPr>
          <p:cNvPr id="66575" name="Rectangle 15"/>
          <p:cNvSpPr>
            <a:spLocks noChangeArrowheads="1"/>
          </p:cNvSpPr>
          <p:nvPr/>
        </p:nvSpPr>
        <p:spPr bwMode="auto">
          <a:xfrm>
            <a:off x="647700" y="4786313"/>
            <a:ext cx="8077200" cy="1554162"/>
          </a:xfrm>
          <a:prstGeom prst="rect">
            <a:avLst/>
          </a:prstGeom>
          <a:solidFill>
            <a:srgbClr val="99FF33"/>
          </a:solidFill>
          <a:ln w="76200" algn="ctr">
            <a:noFill/>
            <a:miter lim="800000"/>
            <a:headEnd/>
            <a:tailEnd/>
          </a:ln>
        </p:spPr>
        <p:txBody>
          <a:bodyPr>
            <a:spAutoFit/>
          </a:bodyPr>
          <a:lstStyle/>
          <a:p>
            <a:pPr algn="ctr"/>
            <a:r>
              <a:rPr lang="en-US" altLang="en-US" sz="3200">
                <a:latin typeface="Arial" charset="0"/>
              </a:rPr>
              <a:t>We need to use Zn when additive inverses are needed; we need to use Zn* when multiplicative inverses are needed.</a:t>
            </a:r>
          </a:p>
        </p:txBody>
      </p:sp>
      <p:grpSp>
        <p:nvGrpSpPr>
          <p:cNvPr id="66576" name="Group 16"/>
          <p:cNvGrpSpPr>
            <a:grpSpLocks/>
          </p:cNvGrpSpPr>
          <p:nvPr/>
        </p:nvGrpSpPr>
        <p:grpSpPr bwMode="auto">
          <a:xfrm>
            <a:off x="655638" y="4114800"/>
            <a:ext cx="1143000" cy="566738"/>
            <a:chOff x="1200" y="1248"/>
            <a:chExt cx="720" cy="357"/>
          </a:xfrm>
        </p:grpSpPr>
        <p:pic>
          <p:nvPicPr>
            <p:cNvPr id="66577" name="Picture 17"/>
            <p:cNvPicPr>
              <a:picLocks noChangeAspect="1" noChangeArrowheads="1"/>
            </p:cNvPicPr>
            <p:nvPr/>
          </p:nvPicPr>
          <p:blipFill>
            <a:blip r:embed="rId4"/>
            <a:srcRect/>
            <a:stretch>
              <a:fillRect/>
            </a:stretch>
          </p:blipFill>
          <p:spPr bwMode="auto">
            <a:xfrm>
              <a:off x="1200" y="1248"/>
              <a:ext cx="720" cy="357"/>
            </a:xfrm>
            <a:prstGeom prst="rect">
              <a:avLst/>
            </a:prstGeom>
            <a:noFill/>
            <a:ln w="9525">
              <a:noFill/>
              <a:miter lim="800000"/>
              <a:headEnd/>
              <a:tailEnd/>
            </a:ln>
          </p:spPr>
        </p:pic>
        <p:sp>
          <p:nvSpPr>
            <p:cNvPr id="66578" name="Text Box 18"/>
            <p:cNvSpPr txBox="1">
              <a:spLocks noChangeArrowheads="1"/>
            </p:cNvSpPr>
            <p:nvPr/>
          </p:nvSpPr>
          <p:spPr bwMode="auto">
            <a:xfrm>
              <a:off x="1284" y="1248"/>
              <a:ext cx="551" cy="327"/>
            </a:xfrm>
            <a:prstGeom prst="rect">
              <a:avLst/>
            </a:prstGeom>
            <a:noFill/>
            <a:ln w="9525">
              <a:noFill/>
              <a:miter lim="800000"/>
              <a:headEnd/>
              <a:tailEnd/>
            </a:ln>
          </p:spPr>
          <p:txBody>
            <a:bodyPr wrap="none">
              <a:spAutoFit/>
            </a:bodyPr>
            <a:lstStyle/>
            <a:p>
              <a:r>
                <a:rPr lang="en-US" altLang="en-US" sz="2800">
                  <a:solidFill>
                    <a:schemeClr val="hlink"/>
                  </a:solidFill>
                </a:rPr>
                <a:t>Note</a:t>
              </a:r>
            </a:p>
          </p:txBody>
        </p:sp>
      </p:gr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1"/>
          <p:cNvSpPr>
            <a:spLocks noGrp="1"/>
          </p:cNvSpPr>
          <p:nvPr>
            <p:ph type="sldNum" sz="quarter" idx="10"/>
          </p:nvPr>
        </p:nvSpPr>
        <p:spPr>
          <a:noFill/>
        </p:spPr>
        <p:txBody>
          <a:bodyPr/>
          <a:lstStyle/>
          <a:p>
            <a:r>
              <a:rPr lang="en-US" altLang="en-US"/>
              <a:t>2.</a:t>
            </a:r>
            <a:fld id="{41F8C47C-0F79-42BB-81DC-A4A7C7FBF919}" type="slidenum">
              <a:rPr lang="en-US" altLang="en-US"/>
              <a:pPr/>
              <a:t>63</a:t>
            </a:fld>
            <a:endParaRPr lang="en-US" altLang="en-US"/>
          </a:p>
        </p:txBody>
      </p:sp>
      <p:sp>
        <p:nvSpPr>
          <p:cNvPr id="67587"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67588"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67589"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67590"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67591"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67592"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67593"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67594" name="Text Box 9"/>
          <p:cNvSpPr txBox="1">
            <a:spLocks noChangeArrowheads="1"/>
          </p:cNvSpPr>
          <p:nvPr/>
        </p:nvSpPr>
        <p:spPr bwMode="auto">
          <a:xfrm>
            <a:off x="1143000" y="0"/>
            <a:ext cx="3911600" cy="579438"/>
          </a:xfrm>
          <a:prstGeom prst="rect">
            <a:avLst/>
          </a:prstGeom>
          <a:noFill/>
          <a:ln w="9525">
            <a:noFill/>
            <a:miter lim="800000"/>
            <a:headEnd/>
            <a:tailEnd/>
          </a:ln>
        </p:spPr>
        <p:txBody>
          <a:bodyPr wrap="none">
            <a:spAutoFit/>
          </a:bodyPr>
          <a:lstStyle/>
          <a:p>
            <a:r>
              <a:rPr lang="en-US" altLang="en-US" sz="3200">
                <a:solidFill>
                  <a:schemeClr val="hlink"/>
                </a:solidFill>
              </a:rPr>
              <a:t>2.2.8   Two More Sets</a:t>
            </a:r>
            <a:r>
              <a:rPr lang="en-US" altLang="en-US" sz="3200"/>
              <a:t> </a:t>
            </a:r>
          </a:p>
        </p:txBody>
      </p:sp>
      <p:sp>
        <p:nvSpPr>
          <p:cNvPr id="987155" name="Rectangle 19"/>
          <p:cNvSpPr>
            <a:spLocks noChangeArrowheads="1"/>
          </p:cNvSpPr>
          <p:nvPr/>
        </p:nvSpPr>
        <p:spPr bwMode="auto">
          <a:xfrm>
            <a:off x="304800" y="1219200"/>
            <a:ext cx="8229600" cy="946150"/>
          </a:xfrm>
          <a:prstGeom prst="rect">
            <a:avLst/>
          </a:prstGeom>
          <a:noFill/>
          <a:ln w="9525">
            <a:noFill/>
            <a:miter lim="800000"/>
            <a:headEnd/>
            <a:tailEnd/>
          </a:ln>
          <a:effectLst/>
        </p:spPr>
        <p:txBody>
          <a:bodyPr anchor="ctr">
            <a:spAutoFit/>
          </a:bodyPr>
          <a:lstStyle/>
          <a:p>
            <a:pPr algn="just" eaLnBrk="1" hangingPunct="1">
              <a:defRPr/>
            </a:pPr>
            <a:r>
              <a:rPr lang="en-US" sz="2800">
                <a:effectLst>
                  <a:outerShdw blurRad="38100" dist="38100" dir="2700000" algn="tl">
                    <a:srgbClr val="C0C0C0"/>
                  </a:outerShdw>
                </a:effectLst>
              </a:rPr>
              <a:t>Cryptography often uses two more sets: Z</a:t>
            </a:r>
            <a:r>
              <a:rPr lang="en-US" sz="2800" baseline="-16000">
                <a:effectLst>
                  <a:outerShdw blurRad="38100" dist="38100" dir="2700000" algn="tl">
                    <a:srgbClr val="C0C0C0"/>
                  </a:outerShdw>
                </a:effectLst>
              </a:rPr>
              <a:t>p</a:t>
            </a:r>
            <a:r>
              <a:rPr lang="en-US" sz="2800">
                <a:effectLst>
                  <a:outerShdw blurRad="38100" dist="38100" dir="2700000" algn="tl">
                    <a:srgbClr val="C0C0C0"/>
                  </a:outerShdw>
                </a:effectLst>
              </a:rPr>
              <a:t> and Z</a:t>
            </a:r>
            <a:r>
              <a:rPr lang="en-US" sz="2800" baseline="-18000">
                <a:effectLst>
                  <a:outerShdw blurRad="38100" dist="38100" dir="2700000" algn="tl">
                    <a:srgbClr val="C0C0C0"/>
                  </a:outerShdw>
                </a:effectLst>
              </a:rPr>
              <a:t>p</a:t>
            </a:r>
            <a:r>
              <a:rPr lang="en-US" sz="2800">
                <a:effectLst>
                  <a:outerShdw blurRad="38100" dist="38100" dir="2700000" algn="tl">
                    <a:srgbClr val="C0C0C0"/>
                  </a:outerShdw>
                </a:effectLst>
              </a:rPr>
              <a:t>*. The modulus in these two sets is a prime number. </a:t>
            </a:r>
          </a:p>
        </p:txBody>
      </p:sp>
      <p:pic>
        <p:nvPicPr>
          <p:cNvPr id="67596" name="Picture 20"/>
          <p:cNvPicPr>
            <a:picLocks noChangeAspect="1" noChangeArrowheads="1"/>
          </p:cNvPicPr>
          <p:nvPr/>
        </p:nvPicPr>
        <p:blipFill>
          <a:blip r:embed="rId3"/>
          <a:srcRect/>
          <a:stretch>
            <a:fillRect/>
          </a:stretch>
        </p:blipFill>
        <p:spPr bwMode="auto">
          <a:xfrm>
            <a:off x="1150938" y="2763838"/>
            <a:ext cx="6773862" cy="9699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Slide Number Placeholder 1"/>
          <p:cNvSpPr>
            <a:spLocks noGrp="1"/>
          </p:cNvSpPr>
          <p:nvPr>
            <p:ph type="sldNum" sz="quarter" idx="10"/>
          </p:nvPr>
        </p:nvSpPr>
        <p:spPr>
          <a:noFill/>
        </p:spPr>
        <p:txBody>
          <a:bodyPr/>
          <a:lstStyle/>
          <a:p>
            <a:r>
              <a:rPr lang="en-US" altLang="en-US"/>
              <a:t>2.</a:t>
            </a:r>
            <a:fld id="{D5A307D6-A94B-4127-AD84-7B4CC8D2CF40}" type="slidenum">
              <a:rPr lang="en-US" altLang="en-US"/>
              <a:pPr/>
              <a:t>64</a:t>
            </a:fld>
            <a:endParaRPr lang="en-US" altLang="en-US"/>
          </a:p>
        </p:txBody>
      </p:sp>
      <p:sp>
        <p:nvSpPr>
          <p:cNvPr id="753666"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a:endParaRPr lang="en-US" sz="3200" i="0">
              <a:effectLst>
                <a:outerShdw blurRad="38100" dist="38100" dir="2700000" algn="tl">
                  <a:srgbClr val="FFFFFF"/>
                </a:outerShdw>
              </a:effectLst>
            </a:endParaRPr>
          </a:p>
        </p:txBody>
      </p:sp>
      <p:sp>
        <p:nvSpPr>
          <p:cNvPr id="753667" name="Text Box 3"/>
          <p:cNvSpPr txBox="1">
            <a:spLocks noChangeArrowheads="1"/>
          </p:cNvSpPr>
          <p:nvPr/>
        </p:nvSpPr>
        <p:spPr bwMode="auto">
          <a:xfrm>
            <a:off x="228600" y="406400"/>
            <a:ext cx="3222625" cy="579438"/>
          </a:xfrm>
          <a:prstGeom prst="rect">
            <a:avLst/>
          </a:prstGeom>
          <a:noFill/>
          <a:ln w="9525">
            <a:noFill/>
            <a:miter lim="800000"/>
            <a:headEnd/>
            <a:tailEnd/>
          </a:ln>
          <a:effectLst/>
        </p:spPr>
        <p:txBody>
          <a:bodyPr wrap="none">
            <a:spAutoFit/>
          </a:bodyPr>
          <a:lstStyle/>
          <a:p>
            <a:pPr>
              <a:defRPr/>
            </a:pPr>
            <a:r>
              <a:rPr lang="en-US" sz="3200" i="0">
                <a:effectLst>
                  <a:outerShdw blurRad="38100" dist="38100" dir="2700000" algn="tl">
                    <a:srgbClr val="C0C0C0"/>
                  </a:outerShdw>
                </a:effectLst>
                <a:latin typeface="Times" pitchFamily="18" charset="0"/>
              </a:rPr>
              <a:t>2-3   MATRICES</a:t>
            </a:r>
          </a:p>
        </p:txBody>
      </p:sp>
      <p:sp>
        <p:nvSpPr>
          <p:cNvPr id="68613" name="Text Box 4"/>
          <p:cNvSpPr txBox="1">
            <a:spLocks noChangeArrowheads="1"/>
          </p:cNvSpPr>
          <p:nvPr/>
        </p:nvSpPr>
        <p:spPr bwMode="auto">
          <a:xfrm>
            <a:off x="8229600" y="5791200"/>
            <a:ext cx="184150" cy="366713"/>
          </a:xfrm>
          <a:prstGeom prst="rect">
            <a:avLst/>
          </a:prstGeom>
          <a:noFill/>
          <a:ln w="9525">
            <a:noFill/>
            <a:miter lim="800000"/>
            <a:headEnd/>
            <a:tailEnd/>
          </a:ln>
        </p:spPr>
        <p:txBody>
          <a:bodyPr wrap="none">
            <a:spAutoFit/>
          </a:bodyPr>
          <a:lstStyle/>
          <a:p>
            <a:endParaRPr lang="en-US" altLang="en-US" i="0"/>
          </a:p>
        </p:txBody>
      </p:sp>
      <p:sp>
        <p:nvSpPr>
          <p:cNvPr id="753669" name="Rectangle 5"/>
          <p:cNvSpPr>
            <a:spLocks noChangeArrowheads="1"/>
          </p:cNvSpPr>
          <p:nvPr/>
        </p:nvSpPr>
        <p:spPr bwMode="auto">
          <a:xfrm>
            <a:off x="304800" y="1524000"/>
            <a:ext cx="8229600" cy="1800225"/>
          </a:xfrm>
          <a:prstGeom prst="rect">
            <a:avLst/>
          </a:prstGeom>
          <a:noFill/>
          <a:ln w="9525">
            <a:noFill/>
            <a:miter lim="800000"/>
            <a:headEnd/>
            <a:tailEnd/>
          </a:ln>
          <a:effectLst/>
        </p:spPr>
        <p:txBody>
          <a:bodyPr anchor="ctr">
            <a:spAutoFit/>
          </a:bodyPr>
          <a:lstStyle/>
          <a:p>
            <a:pPr algn="just" eaLnBrk="1" hangingPunct="1">
              <a:defRPr/>
            </a:pPr>
            <a:r>
              <a:rPr lang="en-US" sz="2800">
                <a:effectLst>
                  <a:outerShdw blurRad="38100" dist="38100" dir="2700000" algn="tl">
                    <a:srgbClr val="C0C0C0"/>
                  </a:outerShdw>
                </a:effectLst>
              </a:rPr>
              <a:t>In cryptography we need to handle matrices. Although this topic belongs to a special branch of algebra called linear algebra, the following brief review of matrices is necessary preparation for the study of cryptography. </a:t>
            </a:r>
          </a:p>
        </p:txBody>
      </p:sp>
      <p:sp>
        <p:nvSpPr>
          <p:cNvPr id="68615" name="Rectangle 6"/>
          <p:cNvSpPr>
            <a:spLocks noChangeArrowheads="1"/>
          </p:cNvSpPr>
          <p:nvPr/>
        </p:nvSpPr>
        <p:spPr bwMode="auto">
          <a:xfrm>
            <a:off x="304800" y="4438650"/>
            <a:ext cx="6705600" cy="1552575"/>
          </a:xfrm>
          <a:prstGeom prst="rect">
            <a:avLst/>
          </a:prstGeom>
          <a:noFill/>
          <a:ln w="9525">
            <a:noFill/>
            <a:miter lim="800000"/>
            <a:headEnd/>
            <a:tailEnd/>
          </a:ln>
        </p:spPr>
        <p:txBody>
          <a:bodyPr>
            <a:spAutoFit/>
          </a:bodyPr>
          <a:lstStyle/>
          <a:p>
            <a:pPr>
              <a:buClr>
                <a:schemeClr val="tx1"/>
              </a:buClr>
              <a:buSzPct val="117000"/>
              <a:buFont typeface="Wingdings" pitchFamily="2" charset="2"/>
              <a:buNone/>
            </a:pPr>
            <a:r>
              <a:rPr lang="en-US" altLang="en-US" sz="2400" i="0">
                <a:solidFill>
                  <a:schemeClr val="hlink"/>
                </a:solidFill>
              </a:rPr>
              <a:t>2.3.1</a:t>
            </a:r>
            <a:r>
              <a:rPr lang="en-US" altLang="en-US" sz="2400" i="0">
                <a:solidFill>
                  <a:srgbClr val="0033CC"/>
                </a:solidFill>
              </a:rPr>
              <a:t>	Definitions</a:t>
            </a:r>
            <a:r>
              <a:rPr lang="fr-FR" altLang="en-US" sz="2400" i="0">
                <a:solidFill>
                  <a:srgbClr val="0033CC"/>
                </a:solidFill>
              </a:rPr>
              <a:t/>
            </a:r>
            <a:br>
              <a:rPr lang="fr-FR" altLang="en-US" sz="2400" i="0">
                <a:solidFill>
                  <a:srgbClr val="0033CC"/>
                </a:solidFill>
              </a:rPr>
            </a:br>
            <a:r>
              <a:rPr lang="fr-FR" altLang="en-US" sz="2400" i="0">
                <a:solidFill>
                  <a:schemeClr val="hlink"/>
                </a:solidFill>
              </a:rPr>
              <a:t>2.3.2</a:t>
            </a:r>
            <a:r>
              <a:rPr lang="fr-FR" altLang="en-US" sz="2400" i="0">
                <a:solidFill>
                  <a:srgbClr val="0033CC"/>
                </a:solidFill>
              </a:rPr>
              <a:t>	Operations and Relations</a:t>
            </a:r>
            <a:br>
              <a:rPr lang="fr-FR" altLang="en-US" sz="2400" i="0">
                <a:solidFill>
                  <a:srgbClr val="0033CC"/>
                </a:solidFill>
              </a:rPr>
            </a:br>
            <a:r>
              <a:rPr lang="fr-FR" altLang="en-US" sz="2400" i="0">
                <a:solidFill>
                  <a:schemeClr val="hlink"/>
                </a:solidFill>
              </a:rPr>
              <a:t>2.3.3</a:t>
            </a:r>
            <a:r>
              <a:rPr lang="fr-FR" altLang="en-US" sz="2400" i="0">
                <a:solidFill>
                  <a:srgbClr val="0033CC"/>
                </a:solidFill>
              </a:rPr>
              <a:t>	Determinants</a:t>
            </a:r>
          </a:p>
          <a:p>
            <a:pPr>
              <a:buClr>
                <a:schemeClr val="tx1"/>
              </a:buClr>
              <a:buSzPct val="117000"/>
              <a:buFont typeface="Wingdings" pitchFamily="2" charset="2"/>
              <a:buNone/>
            </a:pPr>
            <a:r>
              <a:rPr lang="fr-FR" altLang="en-US" sz="2400" i="0">
                <a:solidFill>
                  <a:schemeClr val="hlink"/>
                </a:solidFill>
              </a:rPr>
              <a:t>2.3.4</a:t>
            </a:r>
            <a:r>
              <a:rPr lang="fr-FR" altLang="en-US" sz="2400" i="0">
                <a:solidFill>
                  <a:srgbClr val="0033CC"/>
                </a:solidFill>
              </a:rPr>
              <a:t>	Residue Matrices</a:t>
            </a:r>
            <a:endParaRPr lang="en-US" altLang="en-US" sz="2400" i="0">
              <a:solidFill>
                <a:srgbClr val="0033CC"/>
              </a:solidFill>
            </a:endParaRPr>
          </a:p>
        </p:txBody>
      </p:sp>
      <p:sp>
        <p:nvSpPr>
          <p:cNvPr id="753671" name="Text Box 7"/>
          <p:cNvSpPr txBox="1">
            <a:spLocks noChangeArrowheads="1"/>
          </p:cNvSpPr>
          <p:nvPr/>
        </p:nvSpPr>
        <p:spPr bwMode="auto">
          <a:xfrm>
            <a:off x="317500" y="3962400"/>
            <a:ext cx="4862513" cy="519113"/>
          </a:xfrm>
          <a:prstGeom prst="rect">
            <a:avLst/>
          </a:prstGeom>
          <a:noFill/>
          <a:ln w="76200" algn="ctr">
            <a:noFill/>
            <a:miter lim="800000"/>
            <a:headEnd/>
            <a:tailEnd/>
          </a:ln>
          <a:effectLst/>
        </p:spPr>
        <p:txBody>
          <a:bodyPr wrap="none">
            <a:spAutoFit/>
          </a:bodyPr>
          <a:lstStyle/>
          <a:p>
            <a:pPr algn="ctr">
              <a:defRPr/>
            </a:pPr>
            <a:r>
              <a:rPr lang="en-US" sz="2800" u="sng">
                <a:solidFill>
                  <a:schemeClr val="hlink"/>
                </a:solidFill>
                <a:effectLst>
                  <a:outerShdw blurRad="38100" dist="38100" dir="2700000" algn="tl">
                    <a:srgbClr val="C0C0C0"/>
                  </a:outerShdw>
                </a:effectLst>
              </a:rPr>
              <a:t>Topics discussed in this section:</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1"/>
          <p:cNvSpPr>
            <a:spLocks noGrp="1"/>
          </p:cNvSpPr>
          <p:nvPr>
            <p:ph type="sldNum" sz="quarter" idx="10"/>
          </p:nvPr>
        </p:nvSpPr>
        <p:spPr>
          <a:noFill/>
        </p:spPr>
        <p:txBody>
          <a:bodyPr/>
          <a:lstStyle/>
          <a:p>
            <a:r>
              <a:rPr lang="en-US" altLang="en-US"/>
              <a:t>2.</a:t>
            </a:r>
            <a:fld id="{2A4BCB94-ADCF-4E23-91E9-75A44B04F49C}" type="slidenum">
              <a:rPr lang="en-US" altLang="en-US"/>
              <a:pPr/>
              <a:t>65</a:t>
            </a:fld>
            <a:endParaRPr lang="en-US" altLang="en-US"/>
          </a:p>
        </p:txBody>
      </p:sp>
      <p:sp>
        <p:nvSpPr>
          <p:cNvPr id="69635"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69636"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69637"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69638"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69639"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69640"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69641"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69642" name="Text Box 9"/>
          <p:cNvSpPr txBox="1">
            <a:spLocks noChangeArrowheads="1"/>
          </p:cNvSpPr>
          <p:nvPr/>
        </p:nvSpPr>
        <p:spPr bwMode="auto">
          <a:xfrm>
            <a:off x="1143000" y="0"/>
            <a:ext cx="3117850" cy="579438"/>
          </a:xfrm>
          <a:prstGeom prst="rect">
            <a:avLst/>
          </a:prstGeom>
          <a:noFill/>
          <a:ln w="9525">
            <a:noFill/>
            <a:miter lim="800000"/>
            <a:headEnd/>
            <a:tailEnd/>
          </a:ln>
        </p:spPr>
        <p:txBody>
          <a:bodyPr wrap="none">
            <a:spAutoFit/>
          </a:bodyPr>
          <a:lstStyle/>
          <a:p>
            <a:r>
              <a:rPr lang="en-US" altLang="en-US" sz="3200">
                <a:solidFill>
                  <a:schemeClr val="hlink"/>
                </a:solidFill>
              </a:rPr>
              <a:t>2.3.1   Definition</a:t>
            </a:r>
            <a:r>
              <a:rPr lang="en-US" altLang="en-US" sz="3200"/>
              <a:t> </a:t>
            </a:r>
          </a:p>
        </p:txBody>
      </p:sp>
      <p:sp>
        <p:nvSpPr>
          <p:cNvPr id="69643" name="Text Box 13"/>
          <p:cNvSpPr txBox="1">
            <a:spLocks noChangeArrowheads="1"/>
          </p:cNvSpPr>
          <p:nvPr/>
        </p:nvSpPr>
        <p:spPr bwMode="auto">
          <a:xfrm>
            <a:off x="2660650" y="1524000"/>
            <a:ext cx="4044950" cy="457200"/>
          </a:xfrm>
          <a:prstGeom prst="rect">
            <a:avLst/>
          </a:prstGeom>
          <a:noFill/>
          <a:ln w="9525">
            <a:noFill/>
            <a:miter lim="800000"/>
            <a:headEnd/>
            <a:tailEnd/>
          </a:ln>
        </p:spPr>
        <p:txBody>
          <a:bodyPr wrap="none">
            <a:spAutoFit/>
          </a:bodyPr>
          <a:lstStyle/>
          <a:p>
            <a:r>
              <a:rPr lang="en-US" altLang="en-US" sz="2400" i="0">
                <a:solidFill>
                  <a:schemeClr val="folHlink"/>
                </a:solidFill>
              </a:rPr>
              <a:t>Figure 2.18  </a:t>
            </a:r>
            <a:r>
              <a:rPr lang="en-US" altLang="en-US" sz="2000"/>
              <a:t>A matrix of size </a:t>
            </a:r>
            <a:r>
              <a:rPr lang="en-US" altLang="en-US" sz="2000">
                <a:solidFill>
                  <a:schemeClr val="hlink"/>
                </a:solidFill>
              </a:rPr>
              <a:t>l</a:t>
            </a:r>
            <a:r>
              <a:rPr lang="en-US" altLang="en-US" sz="2000"/>
              <a:t> </a:t>
            </a:r>
            <a:r>
              <a:rPr lang="en-US" altLang="en-US" sz="2000">
                <a:latin typeface="Symbol" pitchFamily="18" charset="2"/>
              </a:rPr>
              <a:t>´</a:t>
            </a:r>
            <a:r>
              <a:rPr lang="en-US" altLang="en-US" sz="2000"/>
              <a:t> </a:t>
            </a:r>
            <a:r>
              <a:rPr lang="en-US" altLang="en-US" sz="2000">
                <a:solidFill>
                  <a:schemeClr val="hlink"/>
                </a:solidFill>
              </a:rPr>
              <a:t>m</a:t>
            </a:r>
          </a:p>
        </p:txBody>
      </p:sp>
      <p:pic>
        <p:nvPicPr>
          <p:cNvPr id="69644" name="Picture 14"/>
          <p:cNvPicPr>
            <a:picLocks noChangeAspect="1" noChangeArrowheads="1"/>
          </p:cNvPicPr>
          <p:nvPr/>
        </p:nvPicPr>
        <p:blipFill>
          <a:blip r:embed="rId3"/>
          <a:srcRect/>
          <a:stretch>
            <a:fillRect/>
          </a:stretch>
        </p:blipFill>
        <p:spPr bwMode="auto">
          <a:xfrm>
            <a:off x="1143000" y="2286000"/>
            <a:ext cx="5508625" cy="2997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Number Placeholder 1"/>
          <p:cNvSpPr>
            <a:spLocks noGrp="1"/>
          </p:cNvSpPr>
          <p:nvPr>
            <p:ph type="sldNum" sz="quarter" idx="10"/>
          </p:nvPr>
        </p:nvSpPr>
        <p:spPr>
          <a:noFill/>
        </p:spPr>
        <p:txBody>
          <a:bodyPr/>
          <a:lstStyle/>
          <a:p>
            <a:r>
              <a:rPr lang="en-US" altLang="en-US"/>
              <a:t>2.</a:t>
            </a:r>
            <a:fld id="{19539CD4-F062-4E69-AAA2-852FB30BB58F}" type="slidenum">
              <a:rPr lang="en-US" altLang="en-US"/>
              <a:pPr/>
              <a:t>66</a:t>
            </a:fld>
            <a:endParaRPr lang="en-US" altLang="en-US"/>
          </a:p>
        </p:txBody>
      </p:sp>
      <p:sp>
        <p:nvSpPr>
          <p:cNvPr id="70659"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70660"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70661"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70662"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70663"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70664"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70665"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70666" name="Text Box 9"/>
          <p:cNvSpPr txBox="1">
            <a:spLocks noChangeArrowheads="1"/>
          </p:cNvSpPr>
          <p:nvPr/>
        </p:nvSpPr>
        <p:spPr bwMode="auto">
          <a:xfrm>
            <a:off x="1143000" y="0"/>
            <a:ext cx="3163888" cy="579438"/>
          </a:xfrm>
          <a:prstGeom prst="rect">
            <a:avLst/>
          </a:prstGeom>
          <a:noFill/>
          <a:ln w="9525">
            <a:noFill/>
            <a:miter lim="800000"/>
            <a:headEnd/>
            <a:tailEnd/>
          </a:ln>
        </p:spPr>
        <p:txBody>
          <a:bodyPr wrap="none">
            <a:spAutoFit/>
          </a:bodyPr>
          <a:lstStyle/>
          <a:p>
            <a:r>
              <a:rPr lang="en-US" altLang="en-US" sz="3200"/>
              <a:t>2.3.1</a:t>
            </a:r>
            <a:r>
              <a:rPr lang="en-US" altLang="en-US" sz="3200">
                <a:solidFill>
                  <a:schemeClr val="hlink"/>
                </a:solidFill>
              </a:rPr>
              <a:t>   </a:t>
            </a:r>
            <a:r>
              <a:rPr lang="en-US" altLang="en-US" sz="3200"/>
              <a:t>Continued </a:t>
            </a:r>
          </a:p>
        </p:txBody>
      </p:sp>
      <p:pic>
        <p:nvPicPr>
          <p:cNvPr id="70667" name="Picture 13"/>
          <p:cNvPicPr>
            <a:picLocks noChangeAspect="1" noChangeArrowheads="1"/>
          </p:cNvPicPr>
          <p:nvPr/>
        </p:nvPicPr>
        <p:blipFill>
          <a:blip r:embed="rId3"/>
          <a:srcRect/>
          <a:stretch>
            <a:fillRect/>
          </a:stretch>
        </p:blipFill>
        <p:spPr bwMode="auto">
          <a:xfrm>
            <a:off x="657225" y="2797175"/>
            <a:ext cx="7724775" cy="2079625"/>
          </a:xfrm>
          <a:prstGeom prst="rect">
            <a:avLst/>
          </a:prstGeom>
          <a:noFill/>
          <a:ln w="9525">
            <a:noFill/>
            <a:miter lim="800000"/>
            <a:headEnd/>
            <a:tailEnd/>
          </a:ln>
        </p:spPr>
      </p:pic>
      <p:sp>
        <p:nvSpPr>
          <p:cNvPr id="70668" name="Text Box 14"/>
          <p:cNvSpPr txBox="1">
            <a:spLocks noChangeArrowheads="1"/>
          </p:cNvSpPr>
          <p:nvPr/>
        </p:nvSpPr>
        <p:spPr bwMode="auto">
          <a:xfrm>
            <a:off x="2568575" y="1905000"/>
            <a:ext cx="4060825" cy="457200"/>
          </a:xfrm>
          <a:prstGeom prst="rect">
            <a:avLst/>
          </a:prstGeom>
          <a:noFill/>
          <a:ln w="9525">
            <a:noFill/>
            <a:miter lim="800000"/>
            <a:headEnd/>
            <a:tailEnd/>
          </a:ln>
        </p:spPr>
        <p:txBody>
          <a:bodyPr wrap="none">
            <a:spAutoFit/>
          </a:bodyPr>
          <a:lstStyle/>
          <a:p>
            <a:r>
              <a:rPr lang="en-US" altLang="en-US" sz="2400" i="0">
                <a:solidFill>
                  <a:schemeClr val="folHlink"/>
                </a:solidFill>
              </a:rPr>
              <a:t>Figure 2.19  </a:t>
            </a:r>
            <a:r>
              <a:rPr lang="en-US" altLang="en-US" sz="2000"/>
              <a:t>Examples of matrices</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1"/>
          <p:cNvSpPr>
            <a:spLocks noGrp="1"/>
          </p:cNvSpPr>
          <p:nvPr>
            <p:ph type="sldNum" sz="quarter" idx="10"/>
          </p:nvPr>
        </p:nvSpPr>
        <p:spPr>
          <a:noFill/>
        </p:spPr>
        <p:txBody>
          <a:bodyPr/>
          <a:lstStyle/>
          <a:p>
            <a:r>
              <a:rPr lang="en-US" altLang="en-US"/>
              <a:t>2.</a:t>
            </a:r>
            <a:fld id="{8586E3CF-83E6-4D43-A63D-B24A29C3C227}" type="slidenum">
              <a:rPr lang="en-US" altLang="en-US"/>
              <a:pPr/>
              <a:t>67</a:t>
            </a:fld>
            <a:endParaRPr lang="en-US" altLang="en-US"/>
          </a:p>
        </p:txBody>
      </p:sp>
      <p:sp>
        <p:nvSpPr>
          <p:cNvPr id="71683"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71684"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71685"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71686"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71687"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71688"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71689"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71690" name="Text Box 9"/>
          <p:cNvSpPr txBox="1">
            <a:spLocks noChangeArrowheads="1"/>
          </p:cNvSpPr>
          <p:nvPr/>
        </p:nvSpPr>
        <p:spPr bwMode="auto">
          <a:xfrm>
            <a:off x="1143000" y="0"/>
            <a:ext cx="5672138" cy="579438"/>
          </a:xfrm>
          <a:prstGeom prst="rect">
            <a:avLst/>
          </a:prstGeom>
          <a:noFill/>
          <a:ln w="9525">
            <a:noFill/>
            <a:miter lim="800000"/>
            <a:headEnd/>
            <a:tailEnd/>
          </a:ln>
        </p:spPr>
        <p:txBody>
          <a:bodyPr wrap="none">
            <a:spAutoFit/>
          </a:bodyPr>
          <a:lstStyle/>
          <a:p>
            <a:r>
              <a:rPr lang="en-US" altLang="en-US" sz="3200">
                <a:solidFill>
                  <a:schemeClr val="hlink"/>
                </a:solidFill>
              </a:rPr>
              <a:t>2.3.2   Operations and Relations</a:t>
            </a:r>
            <a:r>
              <a:rPr lang="en-US" altLang="en-US" sz="3200"/>
              <a:t> </a:t>
            </a:r>
          </a:p>
        </p:txBody>
      </p:sp>
      <p:sp>
        <p:nvSpPr>
          <p:cNvPr id="995338" name="Rectangle 10"/>
          <p:cNvSpPr>
            <a:spLocks noChangeArrowheads="1"/>
          </p:cNvSpPr>
          <p:nvPr/>
        </p:nvSpPr>
        <p:spPr bwMode="auto">
          <a:xfrm>
            <a:off x="304800" y="1355725"/>
            <a:ext cx="8229600" cy="946150"/>
          </a:xfrm>
          <a:prstGeom prst="rect">
            <a:avLst/>
          </a:prstGeom>
          <a:noFill/>
          <a:ln w="9525">
            <a:noFill/>
            <a:miter lim="800000"/>
            <a:headEnd/>
            <a:tailEnd/>
          </a:ln>
          <a:effectLst/>
        </p:spPr>
        <p:txBody>
          <a:bodyPr anchor="ctr">
            <a:spAutoFit/>
          </a:bodyPr>
          <a:lstStyle/>
          <a:p>
            <a:pPr algn="just" eaLnBrk="1" hangingPunct="1">
              <a:defRPr/>
            </a:pPr>
            <a:r>
              <a:rPr lang="en-US" sz="2800">
                <a:effectLst>
                  <a:outerShdw blurRad="38100" dist="38100" dir="2700000" algn="tl">
                    <a:srgbClr val="C0C0C0"/>
                  </a:outerShdw>
                </a:effectLst>
              </a:rPr>
              <a:t>Figure 2.20 shows an example of addition and subtraction.</a:t>
            </a:r>
          </a:p>
        </p:txBody>
      </p:sp>
      <p:sp>
        <p:nvSpPr>
          <p:cNvPr id="71692" name="Text Box 13"/>
          <p:cNvSpPr txBox="1">
            <a:spLocks noChangeArrowheads="1"/>
          </p:cNvSpPr>
          <p:nvPr/>
        </p:nvSpPr>
        <p:spPr bwMode="auto">
          <a:xfrm>
            <a:off x="1143000" y="533400"/>
            <a:ext cx="1944688" cy="457200"/>
          </a:xfrm>
          <a:prstGeom prst="rect">
            <a:avLst/>
          </a:prstGeom>
          <a:solidFill>
            <a:schemeClr val="folHlink"/>
          </a:solidFill>
          <a:ln w="9525">
            <a:noFill/>
            <a:miter lim="800000"/>
            <a:headEnd/>
            <a:tailEnd/>
          </a:ln>
        </p:spPr>
        <p:txBody>
          <a:bodyPr wrap="none">
            <a:spAutoFit/>
          </a:bodyPr>
          <a:lstStyle/>
          <a:p>
            <a:r>
              <a:rPr lang="en-US" altLang="en-US" sz="2400" i="0">
                <a:solidFill>
                  <a:schemeClr val="bg1"/>
                </a:solidFill>
              </a:rPr>
              <a:t>Example 2.28</a:t>
            </a:r>
            <a:endParaRPr lang="en-US" altLang="en-US" sz="2000">
              <a:solidFill>
                <a:schemeClr val="bg1"/>
              </a:solidFill>
            </a:endParaRPr>
          </a:p>
        </p:txBody>
      </p:sp>
      <p:pic>
        <p:nvPicPr>
          <p:cNvPr id="71693" name="Picture 14"/>
          <p:cNvPicPr>
            <a:picLocks noChangeAspect="1" noChangeArrowheads="1"/>
          </p:cNvPicPr>
          <p:nvPr/>
        </p:nvPicPr>
        <p:blipFill>
          <a:blip r:embed="rId3"/>
          <a:srcRect/>
          <a:stretch>
            <a:fillRect/>
          </a:stretch>
        </p:blipFill>
        <p:spPr bwMode="auto">
          <a:xfrm>
            <a:off x="1828800" y="3429000"/>
            <a:ext cx="5502275" cy="2590800"/>
          </a:xfrm>
          <a:prstGeom prst="rect">
            <a:avLst/>
          </a:prstGeom>
          <a:noFill/>
          <a:ln w="9525">
            <a:noFill/>
            <a:miter lim="800000"/>
            <a:headEnd/>
            <a:tailEnd/>
          </a:ln>
        </p:spPr>
      </p:pic>
      <p:sp>
        <p:nvSpPr>
          <p:cNvPr id="71694" name="Text Box 15"/>
          <p:cNvSpPr txBox="1">
            <a:spLocks noChangeArrowheads="1"/>
          </p:cNvSpPr>
          <p:nvPr/>
        </p:nvSpPr>
        <p:spPr bwMode="auto">
          <a:xfrm>
            <a:off x="1905000" y="2743200"/>
            <a:ext cx="5638800" cy="457200"/>
          </a:xfrm>
          <a:prstGeom prst="rect">
            <a:avLst/>
          </a:prstGeom>
          <a:noFill/>
          <a:ln w="9525">
            <a:noFill/>
            <a:miter lim="800000"/>
            <a:headEnd/>
            <a:tailEnd/>
          </a:ln>
        </p:spPr>
        <p:txBody>
          <a:bodyPr wrap="none">
            <a:spAutoFit/>
          </a:bodyPr>
          <a:lstStyle/>
          <a:p>
            <a:r>
              <a:rPr lang="en-US" altLang="en-US" sz="2400" i="0">
                <a:solidFill>
                  <a:schemeClr val="folHlink"/>
                </a:solidFill>
              </a:rPr>
              <a:t>Figure 2.20  </a:t>
            </a:r>
            <a:r>
              <a:rPr lang="en-US" altLang="en-US" sz="2000"/>
              <a:t>Addition and subtraction of matrices</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1"/>
          <p:cNvSpPr>
            <a:spLocks noGrp="1"/>
          </p:cNvSpPr>
          <p:nvPr>
            <p:ph type="sldNum" sz="quarter" idx="10"/>
          </p:nvPr>
        </p:nvSpPr>
        <p:spPr>
          <a:noFill/>
        </p:spPr>
        <p:txBody>
          <a:bodyPr/>
          <a:lstStyle/>
          <a:p>
            <a:r>
              <a:rPr lang="en-US" altLang="en-US"/>
              <a:t>2.</a:t>
            </a:r>
            <a:fld id="{2350148A-2A8B-46E8-BF71-B90ECC77B14D}" type="slidenum">
              <a:rPr lang="en-US" altLang="en-US"/>
              <a:pPr/>
              <a:t>68</a:t>
            </a:fld>
            <a:endParaRPr lang="en-US" altLang="en-US"/>
          </a:p>
        </p:txBody>
      </p:sp>
      <p:sp>
        <p:nvSpPr>
          <p:cNvPr id="72707"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72708"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72709"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72710"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72711"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72712"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72713"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72714" name="Text Box 9"/>
          <p:cNvSpPr txBox="1">
            <a:spLocks noChangeArrowheads="1"/>
          </p:cNvSpPr>
          <p:nvPr/>
        </p:nvSpPr>
        <p:spPr bwMode="auto">
          <a:xfrm>
            <a:off x="1143000" y="0"/>
            <a:ext cx="3163888" cy="579438"/>
          </a:xfrm>
          <a:prstGeom prst="rect">
            <a:avLst/>
          </a:prstGeom>
          <a:noFill/>
          <a:ln w="9525">
            <a:noFill/>
            <a:miter lim="800000"/>
            <a:headEnd/>
            <a:tailEnd/>
          </a:ln>
        </p:spPr>
        <p:txBody>
          <a:bodyPr wrap="none">
            <a:spAutoFit/>
          </a:bodyPr>
          <a:lstStyle/>
          <a:p>
            <a:r>
              <a:rPr lang="en-US" altLang="en-US" sz="3200"/>
              <a:t>2.3.2</a:t>
            </a:r>
            <a:r>
              <a:rPr lang="en-US" altLang="en-US" sz="3200">
                <a:solidFill>
                  <a:schemeClr val="hlink"/>
                </a:solidFill>
              </a:rPr>
              <a:t>   </a:t>
            </a:r>
            <a:r>
              <a:rPr lang="en-US" altLang="en-US" sz="3200"/>
              <a:t>Continued </a:t>
            </a:r>
          </a:p>
        </p:txBody>
      </p:sp>
      <p:sp>
        <p:nvSpPr>
          <p:cNvPr id="997386" name="Rectangle 10"/>
          <p:cNvSpPr>
            <a:spLocks noChangeArrowheads="1"/>
          </p:cNvSpPr>
          <p:nvPr/>
        </p:nvSpPr>
        <p:spPr bwMode="auto">
          <a:xfrm>
            <a:off x="304800" y="1143000"/>
            <a:ext cx="8229600" cy="1373188"/>
          </a:xfrm>
          <a:prstGeom prst="rect">
            <a:avLst/>
          </a:prstGeom>
          <a:noFill/>
          <a:ln w="9525">
            <a:noFill/>
            <a:miter lim="800000"/>
            <a:headEnd/>
            <a:tailEnd/>
          </a:ln>
          <a:effectLst/>
        </p:spPr>
        <p:txBody>
          <a:bodyPr anchor="ctr">
            <a:spAutoFit/>
          </a:bodyPr>
          <a:lstStyle/>
          <a:p>
            <a:pPr algn="just" eaLnBrk="1" hangingPunct="1">
              <a:defRPr/>
            </a:pPr>
            <a:r>
              <a:rPr lang="en-US" sz="2800">
                <a:effectLst>
                  <a:outerShdw blurRad="38100" dist="38100" dir="2700000" algn="tl">
                    <a:srgbClr val="C0C0C0"/>
                  </a:outerShdw>
                </a:effectLst>
              </a:rPr>
              <a:t>Figure 2.21 shows the product of a row matrix (1 × 3) by a column matrix (3 × 1). The result is a matrix of size 1 × 1.</a:t>
            </a:r>
          </a:p>
        </p:txBody>
      </p:sp>
      <p:sp>
        <p:nvSpPr>
          <p:cNvPr id="72716" name="Text Box 11"/>
          <p:cNvSpPr txBox="1">
            <a:spLocks noChangeArrowheads="1"/>
          </p:cNvSpPr>
          <p:nvPr/>
        </p:nvSpPr>
        <p:spPr bwMode="auto">
          <a:xfrm>
            <a:off x="1143000" y="533400"/>
            <a:ext cx="2020888" cy="457200"/>
          </a:xfrm>
          <a:prstGeom prst="rect">
            <a:avLst/>
          </a:prstGeom>
          <a:solidFill>
            <a:schemeClr val="folHlink"/>
          </a:solidFill>
          <a:ln w="9525">
            <a:noFill/>
            <a:miter lim="800000"/>
            <a:headEnd/>
            <a:tailEnd/>
          </a:ln>
        </p:spPr>
        <p:txBody>
          <a:bodyPr wrap="none">
            <a:spAutoFit/>
          </a:bodyPr>
          <a:lstStyle/>
          <a:p>
            <a:r>
              <a:rPr lang="en-US" altLang="en-US" sz="2400" i="0">
                <a:solidFill>
                  <a:schemeClr val="bg1"/>
                </a:solidFill>
              </a:rPr>
              <a:t>Example 2. 29</a:t>
            </a:r>
            <a:endParaRPr lang="en-US" altLang="en-US" sz="2000">
              <a:solidFill>
                <a:schemeClr val="bg1"/>
              </a:solidFill>
            </a:endParaRPr>
          </a:p>
        </p:txBody>
      </p:sp>
      <p:pic>
        <p:nvPicPr>
          <p:cNvPr id="72717" name="Picture 14"/>
          <p:cNvPicPr>
            <a:picLocks noChangeAspect="1" noChangeArrowheads="1"/>
          </p:cNvPicPr>
          <p:nvPr/>
        </p:nvPicPr>
        <p:blipFill>
          <a:blip r:embed="rId3"/>
          <a:srcRect/>
          <a:stretch>
            <a:fillRect/>
          </a:stretch>
        </p:blipFill>
        <p:spPr bwMode="auto">
          <a:xfrm>
            <a:off x="2482850" y="3630613"/>
            <a:ext cx="3994150" cy="2236787"/>
          </a:xfrm>
          <a:prstGeom prst="rect">
            <a:avLst/>
          </a:prstGeom>
          <a:noFill/>
          <a:ln w="9525">
            <a:noFill/>
            <a:miter lim="800000"/>
            <a:headEnd/>
            <a:tailEnd/>
          </a:ln>
        </p:spPr>
      </p:pic>
      <p:sp>
        <p:nvSpPr>
          <p:cNvPr id="72718" name="Text Box 15"/>
          <p:cNvSpPr txBox="1">
            <a:spLocks noChangeArrowheads="1"/>
          </p:cNvSpPr>
          <p:nvPr/>
        </p:nvSpPr>
        <p:spPr bwMode="auto">
          <a:xfrm>
            <a:off x="1003300" y="2895600"/>
            <a:ext cx="7073900" cy="457200"/>
          </a:xfrm>
          <a:prstGeom prst="rect">
            <a:avLst/>
          </a:prstGeom>
          <a:noFill/>
          <a:ln w="9525">
            <a:noFill/>
            <a:miter lim="800000"/>
            <a:headEnd/>
            <a:tailEnd/>
          </a:ln>
        </p:spPr>
        <p:txBody>
          <a:bodyPr wrap="none">
            <a:spAutoFit/>
          </a:bodyPr>
          <a:lstStyle/>
          <a:p>
            <a:r>
              <a:rPr lang="en-US" altLang="en-US" sz="2400" i="0">
                <a:solidFill>
                  <a:schemeClr val="folHlink"/>
                </a:solidFill>
              </a:rPr>
              <a:t>Figure 2.21  </a:t>
            </a:r>
            <a:r>
              <a:rPr lang="en-US" altLang="en-US" sz="2000"/>
              <a:t>Multiplication of a row matrix by a column matrix</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1"/>
          <p:cNvSpPr>
            <a:spLocks noGrp="1"/>
          </p:cNvSpPr>
          <p:nvPr>
            <p:ph type="sldNum" sz="quarter" idx="10"/>
          </p:nvPr>
        </p:nvSpPr>
        <p:spPr>
          <a:noFill/>
        </p:spPr>
        <p:txBody>
          <a:bodyPr/>
          <a:lstStyle/>
          <a:p>
            <a:r>
              <a:rPr lang="en-US" altLang="en-US"/>
              <a:t>2.</a:t>
            </a:r>
            <a:fld id="{9392DE41-F531-4EAB-B71D-56D2E5FE1137}" type="slidenum">
              <a:rPr lang="en-US" altLang="en-US"/>
              <a:pPr/>
              <a:t>69</a:t>
            </a:fld>
            <a:endParaRPr lang="en-US" altLang="en-US"/>
          </a:p>
        </p:txBody>
      </p:sp>
      <p:sp>
        <p:nvSpPr>
          <p:cNvPr id="73731"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73732"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73733"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73734"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73735"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73736"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73737"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73738" name="Text Box 9"/>
          <p:cNvSpPr txBox="1">
            <a:spLocks noChangeArrowheads="1"/>
          </p:cNvSpPr>
          <p:nvPr/>
        </p:nvSpPr>
        <p:spPr bwMode="auto">
          <a:xfrm>
            <a:off x="1143000" y="0"/>
            <a:ext cx="3163888" cy="579438"/>
          </a:xfrm>
          <a:prstGeom prst="rect">
            <a:avLst/>
          </a:prstGeom>
          <a:noFill/>
          <a:ln w="9525">
            <a:noFill/>
            <a:miter lim="800000"/>
            <a:headEnd/>
            <a:tailEnd/>
          </a:ln>
        </p:spPr>
        <p:txBody>
          <a:bodyPr wrap="none">
            <a:spAutoFit/>
          </a:bodyPr>
          <a:lstStyle/>
          <a:p>
            <a:r>
              <a:rPr lang="en-US" altLang="en-US" sz="3200"/>
              <a:t>2.3.2</a:t>
            </a:r>
            <a:r>
              <a:rPr lang="en-US" altLang="en-US" sz="3200">
                <a:solidFill>
                  <a:schemeClr val="hlink"/>
                </a:solidFill>
              </a:rPr>
              <a:t>   </a:t>
            </a:r>
            <a:r>
              <a:rPr lang="en-US" altLang="en-US" sz="3200"/>
              <a:t>Continued </a:t>
            </a:r>
          </a:p>
        </p:txBody>
      </p:sp>
      <p:sp>
        <p:nvSpPr>
          <p:cNvPr id="999434" name="Rectangle 10"/>
          <p:cNvSpPr>
            <a:spLocks noChangeArrowheads="1"/>
          </p:cNvSpPr>
          <p:nvPr/>
        </p:nvSpPr>
        <p:spPr bwMode="auto">
          <a:xfrm>
            <a:off x="304800" y="1355725"/>
            <a:ext cx="8229600" cy="946150"/>
          </a:xfrm>
          <a:prstGeom prst="rect">
            <a:avLst/>
          </a:prstGeom>
          <a:noFill/>
          <a:ln w="9525">
            <a:noFill/>
            <a:miter lim="800000"/>
            <a:headEnd/>
            <a:tailEnd/>
          </a:ln>
          <a:effectLst/>
        </p:spPr>
        <p:txBody>
          <a:bodyPr anchor="ctr">
            <a:spAutoFit/>
          </a:bodyPr>
          <a:lstStyle/>
          <a:p>
            <a:pPr algn="just" eaLnBrk="1" hangingPunct="1">
              <a:defRPr/>
            </a:pPr>
            <a:r>
              <a:rPr lang="en-US" sz="2800">
                <a:effectLst>
                  <a:outerShdw blurRad="38100" dist="38100" dir="2700000" algn="tl">
                    <a:srgbClr val="C0C0C0"/>
                  </a:outerShdw>
                </a:effectLst>
              </a:rPr>
              <a:t>Figure 2.22 shows the product of a 2 × 3 matrix by a </a:t>
            </a:r>
            <a:br>
              <a:rPr lang="en-US" sz="2800">
                <a:effectLst>
                  <a:outerShdw blurRad="38100" dist="38100" dir="2700000" algn="tl">
                    <a:srgbClr val="C0C0C0"/>
                  </a:outerShdw>
                </a:effectLst>
              </a:rPr>
            </a:br>
            <a:r>
              <a:rPr lang="en-US" sz="2800">
                <a:effectLst>
                  <a:outerShdw blurRad="38100" dist="38100" dir="2700000" algn="tl">
                    <a:srgbClr val="C0C0C0"/>
                  </a:outerShdw>
                </a:effectLst>
              </a:rPr>
              <a:t>3 × 4 matrix. The result is a 2 × 4 matrix.</a:t>
            </a:r>
          </a:p>
        </p:txBody>
      </p:sp>
      <p:sp>
        <p:nvSpPr>
          <p:cNvPr id="73740" name="Text Box 11"/>
          <p:cNvSpPr txBox="1">
            <a:spLocks noChangeArrowheads="1"/>
          </p:cNvSpPr>
          <p:nvPr/>
        </p:nvSpPr>
        <p:spPr bwMode="auto">
          <a:xfrm>
            <a:off x="1143000" y="533400"/>
            <a:ext cx="2020888" cy="457200"/>
          </a:xfrm>
          <a:prstGeom prst="rect">
            <a:avLst/>
          </a:prstGeom>
          <a:solidFill>
            <a:schemeClr val="folHlink"/>
          </a:solidFill>
          <a:ln w="9525">
            <a:noFill/>
            <a:miter lim="800000"/>
            <a:headEnd/>
            <a:tailEnd/>
          </a:ln>
        </p:spPr>
        <p:txBody>
          <a:bodyPr wrap="none">
            <a:spAutoFit/>
          </a:bodyPr>
          <a:lstStyle/>
          <a:p>
            <a:r>
              <a:rPr lang="en-US" altLang="en-US" sz="2400" i="0">
                <a:solidFill>
                  <a:schemeClr val="bg1"/>
                </a:solidFill>
              </a:rPr>
              <a:t>Example 2. 30</a:t>
            </a:r>
            <a:endParaRPr lang="en-US" altLang="en-US" sz="2000">
              <a:solidFill>
                <a:schemeClr val="bg1"/>
              </a:solidFill>
            </a:endParaRPr>
          </a:p>
        </p:txBody>
      </p:sp>
      <p:sp>
        <p:nvSpPr>
          <p:cNvPr id="73741" name="Text Box 13"/>
          <p:cNvSpPr txBox="1">
            <a:spLocks noChangeArrowheads="1"/>
          </p:cNvSpPr>
          <p:nvPr/>
        </p:nvSpPr>
        <p:spPr bwMode="auto">
          <a:xfrm>
            <a:off x="1003300" y="2895600"/>
            <a:ext cx="6940550" cy="457200"/>
          </a:xfrm>
          <a:prstGeom prst="rect">
            <a:avLst/>
          </a:prstGeom>
          <a:noFill/>
          <a:ln w="9525">
            <a:noFill/>
            <a:miter lim="800000"/>
            <a:headEnd/>
            <a:tailEnd/>
          </a:ln>
        </p:spPr>
        <p:txBody>
          <a:bodyPr wrap="none">
            <a:spAutoFit/>
          </a:bodyPr>
          <a:lstStyle/>
          <a:p>
            <a:r>
              <a:rPr lang="en-US" altLang="en-US" sz="2400" i="0">
                <a:solidFill>
                  <a:schemeClr val="folHlink"/>
                </a:solidFill>
              </a:rPr>
              <a:t>Figure 2.22  </a:t>
            </a:r>
            <a:r>
              <a:rPr lang="en-US" altLang="en-US" sz="2000"/>
              <a:t>Multiplication of a 2 × 3 matrix by a 3 × 4 matrix</a:t>
            </a:r>
          </a:p>
        </p:txBody>
      </p:sp>
      <p:pic>
        <p:nvPicPr>
          <p:cNvPr id="73742" name="Picture 14"/>
          <p:cNvPicPr>
            <a:picLocks noChangeAspect="1" noChangeArrowheads="1"/>
          </p:cNvPicPr>
          <p:nvPr/>
        </p:nvPicPr>
        <p:blipFill>
          <a:blip r:embed="rId3"/>
          <a:srcRect/>
          <a:stretch>
            <a:fillRect/>
          </a:stretch>
        </p:blipFill>
        <p:spPr bwMode="auto">
          <a:xfrm>
            <a:off x="792163" y="3810000"/>
            <a:ext cx="7513637" cy="1685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1"/>
          <p:cNvSpPr>
            <a:spLocks noGrp="1"/>
          </p:cNvSpPr>
          <p:nvPr>
            <p:ph type="sldNum" sz="quarter" idx="10"/>
          </p:nvPr>
        </p:nvSpPr>
        <p:spPr>
          <a:noFill/>
        </p:spPr>
        <p:txBody>
          <a:bodyPr/>
          <a:lstStyle/>
          <a:p>
            <a:r>
              <a:rPr lang="en-US" altLang="en-US"/>
              <a:t>2.</a:t>
            </a:r>
            <a:fld id="{3A305C4F-0679-4AC0-B8FA-EB6F35E37255}" type="slidenum">
              <a:rPr lang="en-US" altLang="en-US"/>
              <a:pPr/>
              <a:t>7</a:t>
            </a:fld>
            <a:endParaRPr lang="en-US" altLang="en-US"/>
          </a:p>
        </p:txBody>
      </p:sp>
      <p:sp>
        <p:nvSpPr>
          <p:cNvPr id="9219"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9220"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9221"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9222"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9223"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9224"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9225"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9226" name="Rectangle 9"/>
          <p:cNvSpPr>
            <a:spLocks noChangeArrowheads="1"/>
          </p:cNvSpPr>
          <p:nvPr/>
        </p:nvSpPr>
        <p:spPr bwMode="auto">
          <a:xfrm>
            <a:off x="228600" y="1066800"/>
            <a:ext cx="8686800" cy="1373188"/>
          </a:xfrm>
          <a:prstGeom prst="rect">
            <a:avLst/>
          </a:prstGeom>
          <a:solidFill>
            <a:schemeClr val="bg1"/>
          </a:solidFill>
          <a:ln w="9525">
            <a:noFill/>
            <a:miter lim="800000"/>
            <a:headEnd/>
            <a:tailEnd/>
          </a:ln>
        </p:spPr>
        <p:txBody>
          <a:bodyPr>
            <a:spAutoFit/>
          </a:bodyPr>
          <a:lstStyle/>
          <a:p>
            <a:pPr algn="just"/>
            <a:r>
              <a:rPr lang="en-US" altLang="en-US" sz="2800"/>
              <a:t>In integer arithmetic, if we divide a by n, we can get q</a:t>
            </a:r>
          </a:p>
          <a:p>
            <a:pPr algn="just"/>
            <a:r>
              <a:rPr lang="en-US" altLang="en-US" sz="2800"/>
              <a:t>And r . The relationship between these four integers can be shown as</a:t>
            </a:r>
          </a:p>
        </p:txBody>
      </p:sp>
      <p:sp>
        <p:nvSpPr>
          <p:cNvPr id="9227" name="Text Box 10"/>
          <p:cNvSpPr txBox="1">
            <a:spLocks noChangeArrowheads="1"/>
          </p:cNvSpPr>
          <p:nvPr/>
        </p:nvSpPr>
        <p:spPr bwMode="auto">
          <a:xfrm>
            <a:off x="1143000" y="0"/>
            <a:ext cx="3922713" cy="579438"/>
          </a:xfrm>
          <a:prstGeom prst="rect">
            <a:avLst/>
          </a:prstGeom>
          <a:noFill/>
          <a:ln w="9525">
            <a:noFill/>
            <a:miter lim="800000"/>
            <a:headEnd/>
            <a:tailEnd/>
          </a:ln>
        </p:spPr>
        <p:txBody>
          <a:bodyPr wrap="none">
            <a:spAutoFit/>
          </a:bodyPr>
          <a:lstStyle/>
          <a:p>
            <a:r>
              <a:rPr lang="en-US" altLang="en-US" sz="3200">
                <a:solidFill>
                  <a:schemeClr val="hlink"/>
                </a:solidFill>
              </a:rPr>
              <a:t>2.1.3  Integer Division</a:t>
            </a:r>
          </a:p>
        </p:txBody>
      </p:sp>
      <p:sp>
        <p:nvSpPr>
          <p:cNvPr id="9228" name="Line 11"/>
          <p:cNvSpPr>
            <a:spLocks noChangeShapeType="1"/>
          </p:cNvSpPr>
          <p:nvPr/>
        </p:nvSpPr>
        <p:spPr bwMode="auto">
          <a:xfrm>
            <a:off x="457200" y="3200400"/>
            <a:ext cx="8153400" cy="0"/>
          </a:xfrm>
          <a:prstGeom prst="line">
            <a:avLst/>
          </a:prstGeom>
          <a:noFill/>
          <a:ln w="76200">
            <a:solidFill>
              <a:srgbClr val="009900"/>
            </a:solidFill>
            <a:round/>
            <a:headEnd/>
            <a:tailEnd/>
          </a:ln>
        </p:spPr>
        <p:txBody>
          <a:bodyPr/>
          <a:lstStyle/>
          <a:p>
            <a:endParaRPr lang="en-US"/>
          </a:p>
        </p:txBody>
      </p:sp>
      <p:sp>
        <p:nvSpPr>
          <p:cNvPr id="9229" name="Line 12"/>
          <p:cNvSpPr>
            <a:spLocks noChangeShapeType="1"/>
          </p:cNvSpPr>
          <p:nvPr/>
        </p:nvSpPr>
        <p:spPr bwMode="auto">
          <a:xfrm>
            <a:off x="458788" y="3962400"/>
            <a:ext cx="8153400" cy="0"/>
          </a:xfrm>
          <a:prstGeom prst="line">
            <a:avLst/>
          </a:prstGeom>
          <a:noFill/>
          <a:ln w="76200">
            <a:solidFill>
              <a:srgbClr val="009900"/>
            </a:solidFill>
            <a:round/>
            <a:headEnd/>
            <a:tailEnd/>
          </a:ln>
        </p:spPr>
        <p:txBody>
          <a:bodyPr/>
          <a:lstStyle/>
          <a:p>
            <a:endParaRPr lang="en-US"/>
          </a:p>
        </p:txBody>
      </p:sp>
      <p:sp>
        <p:nvSpPr>
          <p:cNvPr id="9230" name="Rectangle 13"/>
          <p:cNvSpPr>
            <a:spLocks noChangeArrowheads="1"/>
          </p:cNvSpPr>
          <p:nvPr/>
        </p:nvSpPr>
        <p:spPr bwMode="auto">
          <a:xfrm>
            <a:off x="495300" y="3292475"/>
            <a:ext cx="8077200" cy="579438"/>
          </a:xfrm>
          <a:prstGeom prst="rect">
            <a:avLst/>
          </a:prstGeom>
          <a:solidFill>
            <a:srgbClr val="99FF33"/>
          </a:solidFill>
          <a:ln w="76200" algn="ctr">
            <a:noFill/>
            <a:miter lim="800000"/>
            <a:headEnd/>
            <a:tailEnd/>
          </a:ln>
        </p:spPr>
        <p:txBody>
          <a:bodyPr>
            <a:spAutoFit/>
          </a:bodyPr>
          <a:lstStyle/>
          <a:p>
            <a:pPr algn="ctr"/>
            <a:r>
              <a:rPr lang="en-US" altLang="en-US" sz="3200">
                <a:latin typeface="Arial" charset="0"/>
              </a:rPr>
              <a:t>a</a:t>
            </a:r>
            <a:r>
              <a:rPr lang="en-US" altLang="en-US" sz="3200" i="0">
                <a:latin typeface="Arial" charset="0"/>
              </a:rPr>
              <a:t> = </a:t>
            </a:r>
            <a:r>
              <a:rPr lang="en-US" altLang="en-US" sz="3200">
                <a:latin typeface="Arial" charset="0"/>
              </a:rPr>
              <a:t>q</a:t>
            </a:r>
            <a:r>
              <a:rPr lang="en-US" altLang="en-US" sz="3200" i="0">
                <a:latin typeface="Arial" charset="0"/>
              </a:rPr>
              <a:t> × </a:t>
            </a:r>
            <a:r>
              <a:rPr lang="en-US" altLang="en-US" sz="3200">
                <a:latin typeface="Arial" charset="0"/>
              </a:rPr>
              <a:t>n</a:t>
            </a:r>
            <a:r>
              <a:rPr lang="en-US" altLang="en-US" sz="3200" i="0">
                <a:latin typeface="Arial" charset="0"/>
              </a:rPr>
              <a:t> + </a:t>
            </a:r>
            <a:r>
              <a:rPr lang="en-US" altLang="en-US" sz="3200">
                <a:latin typeface="Arial" charset="0"/>
              </a:rPr>
              <a:t>r</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1"/>
          <p:cNvSpPr>
            <a:spLocks noGrp="1"/>
          </p:cNvSpPr>
          <p:nvPr>
            <p:ph type="sldNum" sz="quarter" idx="10"/>
          </p:nvPr>
        </p:nvSpPr>
        <p:spPr>
          <a:noFill/>
        </p:spPr>
        <p:txBody>
          <a:bodyPr/>
          <a:lstStyle/>
          <a:p>
            <a:r>
              <a:rPr lang="en-US" altLang="en-US"/>
              <a:t>2.</a:t>
            </a:r>
            <a:fld id="{3BEA6BFC-5769-4A8D-AD96-E904306869D1}" type="slidenum">
              <a:rPr lang="en-US" altLang="en-US"/>
              <a:pPr/>
              <a:t>70</a:t>
            </a:fld>
            <a:endParaRPr lang="en-US" altLang="en-US"/>
          </a:p>
        </p:txBody>
      </p:sp>
      <p:sp>
        <p:nvSpPr>
          <p:cNvPr id="74755"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74756"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74757"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74758"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74759"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74760"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74761"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74762" name="Text Box 9"/>
          <p:cNvSpPr txBox="1">
            <a:spLocks noChangeArrowheads="1"/>
          </p:cNvSpPr>
          <p:nvPr/>
        </p:nvSpPr>
        <p:spPr bwMode="auto">
          <a:xfrm>
            <a:off x="1143000" y="0"/>
            <a:ext cx="3163888" cy="579438"/>
          </a:xfrm>
          <a:prstGeom prst="rect">
            <a:avLst/>
          </a:prstGeom>
          <a:noFill/>
          <a:ln w="9525">
            <a:noFill/>
            <a:miter lim="800000"/>
            <a:headEnd/>
            <a:tailEnd/>
          </a:ln>
        </p:spPr>
        <p:txBody>
          <a:bodyPr wrap="none">
            <a:spAutoFit/>
          </a:bodyPr>
          <a:lstStyle/>
          <a:p>
            <a:r>
              <a:rPr lang="en-US" altLang="en-US" sz="3200"/>
              <a:t>2.3.2   Continued </a:t>
            </a:r>
          </a:p>
        </p:txBody>
      </p:sp>
      <p:sp>
        <p:nvSpPr>
          <p:cNvPr id="1001482" name="Rectangle 10"/>
          <p:cNvSpPr>
            <a:spLocks noChangeArrowheads="1"/>
          </p:cNvSpPr>
          <p:nvPr/>
        </p:nvSpPr>
        <p:spPr bwMode="auto">
          <a:xfrm>
            <a:off x="304800" y="1355725"/>
            <a:ext cx="8229600" cy="946150"/>
          </a:xfrm>
          <a:prstGeom prst="rect">
            <a:avLst/>
          </a:prstGeom>
          <a:noFill/>
          <a:ln w="9525">
            <a:noFill/>
            <a:miter lim="800000"/>
            <a:headEnd/>
            <a:tailEnd/>
          </a:ln>
          <a:effectLst/>
        </p:spPr>
        <p:txBody>
          <a:bodyPr anchor="ctr">
            <a:spAutoFit/>
          </a:bodyPr>
          <a:lstStyle/>
          <a:p>
            <a:pPr algn="just" eaLnBrk="1" hangingPunct="1">
              <a:defRPr/>
            </a:pPr>
            <a:r>
              <a:rPr lang="en-US" sz="2800">
                <a:effectLst>
                  <a:outerShdw blurRad="38100" dist="38100" dir="2700000" algn="tl">
                    <a:srgbClr val="C0C0C0"/>
                  </a:outerShdw>
                </a:effectLst>
              </a:rPr>
              <a:t>Figure 2.23 shows an example of scalar multiplication.</a:t>
            </a:r>
          </a:p>
        </p:txBody>
      </p:sp>
      <p:sp>
        <p:nvSpPr>
          <p:cNvPr id="74764" name="Text Box 11"/>
          <p:cNvSpPr txBox="1">
            <a:spLocks noChangeArrowheads="1"/>
          </p:cNvSpPr>
          <p:nvPr/>
        </p:nvSpPr>
        <p:spPr bwMode="auto">
          <a:xfrm>
            <a:off x="1143000" y="533400"/>
            <a:ext cx="2020888" cy="457200"/>
          </a:xfrm>
          <a:prstGeom prst="rect">
            <a:avLst/>
          </a:prstGeom>
          <a:solidFill>
            <a:schemeClr val="folHlink"/>
          </a:solidFill>
          <a:ln w="9525">
            <a:noFill/>
            <a:miter lim="800000"/>
            <a:headEnd/>
            <a:tailEnd/>
          </a:ln>
        </p:spPr>
        <p:txBody>
          <a:bodyPr wrap="none">
            <a:spAutoFit/>
          </a:bodyPr>
          <a:lstStyle/>
          <a:p>
            <a:r>
              <a:rPr lang="en-US" altLang="en-US" sz="2400" i="0">
                <a:solidFill>
                  <a:schemeClr val="bg1"/>
                </a:solidFill>
              </a:rPr>
              <a:t>Example 2. 31</a:t>
            </a:r>
            <a:endParaRPr lang="en-US" altLang="en-US" sz="2000">
              <a:solidFill>
                <a:schemeClr val="bg1"/>
              </a:solidFill>
            </a:endParaRPr>
          </a:p>
        </p:txBody>
      </p:sp>
      <p:pic>
        <p:nvPicPr>
          <p:cNvPr id="74765" name="Picture 14"/>
          <p:cNvPicPr>
            <a:picLocks noChangeAspect="1" noChangeArrowheads="1"/>
          </p:cNvPicPr>
          <p:nvPr/>
        </p:nvPicPr>
        <p:blipFill>
          <a:blip r:embed="rId3"/>
          <a:srcRect/>
          <a:stretch>
            <a:fillRect/>
          </a:stretch>
        </p:blipFill>
        <p:spPr bwMode="auto">
          <a:xfrm>
            <a:off x="1722438" y="3817938"/>
            <a:ext cx="5697537" cy="1592262"/>
          </a:xfrm>
          <a:prstGeom prst="rect">
            <a:avLst/>
          </a:prstGeom>
          <a:noFill/>
          <a:ln w="9525">
            <a:noFill/>
            <a:miter lim="800000"/>
            <a:headEnd/>
            <a:tailEnd/>
          </a:ln>
        </p:spPr>
      </p:pic>
      <p:sp>
        <p:nvSpPr>
          <p:cNvPr id="74766" name="Text Box 15"/>
          <p:cNvSpPr txBox="1">
            <a:spLocks noChangeArrowheads="1"/>
          </p:cNvSpPr>
          <p:nvPr/>
        </p:nvSpPr>
        <p:spPr bwMode="auto">
          <a:xfrm>
            <a:off x="2466975" y="3048000"/>
            <a:ext cx="4010025" cy="457200"/>
          </a:xfrm>
          <a:prstGeom prst="rect">
            <a:avLst/>
          </a:prstGeom>
          <a:noFill/>
          <a:ln w="9525">
            <a:noFill/>
            <a:miter lim="800000"/>
            <a:headEnd/>
            <a:tailEnd/>
          </a:ln>
        </p:spPr>
        <p:txBody>
          <a:bodyPr wrap="none">
            <a:spAutoFit/>
          </a:bodyPr>
          <a:lstStyle/>
          <a:p>
            <a:r>
              <a:rPr lang="en-US" altLang="en-US" sz="2400" i="0">
                <a:solidFill>
                  <a:schemeClr val="folHlink"/>
                </a:solidFill>
              </a:rPr>
              <a:t>Figure 2.23  </a:t>
            </a:r>
            <a:r>
              <a:rPr lang="en-US" altLang="en-US" sz="2000"/>
              <a:t>Scalar multiplication</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1"/>
          <p:cNvSpPr>
            <a:spLocks noGrp="1"/>
          </p:cNvSpPr>
          <p:nvPr>
            <p:ph type="sldNum" sz="quarter" idx="10"/>
          </p:nvPr>
        </p:nvSpPr>
        <p:spPr>
          <a:noFill/>
        </p:spPr>
        <p:txBody>
          <a:bodyPr/>
          <a:lstStyle/>
          <a:p>
            <a:r>
              <a:rPr lang="en-US" altLang="en-US"/>
              <a:t>2.</a:t>
            </a:r>
            <a:fld id="{76AEBA32-740D-465B-8FC0-76103A95FC07}" type="slidenum">
              <a:rPr lang="en-US" altLang="en-US"/>
              <a:pPr/>
              <a:t>71</a:t>
            </a:fld>
            <a:endParaRPr lang="en-US" altLang="en-US"/>
          </a:p>
        </p:txBody>
      </p:sp>
      <p:sp>
        <p:nvSpPr>
          <p:cNvPr id="75779"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75780"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75781"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75782"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75783"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75784"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75785"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75786" name="Text Box 9"/>
          <p:cNvSpPr txBox="1">
            <a:spLocks noChangeArrowheads="1"/>
          </p:cNvSpPr>
          <p:nvPr/>
        </p:nvSpPr>
        <p:spPr bwMode="auto">
          <a:xfrm>
            <a:off x="1143000" y="0"/>
            <a:ext cx="3525838" cy="579438"/>
          </a:xfrm>
          <a:prstGeom prst="rect">
            <a:avLst/>
          </a:prstGeom>
          <a:noFill/>
          <a:ln w="9525">
            <a:noFill/>
            <a:miter lim="800000"/>
            <a:headEnd/>
            <a:tailEnd/>
          </a:ln>
        </p:spPr>
        <p:txBody>
          <a:bodyPr wrap="none">
            <a:spAutoFit/>
          </a:bodyPr>
          <a:lstStyle/>
          <a:p>
            <a:r>
              <a:rPr lang="en-US" altLang="en-US" sz="3200">
                <a:solidFill>
                  <a:schemeClr val="hlink"/>
                </a:solidFill>
              </a:rPr>
              <a:t>2.3.3   Determinant</a:t>
            </a:r>
            <a:r>
              <a:rPr lang="en-US" altLang="en-US" sz="3200"/>
              <a:t> </a:t>
            </a:r>
          </a:p>
        </p:txBody>
      </p:sp>
      <p:sp>
        <p:nvSpPr>
          <p:cNvPr id="1003530" name="Rectangle 10"/>
          <p:cNvSpPr>
            <a:spLocks noChangeArrowheads="1"/>
          </p:cNvSpPr>
          <p:nvPr/>
        </p:nvSpPr>
        <p:spPr bwMode="auto">
          <a:xfrm>
            <a:off x="304800" y="989013"/>
            <a:ext cx="8229600" cy="1373187"/>
          </a:xfrm>
          <a:prstGeom prst="rect">
            <a:avLst/>
          </a:prstGeom>
          <a:noFill/>
          <a:ln w="9525">
            <a:noFill/>
            <a:miter lim="800000"/>
            <a:headEnd/>
            <a:tailEnd/>
          </a:ln>
          <a:effectLst/>
        </p:spPr>
        <p:txBody>
          <a:bodyPr anchor="ctr">
            <a:spAutoFit/>
          </a:bodyPr>
          <a:lstStyle/>
          <a:p>
            <a:pPr algn="just" eaLnBrk="1" hangingPunct="1">
              <a:defRPr/>
            </a:pPr>
            <a:r>
              <a:rPr lang="en-US" sz="2800">
                <a:effectLst>
                  <a:outerShdw blurRad="38100" dist="38100" dir="2700000" algn="tl">
                    <a:srgbClr val="C0C0C0"/>
                  </a:outerShdw>
                </a:effectLst>
              </a:rPr>
              <a:t>The determinant of a square matrix A of size m × m denoted as det (A) is a scalar calculated recursively as shown below:</a:t>
            </a:r>
          </a:p>
        </p:txBody>
      </p:sp>
      <p:sp>
        <p:nvSpPr>
          <p:cNvPr id="75788" name="Line 14"/>
          <p:cNvSpPr>
            <a:spLocks noChangeShapeType="1"/>
          </p:cNvSpPr>
          <p:nvPr/>
        </p:nvSpPr>
        <p:spPr bwMode="auto">
          <a:xfrm>
            <a:off x="609600" y="5257800"/>
            <a:ext cx="8153400" cy="0"/>
          </a:xfrm>
          <a:prstGeom prst="line">
            <a:avLst/>
          </a:prstGeom>
          <a:noFill/>
          <a:ln w="76200">
            <a:solidFill>
              <a:srgbClr val="009900"/>
            </a:solidFill>
            <a:round/>
            <a:headEnd/>
            <a:tailEnd/>
          </a:ln>
        </p:spPr>
        <p:txBody>
          <a:bodyPr/>
          <a:lstStyle/>
          <a:p>
            <a:endParaRPr lang="en-US"/>
          </a:p>
        </p:txBody>
      </p:sp>
      <p:sp>
        <p:nvSpPr>
          <p:cNvPr id="75789" name="Line 15"/>
          <p:cNvSpPr>
            <a:spLocks noChangeShapeType="1"/>
          </p:cNvSpPr>
          <p:nvPr/>
        </p:nvSpPr>
        <p:spPr bwMode="auto">
          <a:xfrm>
            <a:off x="609600" y="6477000"/>
            <a:ext cx="8153400" cy="0"/>
          </a:xfrm>
          <a:prstGeom prst="line">
            <a:avLst/>
          </a:prstGeom>
          <a:noFill/>
          <a:ln w="76200">
            <a:solidFill>
              <a:srgbClr val="009900"/>
            </a:solidFill>
            <a:round/>
            <a:headEnd/>
            <a:tailEnd/>
          </a:ln>
        </p:spPr>
        <p:txBody>
          <a:bodyPr/>
          <a:lstStyle/>
          <a:p>
            <a:endParaRPr lang="en-US"/>
          </a:p>
        </p:txBody>
      </p:sp>
      <p:sp>
        <p:nvSpPr>
          <p:cNvPr id="75790" name="Rectangle 16"/>
          <p:cNvSpPr>
            <a:spLocks noChangeArrowheads="1"/>
          </p:cNvSpPr>
          <p:nvPr/>
        </p:nvSpPr>
        <p:spPr bwMode="auto">
          <a:xfrm>
            <a:off x="647700" y="5319713"/>
            <a:ext cx="8077200" cy="1066800"/>
          </a:xfrm>
          <a:prstGeom prst="rect">
            <a:avLst/>
          </a:prstGeom>
          <a:solidFill>
            <a:srgbClr val="99FF33"/>
          </a:solidFill>
          <a:ln w="76200" algn="ctr">
            <a:noFill/>
            <a:miter lim="800000"/>
            <a:headEnd/>
            <a:tailEnd/>
          </a:ln>
        </p:spPr>
        <p:txBody>
          <a:bodyPr>
            <a:spAutoFit/>
          </a:bodyPr>
          <a:lstStyle/>
          <a:p>
            <a:pPr algn="ctr"/>
            <a:r>
              <a:rPr lang="en-US" altLang="en-US" sz="3200">
                <a:latin typeface="Arial" charset="0"/>
              </a:rPr>
              <a:t>The determinant is defined only for a square matrix.</a:t>
            </a:r>
          </a:p>
        </p:txBody>
      </p:sp>
      <p:grpSp>
        <p:nvGrpSpPr>
          <p:cNvPr id="75791" name="Group 17"/>
          <p:cNvGrpSpPr>
            <a:grpSpLocks/>
          </p:cNvGrpSpPr>
          <p:nvPr/>
        </p:nvGrpSpPr>
        <p:grpSpPr bwMode="auto">
          <a:xfrm>
            <a:off x="655638" y="4648200"/>
            <a:ext cx="1143000" cy="566738"/>
            <a:chOff x="1200" y="1248"/>
            <a:chExt cx="720" cy="357"/>
          </a:xfrm>
        </p:grpSpPr>
        <p:pic>
          <p:nvPicPr>
            <p:cNvPr id="75795" name="Picture 18"/>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p:spPr>
        </p:pic>
        <p:sp>
          <p:nvSpPr>
            <p:cNvPr id="75796" name="Text Box 19"/>
            <p:cNvSpPr txBox="1">
              <a:spLocks noChangeArrowheads="1"/>
            </p:cNvSpPr>
            <p:nvPr/>
          </p:nvSpPr>
          <p:spPr bwMode="auto">
            <a:xfrm>
              <a:off x="1284" y="1248"/>
              <a:ext cx="551" cy="327"/>
            </a:xfrm>
            <a:prstGeom prst="rect">
              <a:avLst/>
            </a:prstGeom>
            <a:noFill/>
            <a:ln w="9525">
              <a:noFill/>
              <a:miter lim="800000"/>
              <a:headEnd/>
              <a:tailEnd/>
            </a:ln>
          </p:spPr>
          <p:txBody>
            <a:bodyPr wrap="none">
              <a:spAutoFit/>
            </a:bodyPr>
            <a:lstStyle/>
            <a:p>
              <a:r>
                <a:rPr lang="en-US" altLang="en-US" sz="2800">
                  <a:solidFill>
                    <a:schemeClr val="hlink"/>
                  </a:solidFill>
                </a:rPr>
                <a:t>Note</a:t>
              </a:r>
            </a:p>
          </p:txBody>
        </p:sp>
      </p:grpSp>
      <p:pic>
        <p:nvPicPr>
          <p:cNvPr id="75792" name="Picture 20"/>
          <p:cNvPicPr>
            <a:picLocks noChangeAspect="1" noChangeArrowheads="1"/>
          </p:cNvPicPr>
          <p:nvPr/>
        </p:nvPicPr>
        <p:blipFill>
          <a:blip r:embed="rId4"/>
          <a:srcRect/>
          <a:stretch>
            <a:fillRect/>
          </a:stretch>
        </p:blipFill>
        <p:spPr bwMode="auto">
          <a:xfrm>
            <a:off x="1119188" y="2362200"/>
            <a:ext cx="6904037" cy="1260475"/>
          </a:xfrm>
          <a:prstGeom prst="rect">
            <a:avLst/>
          </a:prstGeom>
          <a:noFill/>
          <a:ln w="9525">
            <a:noFill/>
            <a:miter lim="800000"/>
            <a:headEnd/>
            <a:tailEnd/>
          </a:ln>
        </p:spPr>
      </p:pic>
      <p:pic>
        <p:nvPicPr>
          <p:cNvPr id="75793" name="Picture 21"/>
          <p:cNvPicPr>
            <a:picLocks noChangeAspect="1" noChangeArrowheads="1"/>
          </p:cNvPicPr>
          <p:nvPr/>
        </p:nvPicPr>
        <p:blipFill>
          <a:blip r:embed="rId5"/>
          <a:srcRect/>
          <a:stretch>
            <a:fillRect/>
          </a:stretch>
        </p:blipFill>
        <p:spPr bwMode="auto">
          <a:xfrm>
            <a:off x="1295400" y="3463925"/>
            <a:ext cx="5030788" cy="422275"/>
          </a:xfrm>
          <a:prstGeom prst="rect">
            <a:avLst/>
          </a:prstGeom>
          <a:noFill/>
          <a:ln w="9525">
            <a:noFill/>
            <a:miter lim="800000"/>
            <a:headEnd/>
            <a:tailEnd/>
          </a:ln>
        </p:spPr>
      </p:pic>
      <p:pic>
        <p:nvPicPr>
          <p:cNvPr id="75794" name="Picture 22"/>
          <p:cNvPicPr>
            <a:picLocks noChangeAspect="1" noChangeArrowheads="1"/>
          </p:cNvPicPr>
          <p:nvPr/>
        </p:nvPicPr>
        <p:blipFill>
          <a:blip r:embed="rId6"/>
          <a:srcRect/>
          <a:stretch>
            <a:fillRect/>
          </a:stretch>
        </p:blipFill>
        <p:spPr bwMode="auto">
          <a:xfrm>
            <a:off x="1371600" y="3916363"/>
            <a:ext cx="5067300" cy="3508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Number Placeholder 1"/>
          <p:cNvSpPr>
            <a:spLocks noGrp="1"/>
          </p:cNvSpPr>
          <p:nvPr>
            <p:ph type="sldNum" sz="quarter" idx="10"/>
          </p:nvPr>
        </p:nvSpPr>
        <p:spPr>
          <a:noFill/>
        </p:spPr>
        <p:txBody>
          <a:bodyPr/>
          <a:lstStyle/>
          <a:p>
            <a:r>
              <a:rPr lang="en-US" altLang="en-US"/>
              <a:t>2.</a:t>
            </a:r>
            <a:fld id="{9EB05BC8-CF03-4254-B5E6-F67B884C24D4}" type="slidenum">
              <a:rPr lang="en-US" altLang="en-US"/>
              <a:pPr/>
              <a:t>72</a:t>
            </a:fld>
            <a:endParaRPr lang="en-US" altLang="en-US"/>
          </a:p>
        </p:txBody>
      </p:sp>
      <p:sp>
        <p:nvSpPr>
          <p:cNvPr id="76803"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76804"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76805"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76806"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76807"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76808"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76809"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76810" name="Text Box 9"/>
          <p:cNvSpPr txBox="1">
            <a:spLocks noChangeArrowheads="1"/>
          </p:cNvSpPr>
          <p:nvPr/>
        </p:nvSpPr>
        <p:spPr bwMode="auto">
          <a:xfrm>
            <a:off x="1143000" y="0"/>
            <a:ext cx="3163888" cy="579438"/>
          </a:xfrm>
          <a:prstGeom prst="rect">
            <a:avLst/>
          </a:prstGeom>
          <a:noFill/>
          <a:ln w="9525">
            <a:noFill/>
            <a:miter lim="800000"/>
            <a:headEnd/>
            <a:tailEnd/>
          </a:ln>
        </p:spPr>
        <p:txBody>
          <a:bodyPr wrap="none">
            <a:spAutoFit/>
          </a:bodyPr>
          <a:lstStyle/>
          <a:p>
            <a:r>
              <a:rPr lang="en-US" altLang="en-US" sz="3200"/>
              <a:t>2.3.3</a:t>
            </a:r>
            <a:r>
              <a:rPr lang="en-US" altLang="en-US" sz="3200">
                <a:solidFill>
                  <a:schemeClr val="hlink"/>
                </a:solidFill>
              </a:rPr>
              <a:t>   </a:t>
            </a:r>
            <a:r>
              <a:rPr lang="en-US" altLang="en-US" sz="3200"/>
              <a:t>Continued </a:t>
            </a:r>
          </a:p>
        </p:txBody>
      </p:sp>
      <p:sp>
        <p:nvSpPr>
          <p:cNvPr id="1005578" name="Rectangle 10"/>
          <p:cNvSpPr>
            <a:spLocks noChangeArrowheads="1"/>
          </p:cNvSpPr>
          <p:nvPr/>
        </p:nvSpPr>
        <p:spPr bwMode="auto">
          <a:xfrm>
            <a:off x="304800" y="1143000"/>
            <a:ext cx="8229600" cy="1373188"/>
          </a:xfrm>
          <a:prstGeom prst="rect">
            <a:avLst/>
          </a:prstGeom>
          <a:noFill/>
          <a:ln w="9525">
            <a:noFill/>
            <a:miter lim="800000"/>
            <a:headEnd/>
            <a:tailEnd/>
          </a:ln>
          <a:effectLst/>
        </p:spPr>
        <p:txBody>
          <a:bodyPr anchor="ctr">
            <a:spAutoFit/>
          </a:bodyPr>
          <a:lstStyle/>
          <a:p>
            <a:pPr algn="just" eaLnBrk="1" hangingPunct="1">
              <a:defRPr/>
            </a:pPr>
            <a:r>
              <a:rPr lang="en-US" sz="2800">
                <a:effectLst>
                  <a:outerShdw blurRad="38100" dist="38100" dir="2700000" algn="tl">
                    <a:srgbClr val="C0C0C0"/>
                  </a:outerShdw>
                </a:effectLst>
              </a:rPr>
              <a:t>Figure 2.24 shows how we can calculate the determinant of a 2 × 2 matrix based on the determinant of a 1 × 1 matrix. </a:t>
            </a:r>
          </a:p>
        </p:txBody>
      </p:sp>
      <p:sp>
        <p:nvSpPr>
          <p:cNvPr id="76812" name="Text Box 11"/>
          <p:cNvSpPr txBox="1">
            <a:spLocks noChangeArrowheads="1"/>
          </p:cNvSpPr>
          <p:nvPr/>
        </p:nvSpPr>
        <p:spPr bwMode="auto">
          <a:xfrm>
            <a:off x="1143000" y="533400"/>
            <a:ext cx="2020888" cy="457200"/>
          </a:xfrm>
          <a:prstGeom prst="rect">
            <a:avLst/>
          </a:prstGeom>
          <a:solidFill>
            <a:schemeClr val="folHlink"/>
          </a:solidFill>
          <a:ln w="9525">
            <a:noFill/>
            <a:miter lim="800000"/>
            <a:headEnd/>
            <a:tailEnd/>
          </a:ln>
        </p:spPr>
        <p:txBody>
          <a:bodyPr wrap="none">
            <a:spAutoFit/>
          </a:bodyPr>
          <a:lstStyle/>
          <a:p>
            <a:r>
              <a:rPr lang="en-US" altLang="en-US" sz="2400" i="0">
                <a:solidFill>
                  <a:schemeClr val="bg1"/>
                </a:solidFill>
              </a:rPr>
              <a:t>Example 2. 32</a:t>
            </a:r>
            <a:endParaRPr lang="en-US" altLang="en-US" sz="2000">
              <a:solidFill>
                <a:schemeClr val="bg1"/>
              </a:solidFill>
            </a:endParaRPr>
          </a:p>
        </p:txBody>
      </p:sp>
      <p:pic>
        <p:nvPicPr>
          <p:cNvPr id="76813" name="Picture 15"/>
          <p:cNvPicPr>
            <a:picLocks noChangeAspect="1" noChangeArrowheads="1"/>
          </p:cNvPicPr>
          <p:nvPr/>
        </p:nvPicPr>
        <p:blipFill>
          <a:blip r:embed="rId3"/>
          <a:srcRect/>
          <a:stretch>
            <a:fillRect/>
          </a:stretch>
        </p:blipFill>
        <p:spPr bwMode="auto">
          <a:xfrm>
            <a:off x="146050" y="3505200"/>
            <a:ext cx="8693150" cy="1657350"/>
          </a:xfrm>
          <a:prstGeom prst="rect">
            <a:avLst/>
          </a:prstGeom>
          <a:noFill/>
          <a:ln w="9525">
            <a:noFill/>
            <a:miter lim="800000"/>
            <a:headEnd/>
            <a:tailEnd/>
          </a:ln>
        </p:spPr>
      </p:pic>
      <p:sp>
        <p:nvSpPr>
          <p:cNvPr id="76814" name="Text Box 16"/>
          <p:cNvSpPr txBox="1">
            <a:spLocks noChangeArrowheads="1"/>
          </p:cNvSpPr>
          <p:nvPr/>
        </p:nvSpPr>
        <p:spPr bwMode="auto">
          <a:xfrm>
            <a:off x="1219200" y="2819400"/>
            <a:ext cx="6553200" cy="457200"/>
          </a:xfrm>
          <a:prstGeom prst="rect">
            <a:avLst/>
          </a:prstGeom>
          <a:noFill/>
          <a:ln w="9525">
            <a:noFill/>
            <a:miter lim="800000"/>
            <a:headEnd/>
            <a:tailEnd/>
          </a:ln>
        </p:spPr>
        <p:txBody>
          <a:bodyPr wrap="none">
            <a:spAutoFit/>
          </a:bodyPr>
          <a:lstStyle/>
          <a:p>
            <a:r>
              <a:rPr lang="en-US" altLang="en-US" sz="2400" i="0">
                <a:solidFill>
                  <a:schemeClr val="folHlink"/>
                </a:solidFill>
              </a:rPr>
              <a:t>Figure 2.24  </a:t>
            </a:r>
            <a:r>
              <a:rPr lang="en-US" altLang="en-US" sz="2000"/>
              <a:t>Calculating the determinant of a 2 </a:t>
            </a:r>
            <a:r>
              <a:rPr lang="en-US" altLang="en-US" sz="2000">
                <a:latin typeface="Symbol" pitchFamily="18" charset="2"/>
              </a:rPr>
              <a:t>´</a:t>
            </a:r>
            <a:r>
              <a:rPr lang="en-US" altLang="en-US" sz="2000"/>
              <a:t> 2 matrix</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1"/>
          <p:cNvSpPr>
            <a:spLocks noGrp="1"/>
          </p:cNvSpPr>
          <p:nvPr>
            <p:ph type="sldNum" sz="quarter" idx="10"/>
          </p:nvPr>
        </p:nvSpPr>
        <p:spPr>
          <a:noFill/>
        </p:spPr>
        <p:txBody>
          <a:bodyPr/>
          <a:lstStyle/>
          <a:p>
            <a:r>
              <a:rPr lang="en-US" altLang="en-US"/>
              <a:t>2.</a:t>
            </a:r>
            <a:fld id="{6AD880BF-C02A-4185-B77C-EC8FD367DED4}" type="slidenum">
              <a:rPr lang="en-US" altLang="en-US"/>
              <a:pPr/>
              <a:t>73</a:t>
            </a:fld>
            <a:endParaRPr lang="en-US" altLang="en-US"/>
          </a:p>
        </p:txBody>
      </p:sp>
      <p:sp>
        <p:nvSpPr>
          <p:cNvPr id="77827"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77828"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77829"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77830"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77831"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77832"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77833"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77834" name="Text Box 9"/>
          <p:cNvSpPr txBox="1">
            <a:spLocks noChangeArrowheads="1"/>
          </p:cNvSpPr>
          <p:nvPr/>
        </p:nvSpPr>
        <p:spPr bwMode="auto">
          <a:xfrm>
            <a:off x="1143000" y="0"/>
            <a:ext cx="3163888" cy="579438"/>
          </a:xfrm>
          <a:prstGeom prst="rect">
            <a:avLst/>
          </a:prstGeom>
          <a:noFill/>
          <a:ln w="9525">
            <a:noFill/>
            <a:miter lim="800000"/>
            <a:headEnd/>
            <a:tailEnd/>
          </a:ln>
        </p:spPr>
        <p:txBody>
          <a:bodyPr wrap="none">
            <a:spAutoFit/>
          </a:bodyPr>
          <a:lstStyle/>
          <a:p>
            <a:r>
              <a:rPr lang="en-US" altLang="en-US" sz="3200"/>
              <a:t>2.3.3</a:t>
            </a:r>
            <a:r>
              <a:rPr lang="en-US" altLang="en-US" sz="3200">
                <a:solidFill>
                  <a:schemeClr val="hlink"/>
                </a:solidFill>
              </a:rPr>
              <a:t>   </a:t>
            </a:r>
            <a:r>
              <a:rPr lang="en-US" altLang="en-US" sz="3200"/>
              <a:t>Continued </a:t>
            </a:r>
          </a:p>
        </p:txBody>
      </p:sp>
      <p:sp>
        <p:nvSpPr>
          <p:cNvPr id="1007626" name="Rectangle 10"/>
          <p:cNvSpPr>
            <a:spLocks noChangeArrowheads="1"/>
          </p:cNvSpPr>
          <p:nvPr/>
        </p:nvSpPr>
        <p:spPr bwMode="auto">
          <a:xfrm>
            <a:off x="304800" y="1219200"/>
            <a:ext cx="8229600" cy="946150"/>
          </a:xfrm>
          <a:prstGeom prst="rect">
            <a:avLst/>
          </a:prstGeom>
          <a:noFill/>
          <a:ln w="9525">
            <a:noFill/>
            <a:miter lim="800000"/>
            <a:headEnd/>
            <a:tailEnd/>
          </a:ln>
          <a:effectLst/>
        </p:spPr>
        <p:txBody>
          <a:bodyPr anchor="ctr">
            <a:spAutoFit/>
          </a:bodyPr>
          <a:lstStyle/>
          <a:p>
            <a:pPr algn="just" eaLnBrk="1" hangingPunct="1">
              <a:defRPr/>
            </a:pPr>
            <a:r>
              <a:rPr lang="en-US" sz="2800">
                <a:effectLst>
                  <a:outerShdw blurRad="38100" dist="38100" dir="2700000" algn="tl">
                    <a:srgbClr val="C0C0C0"/>
                  </a:outerShdw>
                </a:effectLst>
              </a:rPr>
              <a:t>Figure 2.25 shows the calculation of the determinant of a 3 × 3 matrix.</a:t>
            </a:r>
          </a:p>
        </p:txBody>
      </p:sp>
      <p:sp>
        <p:nvSpPr>
          <p:cNvPr id="77836" name="Text Box 11"/>
          <p:cNvSpPr txBox="1">
            <a:spLocks noChangeArrowheads="1"/>
          </p:cNvSpPr>
          <p:nvPr/>
        </p:nvSpPr>
        <p:spPr bwMode="auto">
          <a:xfrm>
            <a:off x="1143000" y="533400"/>
            <a:ext cx="2020888" cy="457200"/>
          </a:xfrm>
          <a:prstGeom prst="rect">
            <a:avLst/>
          </a:prstGeom>
          <a:solidFill>
            <a:schemeClr val="folHlink"/>
          </a:solidFill>
          <a:ln w="9525">
            <a:noFill/>
            <a:miter lim="800000"/>
            <a:headEnd/>
            <a:tailEnd/>
          </a:ln>
        </p:spPr>
        <p:txBody>
          <a:bodyPr wrap="none">
            <a:spAutoFit/>
          </a:bodyPr>
          <a:lstStyle/>
          <a:p>
            <a:r>
              <a:rPr lang="en-US" altLang="en-US" sz="2400" i="0">
                <a:solidFill>
                  <a:schemeClr val="bg1"/>
                </a:solidFill>
              </a:rPr>
              <a:t>Example 2. 33</a:t>
            </a:r>
            <a:endParaRPr lang="en-US" altLang="en-US" sz="2000">
              <a:solidFill>
                <a:schemeClr val="bg1"/>
              </a:solidFill>
            </a:endParaRPr>
          </a:p>
        </p:txBody>
      </p:sp>
      <p:pic>
        <p:nvPicPr>
          <p:cNvPr id="77837" name="Picture 14"/>
          <p:cNvPicPr>
            <a:picLocks noChangeAspect="1" noChangeArrowheads="1"/>
          </p:cNvPicPr>
          <p:nvPr/>
        </p:nvPicPr>
        <p:blipFill>
          <a:blip r:embed="rId3"/>
          <a:srcRect/>
          <a:stretch>
            <a:fillRect/>
          </a:stretch>
        </p:blipFill>
        <p:spPr bwMode="auto">
          <a:xfrm>
            <a:off x="590550" y="3282950"/>
            <a:ext cx="7980363" cy="1212850"/>
          </a:xfrm>
          <a:prstGeom prst="rect">
            <a:avLst/>
          </a:prstGeom>
          <a:noFill/>
          <a:ln w="9525">
            <a:noFill/>
            <a:miter lim="800000"/>
            <a:headEnd/>
            <a:tailEnd/>
          </a:ln>
        </p:spPr>
      </p:pic>
      <p:sp>
        <p:nvSpPr>
          <p:cNvPr id="77838" name="Text Box 15"/>
          <p:cNvSpPr txBox="1">
            <a:spLocks noChangeArrowheads="1"/>
          </p:cNvSpPr>
          <p:nvPr/>
        </p:nvSpPr>
        <p:spPr bwMode="auto">
          <a:xfrm>
            <a:off x="1219200" y="2514600"/>
            <a:ext cx="6553200" cy="457200"/>
          </a:xfrm>
          <a:prstGeom prst="rect">
            <a:avLst/>
          </a:prstGeom>
          <a:noFill/>
          <a:ln w="9525">
            <a:noFill/>
            <a:miter lim="800000"/>
            <a:headEnd/>
            <a:tailEnd/>
          </a:ln>
        </p:spPr>
        <p:txBody>
          <a:bodyPr wrap="none">
            <a:spAutoFit/>
          </a:bodyPr>
          <a:lstStyle/>
          <a:p>
            <a:r>
              <a:rPr lang="en-US" altLang="en-US" sz="2400" i="0">
                <a:solidFill>
                  <a:schemeClr val="folHlink"/>
                </a:solidFill>
              </a:rPr>
              <a:t>Figure 2.25  </a:t>
            </a:r>
            <a:r>
              <a:rPr lang="en-US" altLang="en-US" sz="2000"/>
              <a:t>Calculating the determinant of a 3 </a:t>
            </a:r>
            <a:r>
              <a:rPr lang="en-US" altLang="en-US" sz="2000">
                <a:latin typeface="Symbol" pitchFamily="18" charset="2"/>
              </a:rPr>
              <a:t>´</a:t>
            </a:r>
            <a:r>
              <a:rPr lang="en-US" altLang="en-US" sz="2000"/>
              <a:t> 3 matrix</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Number Placeholder 1"/>
          <p:cNvSpPr>
            <a:spLocks noGrp="1"/>
          </p:cNvSpPr>
          <p:nvPr>
            <p:ph type="sldNum" sz="quarter" idx="10"/>
          </p:nvPr>
        </p:nvSpPr>
        <p:spPr>
          <a:noFill/>
        </p:spPr>
        <p:txBody>
          <a:bodyPr/>
          <a:lstStyle/>
          <a:p>
            <a:r>
              <a:rPr lang="en-US" altLang="en-US"/>
              <a:t>2.</a:t>
            </a:r>
            <a:fld id="{A77CAE64-6999-40D9-9E81-2C70F9103A37}" type="slidenum">
              <a:rPr lang="en-US" altLang="en-US"/>
              <a:pPr/>
              <a:t>74</a:t>
            </a:fld>
            <a:endParaRPr lang="en-US" altLang="en-US"/>
          </a:p>
        </p:txBody>
      </p:sp>
      <p:sp>
        <p:nvSpPr>
          <p:cNvPr id="78851"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78852"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78853"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78854"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78855"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78856"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78857"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78858" name="Text Box 9"/>
          <p:cNvSpPr txBox="1">
            <a:spLocks noChangeArrowheads="1"/>
          </p:cNvSpPr>
          <p:nvPr/>
        </p:nvSpPr>
        <p:spPr bwMode="auto">
          <a:xfrm>
            <a:off x="1143000" y="0"/>
            <a:ext cx="2806700" cy="579438"/>
          </a:xfrm>
          <a:prstGeom prst="rect">
            <a:avLst/>
          </a:prstGeom>
          <a:noFill/>
          <a:ln w="9525">
            <a:noFill/>
            <a:miter lim="800000"/>
            <a:headEnd/>
            <a:tailEnd/>
          </a:ln>
        </p:spPr>
        <p:txBody>
          <a:bodyPr wrap="none">
            <a:spAutoFit/>
          </a:bodyPr>
          <a:lstStyle/>
          <a:p>
            <a:r>
              <a:rPr lang="en-US" altLang="en-US" sz="3200">
                <a:solidFill>
                  <a:schemeClr val="hlink"/>
                </a:solidFill>
              </a:rPr>
              <a:t>2.3.4   Inverses</a:t>
            </a:r>
            <a:r>
              <a:rPr lang="en-US" altLang="en-US" sz="3200"/>
              <a:t> </a:t>
            </a:r>
          </a:p>
        </p:txBody>
      </p:sp>
      <p:sp>
        <p:nvSpPr>
          <p:cNvPr id="78859" name="Line 11"/>
          <p:cNvSpPr>
            <a:spLocks noChangeShapeType="1"/>
          </p:cNvSpPr>
          <p:nvPr/>
        </p:nvSpPr>
        <p:spPr bwMode="auto">
          <a:xfrm>
            <a:off x="609600" y="2514600"/>
            <a:ext cx="8153400" cy="0"/>
          </a:xfrm>
          <a:prstGeom prst="line">
            <a:avLst/>
          </a:prstGeom>
          <a:noFill/>
          <a:ln w="76200">
            <a:solidFill>
              <a:srgbClr val="009900"/>
            </a:solidFill>
            <a:round/>
            <a:headEnd/>
            <a:tailEnd/>
          </a:ln>
        </p:spPr>
        <p:txBody>
          <a:bodyPr/>
          <a:lstStyle/>
          <a:p>
            <a:endParaRPr lang="en-US"/>
          </a:p>
        </p:txBody>
      </p:sp>
      <p:sp>
        <p:nvSpPr>
          <p:cNvPr id="78860" name="Line 12"/>
          <p:cNvSpPr>
            <a:spLocks noChangeShapeType="1"/>
          </p:cNvSpPr>
          <p:nvPr/>
        </p:nvSpPr>
        <p:spPr bwMode="auto">
          <a:xfrm>
            <a:off x="609600" y="3733800"/>
            <a:ext cx="8153400" cy="0"/>
          </a:xfrm>
          <a:prstGeom prst="line">
            <a:avLst/>
          </a:prstGeom>
          <a:noFill/>
          <a:ln w="76200">
            <a:solidFill>
              <a:srgbClr val="009900"/>
            </a:solidFill>
            <a:round/>
            <a:headEnd/>
            <a:tailEnd/>
          </a:ln>
        </p:spPr>
        <p:txBody>
          <a:bodyPr/>
          <a:lstStyle/>
          <a:p>
            <a:endParaRPr lang="en-US"/>
          </a:p>
        </p:txBody>
      </p:sp>
      <p:sp>
        <p:nvSpPr>
          <p:cNvPr id="78861" name="Rectangle 13"/>
          <p:cNvSpPr>
            <a:spLocks noChangeArrowheads="1"/>
          </p:cNvSpPr>
          <p:nvPr/>
        </p:nvSpPr>
        <p:spPr bwMode="auto">
          <a:xfrm>
            <a:off x="647700" y="2576513"/>
            <a:ext cx="8077200" cy="1066800"/>
          </a:xfrm>
          <a:prstGeom prst="rect">
            <a:avLst/>
          </a:prstGeom>
          <a:solidFill>
            <a:srgbClr val="99FF33"/>
          </a:solidFill>
          <a:ln w="76200" algn="ctr">
            <a:noFill/>
            <a:miter lim="800000"/>
            <a:headEnd/>
            <a:tailEnd/>
          </a:ln>
        </p:spPr>
        <p:txBody>
          <a:bodyPr>
            <a:spAutoFit/>
          </a:bodyPr>
          <a:lstStyle/>
          <a:p>
            <a:pPr algn="ctr"/>
            <a:r>
              <a:rPr lang="en-US" altLang="en-US" sz="3200">
                <a:latin typeface="Arial" charset="0"/>
              </a:rPr>
              <a:t>Multiplicative inverses are only defined for square matrices.</a:t>
            </a:r>
          </a:p>
        </p:txBody>
      </p:sp>
      <p:grpSp>
        <p:nvGrpSpPr>
          <p:cNvPr id="78862" name="Group 14"/>
          <p:cNvGrpSpPr>
            <a:grpSpLocks/>
          </p:cNvGrpSpPr>
          <p:nvPr/>
        </p:nvGrpSpPr>
        <p:grpSpPr bwMode="auto">
          <a:xfrm>
            <a:off x="655638" y="1905000"/>
            <a:ext cx="1143000" cy="566738"/>
            <a:chOff x="1200" y="1248"/>
            <a:chExt cx="720" cy="357"/>
          </a:xfrm>
        </p:grpSpPr>
        <p:pic>
          <p:nvPicPr>
            <p:cNvPr id="78863" name="Picture 15"/>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p:spPr>
        </p:pic>
        <p:sp>
          <p:nvSpPr>
            <p:cNvPr id="78864" name="Text Box 16"/>
            <p:cNvSpPr txBox="1">
              <a:spLocks noChangeArrowheads="1"/>
            </p:cNvSpPr>
            <p:nvPr/>
          </p:nvSpPr>
          <p:spPr bwMode="auto">
            <a:xfrm>
              <a:off x="1284" y="1248"/>
              <a:ext cx="551" cy="327"/>
            </a:xfrm>
            <a:prstGeom prst="rect">
              <a:avLst/>
            </a:prstGeom>
            <a:noFill/>
            <a:ln w="9525">
              <a:noFill/>
              <a:miter lim="800000"/>
              <a:headEnd/>
              <a:tailEnd/>
            </a:ln>
          </p:spPr>
          <p:txBody>
            <a:bodyPr wrap="none">
              <a:spAutoFit/>
            </a:bodyPr>
            <a:lstStyle/>
            <a:p>
              <a:r>
                <a:rPr lang="en-US" altLang="en-US" sz="2800">
                  <a:solidFill>
                    <a:schemeClr val="hlink"/>
                  </a:solidFill>
                </a:rPr>
                <a:t>Note</a:t>
              </a:r>
            </a:p>
          </p:txBody>
        </p:sp>
      </p:gr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1"/>
          <p:cNvSpPr>
            <a:spLocks noGrp="1"/>
          </p:cNvSpPr>
          <p:nvPr>
            <p:ph type="sldNum" sz="quarter" idx="10"/>
          </p:nvPr>
        </p:nvSpPr>
        <p:spPr>
          <a:noFill/>
        </p:spPr>
        <p:txBody>
          <a:bodyPr/>
          <a:lstStyle/>
          <a:p>
            <a:r>
              <a:rPr lang="en-US" altLang="en-US"/>
              <a:t>2.</a:t>
            </a:r>
            <a:fld id="{E3FB8B7A-A648-49FF-9EA3-DCCEE41DA8DB}" type="slidenum">
              <a:rPr lang="en-US" altLang="en-US"/>
              <a:pPr/>
              <a:t>75</a:t>
            </a:fld>
            <a:endParaRPr lang="en-US" altLang="en-US"/>
          </a:p>
        </p:txBody>
      </p:sp>
      <p:sp>
        <p:nvSpPr>
          <p:cNvPr id="79875"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79876"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79877"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79878"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79879"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79880"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79881"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79882" name="Text Box 9"/>
          <p:cNvSpPr txBox="1">
            <a:spLocks noChangeArrowheads="1"/>
          </p:cNvSpPr>
          <p:nvPr/>
        </p:nvSpPr>
        <p:spPr bwMode="auto">
          <a:xfrm>
            <a:off x="1143000" y="0"/>
            <a:ext cx="4308475" cy="579438"/>
          </a:xfrm>
          <a:prstGeom prst="rect">
            <a:avLst/>
          </a:prstGeom>
          <a:noFill/>
          <a:ln w="9525">
            <a:noFill/>
            <a:miter lim="800000"/>
            <a:headEnd/>
            <a:tailEnd/>
          </a:ln>
        </p:spPr>
        <p:txBody>
          <a:bodyPr wrap="none">
            <a:spAutoFit/>
          </a:bodyPr>
          <a:lstStyle/>
          <a:p>
            <a:r>
              <a:rPr lang="en-US" altLang="en-US" sz="3200">
                <a:solidFill>
                  <a:schemeClr val="hlink"/>
                </a:solidFill>
              </a:rPr>
              <a:t>2.3.5   Residue Matrices</a:t>
            </a:r>
            <a:r>
              <a:rPr lang="en-US" altLang="en-US" sz="3200"/>
              <a:t> </a:t>
            </a:r>
          </a:p>
        </p:txBody>
      </p:sp>
      <p:sp>
        <p:nvSpPr>
          <p:cNvPr id="1013770" name="Rectangle 10"/>
          <p:cNvSpPr>
            <a:spLocks noChangeArrowheads="1"/>
          </p:cNvSpPr>
          <p:nvPr/>
        </p:nvSpPr>
        <p:spPr bwMode="auto">
          <a:xfrm>
            <a:off x="304800" y="914400"/>
            <a:ext cx="8229600" cy="1373188"/>
          </a:xfrm>
          <a:prstGeom prst="rect">
            <a:avLst/>
          </a:prstGeom>
          <a:noFill/>
          <a:ln w="9525">
            <a:noFill/>
            <a:miter lim="800000"/>
            <a:headEnd/>
            <a:tailEnd/>
          </a:ln>
          <a:effectLst/>
        </p:spPr>
        <p:txBody>
          <a:bodyPr anchor="ctr">
            <a:spAutoFit/>
          </a:bodyPr>
          <a:lstStyle/>
          <a:p>
            <a:pPr algn="just" eaLnBrk="1" hangingPunct="1">
              <a:defRPr/>
            </a:pPr>
            <a:r>
              <a:rPr lang="en-US" sz="2800">
                <a:effectLst>
                  <a:outerShdw blurRad="38100" dist="38100" dir="2700000" algn="tl">
                    <a:srgbClr val="C0C0C0"/>
                  </a:outerShdw>
                </a:effectLst>
              </a:rPr>
              <a:t>Cryptography uses residue matrices: matrices where all elements are in Z</a:t>
            </a:r>
            <a:r>
              <a:rPr lang="en-US" sz="2800" baseline="-18000">
                <a:effectLst>
                  <a:outerShdw blurRad="38100" dist="38100" dir="2700000" algn="tl">
                    <a:srgbClr val="C0C0C0"/>
                  </a:outerShdw>
                </a:effectLst>
              </a:rPr>
              <a:t>n</a:t>
            </a:r>
            <a:r>
              <a:rPr lang="en-US" sz="2800">
                <a:effectLst>
                  <a:outerShdw blurRad="38100" dist="38100" dir="2700000" algn="tl">
                    <a:srgbClr val="C0C0C0"/>
                  </a:outerShdw>
                </a:effectLst>
              </a:rPr>
              <a:t>. A residue matrix has a multiplicative inverse if gcd (det(A), n) = 1.</a:t>
            </a:r>
          </a:p>
        </p:txBody>
      </p:sp>
      <p:sp>
        <p:nvSpPr>
          <p:cNvPr id="79884" name="Text Box 17"/>
          <p:cNvSpPr txBox="1">
            <a:spLocks noChangeArrowheads="1"/>
          </p:cNvSpPr>
          <p:nvPr/>
        </p:nvSpPr>
        <p:spPr bwMode="auto">
          <a:xfrm>
            <a:off x="381000" y="2819400"/>
            <a:ext cx="2020888" cy="457200"/>
          </a:xfrm>
          <a:prstGeom prst="rect">
            <a:avLst/>
          </a:prstGeom>
          <a:solidFill>
            <a:schemeClr val="folHlink"/>
          </a:solidFill>
          <a:ln w="9525">
            <a:noFill/>
            <a:miter lim="800000"/>
            <a:headEnd/>
            <a:tailEnd/>
          </a:ln>
        </p:spPr>
        <p:txBody>
          <a:bodyPr wrap="none">
            <a:spAutoFit/>
          </a:bodyPr>
          <a:lstStyle/>
          <a:p>
            <a:r>
              <a:rPr lang="en-US" altLang="en-US" sz="2400" i="0">
                <a:solidFill>
                  <a:schemeClr val="bg1"/>
                </a:solidFill>
              </a:rPr>
              <a:t>Example 2. 34</a:t>
            </a:r>
            <a:endParaRPr lang="en-US" altLang="en-US" sz="2000">
              <a:solidFill>
                <a:schemeClr val="bg1"/>
              </a:solidFill>
            </a:endParaRPr>
          </a:p>
        </p:txBody>
      </p:sp>
      <p:pic>
        <p:nvPicPr>
          <p:cNvPr id="79885" name="Picture 18"/>
          <p:cNvPicPr>
            <a:picLocks noChangeAspect="1" noChangeArrowheads="1"/>
          </p:cNvPicPr>
          <p:nvPr/>
        </p:nvPicPr>
        <p:blipFill>
          <a:blip r:embed="rId3"/>
          <a:srcRect/>
          <a:stretch>
            <a:fillRect/>
          </a:stretch>
        </p:blipFill>
        <p:spPr bwMode="auto">
          <a:xfrm>
            <a:off x="1644650" y="4267200"/>
            <a:ext cx="6051550" cy="2098675"/>
          </a:xfrm>
          <a:prstGeom prst="rect">
            <a:avLst/>
          </a:prstGeom>
          <a:noFill/>
          <a:ln w="9525">
            <a:noFill/>
            <a:miter lim="800000"/>
            <a:headEnd/>
            <a:tailEnd/>
          </a:ln>
        </p:spPr>
      </p:pic>
      <p:sp>
        <p:nvSpPr>
          <p:cNvPr id="79886" name="Text Box 19"/>
          <p:cNvSpPr txBox="1">
            <a:spLocks noChangeArrowheads="1"/>
          </p:cNvSpPr>
          <p:nvPr/>
        </p:nvSpPr>
        <p:spPr bwMode="auto">
          <a:xfrm>
            <a:off x="1546225" y="3581400"/>
            <a:ext cx="6607175" cy="457200"/>
          </a:xfrm>
          <a:prstGeom prst="rect">
            <a:avLst/>
          </a:prstGeom>
          <a:noFill/>
          <a:ln w="9525">
            <a:noFill/>
            <a:miter lim="800000"/>
            <a:headEnd/>
            <a:tailEnd/>
          </a:ln>
        </p:spPr>
        <p:txBody>
          <a:bodyPr wrap="none">
            <a:spAutoFit/>
          </a:bodyPr>
          <a:lstStyle/>
          <a:p>
            <a:r>
              <a:rPr lang="en-US" altLang="en-US" sz="2400" i="0">
                <a:solidFill>
                  <a:schemeClr val="folHlink"/>
                </a:solidFill>
              </a:rPr>
              <a:t>Figure 2.26  </a:t>
            </a:r>
            <a:r>
              <a:rPr lang="en-US" altLang="en-US" sz="2000"/>
              <a:t>A residue matrix and its multiplicative inverse</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8" name="Slide Number Placeholder 1"/>
          <p:cNvSpPr>
            <a:spLocks noGrp="1"/>
          </p:cNvSpPr>
          <p:nvPr>
            <p:ph type="sldNum" sz="quarter" idx="10"/>
          </p:nvPr>
        </p:nvSpPr>
        <p:spPr>
          <a:noFill/>
        </p:spPr>
        <p:txBody>
          <a:bodyPr/>
          <a:lstStyle/>
          <a:p>
            <a:r>
              <a:rPr lang="en-US" altLang="en-US"/>
              <a:t>2.</a:t>
            </a:r>
            <a:fld id="{A94B53E5-70D4-41D6-B7B0-AA9D86D78173}" type="slidenum">
              <a:rPr lang="en-US" altLang="en-US"/>
              <a:pPr/>
              <a:t>76</a:t>
            </a:fld>
            <a:endParaRPr lang="en-US" altLang="en-US"/>
          </a:p>
        </p:txBody>
      </p:sp>
      <p:sp>
        <p:nvSpPr>
          <p:cNvPr id="847874"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a:endParaRPr lang="en-US" sz="3200" i="0">
              <a:effectLst>
                <a:outerShdw blurRad="38100" dist="38100" dir="2700000" algn="tl">
                  <a:srgbClr val="FFFFFF"/>
                </a:outerShdw>
              </a:effectLst>
            </a:endParaRPr>
          </a:p>
        </p:txBody>
      </p:sp>
      <p:sp>
        <p:nvSpPr>
          <p:cNvPr id="847875" name="Text Box 3"/>
          <p:cNvSpPr txBox="1">
            <a:spLocks noChangeArrowheads="1"/>
          </p:cNvSpPr>
          <p:nvPr/>
        </p:nvSpPr>
        <p:spPr bwMode="auto">
          <a:xfrm>
            <a:off x="228600" y="406400"/>
            <a:ext cx="5651500" cy="579438"/>
          </a:xfrm>
          <a:prstGeom prst="rect">
            <a:avLst/>
          </a:prstGeom>
          <a:noFill/>
          <a:ln w="9525">
            <a:noFill/>
            <a:miter lim="800000"/>
            <a:headEnd/>
            <a:tailEnd/>
          </a:ln>
          <a:effectLst/>
        </p:spPr>
        <p:txBody>
          <a:bodyPr wrap="none">
            <a:spAutoFit/>
          </a:bodyPr>
          <a:lstStyle/>
          <a:p>
            <a:pPr>
              <a:defRPr/>
            </a:pPr>
            <a:r>
              <a:rPr lang="en-US" sz="3200" i="0">
                <a:effectLst>
                  <a:outerShdw blurRad="38100" dist="38100" dir="2700000" algn="tl">
                    <a:srgbClr val="C0C0C0"/>
                  </a:outerShdw>
                </a:effectLst>
                <a:latin typeface="Times" pitchFamily="18" charset="0"/>
              </a:rPr>
              <a:t>2-4   LINEAR CONGRUENCE</a:t>
            </a:r>
          </a:p>
        </p:txBody>
      </p:sp>
      <p:sp>
        <p:nvSpPr>
          <p:cNvPr id="80901"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altLang="en-US" i="0"/>
          </a:p>
        </p:txBody>
      </p:sp>
      <p:sp>
        <p:nvSpPr>
          <p:cNvPr id="847877" name="Rectangle 5"/>
          <p:cNvSpPr>
            <a:spLocks noChangeArrowheads="1"/>
          </p:cNvSpPr>
          <p:nvPr/>
        </p:nvSpPr>
        <p:spPr bwMode="auto">
          <a:xfrm>
            <a:off x="304800" y="1384300"/>
            <a:ext cx="8229600" cy="2227263"/>
          </a:xfrm>
          <a:prstGeom prst="rect">
            <a:avLst/>
          </a:prstGeom>
          <a:noFill/>
          <a:ln w="9525">
            <a:noFill/>
            <a:miter lim="800000"/>
            <a:headEnd/>
            <a:tailEnd/>
          </a:ln>
          <a:effectLst/>
        </p:spPr>
        <p:txBody>
          <a:bodyPr anchor="ctr">
            <a:spAutoFit/>
          </a:bodyPr>
          <a:lstStyle/>
          <a:p>
            <a:pPr algn="just" eaLnBrk="1" hangingPunct="1">
              <a:defRPr/>
            </a:pPr>
            <a:r>
              <a:rPr lang="en-US" sz="2800">
                <a:effectLst>
                  <a:outerShdw blurRad="38100" dist="38100" dir="2700000" algn="tl">
                    <a:srgbClr val="C0C0C0"/>
                  </a:outerShdw>
                </a:effectLst>
              </a:rPr>
              <a:t>Cryptography often involves solving an equation or a set of equations of one or more variables with coefficient in Z</a:t>
            </a:r>
            <a:r>
              <a:rPr lang="en-US" sz="2800" baseline="-25000">
                <a:effectLst>
                  <a:outerShdw blurRad="38100" dist="38100" dir="2700000" algn="tl">
                    <a:srgbClr val="C0C0C0"/>
                  </a:outerShdw>
                </a:effectLst>
              </a:rPr>
              <a:t>n</a:t>
            </a:r>
            <a:r>
              <a:rPr lang="en-US" sz="2800">
                <a:effectLst>
                  <a:outerShdw blurRad="38100" dist="38100" dir="2700000" algn="tl">
                    <a:srgbClr val="C0C0C0"/>
                  </a:outerShdw>
                </a:effectLst>
              </a:rPr>
              <a:t>. This section shows how to solve equations when the power of each variable is 1 (linear equation).</a:t>
            </a:r>
          </a:p>
        </p:txBody>
      </p:sp>
      <p:sp>
        <p:nvSpPr>
          <p:cNvPr id="80903" name="Rectangle 6"/>
          <p:cNvSpPr>
            <a:spLocks noChangeArrowheads="1"/>
          </p:cNvSpPr>
          <p:nvPr/>
        </p:nvSpPr>
        <p:spPr bwMode="auto">
          <a:xfrm>
            <a:off x="304800" y="4968875"/>
            <a:ext cx="6705600" cy="822325"/>
          </a:xfrm>
          <a:prstGeom prst="rect">
            <a:avLst/>
          </a:prstGeom>
          <a:noFill/>
          <a:ln w="9525">
            <a:noFill/>
            <a:miter lim="800000"/>
            <a:headEnd/>
            <a:tailEnd/>
          </a:ln>
        </p:spPr>
        <p:txBody>
          <a:bodyPr>
            <a:spAutoFit/>
          </a:bodyPr>
          <a:lstStyle/>
          <a:p>
            <a:pPr>
              <a:buClr>
                <a:schemeClr val="tx1"/>
              </a:buClr>
              <a:buSzPct val="117000"/>
              <a:buFont typeface="Wingdings" pitchFamily="2" charset="2"/>
              <a:buNone/>
            </a:pPr>
            <a:r>
              <a:rPr lang="en-US" altLang="en-US" sz="2400" i="0">
                <a:solidFill>
                  <a:schemeClr val="hlink"/>
                </a:solidFill>
              </a:rPr>
              <a:t>2.4.1</a:t>
            </a:r>
            <a:r>
              <a:rPr lang="en-US" altLang="en-US" sz="2400" i="0">
                <a:solidFill>
                  <a:srgbClr val="0033CC"/>
                </a:solidFill>
              </a:rPr>
              <a:t>	Single-Variable Linear Equations</a:t>
            </a:r>
            <a:r>
              <a:rPr lang="fr-FR" altLang="en-US" sz="2400" i="0">
                <a:solidFill>
                  <a:srgbClr val="0033CC"/>
                </a:solidFill>
              </a:rPr>
              <a:t/>
            </a:r>
            <a:br>
              <a:rPr lang="fr-FR" altLang="en-US" sz="2400" i="0">
                <a:solidFill>
                  <a:srgbClr val="0033CC"/>
                </a:solidFill>
              </a:rPr>
            </a:br>
            <a:r>
              <a:rPr lang="fr-FR" altLang="en-US" sz="2400" i="0">
                <a:solidFill>
                  <a:schemeClr val="hlink"/>
                </a:solidFill>
              </a:rPr>
              <a:t>2.4.2</a:t>
            </a:r>
            <a:r>
              <a:rPr lang="fr-FR" altLang="en-US" sz="2400" i="0">
                <a:solidFill>
                  <a:srgbClr val="0033CC"/>
                </a:solidFill>
              </a:rPr>
              <a:t>	Set of Linear Equations</a:t>
            </a:r>
            <a:endParaRPr lang="en-US" altLang="en-US" sz="2400" i="0">
              <a:solidFill>
                <a:srgbClr val="0033CC"/>
              </a:solidFill>
            </a:endParaRPr>
          </a:p>
        </p:txBody>
      </p:sp>
      <p:sp>
        <p:nvSpPr>
          <p:cNvPr id="847879" name="Text Box 7"/>
          <p:cNvSpPr txBox="1">
            <a:spLocks noChangeArrowheads="1"/>
          </p:cNvSpPr>
          <p:nvPr/>
        </p:nvSpPr>
        <p:spPr bwMode="auto">
          <a:xfrm>
            <a:off x="317500" y="4492625"/>
            <a:ext cx="4862513" cy="519113"/>
          </a:xfrm>
          <a:prstGeom prst="rect">
            <a:avLst/>
          </a:prstGeom>
          <a:noFill/>
          <a:ln w="76200" algn="ctr">
            <a:noFill/>
            <a:miter lim="800000"/>
            <a:headEnd/>
            <a:tailEnd/>
          </a:ln>
          <a:effectLst/>
        </p:spPr>
        <p:txBody>
          <a:bodyPr wrap="none">
            <a:spAutoFit/>
          </a:bodyPr>
          <a:lstStyle/>
          <a:p>
            <a:pPr algn="ctr">
              <a:defRPr/>
            </a:pPr>
            <a:r>
              <a:rPr lang="en-US" sz="2800" u="sng">
                <a:solidFill>
                  <a:schemeClr val="hlink"/>
                </a:solidFill>
                <a:effectLst>
                  <a:outerShdw blurRad="38100" dist="38100" dir="2700000" algn="tl">
                    <a:srgbClr val="C0C0C0"/>
                  </a:outerShdw>
                </a:effectLst>
              </a:rPr>
              <a:t>Topics discussed in this section:</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1"/>
          <p:cNvSpPr>
            <a:spLocks noGrp="1"/>
          </p:cNvSpPr>
          <p:nvPr>
            <p:ph type="sldNum" sz="quarter" idx="10"/>
          </p:nvPr>
        </p:nvSpPr>
        <p:spPr>
          <a:noFill/>
        </p:spPr>
        <p:txBody>
          <a:bodyPr/>
          <a:lstStyle/>
          <a:p>
            <a:r>
              <a:rPr lang="en-US" altLang="en-US"/>
              <a:t>2.</a:t>
            </a:r>
            <a:fld id="{E1FFE477-5132-4089-9B2B-9A91688D92AE}" type="slidenum">
              <a:rPr lang="en-US" altLang="en-US"/>
              <a:pPr/>
              <a:t>77</a:t>
            </a:fld>
            <a:endParaRPr lang="en-US" altLang="en-US"/>
          </a:p>
        </p:txBody>
      </p:sp>
      <p:sp>
        <p:nvSpPr>
          <p:cNvPr id="81923"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81924"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81925"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81926"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81927"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81928"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81929"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81930" name="Text Box 9"/>
          <p:cNvSpPr txBox="1">
            <a:spLocks noChangeArrowheads="1"/>
          </p:cNvSpPr>
          <p:nvPr/>
        </p:nvSpPr>
        <p:spPr bwMode="auto">
          <a:xfrm>
            <a:off x="1143000" y="0"/>
            <a:ext cx="6991350" cy="579438"/>
          </a:xfrm>
          <a:prstGeom prst="rect">
            <a:avLst/>
          </a:prstGeom>
          <a:noFill/>
          <a:ln w="9525">
            <a:noFill/>
            <a:miter lim="800000"/>
            <a:headEnd/>
            <a:tailEnd/>
          </a:ln>
        </p:spPr>
        <p:txBody>
          <a:bodyPr wrap="none">
            <a:spAutoFit/>
          </a:bodyPr>
          <a:lstStyle/>
          <a:p>
            <a:r>
              <a:rPr lang="en-US" altLang="en-US" sz="3200">
                <a:solidFill>
                  <a:schemeClr val="hlink"/>
                </a:solidFill>
              </a:rPr>
              <a:t>2.4.1   Single-Variable Linear Equations</a:t>
            </a:r>
          </a:p>
        </p:txBody>
      </p:sp>
      <p:sp>
        <p:nvSpPr>
          <p:cNvPr id="1017866" name="Rectangle 10"/>
          <p:cNvSpPr>
            <a:spLocks noChangeArrowheads="1"/>
          </p:cNvSpPr>
          <p:nvPr/>
        </p:nvSpPr>
        <p:spPr bwMode="auto">
          <a:xfrm>
            <a:off x="304800" y="1219200"/>
            <a:ext cx="8229600" cy="946150"/>
          </a:xfrm>
          <a:prstGeom prst="rect">
            <a:avLst/>
          </a:prstGeom>
          <a:noFill/>
          <a:ln w="9525">
            <a:noFill/>
            <a:miter lim="800000"/>
            <a:headEnd/>
            <a:tailEnd/>
          </a:ln>
          <a:effectLst/>
        </p:spPr>
        <p:txBody>
          <a:bodyPr anchor="ctr">
            <a:spAutoFit/>
          </a:bodyPr>
          <a:lstStyle/>
          <a:p>
            <a:pPr algn="just" eaLnBrk="1" hangingPunct="1">
              <a:defRPr/>
            </a:pPr>
            <a:r>
              <a:rPr lang="en-US" sz="2800">
                <a:effectLst>
                  <a:outerShdw blurRad="38100" dist="38100" dir="2700000" algn="tl">
                    <a:srgbClr val="C0C0C0"/>
                  </a:outerShdw>
                </a:effectLst>
              </a:rPr>
              <a:t>Equations of the form ax ≡ b (mod n ) might have no solution or a limited number of solutions.</a:t>
            </a:r>
          </a:p>
        </p:txBody>
      </p:sp>
      <p:pic>
        <p:nvPicPr>
          <p:cNvPr id="81932" name="Picture 13"/>
          <p:cNvPicPr>
            <a:picLocks noChangeAspect="1" noChangeArrowheads="1"/>
          </p:cNvPicPr>
          <p:nvPr/>
        </p:nvPicPr>
        <p:blipFill>
          <a:blip r:embed="rId3"/>
          <a:srcRect/>
          <a:stretch>
            <a:fillRect/>
          </a:stretch>
        </p:blipFill>
        <p:spPr bwMode="auto">
          <a:xfrm>
            <a:off x="2057400" y="3048000"/>
            <a:ext cx="4454525" cy="395288"/>
          </a:xfrm>
          <a:prstGeom prst="rect">
            <a:avLst/>
          </a:prstGeom>
          <a:noFill/>
          <a:ln w="28575">
            <a:solidFill>
              <a:schemeClr val="hlink"/>
            </a:solidFill>
            <a:miter lim="800000"/>
            <a:headEnd/>
            <a:tailEnd/>
          </a:ln>
        </p:spPr>
      </p:pic>
      <p:pic>
        <p:nvPicPr>
          <p:cNvPr id="81933" name="Picture 14"/>
          <p:cNvPicPr>
            <a:picLocks noChangeAspect="1" noChangeArrowheads="1"/>
          </p:cNvPicPr>
          <p:nvPr/>
        </p:nvPicPr>
        <p:blipFill>
          <a:blip r:embed="rId4"/>
          <a:srcRect/>
          <a:stretch>
            <a:fillRect/>
          </a:stretch>
        </p:blipFill>
        <p:spPr bwMode="auto">
          <a:xfrm>
            <a:off x="685800" y="3962400"/>
            <a:ext cx="3914775" cy="512763"/>
          </a:xfrm>
          <a:prstGeom prst="rect">
            <a:avLst/>
          </a:prstGeom>
          <a:noFill/>
          <a:ln w="38100">
            <a:noFill/>
            <a:miter lim="800000"/>
            <a:headEnd/>
            <a:tailEnd/>
          </a:ln>
        </p:spPr>
      </p:pic>
      <p:grpSp>
        <p:nvGrpSpPr>
          <p:cNvPr id="81934" name="Group 18"/>
          <p:cNvGrpSpPr>
            <a:grpSpLocks/>
          </p:cNvGrpSpPr>
          <p:nvPr/>
        </p:nvGrpSpPr>
        <p:grpSpPr bwMode="auto">
          <a:xfrm>
            <a:off x="685800" y="5029200"/>
            <a:ext cx="4037013" cy="368300"/>
            <a:chOff x="336" y="2256"/>
            <a:chExt cx="2543" cy="232"/>
          </a:xfrm>
        </p:grpSpPr>
        <p:pic>
          <p:nvPicPr>
            <p:cNvPr id="81935" name="Picture 15"/>
            <p:cNvPicPr>
              <a:picLocks noChangeAspect="1" noChangeArrowheads="1"/>
            </p:cNvPicPr>
            <p:nvPr/>
          </p:nvPicPr>
          <p:blipFill>
            <a:blip r:embed="rId5"/>
            <a:srcRect/>
            <a:stretch>
              <a:fillRect/>
            </a:stretch>
          </p:blipFill>
          <p:spPr bwMode="auto">
            <a:xfrm>
              <a:off x="336" y="2256"/>
              <a:ext cx="607" cy="232"/>
            </a:xfrm>
            <a:prstGeom prst="rect">
              <a:avLst/>
            </a:prstGeom>
            <a:noFill/>
            <a:ln w="9525">
              <a:noFill/>
              <a:miter lim="800000"/>
              <a:headEnd/>
              <a:tailEnd/>
            </a:ln>
          </p:spPr>
        </p:pic>
        <p:pic>
          <p:nvPicPr>
            <p:cNvPr id="81936" name="Picture 16"/>
            <p:cNvPicPr>
              <a:picLocks noChangeAspect="1" noChangeArrowheads="1"/>
            </p:cNvPicPr>
            <p:nvPr/>
          </p:nvPicPr>
          <p:blipFill>
            <a:blip r:embed="rId6"/>
            <a:srcRect/>
            <a:stretch>
              <a:fillRect/>
            </a:stretch>
          </p:blipFill>
          <p:spPr bwMode="auto">
            <a:xfrm>
              <a:off x="912" y="2256"/>
              <a:ext cx="1967" cy="215"/>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Number Placeholder 1"/>
          <p:cNvSpPr>
            <a:spLocks noGrp="1"/>
          </p:cNvSpPr>
          <p:nvPr>
            <p:ph type="sldNum" sz="quarter" idx="10"/>
          </p:nvPr>
        </p:nvSpPr>
        <p:spPr>
          <a:noFill/>
        </p:spPr>
        <p:txBody>
          <a:bodyPr/>
          <a:lstStyle/>
          <a:p>
            <a:r>
              <a:rPr lang="en-US" altLang="en-US"/>
              <a:t>2.</a:t>
            </a:r>
            <a:fld id="{899CA70F-AA98-4EA5-A234-161A53084DDE}" type="slidenum">
              <a:rPr lang="en-US" altLang="en-US"/>
              <a:pPr/>
              <a:t>78</a:t>
            </a:fld>
            <a:endParaRPr lang="en-US" altLang="en-US"/>
          </a:p>
        </p:txBody>
      </p:sp>
      <p:sp>
        <p:nvSpPr>
          <p:cNvPr id="82947" name="Text Box 2"/>
          <p:cNvSpPr txBox="1">
            <a:spLocks noChangeArrowheads="1"/>
          </p:cNvSpPr>
          <p:nvPr/>
        </p:nvSpPr>
        <p:spPr bwMode="auto">
          <a:xfrm>
            <a:off x="381000" y="1066800"/>
            <a:ext cx="1944688" cy="457200"/>
          </a:xfrm>
          <a:prstGeom prst="rect">
            <a:avLst/>
          </a:prstGeom>
          <a:solidFill>
            <a:schemeClr val="folHlink"/>
          </a:solidFill>
          <a:ln w="9525">
            <a:noFill/>
            <a:miter lim="800000"/>
            <a:headEnd/>
            <a:tailEnd/>
          </a:ln>
        </p:spPr>
        <p:txBody>
          <a:bodyPr wrap="none">
            <a:spAutoFit/>
          </a:bodyPr>
          <a:lstStyle/>
          <a:p>
            <a:r>
              <a:rPr lang="en-US" altLang="en-US" sz="2400" i="0">
                <a:solidFill>
                  <a:schemeClr val="bg1"/>
                </a:solidFill>
              </a:rPr>
              <a:t>Example 2.35</a:t>
            </a:r>
            <a:endParaRPr lang="en-US" altLang="en-US" sz="2000">
              <a:solidFill>
                <a:schemeClr val="bg1"/>
              </a:solidFill>
            </a:endParaRPr>
          </a:p>
        </p:txBody>
      </p:sp>
      <p:sp>
        <p:nvSpPr>
          <p:cNvPr id="82948" name="Rectangle 3"/>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82949"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82950" name="Rectangle 5"/>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82951"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82952"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82953" name="Rectangle 8"/>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82954"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82955" name="Text Box 10"/>
          <p:cNvSpPr txBox="1">
            <a:spLocks noChangeArrowheads="1"/>
          </p:cNvSpPr>
          <p:nvPr/>
        </p:nvSpPr>
        <p:spPr bwMode="auto">
          <a:xfrm>
            <a:off x="1143000" y="0"/>
            <a:ext cx="3062288" cy="579438"/>
          </a:xfrm>
          <a:prstGeom prst="rect">
            <a:avLst/>
          </a:prstGeom>
          <a:noFill/>
          <a:ln w="9525">
            <a:noFill/>
            <a:miter lim="800000"/>
            <a:headEnd/>
            <a:tailEnd/>
          </a:ln>
        </p:spPr>
        <p:txBody>
          <a:bodyPr wrap="none">
            <a:spAutoFit/>
          </a:bodyPr>
          <a:lstStyle/>
          <a:p>
            <a:r>
              <a:rPr lang="en-US" altLang="en-US" sz="3200"/>
              <a:t>2.4.1</a:t>
            </a:r>
            <a:r>
              <a:rPr lang="en-US" altLang="en-US" sz="3200">
                <a:solidFill>
                  <a:schemeClr val="hlink"/>
                </a:solidFill>
              </a:rPr>
              <a:t>   </a:t>
            </a:r>
            <a:r>
              <a:rPr lang="en-US" altLang="en-US" sz="3200"/>
              <a:t>Continued</a:t>
            </a:r>
          </a:p>
        </p:txBody>
      </p:sp>
      <p:sp>
        <p:nvSpPr>
          <p:cNvPr id="1024011" name="Rectangle 11"/>
          <p:cNvSpPr>
            <a:spLocks noChangeArrowheads="1"/>
          </p:cNvSpPr>
          <p:nvPr/>
        </p:nvSpPr>
        <p:spPr bwMode="auto">
          <a:xfrm>
            <a:off x="304800" y="1614488"/>
            <a:ext cx="8229600" cy="457200"/>
          </a:xfrm>
          <a:prstGeom prst="rect">
            <a:avLst/>
          </a:prstGeom>
          <a:noFill/>
          <a:ln w="9525">
            <a:noFill/>
            <a:miter lim="800000"/>
            <a:headEnd/>
            <a:tailEnd/>
          </a:ln>
          <a:effectLst/>
        </p:spPr>
        <p:txBody>
          <a:bodyPr anchor="ctr">
            <a:spAutoFit/>
          </a:bodyPr>
          <a:lstStyle/>
          <a:p>
            <a:pPr algn="just" eaLnBrk="1" hangingPunct="1">
              <a:defRPr/>
            </a:pPr>
            <a:r>
              <a:rPr lang="en-US" sz="2400" i="0">
                <a:effectLst>
                  <a:outerShdw blurRad="38100" dist="38100" dir="2700000" algn="tl">
                    <a:srgbClr val="C0C0C0"/>
                  </a:outerShdw>
                </a:effectLst>
              </a:rPr>
              <a:t>Solve the equation 10 </a:t>
            </a:r>
            <a:r>
              <a:rPr lang="en-US" sz="2400">
                <a:effectLst>
                  <a:outerShdw blurRad="38100" dist="38100" dir="2700000" algn="tl">
                    <a:srgbClr val="C0C0C0"/>
                  </a:outerShdw>
                </a:effectLst>
              </a:rPr>
              <a:t>x</a:t>
            </a:r>
            <a:r>
              <a:rPr lang="en-US" sz="2400" i="0">
                <a:effectLst>
                  <a:outerShdw blurRad="38100" dist="38100" dir="2700000" algn="tl">
                    <a:srgbClr val="C0C0C0"/>
                  </a:outerShdw>
                </a:effectLst>
              </a:rPr>
              <a:t> ≡ 2(mod 15).</a:t>
            </a:r>
          </a:p>
        </p:txBody>
      </p:sp>
      <p:sp>
        <p:nvSpPr>
          <p:cNvPr id="1024012" name="Rectangle 12"/>
          <p:cNvSpPr>
            <a:spLocks noChangeArrowheads="1"/>
          </p:cNvSpPr>
          <p:nvPr/>
        </p:nvSpPr>
        <p:spPr bwMode="auto">
          <a:xfrm>
            <a:off x="304800" y="2147888"/>
            <a:ext cx="8229600" cy="457200"/>
          </a:xfrm>
          <a:prstGeom prst="rect">
            <a:avLst/>
          </a:prstGeom>
          <a:noFill/>
          <a:ln w="9525">
            <a:noFill/>
            <a:miter lim="800000"/>
            <a:headEnd/>
            <a:tailEnd/>
          </a:ln>
          <a:effectLst/>
        </p:spPr>
        <p:txBody>
          <a:bodyPr anchor="ctr">
            <a:spAutoFit/>
          </a:bodyPr>
          <a:lstStyle/>
          <a:p>
            <a:pPr algn="just" eaLnBrk="1" hangingPunct="1">
              <a:defRPr/>
            </a:pPr>
            <a:r>
              <a:rPr lang="en-US" sz="2400" i="0" dirty="0">
                <a:solidFill>
                  <a:schemeClr val="hlink"/>
                </a:solidFill>
                <a:effectLst>
                  <a:outerShdw blurRad="38100" dist="38100" dir="2700000" algn="tl">
                    <a:srgbClr val="C0C0C0"/>
                  </a:outerShdw>
                </a:effectLst>
              </a:rPr>
              <a:t>Solution</a:t>
            </a:r>
          </a:p>
        </p:txBody>
      </p:sp>
      <p:sp>
        <p:nvSpPr>
          <p:cNvPr id="1024013" name="Rectangle 13"/>
          <p:cNvSpPr>
            <a:spLocks noChangeArrowheads="1"/>
          </p:cNvSpPr>
          <p:nvPr/>
        </p:nvSpPr>
        <p:spPr bwMode="auto">
          <a:xfrm>
            <a:off x="304800" y="2530475"/>
            <a:ext cx="8229600" cy="822325"/>
          </a:xfrm>
          <a:prstGeom prst="rect">
            <a:avLst/>
          </a:prstGeom>
          <a:noFill/>
          <a:ln w="9525">
            <a:noFill/>
            <a:miter lim="800000"/>
            <a:headEnd/>
            <a:tailEnd/>
          </a:ln>
          <a:effectLst/>
        </p:spPr>
        <p:txBody>
          <a:bodyPr anchor="ctr">
            <a:spAutoFit/>
          </a:bodyPr>
          <a:lstStyle/>
          <a:p>
            <a:pPr algn="just" eaLnBrk="1" hangingPunct="1">
              <a:defRPr/>
            </a:pPr>
            <a:r>
              <a:rPr lang="en-US" sz="2400" i="0" dirty="0">
                <a:effectLst>
                  <a:outerShdw blurRad="38100" dist="38100" dir="2700000" algn="tl">
                    <a:srgbClr val="C0C0C0"/>
                  </a:outerShdw>
                </a:effectLst>
              </a:rPr>
              <a:t>First we find the </a:t>
            </a:r>
            <a:r>
              <a:rPr lang="en-US" sz="2400" i="0" dirty="0" err="1">
                <a:effectLst>
                  <a:outerShdw blurRad="38100" dist="38100" dir="2700000" algn="tl">
                    <a:srgbClr val="C0C0C0"/>
                  </a:outerShdw>
                </a:effectLst>
              </a:rPr>
              <a:t>gcd</a:t>
            </a:r>
            <a:r>
              <a:rPr lang="en-US" sz="2400" i="0" dirty="0">
                <a:effectLst>
                  <a:outerShdw blurRad="38100" dist="38100" dir="2700000" algn="tl">
                    <a:srgbClr val="C0C0C0"/>
                  </a:outerShdw>
                </a:effectLst>
              </a:rPr>
              <a:t> (10 and 15) = 5. Since 5 does not divide 2, we have no solution.</a:t>
            </a:r>
          </a:p>
        </p:txBody>
      </p:sp>
      <p:sp>
        <p:nvSpPr>
          <p:cNvPr id="1024014" name="Rectangle 14"/>
          <p:cNvSpPr>
            <a:spLocks noChangeArrowheads="1"/>
          </p:cNvSpPr>
          <p:nvPr/>
        </p:nvSpPr>
        <p:spPr bwMode="auto">
          <a:xfrm>
            <a:off x="304800" y="3733800"/>
            <a:ext cx="8229600" cy="457200"/>
          </a:xfrm>
          <a:prstGeom prst="rect">
            <a:avLst/>
          </a:prstGeom>
          <a:noFill/>
          <a:ln w="9525">
            <a:noFill/>
            <a:miter lim="800000"/>
            <a:headEnd/>
            <a:tailEnd/>
          </a:ln>
          <a:effectLst/>
        </p:spPr>
        <p:txBody>
          <a:bodyPr anchor="ctr">
            <a:spAutoFit/>
          </a:bodyPr>
          <a:lstStyle/>
          <a:p>
            <a:pPr algn="just" eaLnBrk="1" hangingPunct="1">
              <a:defRPr/>
            </a:pPr>
            <a:r>
              <a:rPr lang="en-US" sz="2400" i="0" dirty="0">
                <a:effectLst>
                  <a:outerShdw blurRad="38100" dist="38100" dir="2700000" algn="tl">
                    <a:srgbClr val="C0C0C0"/>
                  </a:outerShdw>
                </a:effectLst>
              </a:rPr>
              <a:t>Solve the equation 14 </a:t>
            </a:r>
            <a:r>
              <a:rPr lang="en-US" sz="2400" dirty="0">
                <a:effectLst>
                  <a:outerShdw blurRad="38100" dist="38100" dir="2700000" algn="tl">
                    <a:srgbClr val="C0C0C0"/>
                  </a:outerShdw>
                </a:effectLst>
              </a:rPr>
              <a:t>x </a:t>
            </a:r>
            <a:r>
              <a:rPr lang="en-US" sz="2400" i="0" dirty="0">
                <a:effectLst>
                  <a:outerShdw blurRad="38100" dist="38100" dir="2700000" algn="tl">
                    <a:srgbClr val="C0C0C0"/>
                  </a:outerShdw>
                </a:effectLst>
              </a:rPr>
              <a:t>≡ 12 (mod 18).</a:t>
            </a:r>
          </a:p>
        </p:txBody>
      </p:sp>
      <p:sp>
        <p:nvSpPr>
          <p:cNvPr id="1024015" name="Rectangle 15"/>
          <p:cNvSpPr>
            <a:spLocks noChangeArrowheads="1"/>
          </p:cNvSpPr>
          <p:nvPr/>
        </p:nvSpPr>
        <p:spPr bwMode="auto">
          <a:xfrm>
            <a:off x="304800" y="4343400"/>
            <a:ext cx="8229600" cy="457200"/>
          </a:xfrm>
          <a:prstGeom prst="rect">
            <a:avLst/>
          </a:prstGeom>
          <a:noFill/>
          <a:ln w="9525">
            <a:noFill/>
            <a:miter lim="800000"/>
            <a:headEnd/>
            <a:tailEnd/>
          </a:ln>
          <a:effectLst/>
        </p:spPr>
        <p:txBody>
          <a:bodyPr anchor="ctr">
            <a:spAutoFit/>
          </a:bodyPr>
          <a:lstStyle/>
          <a:p>
            <a:pPr algn="just" eaLnBrk="1" hangingPunct="1">
              <a:defRPr/>
            </a:pPr>
            <a:r>
              <a:rPr lang="en-US" sz="2400" i="0">
                <a:solidFill>
                  <a:schemeClr val="hlink"/>
                </a:solidFill>
                <a:effectLst>
                  <a:outerShdw blurRad="38100" dist="38100" dir="2700000" algn="tl">
                    <a:srgbClr val="C0C0C0"/>
                  </a:outerShdw>
                </a:effectLst>
              </a:rPr>
              <a:t>Solution</a:t>
            </a:r>
          </a:p>
        </p:txBody>
      </p:sp>
      <p:pic>
        <p:nvPicPr>
          <p:cNvPr id="82961" name="Picture 16"/>
          <p:cNvPicPr>
            <a:picLocks noChangeAspect="1" noChangeArrowheads="1"/>
          </p:cNvPicPr>
          <p:nvPr/>
        </p:nvPicPr>
        <p:blipFill>
          <a:blip r:embed="rId3"/>
          <a:srcRect/>
          <a:stretch>
            <a:fillRect/>
          </a:stretch>
        </p:blipFill>
        <p:spPr bwMode="auto">
          <a:xfrm>
            <a:off x="220663" y="4867275"/>
            <a:ext cx="8702675" cy="1304925"/>
          </a:xfrm>
          <a:prstGeom prst="rect">
            <a:avLst/>
          </a:prstGeom>
          <a:noFill/>
          <a:ln w="9525">
            <a:noFill/>
            <a:miter lim="800000"/>
            <a:headEnd/>
            <a:tailEnd/>
          </a:ln>
        </p:spPr>
      </p:pic>
      <p:sp>
        <p:nvSpPr>
          <p:cNvPr id="82962" name="Text Box 17"/>
          <p:cNvSpPr txBox="1">
            <a:spLocks noChangeArrowheads="1"/>
          </p:cNvSpPr>
          <p:nvPr/>
        </p:nvSpPr>
        <p:spPr bwMode="auto">
          <a:xfrm>
            <a:off x="381000" y="3352800"/>
            <a:ext cx="1944688" cy="457200"/>
          </a:xfrm>
          <a:prstGeom prst="rect">
            <a:avLst/>
          </a:prstGeom>
          <a:solidFill>
            <a:schemeClr val="folHlink"/>
          </a:solidFill>
          <a:ln w="9525">
            <a:noFill/>
            <a:miter lim="800000"/>
            <a:headEnd/>
            <a:tailEnd/>
          </a:ln>
        </p:spPr>
        <p:txBody>
          <a:bodyPr wrap="none">
            <a:spAutoFit/>
          </a:bodyPr>
          <a:lstStyle/>
          <a:p>
            <a:r>
              <a:rPr lang="en-US" altLang="en-US" sz="2400" i="0">
                <a:solidFill>
                  <a:schemeClr val="bg1"/>
                </a:solidFill>
              </a:rPr>
              <a:t>Example 2.36</a:t>
            </a:r>
            <a:endParaRPr lang="en-US" altLang="en-US" sz="200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24012"/>
                                        </p:tgtEl>
                                        <p:attrNameLst>
                                          <p:attrName>style.visibility</p:attrName>
                                        </p:attrNameLst>
                                      </p:cBhvr>
                                      <p:to>
                                        <p:strVal val="visible"/>
                                      </p:to>
                                    </p:set>
                                    <p:anim calcmode="lin" valueType="num">
                                      <p:cBhvr additive="base">
                                        <p:cTn id="7" dur="500" fill="hold"/>
                                        <p:tgtEl>
                                          <p:spTgt spid="1024012"/>
                                        </p:tgtEl>
                                        <p:attrNameLst>
                                          <p:attrName>ppt_x</p:attrName>
                                        </p:attrNameLst>
                                      </p:cBhvr>
                                      <p:tavLst>
                                        <p:tav tm="0">
                                          <p:val>
                                            <p:strVal val="#ppt_x"/>
                                          </p:val>
                                        </p:tav>
                                        <p:tav tm="100000">
                                          <p:val>
                                            <p:strVal val="#ppt_x"/>
                                          </p:val>
                                        </p:tav>
                                      </p:tavLst>
                                    </p:anim>
                                    <p:anim calcmode="lin" valueType="num">
                                      <p:cBhvr additive="base">
                                        <p:cTn id="8" dur="500" fill="hold"/>
                                        <p:tgtEl>
                                          <p:spTgt spid="102401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24013"/>
                                        </p:tgtEl>
                                        <p:attrNameLst>
                                          <p:attrName>style.visibility</p:attrName>
                                        </p:attrNameLst>
                                      </p:cBhvr>
                                      <p:to>
                                        <p:strVal val="visible"/>
                                      </p:to>
                                    </p:set>
                                    <p:anim calcmode="lin" valueType="num">
                                      <p:cBhvr additive="base">
                                        <p:cTn id="13" dur="500" fill="hold"/>
                                        <p:tgtEl>
                                          <p:spTgt spid="1024013"/>
                                        </p:tgtEl>
                                        <p:attrNameLst>
                                          <p:attrName>ppt_x</p:attrName>
                                        </p:attrNameLst>
                                      </p:cBhvr>
                                      <p:tavLst>
                                        <p:tav tm="0">
                                          <p:val>
                                            <p:strVal val="#ppt_x"/>
                                          </p:val>
                                        </p:tav>
                                        <p:tav tm="100000">
                                          <p:val>
                                            <p:strVal val="#ppt_x"/>
                                          </p:val>
                                        </p:tav>
                                      </p:tavLst>
                                    </p:anim>
                                    <p:anim calcmode="lin" valueType="num">
                                      <p:cBhvr additive="base">
                                        <p:cTn id="14" dur="500" fill="hold"/>
                                        <p:tgtEl>
                                          <p:spTgt spid="1024013"/>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24014"/>
                                        </p:tgtEl>
                                        <p:attrNameLst>
                                          <p:attrName>style.visibility</p:attrName>
                                        </p:attrNameLst>
                                      </p:cBhvr>
                                      <p:to>
                                        <p:strVal val="visible"/>
                                      </p:to>
                                    </p:set>
                                    <p:anim calcmode="lin" valueType="num">
                                      <p:cBhvr additive="base">
                                        <p:cTn id="19" dur="500" fill="hold"/>
                                        <p:tgtEl>
                                          <p:spTgt spid="1024014"/>
                                        </p:tgtEl>
                                        <p:attrNameLst>
                                          <p:attrName>ppt_x</p:attrName>
                                        </p:attrNameLst>
                                      </p:cBhvr>
                                      <p:tavLst>
                                        <p:tav tm="0">
                                          <p:val>
                                            <p:strVal val="#ppt_x"/>
                                          </p:val>
                                        </p:tav>
                                        <p:tav tm="100000">
                                          <p:val>
                                            <p:strVal val="#ppt_x"/>
                                          </p:val>
                                        </p:tav>
                                      </p:tavLst>
                                    </p:anim>
                                    <p:anim calcmode="lin" valueType="num">
                                      <p:cBhvr additive="base">
                                        <p:cTn id="20" dur="500" fill="hold"/>
                                        <p:tgtEl>
                                          <p:spTgt spid="1024014"/>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82961"/>
                                        </p:tgtEl>
                                        <p:attrNameLst>
                                          <p:attrName>style.visibility</p:attrName>
                                        </p:attrNameLst>
                                      </p:cBhvr>
                                      <p:to>
                                        <p:strVal val="visible"/>
                                      </p:to>
                                    </p:set>
                                    <p:anim calcmode="lin" valueType="num">
                                      <p:cBhvr additive="base">
                                        <p:cTn id="25" dur="500" fill="hold"/>
                                        <p:tgtEl>
                                          <p:spTgt spid="82961"/>
                                        </p:tgtEl>
                                        <p:attrNameLst>
                                          <p:attrName>ppt_x</p:attrName>
                                        </p:attrNameLst>
                                      </p:cBhvr>
                                      <p:tavLst>
                                        <p:tav tm="0">
                                          <p:val>
                                            <p:strVal val="#ppt_x"/>
                                          </p:val>
                                        </p:tav>
                                        <p:tav tm="100000">
                                          <p:val>
                                            <p:strVal val="#ppt_x"/>
                                          </p:val>
                                        </p:tav>
                                      </p:tavLst>
                                    </p:anim>
                                    <p:anim calcmode="lin" valueType="num">
                                      <p:cBhvr additive="base">
                                        <p:cTn id="26" dur="500" fill="hold"/>
                                        <p:tgtEl>
                                          <p:spTgt spid="829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12" grpId="0"/>
      <p:bldP spid="1024013" grpId="0"/>
      <p:bldP spid="1024014"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1"/>
          <p:cNvSpPr>
            <a:spLocks noGrp="1"/>
          </p:cNvSpPr>
          <p:nvPr>
            <p:ph type="sldNum" sz="quarter" idx="10"/>
          </p:nvPr>
        </p:nvSpPr>
        <p:spPr>
          <a:noFill/>
        </p:spPr>
        <p:txBody>
          <a:bodyPr/>
          <a:lstStyle/>
          <a:p>
            <a:r>
              <a:rPr lang="en-US" altLang="en-US"/>
              <a:t>2.</a:t>
            </a:r>
            <a:fld id="{67E4E5FE-8C9B-4393-BFA3-7F9C29872B64}" type="slidenum">
              <a:rPr lang="en-US" altLang="en-US"/>
              <a:pPr/>
              <a:t>79</a:t>
            </a:fld>
            <a:endParaRPr lang="en-US" altLang="en-US"/>
          </a:p>
        </p:txBody>
      </p:sp>
      <p:sp>
        <p:nvSpPr>
          <p:cNvPr id="83971" name="Text Box 2"/>
          <p:cNvSpPr txBox="1">
            <a:spLocks noChangeArrowheads="1"/>
          </p:cNvSpPr>
          <p:nvPr/>
        </p:nvSpPr>
        <p:spPr bwMode="auto">
          <a:xfrm>
            <a:off x="1143000" y="533400"/>
            <a:ext cx="1944688" cy="457200"/>
          </a:xfrm>
          <a:prstGeom prst="rect">
            <a:avLst/>
          </a:prstGeom>
          <a:solidFill>
            <a:schemeClr val="folHlink"/>
          </a:solidFill>
          <a:ln w="9525">
            <a:noFill/>
            <a:miter lim="800000"/>
            <a:headEnd/>
            <a:tailEnd/>
          </a:ln>
        </p:spPr>
        <p:txBody>
          <a:bodyPr wrap="none">
            <a:spAutoFit/>
          </a:bodyPr>
          <a:lstStyle/>
          <a:p>
            <a:r>
              <a:rPr lang="en-US" altLang="en-US" sz="2400" i="0">
                <a:solidFill>
                  <a:schemeClr val="bg1"/>
                </a:solidFill>
              </a:rPr>
              <a:t>Example 2.37</a:t>
            </a:r>
            <a:endParaRPr lang="en-US" altLang="en-US" sz="2000">
              <a:solidFill>
                <a:schemeClr val="bg1"/>
              </a:solidFill>
            </a:endParaRPr>
          </a:p>
        </p:txBody>
      </p:sp>
      <p:sp>
        <p:nvSpPr>
          <p:cNvPr id="83972" name="Rectangle 3"/>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83973"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83974" name="Rectangle 5"/>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83975"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83976"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83977" name="Rectangle 8"/>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83978"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83979" name="Text Box 10"/>
          <p:cNvSpPr txBox="1">
            <a:spLocks noChangeArrowheads="1"/>
          </p:cNvSpPr>
          <p:nvPr/>
        </p:nvSpPr>
        <p:spPr bwMode="auto">
          <a:xfrm>
            <a:off x="1143000" y="0"/>
            <a:ext cx="3062288" cy="579438"/>
          </a:xfrm>
          <a:prstGeom prst="rect">
            <a:avLst/>
          </a:prstGeom>
          <a:noFill/>
          <a:ln w="9525">
            <a:noFill/>
            <a:miter lim="800000"/>
            <a:headEnd/>
            <a:tailEnd/>
          </a:ln>
        </p:spPr>
        <p:txBody>
          <a:bodyPr wrap="none">
            <a:spAutoFit/>
          </a:bodyPr>
          <a:lstStyle/>
          <a:p>
            <a:r>
              <a:rPr lang="en-US" altLang="en-US" sz="3200"/>
              <a:t>2.4.1</a:t>
            </a:r>
            <a:r>
              <a:rPr lang="en-US" altLang="en-US" sz="3200">
                <a:solidFill>
                  <a:schemeClr val="hlink"/>
                </a:solidFill>
              </a:rPr>
              <a:t>   </a:t>
            </a:r>
            <a:r>
              <a:rPr lang="en-US" altLang="en-US" sz="3200"/>
              <a:t>Continued</a:t>
            </a:r>
          </a:p>
        </p:txBody>
      </p:sp>
      <p:sp>
        <p:nvSpPr>
          <p:cNvPr id="1028107" name="Rectangle 11"/>
          <p:cNvSpPr>
            <a:spLocks noChangeArrowheads="1"/>
          </p:cNvSpPr>
          <p:nvPr/>
        </p:nvSpPr>
        <p:spPr bwMode="auto">
          <a:xfrm>
            <a:off x="304800" y="1219200"/>
            <a:ext cx="8229600" cy="457200"/>
          </a:xfrm>
          <a:prstGeom prst="rect">
            <a:avLst/>
          </a:prstGeom>
          <a:noFill/>
          <a:ln w="9525">
            <a:noFill/>
            <a:miter lim="800000"/>
            <a:headEnd/>
            <a:tailEnd/>
          </a:ln>
          <a:effectLst/>
        </p:spPr>
        <p:txBody>
          <a:bodyPr anchor="ctr">
            <a:spAutoFit/>
          </a:bodyPr>
          <a:lstStyle/>
          <a:p>
            <a:pPr algn="just" eaLnBrk="1" hangingPunct="1">
              <a:defRPr/>
            </a:pPr>
            <a:r>
              <a:rPr lang="en-US" sz="2400" i="0">
                <a:effectLst>
                  <a:outerShdw blurRad="38100" dist="38100" dir="2700000" algn="tl">
                    <a:srgbClr val="C0C0C0"/>
                  </a:outerShdw>
                </a:effectLst>
              </a:rPr>
              <a:t>Solve the equation 3</a:t>
            </a:r>
            <a:r>
              <a:rPr lang="en-US" sz="2400">
                <a:effectLst>
                  <a:outerShdw blurRad="38100" dist="38100" dir="2700000" algn="tl">
                    <a:srgbClr val="C0C0C0"/>
                  </a:outerShdw>
                </a:effectLst>
              </a:rPr>
              <a:t>x</a:t>
            </a:r>
            <a:r>
              <a:rPr lang="en-US" sz="2400" i="0">
                <a:effectLst>
                  <a:outerShdw blurRad="38100" dist="38100" dir="2700000" algn="tl">
                    <a:srgbClr val="C0C0C0"/>
                  </a:outerShdw>
                </a:effectLst>
              </a:rPr>
              <a:t> + 4 ≡ 6 (mod 13).</a:t>
            </a:r>
          </a:p>
        </p:txBody>
      </p:sp>
      <p:sp>
        <p:nvSpPr>
          <p:cNvPr id="1028108" name="Rectangle 12"/>
          <p:cNvSpPr>
            <a:spLocks noChangeArrowheads="1"/>
          </p:cNvSpPr>
          <p:nvPr/>
        </p:nvSpPr>
        <p:spPr bwMode="auto">
          <a:xfrm>
            <a:off x="457200" y="2133600"/>
            <a:ext cx="1600200" cy="457200"/>
          </a:xfrm>
          <a:prstGeom prst="rect">
            <a:avLst/>
          </a:prstGeom>
          <a:noFill/>
          <a:ln w="9525">
            <a:noFill/>
            <a:miter lim="800000"/>
            <a:headEnd/>
            <a:tailEnd/>
          </a:ln>
          <a:effectLst/>
        </p:spPr>
        <p:txBody>
          <a:bodyPr anchor="ctr">
            <a:spAutoFit/>
          </a:bodyPr>
          <a:lstStyle/>
          <a:p>
            <a:pPr algn="just" eaLnBrk="1" hangingPunct="1">
              <a:defRPr/>
            </a:pPr>
            <a:r>
              <a:rPr lang="en-US" sz="2400" i="0">
                <a:solidFill>
                  <a:schemeClr val="hlink"/>
                </a:solidFill>
                <a:effectLst>
                  <a:outerShdw blurRad="38100" dist="38100" dir="2700000" algn="tl">
                    <a:srgbClr val="C0C0C0"/>
                  </a:outerShdw>
                </a:effectLst>
              </a:rPr>
              <a:t>Solution</a:t>
            </a:r>
          </a:p>
        </p:txBody>
      </p:sp>
      <p:sp>
        <p:nvSpPr>
          <p:cNvPr id="1028109" name="Rectangle 13"/>
          <p:cNvSpPr>
            <a:spLocks noChangeArrowheads="1"/>
          </p:cNvSpPr>
          <p:nvPr/>
        </p:nvSpPr>
        <p:spPr bwMode="auto">
          <a:xfrm>
            <a:off x="304800" y="3152775"/>
            <a:ext cx="8229600" cy="457200"/>
          </a:xfrm>
          <a:prstGeom prst="rect">
            <a:avLst/>
          </a:prstGeom>
          <a:noFill/>
          <a:ln w="9525">
            <a:noFill/>
            <a:miter lim="800000"/>
            <a:headEnd/>
            <a:tailEnd/>
          </a:ln>
          <a:effectLst/>
        </p:spPr>
        <p:txBody>
          <a:bodyPr anchor="ctr">
            <a:spAutoFit/>
          </a:bodyPr>
          <a:lstStyle/>
          <a:p>
            <a:pPr eaLnBrk="1" hangingPunct="1"/>
            <a:endParaRPr lang="en-US" sz="2400" i="0">
              <a:effectLst>
                <a:outerShdw blurRad="38100" dist="38100" dir="2700000" algn="tl">
                  <a:srgbClr val="C0C0C0"/>
                </a:outerShdw>
              </a:effectLst>
            </a:endParaRPr>
          </a:p>
        </p:txBody>
      </p:sp>
      <p:sp>
        <p:nvSpPr>
          <p:cNvPr id="1028111" name="Rectangle 15"/>
          <p:cNvSpPr>
            <a:spLocks noChangeArrowheads="1"/>
          </p:cNvSpPr>
          <p:nvPr/>
        </p:nvSpPr>
        <p:spPr bwMode="auto">
          <a:xfrm>
            <a:off x="457200" y="2563813"/>
            <a:ext cx="8229600" cy="2282825"/>
          </a:xfrm>
          <a:prstGeom prst="rect">
            <a:avLst/>
          </a:prstGeom>
          <a:noFill/>
          <a:ln w="9525">
            <a:noFill/>
            <a:miter lim="800000"/>
            <a:headEnd/>
            <a:tailEnd/>
          </a:ln>
          <a:effectLst/>
        </p:spPr>
        <p:txBody>
          <a:bodyPr anchor="ctr">
            <a:spAutoFit/>
          </a:bodyPr>
          <a:lstStyle/>
          <a:p>
            <a:pPr algn="just" eaLnBrk="1" hangingPunct="1">
              <a:defRPr/>
            </a:pPr>
            <a:r>
              <a:rPr lang="en-US" sz="2400" i="0" dirty="0">
                <a:effectLst>
                  <a:outerShdw blurRad="38100" dist="38100" dir="2700000" algn="tl">
                    <a:srgbClr val="C0C0C0"/>
                  </a:outerShdw>
                </a:effectLst>
              </a:rPr>
              <a:t>First we change the equation to the form </a:t>
            </a:r>
            <a:r>
              <a:rPr lang="en-US" sz="2400" dirty="0">
                <a:effectLst>
                  <a:outerShdw blurRad="38100" dist="38100" dir="2700000" algn="tl">
                    <a:srgbClr val="C0C0C0"/>
                  </a:outerShdw>
                </a:effectLst>
              </a:rPr>
              <a:t>ax</a:t>
            </a:r>
            <a:r>
              <a:rPr lang="en-US" sz="2400" i="0" dirty="0">
                <a:effectLst>
                  <a:outerShdw blurRad="38100" dist="38100" dir="2700000" algn="tl">
                    <a:srgbClr val="C0C0C0"/>
                  </a:outerShdw>
                </a:effectLst>
              </a:rPr>
              <a:t> ≡ </a:t>
            </a:r>
            <a:r>
              <a:rPr lang="en-US" sz="2400" dirty="0">
                <a:effectLst>
                  <a:outerShdw blurRad="38100" dist="38100" dir="2700000" algn="tl">
                    <a:srgbClr val="C0C0C0"/>
                  </a:outerShdw>
                </a:effectLst>
              </a:rPr>
              <a:t>b</a:t>
            </a:r>
            <a:r>
              <a:rPr lang="en-US" sz="2400" i="0" dirty="0">
                <a:effectLst>
                  <a:outerShdw blurRad="38100" dist="38100" dir="2700000" algn="tl">
                    <a:srgbClr val="C0C0C0"/>
                  </a:outerShdw>
                </a:effectLst>
              </a:rPr>
              <a:t> (mod </a:t>
            </a:r>
            <a:r>
              <a:rPr lang="en-US" sz="2400" dirty="0">
                <a:effectLst>
                  <a:outerShdw blurRad="38100" dist="38100" dir="2700000" algn="tl">
                    <a:srgbClr val="C0C0C0"/>
                  </a:outerShdw>
                </a:effectLst>
              </a:rPr>
              <a:t>n</a:t>
            </a:r>
            <a:r>
              <a:rPr lang="en-US" sz="2400" i="0" dirty="0">
                <a:effectLst>
                  <a:outerShdw blurRad="38100" dist="38100" dir="2700000" algn="tl">
                    <a:srgbClr val="C0C0C0"/>
                  </a:outerShdw>
                </a:effectLst>
              </a:rPr>
              <a:t>). We add −4 (the additive inverse of 4) to both sides, which give </a:t>
            </a:r>
            <a:br>
              <a:rPr lang="en-US" sz="2400" i="0" dirty="0">
                <a:effectLst>
                  <a:outerShdw blurRad="38100" dist="38100" dir="2700000" algn="tl">
                    <a:srgbClr val="C0C0C0"/>
                  </a:outerShdw>
                </a:effectLst>
              </a:rPr>
            </a:br>
            <a:r>
              <a:rPr lang="en-US" sz="2400" i="0" dirty="0">
                <a:effectLst>
                  <a:outerShdw blurRad="38100" dist="38100" dir="2700000" algn="tl">
                    <a:srgbClr val="C0C0C0"/>
                  </a:outerShdw>
                </a:effectLst>
              </a:rPr>
              <a:t>3</a:t>
            </a:r>
            <a:r>
              <a:rPr lang="en-US" sz="2400" dirty="0">
                <a:effectLst>
                  <a:outerShdw blurRad="38100" dist="38100" dir="2700000" algn="tl">
                    <a:srgbClr val="C0C0C0"/>
                  </a:outerShdw>
                </a:effectLst>
              </a:rPr>
              <a:t>x</a:t>
            </a:r>
            <a:r>
              <a:rPr lang="en-US" sz="2400" i="0" dirty="0">
                <a:effectLst>
                  <a:outerShdw blurRad="38100" dist="38100" dir="2700000" algn="tl">
                    <a:srgbClr val="C0C0C0"/>
                  </a:outerShdw>
                </a:effectLst>
              </a:rPr>
              <a:t> ≡ 2 (mod 13). Because </a:t>
            </a:r>
            <a:r>
              <a:rPr lang="en-US" sz="2400" i="0" dirty="0" err="1">
                <a:effectLst>
                  <a:outerShdw blurRad="38100" dist="38100" dir="2700000" algn="tl">
                    <a:srgbClr val="C0C0C0"/>
                  </a:outerShdw>
                </a:effectLst>
              </a:rPr>
              <a:t>gcd</a:t>
            </a:r>
            <a:r>
              <a:rPr lang="en-US" sz="2400" i="0" dirty="0">
                <a:effectLst>
                  <a:outerShdw blurRad="38100" dist="38100" dir="2700000" algn="tl">
                    <a:srgbClr val="C0C0C0"/>
                  </a:outerShdw>
                </a:effectLst>
              </a:rPr>
              <a:t> (3, 13) = 1, the equation has only one solution, which is </a:t>
            </a:r>
            <a:r>
              <a:rPr lang="en-US" sz="2400" dirty="0">
                <a:effectLst>
                  <a:outerShdw blurRad="38100" dist="38100" dir="2700000" algn="tl">
                    <a:srgbClr val="C0C0C0"/>
                  </a:outerShdw>
                </a:effectLst>
              </a:rPr>
              <a:t>x</a:t>
            </a:r>
            <a:r>
              <a:rPr lang="en-US" sz="2400" i="0" baseline="-18000" dirty="0">
                <a:effectLst>
                  <a:outerShdw blurRad="38100" dist="38100" dir="2700000" algn="tl">
                    <a:srgbClr val="C0C0C0"/>
                  </a:outerShdw>
                </a:effectLst>
              </a:rPr>
              <a:t>0</a:t>
            </a:r>
            <a:r>
              <a:rPr lang="en-US" sz="2400" i="0" dirty="0">
                <a:effectLst>
                  <a:outerShdw blurRad="38100" dist="38100" dir="2700000" algn="tl">
                    <a:srgbClr val="C0C0C0"/>
                  </a:outerShdw>
                </a:effectLst>
              </a:rPr>
              <a:t> = (2 × 3</a:t>
            </a:r>
            <a:r>
              <a:rPr lang="en-US" sz="2400" i="0" baseline="28000" dirty="0">
                <a:effectLst>
                  <a:outerShdw blurRad="38100" dist="38100" dir="2700000" algn="tl">
                    <a:srgbClr val="C0C0C0"/>
                  </a:outerShdw>
                </a:effectLst>
              </a:rPr>
              <a:t>−1</a:t>
            </a:r>
            <a:r>
              <a:rPr lang="en-US" sz="2400" i="0" dirty="0">
                <a:effectLst>
                  <a:outerShdw blurRad="38100" dist="38100" dir="2700000" algn="tl">
                    <a:srgbClr val="C0C0C0"/>
                  </a:outerShdw>
                </a:effectLst>
              </a:rPr>
              <a:t>) mod 13 = 18 mod 13 = 5. We can see that the answer satisfies the original equation: </a:t>
            </a:r>
            <a:br>
              <a:rPr lang="en-US" sz="2400" i="0" dirty="0">
                <a:effectLst>
                  <a:outerShdw blurRad="38100" dist="38100" dir="2700000" algn="tl">
                    <a:srgbClr val="C0C0C0"/>
                  </a:outerShdw>
                </a:effectLst>
              </a:rPr>
            </a:br>
            <a:r>
              <a:rPr lang="en-US" sz="2400" i="0" dirty="0">
                <a:effectLst>
                  <a:outerShdw blurRad="38100" dist="38100" dir="2700000" algn="tl">
                    <a:srgbClr val="C0C0C0"/>
                  </a:outerShdw>
                </a:effectLst>
              </a:rPr>
              <a:t>3 × 5 + 4 ≡ 6 (mod 13).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28111"/>
                                        </p:tgtEl>
                                        <p:attrNameLst>
                                          <p:attrName>style.visibility</p:attrName>
                                        </p:attrNameLst>
                                      </p:cBhvr>
                                      <p:to>
                                        <p:strVal val="visible"/>
                                      </p:to>
                                    </p:set>
                                    <p:anim calcmode="lin" valueType="num">
                                      <p:cBhvr additive="base">
                                        <p:cTn id="7" dur="500" fill="hold"/>
                                        <p:tgtEl>
                                          <p:spTgt spid="1028111"/>
                                        </p:tgtEl>
                                        <p:attrNameLst>
                                          <p:attrName>ppt_x</p:attrName>
                                        </p:attrNameLst>
                                      </p:cBhvr>
                                      <p:tavLst>
                                        <p:tav tm="0">
                                          <p:val>
                                            <p:strVal val="#ppt_x"/>
                                          </p:val>
                                        </p:tav>
                                        <p:tav tm="100000">
                                          <p:val>
                                            <p:strVal val="#ppt_x"/>
                                          </p:val>
                                        </p:tav>
                                      </p:tavLst>
                                    </p:anim>
                                    <p:anim calcmode="lin" valueType="num">
                                      <p:cBhvr additive="base">
                                        <p:cTn id="8" dur="500" fill="hold"/>
                                        <p:tgtEl>
                                          <p:spTgt spid="10281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81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1"/>
          <p:cNvSpPr>
            <a:spLocks noGrp="1"/>
          </p:cNvSpPr>
          <p:nvPr>
            <p:ph type="sldNum" sz="quarter" idx="10"/>
          </p:nvPr>
        </p:nvSpPr>
        <p:spPr>
          <a:noFill/>
        </p:spPr>
        <p:txBody>
          <a:bodyPr/>
          <a:lstStyle/>
          <a:p>
            <a:r>
              <a:rPr lang="en-US" altLang="en-US"/>
              <a:t>2.</a:t>
            </a:r>
            <a:fld id="{450BD81C-D5A6-4D2E-A4BC-44A86C8001FE}" type="slidenum">
              <a:rPr lang="en-US" altLang="en-US"/>
              <a:pPr/>
              <a:t>8</a:t>
            </a:fld>
            <a:endParaRPr lang="en-US" altLang="en-US"/>
          </a:p>
        </p:txBody>
      </p:sp>
      <p:sp>
        <p:nvSpPr>
          <p:cNvPr id="10243"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10244"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10245"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10246"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10247"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10248"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10249"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10250" name="Rectangle 9"/>
          <p:cNvSpPr>
            <a:spLocks noChangeArrowheads="1"/>
          </p:cNvSpPr>
          <p:nvPr/>
        </p:nvSpPr>
        <p:spPr bwMode="auto">
          <a:xfrm>
            <a:off x="228600" y="1065213"/>
            <a:ext cx="8686800" cy="822325"/>
          </a:xfrm>
          <a:prstGeom prst="rect">
            <a:avLst/>
          </a:prstGeom>
          <a:solidFill>
            <a:schemeClr val="bg1"/>
          </a:solidFill>
          <a:ln w="9525">
            <a:noFill/>
            <a:miter lim="800000"/>
            <a:headEnd/>
            <a:tailEnd/>
          </a:ln>
        </p:spPr>
        <p:txBody>
          <a:bodyPr>
            <a:spAutoFit/>
          </a:bodyPr>
          <a:lstStyle/>
          <a:p>
            <a:pPr algn="just"/>
            <a:r>
              <a:rPr lang="en-US" altLang="en-US" sz="2400"/>
              <a:t>Assume that a = 255 and n = 11. We can find q = 23 and R = 2 using the division algorithm.</a:t>
            </a:r>
          </a:p>
        </p:txBody>
      </p:sp>
      <p:sp>
        <p:nvSpPr>
          <p:cNvPr id="10251" name="Text Box 10"/>
          <p:cNvSpPr txBox="1">
            <a:spLocks noChangeArrowheads="1"/>
          </p:cNvSpPr>
          <p:nvPr/>
        </p:nvSpPr>
        <p:spPr bwMode="auto">
          <a:xfrm>
            <a:off x="1143000" y="74613"/>
            <a:ext cx="2960688" cy="579437"/>
          </a:xfrm>
          <a:prstGeom prst="rect">
            <a:avLst/>
          </a:prstGeom>
          <a:noFill/>
          <a:ln w="9525">
            <a:noFill/>
            <a:miter lim="800000"/>
            <a:headEnd/>
            <a:tailEnd/>
          </a:ln>
        </p:spPr>
        <p:txBody>
          <a:bodyPr wrap="none">
            <a:spAutoFit/>
          </a:bodyPr>
          <a:lstStyle/>
          <a:p>
            <a:r>
              <a:rPr lang="en-US" altLang="en-US" sz="3200"/>
              <a:t>2.1.3  Continued</a:t>
            </a:r>
          </a:p>
        </p:txBody>
      </p:sp>
      <p:pic>
        <p:nvPicPr>
          <p:cNvPr id="10252" name="Picture 11"/>
          <p:cNvPicPr>
            <a:picLocks noChangeAspect="1" noChangeArrowheads="1"/>
          </p:cNvPicPr>
          <p:nvPr/>
        </p:nvPicPr>
        <p:blipFill>
          <a:blip r:embed="rId3"/>
          <a:srcRect/>
          <a:stretch>
            <a:fillRect/>
          </a:stretch>
        </p:blipFill>
        <p:spPr bwMode="auto">
          <a:xfrm>
            <a:off x="1403350" y="3079750"/>
            <a:ext cx="5073650" cy="3092450"/>
          </a:xfrm>
          <a:prstGeom prst="rect">
            <a:avLst/>
          </a:prstGeom>
          <a:noFill/>
          <a:ln w="9525">
            <a:noFill/>
            <a:miter lim="800000"/>
            <a:headEnd/>
            <a:tailEnd/>
          </a:ln>
        </p:spPr>
      </p:pic>
      <p:sp>
        <p:nvSpPr>
          <p:cNvPr id="10253" name="Text Box 12"/>
          <p:cNvSpPr txBox="1">
            <a:spLocks noChangeArrowheads="1"/>
          </p:cNvSpPr>
          <p:nvPr/>
        </p:nvSpPr>
        <p:spPr bwMode="auto">
          <a:xfrm>
            <a:off x="1143000" y="2209800"/>
            <a:ext cx="7158038" cy="457200"/>
          </a:xfrm>
          <a:prstGeom prst="rect">
            <a:avLst/>
          </a:prstGeom>
          <a:noFill/>
          <a:ln w="9525">
            <a:noFill/>
            <a:miter lim="800000"/>
            <a:headEnd/>
            <a:tailEnd/>
          </a:ln>
        </p:spPr>
        <p:txBody>
          <a:bodyPr wrap="none">
            <a:spAutoFit/>
          </a:bodyPr>
          <a:lstStyle/>
          <a:p>
            <a:r>
              <a:rPr lang="en-US" altLang="en-US" sz="2400" i="0">
                <a:solidFill>
                  <a:schemeClr val="folHlink"/>
                </a:solidFill>
              </a:rPr>
              <a:t>Figure 2.3  </a:t>
            </a:r>
            <a:r>
              <a:rPr lang="en-US" altLang="en-US" sz="2000"/>
              <a:t>Example 2.2, finding the quotient and the remainder</a:t>
            </a:r>
          </a:p>
        </p:txBody>
      </p:sp>
      <p:sp>
        <p:nvSpPr>
          <p:cNvPr id="10254" name="Text Box 13"/>
          <p:cNvSpPr txBox="1">
            <a:spLocks noChangeArrowheads="1"/>
          </p:cNvSpPr>
          <p:nvPr/>
        </p:nvSpPr>
        <p:spPr bwMode="auto">
          <a:xfrm>
            <a:off x="1143000" y="533400"/>
            <a:ext cx="1792288" cy="457200"/>
          </a:xfrm>
          <a:prstGeom prst="rect">
            <a:avLst/>
          </a:prstGeom>
          <a:solidFill>
            <a:schemeClr val="folHlink"/>
          </a:solidFill>
          <a:ln w="9525">
            <a:noFill/>
            <a:miter lim="800000"/>
            <a:headEnd/>
            <a:tailEnd/>
          </a:ln>
        </p:spPr>
        <p:txBody>
          <a:bodyPr wrap="none">
            <a:spAutoFit/>
          </a:bodyPr>
          <a:lstStyle/>
          <a:p>
            <a:r>
              <a:rPr lang="en-US" altLang="en-US" sz="2400" i="0">
                <a:solidFill>
                  <a:schemeClr val="bg1"/>
                </a:solidFill>
              </a:rPr>
              <a:t>Example 2.2</a:t>
            </a:r>
            <a:endParaRPr lang="en-US" altLang="en-US" sz="2000">
              <a:solidFill>
                <a:schemeClr val="bg1"/>
              </a:solidFill>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1"/>
          <p:cNvSpPr>
            <a:spLocks noGrp="1"/>
          </p:cNvSpPr>
          <p:nvPr>
            <p:ph type="sldNum" sz="quarter" idx="10"/>
          </p:nvPr>
        </p:nvSpPr>
        <p:spPr>
          <a:noFill/>
        </p:spPr>
        <p:txBody>
          <a:bodyPr/>
          <a:lstStyle/>
          <a:p>
            <a:r>
              <a:rPr lang="en-US" altLang="en-US"/>
              <a:t>2.</a:t>
            </a:r>
            <a:fld id="{FB09A238-EF97-4D0A-9671-582B69B0B5E7}" type="slidenum">
              <a:rPr lang="en-US" altLang="en-US"/>
              <a:pPr/>
              <a:t>80</a:t>
            </a:fld>
            <a:endParaRPr lang="en-US" altLang="en-US"/>
          </a:p>
        </p:txBody>
      </p:sp>
      <p:sp>
        <p:nvSpPr>
          <p:cNvPr id="84995"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84996"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84997"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84998"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84999"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85000"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85001"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85002" name="Text Box 9"/>
          <p:cNvSpPr txBox="1">
            <a:spLocks noChangeArrowheads="1"/>
          </p:cNvSpPr>
          <p:nvPr/>
        </p:nvSpPr>
        <p:spPr bwMode="auto">
          <a:xfrm>
            <a:off x="1143000" y="0"/>
            <a:ext cx="6991350" cy="579438"/>
          </a:xfrm>
          <a:prstGeom prst="rect">
            <a:avLst/>
          </a:prstGeom>
          <a:noFill/>
          <a:ln w="9525">
            <a:noFill/>
            <a:miter lim="800000"/>
            <a:headEnd/>
            <a:tailEnd/>
          </a:ln>
        </p:spPr>
        <p:txBody>
          <a:bodyPr wrap="none">
            <a:spAutoFit/>
          </a:bodyPr>
          <a:lstStyle/>
          <a:p>
            <a:r>
              <a:rPr lang="en-US" altLang="en-US" sz="3200">
                <a:solidFill>
                  <a:schemeClr val="hlink"/>
                </a:solidFill>
              </a:rPr>
              <a:t>2.4.2   Single-Variable Linear Equations</a:t>
            </a:r>
          </a:p>
        </p:txBody>
      </p:sp>
      <p:sp>
        <p:nvSpPr>
          <p:cNvPr id="1030154" name="Rectangle 10"/>
          <p:cNvSpPr>
            <a:spLocks noChangeArrowheads="1"/>
          </p:cNvSpPr>
          <p:nvPr/>
        </p:nvSpPr>
        <p:spPr bwMode="auto">
          <a:xfrm>
            <a:off x="304800" y="914400"/>
            <a:ext cx="8229600" cy="1373188"/>
          </a:xfrm>
          <a:prstGeom prst="rect">
            <a:avLst/>
          </a:prstGeom>
          <a:noFill/>
          <a:ln w="9525">
            <a:noFill/>
            <a:miter lim="800000"/>
            <a:headEnd/>
            <a:tailEnd/>
          </a:ln>
          <a:effectLst/>
        </p:spPr>
        <p:txBody>
          <a:bodyPr anchor="ctr">
            <a:spAutoFit/>
          </a:bodyPr>
          <a:lstStyle/>
          <a:p>
            <a:pPr algn="just" eaLnBrk="1" hangingPunct="1">
              <a:defRPr/>
            </a:pPr>
            <a:r>
              <a:rPr lang="en-US" sz="2800">
                <a:effectLst>
                  <a:outerShdw blurRad="38100" dist="38100" dir="2700000" algn="tl">
                    <a:srgbClr val="C0C0C0"/>
                  </a:outerShdw>
                </a:effectLst>
              </a:rPr>
              <a:t>We can also solve a set of linear equations with the same modulus if the matrix formed from the coefficients of the variables is invertible. </a:t>
            </a:r>
          </a:p>
        </p:txBody>
      </p:sp>
      <p:pic>
        <p:nvPicPr>
          <p:cNvPr id="85004" name="Picture 16"/>
          <p:cNvPicPr>
            <a:picLocks noChangeAspect="1" noChangeArrowheads="1"/>
          </p:cNvPicPr>
          <p:nvPr/>
        </p:nvPicPr>
        <p:blipFill>
          <a:blip r:embed="rId3"/>
          <a:srcRect/>
          <a:stretch>
            <a:fillRect/>
          </a:stretch>
        </p:blipFill>
        <p:spPr bwMode="auto">
          <a:xfrm>
            <a:off x="892175" y="2905125"/>
            <a:ext cx="7185025" cy="3876675"/>
          </a:xfrm>
          <a:prstGeom prst="rect">
            <a:avLst/>
          </a:prstGeom>
          <a:noFill/>
          <a:ln w="9525">
            <a:noFill/>
            <a:miter lim="800000"/>
            <a:headEnd/>
            <a:tailEnd/>
          </a:ln>
        </p:spPr>
      </p:pic>
      <p:sp>
        <p:nvSpPr>
          <p:cNvPr id="85005" name="Text Box 17"/>
          <p:cNvSpPr txBox="1">
            <a:spLocks noChangeArrowheads="1"/>
          </p:cNvSpPr>
          <p:nvPr/>
        </p:nvSpPr>
        <p:spPr bwMode="auto">
          <a:xfrm>
            <a:off x="2538413" y="2362200"/>
            <a:ext cx="4167187" cy="457200"/>
          </a:xfrm>
          <a:prstGeom prst="rect">
            <a:avLst/>
          </a:prstGeom>
          <a:noFill/>
          <a:ln w="9525">
            <a:noFill/>
            <a:miter lim="800000"/>
            <a:headEnd/>
            <a:tailEnd/>
          </a:ln>
        </p:spPr>
        <p:txBody>
          <a:bodyPr wrap="none">
            <a:spAutoFit/>
          </a:bodyPr>
          <a:lstStyle/>
          <a:p>
            <a:r>
              <a:rPr lang="en-US" altLang="en-US" sz="2400" i="0">
                <a:solidFill>
                  <a:schemeClr val="folHlink"/>
                </a:solidFill>
              </a:rPr>
              <a:t>Figure 2.27  </a:t>
            </a:r>
            <a:r>
              <a:rPr lang="en-US" altLang="en-US" sz="2000"/>
              <a:t>Set of linear equations</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Number Placeholder 1"/>
          <p:cNvSpPr>
            <a:spLocks noGrp="1"/>
          </p:cNvSpPr>
          <p:nvPr>
            <p:ph type="sldNum" sz="quarter" idx="10"/>
          </p:nvPr>
        </p:nvSpPr>
        <p:spPr>
          <a:noFill/>
        </p:spPr>
        <p:txBody>
          <a:bodyPr/>
          <a:lstStyle/>
          <a:p>
            <a:r>
              <a:rPr lang="en-US" altLang="en-US"/>
              <a:t>2.</a:t>
            </a:r>
            <a:fld id="{DBA87C67-8D73-4A56-8D1C-446B877456FD}" type="slidenum">
              <a:rPr lang="en-US" altLang="en-US"/>
              <a:pPr/>
              <a:t>81</a:t>
            </a:fld>
            <a:endParaRPr lang="en-US" altLang="en-US"/>
          </a:p>
        </p:txBody>
      </p:sp>
      <p:sp>
        <p:nvSpPr>
          <p:cNvPr id="86019" name="Text Box 2"/>
          <p:cNvSpPr txBox="1">
            <a:spLocks noChangeArrowheads="1"/>
          </p:cNvSpPr>
          <p:nvPr/>
        </p:nvSpPr>
        <p:spPr bwMode="auto">
          <a:xfrm>
            <a:off x="457200" y="1219200"/>
            <a:ext cx="1944688" cy="457200"/>
          </a:xfrm>
          <a:prstGeom prst="rect">
            <a:avLst/>
          </a:prstGeom>
          <a:solidFill>
            <a:schemeClr val="folHlink"/>
          </a:solidFill>
          <a:ln w="9525">
            <a:noFill/>
            <a:miter lim="800000"/>
            <a:headEnd/>
            <a:tailEnd/>
          </a:ln>
        </p:spPr>
        <p:txBody>
          <a:bodyPr wrap="none">
            <a:spAutoFit/>
          </a:bodyPr>
          <a:lstStyle/>
          <a:p>
            <a:r>
              <a:rPr lang="en-US" altLang="en-US" sz="2400" i="0">
                <a:solidFill>
                  <a:schemeClr val="bg1"/>
                </a:solidFill>
              </a:rPr>
              <a:t>Example 2.38</a:t>
            </a:r>
            <a:endParaRPr lang="en-US" altLang="en-US" sz="2000">
              <a:solidFill>
                <a:schemeClr val="bg1"/>
              </a:solidFill>
            </a:endParaRPr>
          </a:p>
        </p:txBody>
      </p:sp>
      <p:sp>
        <p:nvSpPr>
          <p:cNvPr id="86020" name="Rectangle 3"/>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86021"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86022" name="Rectangle 5"/>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86023"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86024"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86025" name="Rectangle 8"/>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86026"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86027" name="Text Box 10"/>
          <p:cNvSpPr txBox="1">
            <a:spLocks noChangeArrowheads="1"/>
          </p:cNvSpPr>
          <p:nvPr/>
        </p:nvSpPr>
        <p:spPr bwMode="auto">
          <a:xfrm>
            <a:off x="1143000" y="0"/>
            <a:ext cx="3062288" cy="579438"/>
          </a:xfrm>
          <a:prstGeom prst="rect">
            <a:avLst/>
          </a:prstGeom>
          <a:noFill/>
          <a:ln w="9525">
            <a:noFill/>
            <a:miter lim="800000"/>
            <a:headEnd/>
            <a:tailEnd/>
          </a:ln>
        </p:spPr>
        <p:txBody>
          <a:bodyPr wrap="none">
            <a:spAutoFit/>
          </a:bodyPr>
          <a:lstStyle/>
          <a:p>
            <a:r>
              <a:rPr lang="en-US" altLang="en-US" sz="3200"/>
              <a:t>2.4.2   Continued</a:t>
            </a:r>
          </a:p>
        </p:txBody>
      </p:sp>
      <p:sp>
        <p:nvSpPr>
          <p:cNvPr id="1034251" name="Rectangle 11"/>
          <p:cNvSpPr>
            <a:spLocks noChangeArrowheads="1"/>
          </p:cNvSpPr>
          <p:nvPr/>
        </p:nvSpPr>
        <p:spPr bwMode="auto">
          <a:xfrm>
            <a:off x="304800" y="1676400"/>
            <a:ext cx="8229600" cy="457200"/>
          </a:xfrm>
          <a:prstGeom prst="rect">
            <a:avLst/>
          </a:prstGeom>
          <a:noFill/>
          <a:ln w="9525">
            <a:noFill/>
            <a:miter lim="800000"/>
            <a:headEnd/>
            <a:tailEnd/>
          </a:ln>
          <a:effectLst/>
        </p:spPr>
        <p:txBody>
          <a:bodyPr anchor="ctr">
            <a:spAutoFit/>
          </a:bodyPr>
          <a:lstStyle/>
          <a:p>
            <a:pPr algn="just" eaLnBrk="1" hangingPunct="1">
              <a:defRPr/>
            </a:pPr>
            <a:r>
              <a:rPr lang="en-US" sz="2400" i="0">
                <a:effectLst>
                  <a:outerShdw blurRad="38100" dist="38100" dir="2700000" algn="tl">
                    <a:srgbClr val="C0C0C0"/>
                  </a:outerShdw>
                </a:effectLst>
              </a:rPr>
              <a:t>Solve the set of following three equations:</a:t>
            </a:r>
          </a:p>
        </p:txBody>
      </p:sp>
      <p:pic>
        <p:nvPicPr>
          <p:cNvPr id="86029" name="Picture 15"/>
          <p:cNvPicPr>
            <a:picLocks noChangeAspect="1" noChangeArrowheads="1"/>
          </p:cNvPicPr>
          <p:nvPr/>
        </p:nvPicPr>
        <p:blipFill>
          <a:blip r:embed="rId3"/>
          <a:srcRect/>
          <a:stretch>
            <a:fillRect/>
          </a:stretch>
        </p:blipFill>
        <p:spPr bwMode="auto">
          <a:xfrm>
            <a:off x="457200" y="2455863"/>
            <a:ext cx="3554413" cy="1277937"/>
          </a:xfrm>
          <a:prstGeom prst="rect">
            <a:avLst/>
          </a:prstGeom>
          <a:noFill/>
          <a:ln w="9525">
            <a:noFill/>
            <a:miter lim="800000"/>
            <a:headEnd/>
            <a:tailEnd/>
          </a:ln>
        </p:spPr>
      </p:pic>
      <p:sp>
        <p:nvSpPr>
          <p:cNvPr id="1034257" name="Rectangle 17"/>
          <p:cNvSpPr>
            <a:spLocks noChangeArrowheads="1"/>
          </p:cNvSpPr>
          <p:nvPr/>
        </p:nvSpPr>
        <p:spPr bwMode="auto">
          <a:xfrm>
            <a:off x="457200" y="4224338"/>
            <a:ext cx="8229600" cy="1187450"/>
          </a:xfrm>
          <a:prstGeom prst="rect">
            <a:avLst/>
          </a:prstGeom>
          <a:noFill/>
          <a:ln w="9525">
            <a:noFill/>
            <a:miter lim="800000"/>
            <a:headEnd/>
            <a:tailEnd/>
          </a:ln>
          <a:effectLst/>
        </p:spPr>
        <p:txBody>
          <a:bodyPr anchor="ctr">
            <a:spAutoFit/>
          </a:bodyPr>
          <a:lstStyle/>
          <a:p>
            <a:pPr algn="just" eaLnBrk="1" hangingPunct="1">
              <a:defRPr/>
            </a:pPr>
            <a:r>
              <a:rPr lang="en-US" sz="2400" i="0" dirty="0">
                <a:effectLst>
                  <a:outerShdw blurRad="38100" dist="38100" dir="2700000" algn="tl">
                    <a:srgbClr val="C0C0C0"/>
                  </a:outerShdw>
                </a:effectLst>
              </a:rPr>
              <a:t>The result is </a:t>
            </a:r>
            <a:r>
              <a:rPr lang="en-US" sz="2400" dirty="0">
                <a:effectLst>
                  <a:outerShdw blurRad="38100" dist="38100" dir="2700000" algn="tl">
                    <a:srgbClr val="C0C0C0"/>
                  </a:outerShdw>
                </a:effectLst>
              </a:rPr>
              <a:t>x</a:t>
            </a:r>
            <a:r>
              <a:rPr lang="en-US" sz="2400" i="0" dirty="0">
                <a:effectLst>
                  <a:outerShdw blurRad="38100" dist="38100" dir="2700000" algn="tl">
                    <a:srgbClr val="C0C0C0"/>
                  </a:outerShdw>
                </a:effectLst>
              </a:rPr>
              <a:t> ≡ 15 (mod 16), </a:t>
            </a:r>
            <a:r>
              <a:rPr lang="en-US" sz="2400" dirty="0">
                <a:effectLst>
                  <a:outerShdw blurRad="38100" dist="38100" dir="2700000" algn="tl">
                    <a:srgbClr val="C0C0C0"/>
                  </a:outerShdw>
                </a:effectLst>
              </a:rPr>
              <a:t>y</a:t>
            </a:r>
            <a:r>
              <a:rPr lang="en-US" sz="2400" i="0" dirty="0">
                <a:effectLst>
                  <a:outerShdw blurRad="38100" dist="38100" dir="2700000" algn="tl">
                    <a:srgbClr val="C0C0C0"/>
                  </a:outerShdw>
                </a:effectLst>
              </a:rPr>
              <a:t> ≡ 4 (mod 16), and </a:t>
            </a:r>
            <a:r>
              <a:rPr lang="en-US" sz="2400" dirty="0">
                <a:effectLst>
                  <a:outerShdw blurRad="38100" dist="38100" dir="2700000" algn="tl">
                    <a:srgbClr val="C0C0C0"/>
                  </a:outerShdw>
                </a:effectLst>
              </a:rPr>
              <a:t>z</a:t>
            </a:r>
            <a:r>
              <a:rPr lang="en-US" sz="2400" i="0" dirty="0">
                <a:effectLst>
                  <a:outerShdw blurRad="38100" dist="38100" dir="2700000" algn="tl">
                    <a:srgbClr val="C0C0C0"/>
                  </a:outerShdw>
                </a:effectLst>
              </a:rPr>
              <a:t> ≡ 14 (mod 16). We can check the answer by inserting these values into the equations.</a:t>
            </a:r>
          </a:p>
        </p:txBody>
      </p:sp>
      <p:sp>
        <p:nvSpPr>
          <p:cNvPr id="1034258" name="Rectangle 18"/>
          <p:cNvSpPr>
            <a:spLocks noChangeArrowheads="1"/>
          </p:cNvSpPr>
          <p:nvPr/>
        </p:nvSpPr>
        <p:spPr bwMode="auto">
          <a:xfrm>
            <a:off x="533400" y="3733800"/>
            <a:ext cx="1600200" cy="457200"/>
          </a:xfrm>
          <a:prstGeom prst="rect">
            <a:avLst/>
          </a:prstGeom>
          <a:noFill/>
          <a:ln w="9525">
            <a:noFill/>
            <a:miter lim="800000"/>
            <a:headEnd/>
            <a:tailEnd/>
          </a:ln>
          <a:effectLst/>
        </p:spPr>
        <p:txBody>
          <a:bodyPr anchor="ctr">
            <a:spAutoFit/>
          </a:bodyPr>
          <a:lstStyle/>
          <a:p>
            <a:pPr algn="just" eaLnBrk="1" hangingPunct="1">
              <a:defRPr/>
            </a:pPr>
            <a:r>
              <a:rPr lang="en-US" sz="2400" i="0">
                <a:solidFill>
                  <a:schemeClr val="hlink"/>
                </a:solidFill>
                <a:effectLst>
                  <a:outerShdw blurRad="38100" dist="38100" dir="2700000" algn="tl">
                    <a:srgbClr val="C0C0C0"/>
                  </a:outerShdw>
                </a:effectLst>
              </a:rPr>
              <a:t>Solution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34257"/>
                                        </p:tgtEl>
                                        <p:attrNameLst>
                                          <p:attrName>style.visibility</p:attrName>
                                        </p:attrNameLst>
                                      </p:cBhvr>
                                      <p:to>
                                        <p:strVal val="visible"/>
                                      </p:to>
                                    </p:set>
                                    <p:anim calcmode="lin" valueType="num">
                                      <p:cBhvr additive="base">
                                        <p:cTn id="7" dur="500" fill="hold"/>
                                        <p:tgtEl>
                                          <p:spTgt spid="1034257"/>
                                        </p:tgtEl>
                                        <p:attrNameLst>
                                          <p:attrName>ppt_x</p:attrName>
                                        </p:attrNameLst>
                                      </p:cBhvr>
                                      <p:tavLst>
                                        <p:tav tm="0">
                                          <p:val>
                                            <p:strVal val="#ppt_x"/>
                                          </p:val>
                                        </p:tav>
                                        <p:tav tm="100000">
                                          <p:val>
                                            <p:strVal val="#ppt_x"/>
                                          </p:val>
                                        </p:tav>
                                      </p:tavLst>
                                    </p:anim>
                                    <p:anim calcmode="lin" valueType="num">
                                      <p:cBhvr additive="base">
                                        <p:cTn id="8" dur="500" fill="hold"/>
                                        <p:tgtEl>
                                          <p:spTgt spid="10342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5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1"/>
          <p:cNvSpPr>
            <a:spLocks noGrp="1"/>
          </p:cNvSpPr>
          <p:nvPr>
            <p:ph type="sldNum" sz="quarter" idx="10"/>
          </p:nvPr>
        </p:nvSpPr>
        <p:spPr>
          <a:noFill/>
        </p:spPr>
        <p:txBody>
          <a:bodyPr/>
          <a:lstStyle/>
          <a:p>
            <a:r>
              <a:rPr lang="en-US" altLang="en-US"/>
              <a:t>2.</a:t>
            </a:r>
            <a:fld id="{44C6CEBF-CBE3-4917-8A61-69B406ECED2A}" type="slidenum">
              <a:rPr lang="en-US" altLang="en-US"/>
              <a:pPr/>
              <a:t>9</a:t>
            </a:fld>
            <a:endParaRPr lang="en-US" altLang="en-US"/>
          </a:p>
        </p:txBody>
      </p:sp>
      <p:sp>
        <p:nvSpPr>
          <p:cNvPr id="11267"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11268"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11269"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11270"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11271"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11272"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11273"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altLang="en-US" sz="2400" b="0" i="0">
              <a:latin typeface="Tahoma" pitchFamily="34" charset="0"/>
            </a:endParaRPr>
          </a:p>
        </p:txBody>
      </p:sp>
      <p:sp>
        <p:nvSpPr>
          <p:cNvPr id="11274" name="Text Box 10"/>
          <p:cNvSpPr txBox="1">
            <a:spLocks noChangeArrowheads="1"/>
          </p:cNvSpPr>
          <p:nvPr/>
        </p:nvSpPr>
        <p:spPr bwMode="auto">
          <a:xfrm>
            <a:off x="1143000" y="74613"/>
            <a:ext cx="2960688" cy="579437"/>
          </a:xfrm>
          <a:prstGeom prst="rect">
            <a:avLst/>
          </a:prstGeom>
          <a:noFill/>
          <a:ln w="9525">
            <a:noFill/>
            <a:miter lim="800000"/>
            <a:headEnd/>
            <a:tailEnd/>
          </a:ln>
        </p:spPr>
        <p:txBody>
          <a:bodyPr wrap="none">
            <a:spAutoFit/>
          </a:bodyPr>
          <a:lstStyle/>
          <a:p>
            <a:r>
              <a:rPr lang="en-US" altLang="en-US" sz="3200"/>
              <a:t>2.1.3  Continued</a:t>
            </a:r>
          </a:p>
        </p:txBody>
      </p:sp>
      <p:sp>
        <p:nvSpPr>
          <p:cNvPr id="11275" name="Text Box 12"/>
          <p:cNvSpPr txBox="1">
            <a:spLocks noChangeArrowheads="1"/>
          </p:cNvSpPr>
          <p:nvPr/>
        </p:nvSpPr>
        <p:spPr bwMode="auto">
          <a:xfrm>
            <a:off x="1143000" y="609600"/>
            <a:ext cx="4494213" cy="457200"/>
          </a:xfrm>
          <a:prstGeom prst="rect">
            <a:avLst/>
          </a:prstGeom>
          <a:noFill/>
          <a:ln w="9525">
            <a:noFill/>
            <a:miter lim="800000"/>
            <a:headEnd/>
            <a:tailEnd/>
          </a:ln>
        </p:spPr>
        <p:txBody>
          <a:bodyPr wrap="none">
            <a:spAutoFit/>
          </a:bodyPr>
          <a:lstStyle/>
          <a:p>
            <a:r>
              <a:rPr lang="en-US" altLang="en-US" sz="2400" i="0">
                <a:solidFill>
                  <a:schemeClr val="folHlink"/>
                </a:solidFill>
              </a:rPr>
              <a:t>Figure 2.4 </a:t>
            </a:r>
            <a:r>
              <a:rPr lang="en-US" altLang="en-US"/>
              <a:t>Division algorithm for integers</a:t>
            </a:r>
          </a:p>
        </p:txBody>
      </p:sp>
      <p:pic>
        <p:nvPicPr>
          <p:cNvPr id="11276" name="Picture 13"/>
          <p:cNvPicPr>
            <a:picLocks noChangeAspect="1" noChangeArrowheads="1"/>
          </p:cNvPicPr>
          <p:nvPr/>
        </p:nvPicPr>
        <p:blipFill>
          <a:blip r:embed="rId3"/>
          <a:srcRect/>
          <a:stretch>
            <a:fillRect/>
          </a:stretch>
        </p:blipFill>
        <p:spPr bwMode="auto">
          <a:xfrm>
            <a:off x="1409700" y="2362200"/>
            <a:ext cx="6362700" cy="31734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1"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1"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3533</TotalTime>
  <Words>3027</Words>
  <Application>Microsoft Office PowerPoint</Application>
  <PresentationFormat>On-screen Show (4:3)</PresentationFormat>
  <Paragraphs>500</Paragraphs>
  <Slides>81</Slides>
  <Notes>81</Notes>
  <HiddenSlides>4</HiddenSlides>
  <MMClips>0</MMClips>
  <ScaleCrop>false</ScaleCrop>
  <HeadingPairs>
    <vt:vector size="4" baseType="variant">
      <vt:variant>
        <vt:lpstr>Theme</vt:lpstr>
      </vt:variant>
      <vt:variant>
        <vt:i4>1</vt:i4>
      </vt:variant>
      <vt:variant>
        <vt:lpstr>Slide Titles</vt:lpstr>
      </vt:variant>
      <vt:variant>
        <vt:i4>81</vt:i4>
      </vt:variant>
    </vt:vector>
  </HeadingPairs>
  <TitlesOfParts>
    <vt:vector size="82" baseType="lpstr">
      <vt:lpstr>Blends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aag</cp:lastModifiedBy>
  <cp:revision>193</cp:revision>
  <dcterms:created xsi:type="dcterms:W3CDTF">2000-01-15T04:50:39Z</dcterms:created>
  <dcterms:modified xsi:type="dcterms:W3CDTF">2019-09-06T05:00:38Z</dcterms:modified>
</cp:coreProperties>
</file>