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Shreyam Shah"/>
  <p:cmAuthor clrIdx="1" id="1" initials="" lastIdx="2" name="Vishal Raman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schemas.openxmlformats.org/officeDocument/2006/relationships/font" Target="fonts/OldStandardT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1-15T13:28:24.506">
    <p:pos x="196" y="738"/>
    <p:text>https://www.edureka.co/blog/hive-commands-with-examples
https://data-flair.training/blogs/apache-hive-architecture/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11-15T15:11:22.897">
    <p:pos x="0" y="418"/>
    <p:text>https://data-flair.training/blogs/apache-hive-architecture/</p:text>
  </p:cm>
  <p:cm authorId="1" idx="1" dt="2019-11-15T15:10:47.406">
    <p:pos x="0" y="418"/>
    <p:text>_Marked as resolved_</p:text>
  </p:cm>
  <p:cm authorId="1" idx="2" dt="2019-11-15T15:11:22.897">
    <p:pos x="0" y="418"/>
    <p:text>_Re-opened_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9-11-15T14:00:54.014">
    <p:pos x="196" y="738"/>
    <p:text>https://www.tutorialspoint.com/hive/hive_create_database.htm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d755b2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d755b2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8d755b2e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8d755b2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8d755b2e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8d755b2e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8d755b2e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8d755b2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8d755fc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8d755fc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68a775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68a775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60d752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60d752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edureka.co/blog/hive-commands-with-examples" TargetMode="External"/><Relationship Id="rId4" Type="http://schemas.openxmlformats.org/officeDocument/2006/relationships/hyperlink" Target="https://data-flair.training/blogs/apache-hive-architecture/" TargetMode="External"/><Relationship Id="rId5" Type="http://schemas.openxmlformats.org/officeDocument/2006/relationships/hyperlink" Target="https://www.tutorialspoint.com/hive/hive_create_database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2628600"/>
            <a:ext cx="8118600" cy="7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By: Vishal Ramane - 2019430010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       Shreyam Shah - 2019430011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275" y="1787275"/>
            <a:ext cx="161925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5715025" y="1728650"/>
            <a:ext cx="33252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Outline </a:t>
            </a:r>
            <a:r>
              <a:rPr lang="en" sz="15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sz="15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About Hive.</a:t>
            </a:r>
            <a:endParaRPr sz="15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Architecture</a:t>
            </a:r>
            <a:endParaRPr sz="15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Basic Commands</a:t>
            </a:r>
            <a:endParaRPr sz="15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4A4A4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IS HIVE?</a:t>
            </a:r>
            <a:endParaRPr b="1" sz="1200">
              <a:solidFill>
                <a:srgbClr val="4A4A4A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An </a:t>
            </a:r>
            <a:r>
              <a:rPr b="1" lang="en" sz="1200">
                <a:solidFill>
                  <a:srgbClr val="4A4A4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ETL and Data warehouse system </a:t>
            </a: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built to work on Hadoop.</a:t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Used to </a:t>
            </a:r>
            <a:r>
              <a:rPr b="1" lang="en" sz="1200">
                <a:solidFill>
                  <a:srgbClr val="4A4A4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query </a:t>
            </a: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1200">
                <a:solidFill>
                  <a:srgbClr val="4A4A4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manage large datasets</a:t>
            </a: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residing in </a:t>
            </a:r>
            <a:r>
              <a:rPr b="1" lang="en" sz="1200">
                <a:solidFill>
                  <a:srgbClr val="4A4A4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distributed </a:t>
            </a: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storage</a:t>
            </a: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Provides </a:t>
            </a:r>
            <a:r>
              <a:rPr b="1" lang="en" sz="1200">
                <a:solidFill>
                  <a:srgbClr val="4A4A4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mechanism to give structure  to the data</a:t>
            </a: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in Hadoop and,</a:t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 query that data using a SQL-like language called </a:t>
            </a:r>
            <a:r>
              <a:rPr b="1" lang="en" sz="1200">
                <a:solidFill>
                  <a:srgbClr val="4A4A4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HiveQL </a:t>
            </a: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n" sz="1200">
                <a:solidFill>
                  <a:srgbClr val="4A4A4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HQL</a:t>
            </a: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4A4A4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WHY HIVE ?</a:t>
            </a:r>
            <a:endParaRPr b="1" sz="1200">
              <a:solidFill>
                <a:srgbClr val="4A4A4A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 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makes job easy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for performing operations like: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200"/>
              <a:buFont typeface="Montserrat"/>
              <a:buChar char="■"/>
            </a:pP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Analysis 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of huge datasets.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200"/>
              <a:buFont typeface="Montserrat"/>
              <a:buChar char="■"/>
            </a:pP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Ad-hoc 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queries.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200"/>
              <a:buFont typeface="Montserrat"/>
              <a:buChar char="■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Data 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encapsulation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Tables in HIVE are similar to tables in a relational database.	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Montserrat"/>
              <a:buChar char="■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Transition from SQL to HiveQL is easy.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Montserrat"/>
              <a:buChar char="■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HQL allows to write Custom MapReduce Framework for sophisticated tasks.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152400" y="515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Architecture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64750"/>
            <a:ext cx="9059674" cy="43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224850" y="51550"/>
            <a:ext cx="3157200" cy="1179900"/>
          </a:xfrm>
          <a:prstGeom prst="wedgeRectCallout">
            <a:avLst>
              <a:gd fmla="val -21513" name="adj1"/>
              <a:gd fmla="val 8017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Montserrat"/>
              <a:buChar char="●"/>
            </a:pPr>
            <a:r>
              <a:rPr lang="en" sz="1050">
                <a:latin typeface="Montserrat"/>
                <a:ea typeface="Montserrat"/>
                <a:cs typeface="Montserrat"/>
                <a:sym typeface="Montserrat"/>
              </a:rPr>
              <a:t>Provides 3 Drivers.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Montserrat"/>
              <a:buChar char="●"/>
            </a:pPr>
            <a:r>
              <a:rPr lang="en" sz="1050">
                <a:latin typeface="Montserrat"/>
                <a:ea typeface="Montserrat"/>
                <a:cs typeface="Montserrat"/>
                <a:sym typeface="Montserrat"/>
              </a:rPr>
              <a:t>Thrift , JDBC,ODBC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Montserrat"/>
              <a:buChar char="●"/>
            </a:pPr>
            <a:r>
              <a:rPr lang="en" sz="1050">
                <a:latin typeface="Montserrat"/>
                <a:ea typeface="Montserrat"/>
                <a:cs typeface="Montserrat"/>
                <a:sym typeface="Montserrat"/>
              </a:rPr>
              <a:t>Which are used to communicate with applications built using any language.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988700" y="51550"/>
            <a:ext cx="3157200" cy="1179900"/>
          </a:xfrm>
          <a:prstGeom prst="wedgeRectCallout">
            <a:avLst>
              <a:gd fmla="val -27230" name="adj1"/>
              <a:gd fmla="val 61908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Thrift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Interface definition language.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Montserrat"/>
              <a:buChar char="○"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Binary communication protocol. 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Montserrat"/>
              <a:buChar char="○"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define and create services for numerous languages.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134050" y="51550"/>
            <a:ext cx="4775700" cy="1179900"/>
          </a:xfrm>
          <a:prstGeom prst="wedgeRectCallout">
            <a:avLst>
              <a:gd fmla="val -21212" name="adj1"/>
              <a:gd fmla="val 67705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Montserrat"/>
              <a:buChar char="●"/>
            </a:pPr>
            <a:r>
              <a:rPr b="1" lang="en" sz="1050">
                <a:latin typeface="Montserrat"/>
                <a:ea typeface="Montserrat"/>
                <a:cs typeface="Montserrat"/>
                <a:sym typeface="Montserrat"/>
              </a:rPr>
              <a:t>JDBC</a:t>
            </a:r>
            <a:r>
              <a:rPr lang="en" sz="105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Font typeface="Montserrat"/>
              <a:buChar char="○"/>
            </a:pPr>
            <a:r>
              <a:rPr lang="en" sz="1050">
                <a:latin typeface="Montserrat"/>
                <a:ea typeface="Montserrat"/>
                <a:cs typeface="Montserrat"/>
                <a:sym typeface="Montserrat"/>
              </a:rPr>
              <a:t>allows Java applications to connect to Hive.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Font typeface="Montserrat"/>
              <a:buChar char="○"/>
            </a:pPr>
            <a:r>
              <a:rPr i="1"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class apache.hadoop.hive.jdbc.HiveDriver</a:t>
            </a:r>
            <a:endParaRPr i="1"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ontserrat"/>
              <a:buChar char="●"/>
            </a:pPr>
            <a:r>
              <a:rPr b="1"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ODBC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ontserrat"/>
              <a:buChar char="○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allows applications that support ODBC protocol to connect to Hive.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ontserrat"/>
              <a:buChar char="○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Uses Thrift to communicate with Hive Driver.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009325" y="755375"/>
            <a:ext cx="4050300" cy="1478400"/>
          </a:xfrm>
          <a:prstGeom prst="wedgeRectCallout">
            <a:avLst>
              <a:gd fmla="val -8529" name="adj1"/>
              <a:gd fmla="val 61469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Montserrat"/>
              <a:buChar char="●"/>
            </a:pPr>
            <a:r>
              <a:rPr b="1"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CLI 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Font typeface="Montserrat"/>
              <a:buChar char="○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Default </a:t>
            </a:r>
            <a:r>
              <a:rPr b="1"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shell 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that Hive provides.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Font typeface="Montserrat"/>
              <a:buChar char="○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Can execute Hive queries and command directly.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ontserrat"/>
              <a:buChar char="●"/>
            </a:pPr>
            <a:r>
              <a:rPr b="1"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Hive Server:</a:t>
            </a:r>
            <a:endParaRPr b="1"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ontserrat"/>
              <a:buChar char="○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built on Apache Thrift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ontserrat"/>
              <a:buChar char="○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Allows different clients to submit requests and retrieve the final result.</a:t>
            </a:r>
            <a:endParaRPr b="1"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24850" y="1053875"/>
            <a:ext cx="3157200" cy="1179900"/>
          </a:xfrm>
          <a:prstGeom prst="wedgeRectCallout">
            <a:avLst>
              <a:gd fmla="val -771" name="adj1"/>
              <a:gd fmla="val 66588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Montserrat"/>
              <a:buChar char="●"/>
            </a:pPr>
            <a:r>
              <a:rPr b="1"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Hive Web Interface: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Font typeface="Montserrat"/>
              <a:buChar char="○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provides web based GUI for executing Hive queries and commands.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24850" y="862150"/>
            <a:ext cx="3408300" cy="3816600"/>
          </a:xfrm>
          <a:prstGeom prst="wedgeRectCallout">
            <a:avLst>
              <a:gd fmla="val 60924" name="adj1"/>
              <a:gd fmla="val 2932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ontserrat"/>
              <a:buChar char="●"/>
            </a:pPr>
            <a:r>
              <a:rPr b="1"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Hive Driver :</a:t>
            </a:r>
            <a:endParaRPr b="1"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ontserrat"/>
              <a:buChar char="○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Responsible for receiving the queries from client drivers.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ontserrat"/>
              <a:buChar char="○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driver passes the query to the compiler.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ontserrat"/>
              <a:buChar char="○"/>
            </a:pPr>
            <a:r>
              <a:rPr b="1"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Compiler :</a:t>
            </a:r>
            <a:endParaRPr b="1"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ontserrat"/>
              <a:buChar char="■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Parsing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ontserrat"/>
              <a:buChar char="■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type checking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ontserrat"/>
              <a:buChar char="■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semantic analysis (using </a:t>
            </a:r>
            <a:r>
              <a:rPr b="1"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metastore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ontserrat"/>
              <a:buChar char="○"/>
            </a:pPr>
            <a:r>
              <a:rPr b="1"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Optimizer :</a:t>
            </a:r>
            <a:endParaRPr b="1"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ontserrat"/>
              <a:buChar char="■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optimized logical plan in the form of a DAG of MapReduce and HDFS tasks.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ontserrat"/>
              <a:buChar char="○"/>
            </a:pPr>
            <a:r>
              <a:rPr b="1"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Executor:</a:t>
            </a:r>
            <a:endParaRPr b="1"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ontserrat"/>
              <a:buChar char="■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execution engine executes these tasks,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ontserrat"/>
              <a:buChar char="■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 the order of their dependencies.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145900" y="1510750"/>
            <a:ext cx="3157200" cy="1348800"/>
          </a:xfrm>
          <a:prstGeom prst="wedgeRectCallout">
            <a:avLst>
              <a:gd fmla="val -53684" name="adj1"/>
              <a:gd fmla="val 83656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Metastore :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ontserrat"/>
              <a:buChar char="●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central </a:t>
            </a:r>
            <a:r>
              <a:rPr b="1"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repository 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of Hive </a:t>
            </a:r>
            <a:r>
              <a:rPr b="1"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Metadata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ontserrat"/>
              <a:buChar char="●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stores the metadata for Hive tables and relations.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ontserrat"/>
              <a:buChar char="●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Schema and Locations etc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Hive Commands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DDL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Database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Drop Database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Create/Alter/Drop Table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Views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DML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Load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Select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Where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Limit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Hive Commands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Create database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: Creates a database in Hive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Syntax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CREATE DATABASE|SCHEMA [IF NOT EXISTS] &lt;database name&gt;;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Show database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: Command shows the existing databases in Hive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Syntax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: SHOW DATABASES;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Hive Commands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71600"/>
            <a:ext cx="8520600" cy="3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Create table: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Syntax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: CREATE [TEMPORARY] [EXTERNAL] TABLE [IF NOT EXISTS] [db_name.] table_name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[(col_name data_type [COMMENT col_comment], ...)]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[COMMENT table_comment]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[ROW FORMAT row_format]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[STORED AS file_format]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Load: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Loads the data into the table.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Syntax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: LOAD DATA [LOCAL] INPATH 'filepath' [OVERWRITE] INTO TABLE tablename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[PARTITION (partcol1=val1, partcol2=val2 ...)]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48700" y="2265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625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050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https://www.edureka.co/blog/hive-commands-with-examples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050" u="sng">
                <a:solidFill>
                  <a:srgbClr val="1A73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https://data-flair.training/blogs/apache-hive-architecture/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050" u="sng">
                <a:solidFill>
                  <a:srgbClr val="1A73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https://www.tutorialspoint.com/hive/hive_create_database.htm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