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72" r:id="rId9"/>
    <p:sldId id="273" r:id="rId10"/>
    <p:sldId id="269" r:id="rId11"/>
    <p:sldId id="260" r:id="rId12"/>
    <p:sldId id="261" r:id="rId13"/>
    <p:sldId id="262" r:id="rId14"/>
    <p:sldId id="263" r:id="rId15"/>
    <p:sldId id="26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7F2CD0-09C2-4CCF-A26B-DA9E42ED54E3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CDA9B5-F62B-4A8D-9121-F80422B8216A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4" y="3228536"/>
            <a:ext cx="3244592" cy="986282"/>
          </a:xfrm>
        </p:spPr>
        <p:txBody>
          <a:bodyPr/>
          <a:lstStyle/>
          <a:p>
            <a:r>
              <a:rPr lang="en-IN" dirty="0" err="1" smtClean="0"/>
              <a:t>Swapnali</a:t>
            </a:r>
            <a:r>
              <a:rPr lang="en-IN" dirty="0" smtClean="0"/>
              <a:t> </a:t>
            </a:r>
            <a:r>
              <a:rPr lang="en-IN" dirty="0" err="1" smtClean="0"/>
              <a:t>Kurhade</a:t>
            </a:r>
            <a:endParaRPr lang="en-IN" dirty="0" smtClean="0"/>
          </a:p>
          <a:p>
            <a:r>
              <a:rPr lang="en-IN" dirty="0" smtClean="0"/>
              <a:t>S.P.I.T, Mumbai</a:t>
            </a:r>
            <a:endParaRPr lang="en-IN" dirty="0"/>
          </a:p>
        </p:txBody>
      </p:sp>
      <p:pic>
        <p:nvPicPr>
          <p:cNvPr id="78850" name="Picture 2" descr="man analyzing the sentiment of an arti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643314"/>
            <a:ext cx="4214842" cy="3214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Hybrid Sentiment Analysis </a:t>
            </a:r>
            <a:r>
              <a:rPr lang="en-IN" dirty="0" smtClean="0"/>
              <a:t>S</a:t>
            </a:r>
            <a:r>
              <a:rPr lang="en-IN" dirty="0" smtClean="0"/>
              <a:t>ystems</a:t>
            </a:r>
            <a:endParaRPr lang="en-IN" dirty="0"/>
          </a:p>
        </p:txBody>
      </p:sp>
      <p:pic>
        <p:nvPicPr>
          <p:cNvPr id="87042" name="Picture 2" descr="sentiment phra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0"/>
            <a:ext cx="8358246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wise publications (Scopus)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285992"/>
            <a:ext cx="7929618" cy="38808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Analysis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are divided </a:t>
            </a:r>
            <a:r>
              <a:rPr lang="en-IN" dirty="0" smtClean="0"/>
              <a:t>into three sub-classes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/>
              <a:t>Machine </a:t>
            </a:r>
            <a:r>
              <a:rPr lang="en-IN" dirty="0" smtClean="0"/>
              <a:t>Learning: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 PCA,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B</a:t>
            </a:r>
            <a:r>
              <a:rPr lang="en-IN" dirty="0" smtClean="0"/>
              <a:t>ayesian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Self Organizing Maps,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 Ensemble </a:t>
            </a:r>
            <a:r>
              <a:rPr lang="en-IN" dirty="0" smtClean="0"/>
              <a:t>learning</a:t>
            </a:r>
            <a:r>
              <a:rPr lang="en-IN" dirty="0" smtClean="0"/>
              <a:t>,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knn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err="1" smtClean="0"/>
              <a:t>graphbased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fuzzy </a:t>
            </a:r>
            <a:r>
              <a:rPr lang="en-IN" dirty="0" smtClean="0"/>
              <a:t>logic</a:t>
            </a:r>
            <a:r>
              <a:rPr lang="en-IN" dirty="0" smtClean="0"/>
              <a:t>,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crfs</a:t>
            </a:r>
            <a:r>
              <a:rPr lang="en-IN" dirty="0" smtClean="0"/>
              <a:t> (conditional random fields</a:t>
            </a:r>
            <a:r>
              <a:rPr lang="en-IN" dirty="0" smtClean="0"/>
              <a:t>).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Analysis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92922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N" dirty="0" smtClean="0"/>
              <a:t>Natural Language Processing (NLP</a:t>
            </a:r>
            <a:r>
              <a:rPr lang="en-IN" dirty="0" smtClean="0"/>
              <a:t>):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err="1" smtClean="0"/>
              <a:t>Ngram</a:t>
            </a:r>
            <a:r>
              <a:rPr lang="en-IN" dirty="0" smtClean="0"/>
              <a:t>  (</a:t>
            </a:r>
            <a:r>
              <a:rPr lang="en-IN" dirty="0" smtClean="0">
                <a:solidFill>
                  <a:srgbClr val="0070C0"/>
                </a:solidFill>
              </a:rPr>
              <a:t>to be, be or, or </a:t>
            </a:r>
            <a:r>
              <a:rPr lang="en-IN" dirty="0" smtClean="0">
                <a:solidFill>
                  <a:srgbClr val="0070C0"/>
                </a:solidFill>
              </a:rPr>
              <a:t>not ...)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(</a:t>
            </a:r>
            <a:r>
              <a:rPr lang="en-IN" dirty="0" smtClean="0"/>
              <a:t>word) embedding</a:t>
            </a:r>
            <a:r>
              <a:rPr lang="en-IN" dirty="0" smtClean="0"/>
              <a:t>,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bigram,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stop word,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parser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Morphological (</a:t>
            </a:r>
            <a:r>
              <a:rPr lang="en-IN" dirty="0" smtClean="0">
                <a:solidFill>
                  <a:schemeClr val="accent1"/>
                </a:solidFill>
              </a:rPr>
              <a:t>The </a:t>
            </a:r>
            <a:r>
              <a:rPr lang="en-IN" dirty="0" smtClean="0">
                <a:solidFill>
                  <a:schemeClr val="accent1"/>
                </a:solidFill>
              </a:rPr>
              <a:t>study of words, how they are formed, and their relationship to other words in the same language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/>
              <a:t>Sentiment </a:t>
            </a:r>
            <a:r>
              <a:rPr lang="en-IN" dirty="0" smtClean="0"/>
              <a:t>Analysis: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subjectivity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negation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dictionaries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emoticons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tone</a:t>
            </a:r>
            <a:r>
              <a:rPr lang="en-IN" dirty="0" smtClean="0"/>
              <a:t>, </a:t>
            </a:r>
            <a:endParaRPr lang="en-IN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stance,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wordnet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domains: work done</a:t>
            </a:r>
            <a:endParaRPr lang="en-IN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1" y="2010273"/>
            <a:ext cx="8429684" cy="4561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With the recent advances in deep learning, the ability of algorithms to analyse text has improved considerably.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Mika V. Mäntylä </a:t>
            </a:r>
            <a:r>
              <a:rPr lang="fi-FI" dirty="0" smtClean="0"/>
              <a:t>,  </a:t>
            </a:r>
            <a:r>
              <a:rPr lang="fi-FI" dirty="0" smtClean="0"/>
              <a:t>Daniel Graziotin </a:t>
            </a:r>
            <a:r>
              <a:rPr lang="fi-FI" dirty="0" smtClean="0"/>
              <a:t>, </a:t>
            </a:r>
            <a:r>
              <a:rPr lang="fi-FI" dirty="0" smtClean="0"/>
              <a:t>Miikka </a:t>
            </a:r>
            <a:r>
              <a:rPr lang="fi-FI" dirty="0" smtClean="0"/>
              <a:t>Kuutila, ”T</a:t>
            </a:r>
            <a:r>
              <a:rPr lang="en-IN" dirty="0" smtClean="0"/>
              <a:t>he </a:t>
            </a:r>
            <a:r>
              <a:rPr lang="en-IN" dirty="0" smtClean="0"/>
              <a:t>evolution of sentiment analysis—A review of research topics, venues, and top cited </a:t>
            </a:r>
            <a:r>
              <a:rPr lang="en-IN" dirty="0" smtClean="0"/>
              <a:t>papers”. Elsevier </a:t>
            </a:r>
          </a:p>
          <a:p>
            <a:r>
              <a:rPr lang="en-IN" dirty="0" smtClean="0"/>
              <a:t>https://www.lexalytics.com/technology/sentiment-analysis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Sentiment Analysis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/>
              <a:t>Sentiment </a:t>
            </a:r>
            <a:r>
              <a:rPr lang="en-IN" sz="2800" b="1" dirty="0" smtClean="0"/>
              <a:t>analysis</a:t>
            </a:r>
            <a:r>
              <a:rPr lang="en-IN" sz="2800" dirty="0" smtClean="0"/>
              <a:t> is the process of contextually mining text to identify and categorize the subjective opinions expressed by the </a:t>
            </a:r>
            <a:r>
              <a:rPr lang="en-IN" sz="2800" dirty="0" smtClean="0"/>
              <a:t>writers.</a:t>
            </a:r>
          </a:p>
        </p:txBody>
      </p:sp>
      <p:pic>
        <p:nvPicPr>
          <p:cNvPr id="5" name="Picture 4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429000"/>
            <a:ext cx="7000924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basic task in sentiment analysis is classifying the </a:t>
            </a:r>
            <a:r>
              <a:rPr lang="en-IN" i="1" dirty="0" smtClean="0">
                <a:solidFill>
                  <a:srgbClr val="FF0000"/>
                </a:solidFill>
              </a:rPr>
              <a:t>polarity</a:t>
            </a:r>
            <a:r>
              <a:rPr lang="en-IN" dirty="0" smtClean="0"/>
              <a:t> of a given text at the document, sentence, or feature/aspect </a:t>
            </a:r>
            <a:r>
              <a:rPr lang="en-IN" dirty="0" smtClean="0"/>
              <a:t>level</a:t>
            </a:r>
          </a:p>
          <a:p>
            <a:pPr algn="just"/>
            <a:r>
              <a:rPr lang="en-IN" dirty="0" err="1" smtClean="0"/>
              <a:t>i.e</a:t>
            </a:r>
            <a:r>
              <a:rPr lang="en-IN" dirty="0" smtClean="0"/>
              <a:t> whether </a:t>
            </a:r>
            <a:r>
              <a:rPr lang="en-IN" dirty="0" smtClean="0"/>
              <a:t>the expressed opinion in a document, a sentence or an entity feature/aspect is </a:t>
            </a:r>
            <a:r>
              <a:rPr lang="en-IN" dirty="0" smtClean="0">
                <a:solidFill>
                  <a:srgbClr val="0070C0"/>
                </a:solidFill>
              </a:rPr>
              <a:t>positive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negative</a:t>
            </a:r>
            <a:r>
              <a:rPr lang="en-IN" dirty="0" smtClean="0"/>
              <a:t>, or </a:t>
            </a:r>
            <a:r>
              <a:rPr lang="en-IN" dirty="0" smtClean="0">
                <a:solidFill>
                  <a:srgbClr val="0070C0"/>
                </a:solidFill>
              </a:rPr>
              <a:t>neutral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Advanced</a:t>
            </a:r>
            <a:r>
              <a:rPr lang="en-IN" dirty="0" smtClean="0"/>
              <a:t>, "beyond polarity" sentiment classification looks, for instance, at emotional states such as "</a:t>
            </a:r>
            <a:r>
              <a:rPr lang="en-IN" dirty="0" smtClean="0">
                <a:solidFill>
                  <a:srgbClr val="0070C0"/>
                </a:solidFill>
              </a:rPr>
              <a:t>angry</a:t>
            </a:r>
            <a:r>
              <a:rPr lang="en-IN" dirty="0" smtClean="0"/>
              <a:t>", "</a:t>
            </a:r>
            <a:r>
              <a:rPr lang="en-IN" dirty="0" smtClean="0">
                <a:solidFill>
                  <a:srgbClr val="0070C0"/>
                </a:solidFill>
              </a:rPr>
              <a:t>sad</a:t>
            </a:r>
            <a:r>
              <a:rPr lang="en-IN" dirty="0" smtClean="0"/>
              <a:t>", and "</a:t>
            </a:r>
            <a:r>
              <a:rPr lang="en-IN" dirty="0" smtClean="0">
                <a:solidFill>
                  <a:srgbClr val="0070C0"/>
                </a:solidFill>
              </a:rPr>
              <a:t>happy</a:t>
            </a:r>
            <a:r>
              <a:rPr lang="en-IN" dirty="0" smtClean="0"/>
              <a:t>".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Sentiment analysis is widely applied to voice of the customer materials such as:</a:t>
            </a:r>
          </a:p>
          <a:p>
            <a:pPr lvl="2" algn="just"/>
            <a:r>
              <a:rPr lang="en-IN" sz="2300" dirty="0" smtClean="0"/>
              <a:t> reviews and survey responses, </a:t>
            </a:r>
          </a:p>
          <a:p>
            <a:pPr lvl="2" algn="just"/>
            <a:r>
              <a:rPr lang="en-IN" sz="2300" dirty="0" smtClean="0"/>
              <a:t>online and social media, </a:t>
            </a:r>
            <a:r>
              <a:rPr lang="en-IN" sz="2400" dirty="0" smtClean="0"/>
              <a:t>Twitter and </a:t>
            </a:r>
            <a:r>
              <a:rPr lang="en-IN" sz="2400" dirty="0" err="1" smtClean="0"/>
              <a:t>Facebook</a:t>
            </a:r>
            <a:r>
              <a:rPr lang="en-IN" sz="2400" dirty="0" smtClean="0"/>
              <a:t>.</a:t>
            </a:r>
            <a:endParaRPr lang="en-IN" sz="2300" dirty="0" smtClean="0"/>
          </a:p>
          <a:p>
            <a:pPr lvl="2" algn="just"/>
            <a:r>
              <a:rPr lang="en-IN" sz="2300" dirty="0" smtClean="0"/>
              <a:t>healthcare materials for applications that range from marketing to customer service to clinical medicine.</a:t>
            </a:r>
          </a:p>
          <a:p>
            <a:pPr algn="just"/>
            <a:r>
              <a:rPr lang="en-IN" dirty="0" smtClean="0"/>
              <a:t>Many </a:t>
            </a:r>
            <a:r>
              <a:rPr lang="en-IN" dirty="0" smtClean="0"/>
              <a:t>topics beyond product reviews like stock markets, elections, disasters, </a:t>
            </a:r>
            <a:r>
              <a:rPr lang="en-IN" dirty="0" smtClean="0"/>
              <a:t>software </a:t>
            </a:r>
            <a:r>
              <a:rPr lang="en-IN" dirty="0" smtClean="0"/>
              <a:t>engineering and </a:t>
            </a:r>
            <a:r>
              <a:rPr lang="en-IN" dirty="0" smtClean="0"/>
              <a:t>cyber bullying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 Steps of Sentiment Analysis: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sentiment analysis of text documents follows a straightforward process:</a:t>
            </a:r>
          </a:p>
          <a:p>
            <a:pPr lvl="1"/>
            <a:r>
              <a:rPr lang="en-IN" dirty="0" smtClean="0"/>
              <a:t>Break each text document down into its component parts (sentences, phrases, tokens and parts of speech)</a:t>
            </a:r>
          </a:p>
          <a:p>
            <a:pPr lvl="1"/>
            <a:r>
              <a:rPr lang="en-IN" dirty="0" smtClean="0"/>
              <a:t>Identify each sentiment-bearing phrase and component</a:t>
            </a:r>
          </a:p>
          <a:p>
            <a:pPr lvl="1"/>
            <a:r>
              <a:rPr lang="en-IN" dirty="0" smtClean="0"/>
              <a:t>Assign a sentiment score to each phrase and component (-1 to +1)</a:t>
            </a:r>
          </a:p>
          <a:p>
            <a:pPr lvl="1"/>
            <a:r>
              <a:rPr lang="en-IN" dirty="0" smtClean="0"/>
              <a:t>Optional: Combine scores for multi-layered sentiment analysis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Terrible pitching | awful hitting | crushing </a:t>
            </a:r>
            <a:r>
              <a:rPr lang="en-IN" dirty="0" smtClean="0">
                <a:solidFill>
                  <a:srgbClr val="00B050"/>
                </a:solidFill>
              </a:rPr>
              <a:t>loss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Bad pitching | mediocre hitting | close game</a:t>
            </a:r>
          </a:p>
          <a:p>
            <a:pPr algn="just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When you read the sentences above, your brain draws on your accumulated knowledge to identify each sentiment-bearing phrase and interpret their negativity or positivity.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Sentiment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Sentiment libraries are very large collections of adjectives (good, wonderful, awful, horrible) and phrases (good game, wonderful story, awful performance, horrible show) that have been hand-scored by human coders.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rules-based sentiment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(pitching) near (good, wonderful, spectacular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smtClean="0">
                <a:solidFill>
                  <a:srgbClr val="00B050"/>
                </a:solidFill>
              </a:rPr>
              <a:t>pitching</a:t>
            </a:r>
            <a:r>
              <a:rPr lang="en-IN" dirty="0" smtClean="0">
                <a:solidFill>
                  <a:srgbClr val="00B050"/>
                </a:solidFill>
              </a:rPr>
              <a:t>) near (bad, </a:t>
            </a:r>
            <a:r>
              <a:rPr lang="en-IN" dirty="0" smtClean="0">
                <a:solidFill>
                  <a:srgbClr val="00B050"/>
                </a:solidFill>
              </a:rPr>
              <a:t>horrible</a:t>
            </a:r>
            <a:r>
              <a:rPr lang="en-IN" dirty="0" smtClean="0">
                <a:solidFill>
                  <a:srgbClr val="00B050"/>
                </a:solidFill>
              </a:rPr>
              <a:t>, awful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A </a:t>
            </a:r>
            <a:r>
              <a:rPr lang="en-IN" dirty="0" smtClean="0"/>
              <a:t>series of guidelines (“rules”) to help the computer evaluate the sentiment expressed towards a particular entity (noun or pronoun) based on its nearness to known positive and negative words (adjectives and adverbs</a:t>
            </a:r>
            <a:r>
              <a:rPr lang="en-IN" dirty="0" smtClean="0"/>
              <a:t>).</a:t>
            </a:r>
          </a:p>
          <a:p>
            <a:pPr algn="just"/>
            <a:r>
              <a:rPr lang="en-IN" dirty="0" smtClean="0"/>
              <a:t>The outcome is a numerical sentiment score for each phrase, usually on a scale of -1 (very negative) to +1 (very positive).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</a:t>
            </a:r>
            <a:r>
              <a:rPr lang="en-IN" dirty="0" smtClean="0"/>
              <a:t>negations </a:t>
            </a:r>
            <a:r>
              <a:rPr lang="en-IN" dirty="0" smtClean="0"/>
              <a:t>and intensifiers affect sentiment </a:t>
            </a:r>
            <a:r>
              <a:rPr lang="en-IN" dirty="0" smtClean="0"/>
              <a:t>analysis?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The </a:t>
            </a:r>
            <a:r>
              <a:rPr lang="en-IN" dirty="0" smtClean="0">
                <a:solidFill>
                  <a:srgbClr val="00B050"/>
                </a:solidFill>
              </a:rPr>
              <a:t>bed </a:t>
            </a:r>
            <a:r>
              <a:rPr lang="en-IN" dirty="0" smtClean="0">
                <a:solidFill>
                  <a:srgbClr val="00B050"/>
                </a:solidFill>
              </a:rPr>
              <a:t>was super comfy. The chair wasn’t bad, either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A simple rules-based sentiment analysis system will see that comfy describes bed and give the entity in question a positive sentiment score. </a:t>
            </a:r>
            <a:endParaRPr lang="en-IN" dirty="0" smtClean="0"/>
          </a:p>
          <a:p>
            <a:pPr algn="just"/>
            <a:r>
              <a:rPr lang="en-IN" dirty="0" smtClean="0"/>
              <a:t>But </a:t>
            </a:r>
            <a:r>
              <a:rPr lang="en-IN" dirty="0" smtClean="0"/>
              <a:t>the score will be artificially low, even if it’s technically correct, because the system hasn’t considered the intensifying adverb super. When a customer likes their bed so much, the sentiment score should reflect that intensity.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</TotalTime>
  <Words>452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SENTIMENT ANALYSIS</vt:lpstr>
      <vt:lpstr>What is Sentiment Analysis?</vt:lpstr>
      <vt:lpstr>Sentiment Analysis</vt:lpstr>
      <vt:lpstr>Sentiment Analysis</vt:lpstr>
      <vt:lpstr>Basic Steps of Sentiment Analysis:</vt:lpstr>
      <vt:lpstr>Slide 6</vt:lpstr>
      <vt:lpstr>Sentiment library</vt:lpstr>
      <vt:lpstr>rules-based sentiment analysis</vt:lpstr>
      <vt:lpstr>How negations and intensifiers affect sentiment analysis?</vt:lpstr>
      <vt:lpstr>Hybrid Sentiment Analysis Systems</vt:lpstr>
      <vt:lpstr>Year wise publications (Scopus)</vt:lpstr>
      <vt:lpstr>Data Analysis Techniques</vt:lpstr>
      <vt:lpstr>Data Analysis Techniques</vt:lpstr>
      <vt:lpstr>Various domains: work done</vt:lpstr>
      <vt:lpstr>Deep Learning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Windows User</dc:creator>
  <cp:lastModifiedBy>Windows User</cp:lastModifiedBy>
  <cp:revision>37</cp:revision>
  <dcterms:created xsi:type="dcterms:W3CDTF">2019-10-14T04:01:11Z</dcterms:created>
  <dcterms:modified xsi:type="dcterms:W3CDTF">2019-10-14T06:45:40Z</dcterms:modified>
</cp:coreProperties>
</file>