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6858000" cx="9144000"/>
  <p:notesSz cx="7315200" cy="9601200"/>
  <p:embeddedFontLst>
    <p:embeddedFont>
      <p:font typeface="Corbel"/>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24">
          <p15:clr>
            <a:srgbClr val="000000"/>
          </p15:clr>
        </p15:guide>
        <p15:guide id="2" pos="2305">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5"/>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font" Target="fonts/Corbel-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Corbel-bold.fntdata"/><Relationship Id="rId23" Type="http://schemas.openxmlformats.org/officeDocument/2006/relationships/slide" Target="slides/slide17.xml"/><Relationship Id="rId67" Type="http://schemas.openxmlformats.org/officeDocument/2006/relationships/font" Target="fonts/Corbel-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Corbel-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3169920" cy="480060"/>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1"/>
            <a:ext cx="3169920" cy="480060"/>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5"/>
            <a:ext cx="3169920" cy="480060"/>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5"/>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1: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9" name="Google Shape;129;p1:notes"/>
          <p:cNvSpPr txBox="1"/>
          <p:nvPr>
            <p:ph idx="12" type="sldNum"/>
          </p:nvPr>
        </p:nvSpPr>
        <p:spPr>
          <a:xfrm>
            <a:off x="4143587" y="9119475"/>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10:notes"/>
          <p:cNvSpPr txBox="1"/>
          <p:nvPr>
            <p:ph idx="12" type="sldNum"/>
          </p:nvPr>
        </p:nvSpPr>
        <p:spPr>
          <a:xfrm>
            <a:off x="4143587" y="9119475"/>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294" name="Google Shape;294;p10: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 name="Google Shape;295;p10: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11:notes"/>
          <p:cNvSpPr txBox="1"/>
          <p:nvPr>
            <p:ph idx="12" type="sldNum"/>
          </p:nvPr>
        </p:nvSpPr>
        <p:spPr>
          <a:xfrm>
            <a:off x="4143587" y="9119475"/>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336" name="Google Shape;336;p11: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7" name="Google Shape;337;p11: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12: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47" name="Google Shape;347;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7" name="Google Shape;357;p13: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58" name="Google Shape;358;p13:notes"/>
          <p:cNvSpPr txBox="1"/>
          <p:nvPr>
            <p:ph idx="12" type="sldNum"/>
          </p:nvPr>
        </p:nvSpPr>
        <p:spPr>
          <a:xfrm>
            <a:off x="4143587" y="9119475"/>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14: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70" name="Google Shape;370;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15: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82" name="Google Shape;382;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3" name="Google Shape;393;p16: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94" name="Google Shape;394;p16:notes"/>
          <p:cNvSpPr txBox="1"/>
          <p:nvPr>
            <p:ph idx="12" type="sldNum"/>
          </p:nvPr>
        </p:nvSpPr>
        <p:spPr>
          <a:xfrm>
            <a:off x="4143587" y="9119475"/>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p17: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14" name="Google Shape;414;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p18: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28" name="Google Shape;428;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p19: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47" name="Google Shape;447;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2: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7" name="Google Shape;137;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p20: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57" name="Google Shape;457;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p21: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65" name="Google Shape;465;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p22: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71" name="Google Shape;471;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p23: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83" name="Google Shape;483;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p24: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95" name="Google Shape;495;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7" name="Google Shape;507;p25: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Do not forget to tell the joke "I used to do this when I was young" when talking about point (1) :D</a:t>
            </a:r>
            <a:endParaRPr/>
          </a:p>
        </p:txBody>
      </p:sp>
      <p:sp>
        <p:nvSpPr>
          <p:cNvPr id="508" name="Google Shape;508;p25:notes"/>
          <p:cNvSpPr txBox="1"/>
          <p:nvPr>
            <p:ph idx="12" type="sldNum"/>
          </p:nvPr>
        </p:nvSpPr>
        <p:spPr>
          <a:xfrm>
            <a:off x="4143587" y="9119475"/>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p26: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20" name="Google Shape;520;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p27: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32" name="Google Shape;532;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p28: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44" name="Google Shape;544;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p29: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55" name="Google Shape;555;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3:notes"/>
          <p:cNvSpPr txBox="1"/>
          <p:nvPr>
            <p:ph idx="12" type="sldNum"/>
          </p:nvPr>
        </p:nvSpPr>
        <p:spPr>
          <a:xfrm>
            <a:off x="4143587" y="9119475"/>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72" name="Google Shape;172;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3" name="Google Shape;173;p3:notes"/>
          <p:cNvSpPr txBox="1"/>
          <p:nvPr>
            <p:ph idx="1" type="body"/>
          </p:nvPr>
        </p:nvSpPr>
        <p:spPr>
          <a:xfrm>
            <a:off x="731521" y="4560571"/>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p30: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68" name="Google Shape;568;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p31: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81" name="Google Shape;581;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p32: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93" name="Google Shape;593;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3" name="Shape 603"/>
        <p:cNvGrpSpPr/>
        <p:nvPr/>
      </p:nvGrpSpPr>
      <p:grpSpPr>
        <a:xfrm>
          <a:off x="0" y="0"/>
          <a:ext cx="0" cy="0"/>
          <a:chOff x="0" y="0"/>
          <a:chExt cx="0" cy="0"/>
        </a:xfrm>
      </p:grpSpPr>
      <p:sp>
        <p:nvSpPr>
          <p:cNvPr id="604" name="Google Shape;604;p33: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05" name="Google Shape;605;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p34: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50" name="Google Shape;650;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6" name="Shape 696"/>
        <p:cNvGrpSpPr/>
        <p:nvPr/>
      </p:nvGrpSpPr>
      <p:grpSpPr>
        <a:xfrm>
          <a:off x="0" y="0"/>
          <a:ext cx="0" cy="0"/>
          <a:chOff x="0" y="0"/>
          <a:chExt cx="0" cy="0"/>
        </a:xfrm>
      </p:grpSpPr>
      <p:sp>
        <p:nvSpPr>
          <p:cNvPr id="697" name="Google Shape;697;p35: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98" name="Google Shape;698;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Google Shape;742;p36: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43" name="Google Shape;743;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Google Shape;752;p37: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53" name="Google Shape;753;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3" name="Shape 763"/>
        <p:cNvGrpSpPr/>
        <p:nvPr/>
      </p:nvGrpSpPr>
      <p:grpSpPr>
        <a:xfrm>
          <a:off x="0" y="0"/>
          <a:ext cx="0" cy="0"/>
          <a:chOff x="0" y="0"/>
          <a:chExt cx="0" cy="0"/>
        </a:xfrm>
      </p:grpSpPr>
      <p:sp>
        <p:nvSpPr>
          <p:cNvPr id="764" name="Google Shape;764;p38: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65" name="Google Shape;765;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p39: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77" name="Google Shape;777;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4: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3" name="Google Shape;223;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Google Shape;788;p40: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89" name="Google Shape;789;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Google Shape;798;p41: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99" name="Google Shape;799;p4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Google Shape;810;p42: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11" name="Google Shape;811;p4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Google Shape;822;p43: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23" name="Google Shape;823;p4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Google Shape;834;p44: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35" name="Google Shape;835;p4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9" name="Shape 849"/>
        <p:cNvGrpSpPr/>
        <p:nvPr/>
      </p:nvGrpSpPr>
      <p:grpSpPr>
        <a:xfrm>
          <a:off x="0" y="0"/>
          <a:ext cx="0" cy="0"/>
          <a:chOff x="0" y="0"/>
          <a:chExt cx="0" cy="0"/>
        </a:xfrm>
      </p:grpSpPr>
      <p:sp>
        <p:nvSpPr>
          <p:cNvPr id="850" name="Google Shape;850;p45: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51" name="Google Shape;851;p4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9" name="Shape 869"/>
        <p:cNvGrpSpPr/>
        <p:nvPr/>
      </p:nvGrpSpPr>
      <p:grpSpPr>
        <a:xfrm>
          <a:off x="0" y="0"/>
          <a:ext cx="0" cy="0"/>
          <a:chOff x="0" y="0"/>
          <a:chExt cx="0" cy="0"/>
        </a:xfrm>
      </p:grpSpPr>
      <p:sp>
        <p:nvSpPr>
          <p:cNvPr id="870" name="Google Shape;870;p46: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71" name="Google Shape;871;p4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Google Shape;880;p47: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81" name="Google Shape;881;p4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1" name="Shape 891"/>
        <p:cNvGrpSpPr/>
        <p:nvPr/>
      </p:nvGrpSpPr>
      <p:grpSpPr>
        <a:xfrm>
          <a:off x="0" y="0"/>
          <a:ext cx="0" cy="0"/>
          <a:chOff x="0" y="0"/>
          <a:chExt cx="0" cy="0"/>
        </a:xfrm>
      </p:grpSpPr>
      <p:sp>
        <p:nvSpPr>
          <p:cNvPr id="892" name="Google Shape;892;p48: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93" name="Google Shape;893;p4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6" name="Shape 916"/>
        <p:cNvGrpSpPr/>
        <p:nvPr/>
      </p:nvGrpSpPr>
      <p:grpSpPr>
        <a:xfrm>
          <a:off x="0" y="0"/>
          <a:ext cx="0" cy="0"/>
          <a:chOff x="0" y="0"/>
          <a:chExt cx="0" cy="0"/>
        </a:xfrm>
      </p:grpSpPr>
      <p:sp>
        <p:nvSpPr>
          <p:cNvPr id="917" name="Google Shape;917;p49: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18" name="Google Shape;918;p4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5:notes"/>
          <p:cNvSpPr txBox="1"/>
          <p:nvPr>
            <p:ph idx="12" type="sldNum"/>
          </p:nvPr>
        </p:nvSpPr>
        <p:spPr>
          <a:xfrm>
            <a:off x="4143587" y="9119475"/>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238" name="Google Shape;238;p5: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 name="Google Shape;239;p5: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9" name="Shape 939"/>
        <p:cNvGrpSpPr/>
        <p:nvPr/>
      </p:nvGrpSpPr>
      <p:grpSpPr>
        <a:xfrm>
          <a:off x="0" y="0"/>
          <a:ext cx="0" cy="0"/>
          <a:chOff x="0" y="0"/>
          <a:chExt cx="0" cy="0"/>
        </a:xfrm>
      </p:grpSpPr>
      <p:sp>
        <p:nvSpPr>
          <p:cNvPr id="940" name="Google Shape;940;p50: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41" name="Google Shape;941;p5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0" name="Shape 960"/>
        <p:cNvGrpSpPr/>
        <p:nvPr/>
      </p:nvGrpSpPr>
      <p:grpSpPr>
        <a:xfrm>
          <a:off x="0" y="0"/>
          <a:ext cx="0" cy="0"/>
          <a:chOff x="0" y="0"/>
          <a:chExt cx="0" cy="0"/>
        </a:xfrm>
      </p:grpSpPr>
      <p:sp>
        <p:nvSpPr>
          <p:cNvPr id="961" name="Google Shape;961;p51: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62" name="Google Shape;962;p5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6" name="Shape 976"/>
        <p:cNvGrpSpPr/>
        <p:nvPr/>
      </p:nvGrpSpPr>
      <p:grpSpPr>
        <a:xfrm>
          <a:off x="0" y="0"/>
          <a:ext cx="0" cy="0"/>
          <a:chOff x="0" y="0"/>
          <a:chExt cx="0" cy="0"/>
        </a:xfrm>
      </p:grpSpPr>
      <p:sp>
        <p:nvSpPr>
          <p:cNvPr id="977" name="Google Shape;977;p52: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78" name="Google Shape;978;p5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2" name="Shape 992"/>
        <p:cNvGrpSpPr/>
        <p:nvPr/>
      </p:nvGrpSpPr>
      <p:grpSpPr>
        <a:xfrm>
          <a:off x="0" y="0"/>
          <a:ext cx="0" cy="0"/>
          <a:chOff x="0" y="0"/>
          <a:chExt cx="0" cy="0"/>
        </a:xfrm>
      </p:grpSpPr>
      <p:sp>
        <p:nvSpPr>
          <p:cNvPr id="993" name="Google Shape;993;p53: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94" name="Google Shape;994;p5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6" name="Shape 1006"/>
        <p:cNvGrpSpPr/>
        <p:nvPr/>
      </p:nvGrpSpPr>
      <p:grpSpPr>
        <a:xfrm>
          <a:off x="0" y="0"/>
          <a:ext cx="0" cy="0"/>
          <a:chOff x="0" y="0"/>
          <a:chExt cx="0" cy="0"/>
        </a:xfrm>
      </p:grpSpPr>
      <p:sp>
        <p:nvSpPr>
          <p:cNvPr id="1007" name="Google Shape;1007;p54: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08" name="Google Shape;1008;p5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6" name="Shape 1016"/>
        <p:cNvGrpSpPr/>
        <p:nvPr/>
      </p:nvGrpSpPr>
      <p:grpSpPr>
        <a:xfrm>
          <a:off x="0" y="0"/>
          <a:ext cx="0" cy="0"/>
          <a:chOff x="0" y="0"/>
          <a:chExt cx="0" cy="0"/>
        </a:xfrm>
      </p:grpSpPr>
      <p:sp>
        <p:nvSpPr>
          <p:cNvPr id="1017" name="Google Shape;1017;p55: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18" name="Google Shape;1018;p5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7" name="Shape 1047"/>
        <p:cNvGrpSpPr/>
        <p:nvPr/>
      </p:nvGrpSpPr>
      <p:grpSpPr>
        <a:xfrm>
          <a:off x="0" y="0"/>
          <a:ext cx="0" cy="0"/>
          <a:chOff x="0" y="0"/>
          <a:chExt cx="0" cy="0"/>
        </a:xfrm>
      </p:grpSpPr>
      <p:sp>
        <p:nvSpPr>
          <p:cNvPr id="1048" name="Google Shape;1048;p56: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49" name="Google Shape;1049;p5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8" name="Shape 1058"/>
        <p:cNvGrpSpPr/>
        <p:nvPr/>
      </p:nvGrpSpPr>
      <p:grpSpPr>
        <a:xfrm>
          <a:off x="0" y="0"/>
          <a:ext cx="0" cy="0"/>
          <a:chOff x="0" y="0"/>
          <a:chExt cx="0" cy="0"/>
        </a:xfrm>
      </p:grpSpPr>
      <p:sp>
        <p:nvSpPr>
          <p:cNvPr id="1059" name="Google Shape;1059;p57: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60" name="Google Shape;1060;p5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9" name="Shape 1079"/>
        <p:cNvGrpSpPr/>
        <p:nvPr/>
      </p:nvGrpSpPr>
      <p:grpSpPr>
        <a:xfrm>
          <a:off x="0" y="0"/>
          <a:ext cx="0" cy="0"/>
          <a:chOff x="0" y="0"/>
          <a:chExt cx="0" cy="0"/>
        </a:xfrm>
      </p:grpSpPr>
      <p:sp>
        <p:nvSpPr>
          <p:cNvPr id="1080" name="Google Shape;1080;p58: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81" name="Google Shape;1081;p5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2" name="Shape 1092"/>
        <p:cNvGrpSpPr/>
        <p:nvPr/>
      </p:nvGrpSpPr>
      <p:grpSpPr>
        <a:xfrm>
          <a:off x="0" y="0"/>
          <a:ext cx="0" cy="0"/>
          <a:chOff x="0" y="0"/>
          <a:chExt cx="0" cy="0"/>
        </a:xfrm>
      </p:grpSpPr>
      <p:sp>
        <p:nvSpPr>
          <p:cNvPr id="1093" name="Google Shape;1093;p59: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94" name="Google Shape;1094;p5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6: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7" name="Google Shape;247;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1" name="Shape 1131"/>
        <p:cNvGrpSpPr/>
        <p:nvPr/>
      </p:nvGrpSpPr>
      <p:grpSpPr>
        <a:xfrm>
          <a:off x="0" y="0"/>
          <a:ext cx="0" cy="0"/>
          <a:chOff x="0" y="0"/>
          <a:chExt cx="0" cy="0"/>
        </a:xfrm>
      </p:grpSpPr>
      <p:sp>
        <p:nvSpPr>
          <p:cNvPr id="1132" name="Google Shape;1132;p60:notes"/>
          <p:cNvSpPr txBox="1"/>
          <p:nvPr>
            <p:ph idx="1" type="body"/>
          </p:nvPr>
        </p:nvSpPr>
        <p:spPr>
          <a:xfrm>
            <a:off x="731521" y="4560571"/>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33" name="Google Shape;1133;p6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7:notes"/>
          <p:cNvSpPr txBox="1"/>
          <p:nvPr>
            <p:ph idx="12" type="sldNum"/>
          </p:nvPr>
        </p:nvSpPr>
        <p:spPr>
          <a:xfrm>
            <a:off x="4143587" y="9119475"/>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256" name="Google Shape;256;p7: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7" name="Google Shape;257;p7: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8:notes"/>
          <p:cNvSpPr txBox="1"/>
          <p:nvPr>
            <p:ph idx="12" type="sldNum"/>
          </p:nvPr>
        </p:nvSpPr>
        <p:spPr>
          <a:xfrm>
            <a:off x="4143587" y="9119475"/>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269" name="Google Shape;269;p8: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0" name="Google Shape;270;p8: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9:notes"/>
          <p:cNvSpPr txBox="1"/>
          <p:nvPr>
            <p:ph idx="12" type="sldNum"/>
          </p:nvPr>
        </p:nvSpPr>
        <p:spPr>
          <a:xfrm>
            <a:off x="4143587" y="9119475"/>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282" name="Google Shape;282;p9: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3" name="Google Shape;283;p9: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gradFill>
          <a:gsLst>
            <a:gs pos="0">
              <a:srgbClr val="BEC4D3"/>
            </a:gs>
            <a:gs pos="12000">
              <a:srgbClr val="BEC4D3"/>
            </a:gs>
            <a:gs pos="20000">
              <a:srgbClr val="BDC3D1"/>
            </a:gs>
            <a:gs pos="100000">
              <a:srgbClr val="343945"/>
            </a:gs>
          </a:gsLst>
          <a:path path="circle">
            <a:fillToRect b="50%" l="50%" r="50%" t="50%"/>
          </a:path>
          <a:tileRect/>
        </a:gradFill>
      </p:bgPr>
    </p:bg>
    <p:spTree>
      <p:nvGrpSpPr>
        <p:cNvPr id="17" name="Shape 17"/>
        <p:cNvGrpSpPr/>
        <p:nvPr/>
      </p:nvGrpSpPr>
      <p:grpSpPr>
        <a:xfrm>
          <a:off x="0" y="0"/>
          <a:ext cx="0" cy="0"/>
          <a:chOff x="0" y="0"/>
          <a:chExt cx="0" cy="0"/>
        </a:xfrm>
      </p:grpSpPr>
      <p:sp>
        <p:nvSpPr>
          <p:cNvPr id="18" name="Google Shape;18;p2"/>
          <p:cNvSpPr/>
          <p:nvPr/>
        </p:nvSpPr>
        <p:spPr>
          <a:xfrm>
            <a:off x="0" y="0"/>
            <a:ext cx="9143999" cy="513543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9" name="Google Shape;19;p2"/>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Autofit/>
          </a:bodyPr>
          <a:lstStyle>
            <a:lvl1pPr lvl="0" algn="l">
              <a:spcBef>
                <a:spcPts val="0"/>
              </a:spcBef>
              <a:spcAft>
                <a:spcPts val="0"/>
              </a:spcAft>
              <a:buClr>
                <a:srgbClr val="FFC700"/>
              </a:buClr>
              <a:buSzPts val="4700"/>
              <a:buFont typeface="Corbel"/>
              <a:buNone/>
              <a:defRPr b="1" sz="4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685800" y="1828800"/>
            <a:ext cx="8077200" cy="1499616"/>
          </a:xfrm>
          <a:prstGeom prst="rect">
            <a:avLst/>
          </a:prstGeom>
          <a:noFill/>
          <a:ln>
            <a:noFill/>
          </a:ln>
        </p:spPr>
        <p:txBody>
          <a:bodyPr anchorCtr="0" anchor="b" bIns="0" lIns="118850" spcFirstLastPara="1" rIns="45700" wrap="square" tIns="0">
            <a:noAutofit/>
          </a:bodyPr>
          <a:lstStyle>
            <a:lvl1pPr lvl="0" algn="l">
              <a:spcBef>
                <a:spcPts val="0"/>
              </a:spcBef>
              <a:spcAft>
                <a:spcPts val="0"/>
              </a:spcAft>
              <a:buSzPts val="1600"/>
              <a:buNone/>
              <a:defRPr sz="2000">
                <a:solidFill>
                  <a:srgbClr val="FFFFFF"/>
                </a:solidFill>
              </a:defRPr>
            </a:lvl1pPr>
            <a:lvl2pPr lvl="1" algn="ctr">
              <a:spcBef>
                <a:spcPts val="560"/>
              </a:spcBef>
              <a:spcAft>
                <a:spcPts val="0"/>
              </a:spcAft>
              <a:buSzPts val="2800"/>
              <a:buNone/>
              <a:defRPr>
                <a:solidFill>
                  <a:schemeClr val="lt1"/>
                </a:solidFill>
              </a:defRPr>
            </a:lvl2pPr>
            <a:lvl3pPr lvl="2" algn="ctr">
              <a:spcBef>
                <a:spcPts val="480"/>
              </a:spcBef>
              <a:spcAft>
                <a:spcPts val="0"/>
              </a:spcAft>
              <a:buSzPts val="2400"/>
              <a:buNone/>
              <a:defRPr>
                <a:solidFill>
                  <a:schemeClr val="lt1"/>
                </a:solidFill>
              </a:defRPr>
            </a:lvl3pPr>
            <a:lvl4pPr lvl="3" algn="ctr">
              <a:spcBef>
                <a:spcPts val="400"/>
              </a:spcBef>
              <a:spcAft>
                <a:spcPts val="0"/>
              </a:spcAft>
              <a:buSzPts val="2000"/>
              <a:buNone/>
              <a:defRPr>
                <a:solidFill>
                  <a:schemeClr val="lt1"/>
                </a:solidFill>
              </a:defRPr>
            </a:lvl4pPr>
            <a:lvl5pPr lvl="4" algn="ctr">
              <a:spcBef>
                <a:spcPts val="400"/>
              </a:spcBef>
              <a:spcAft>
                <a:spcPts val="0"/>
              </a:spcAft>
              <a:buSzPts val="2000"/>
              <a:buNone/>
              <a:defRPr>
                <a:solidFill>
                  <a:schemeClr val="lt1"/>
                </a:solidFill>
              </a:defRPr>
            </a:lvl5pPr>
            <a:lvl6pPr lvl="5" algn="ctr">
              <a:spcBef>
                <a:spcPts val="400"/>
              </a:spcBef>
              <a:spcAft>
                <a:spcPts val="0"/>
              </a:spcAft>
              <a:buSzPts val="2000"/>
              <a:buNone/>
              <a:defRPr>
                <a:solidFill>
                  <a:schemeClr val="lt1"/>
                </a:solidFill>
              </a:defRPr>
            </a:lvl6pPr>
            <a:lvl7pPr lvl="6" algn="ctr">
              <a:spcBef>
                <a:spcPts val="360"/>
              </a:spcBef>
              <a:spcAft>
                <a:spcPts val="0"/>
              </a:spcAft>
              <a:buSzPts val="1800"/>
              <a:buNone/>
              <a:defRPr>
                <a:solidFill>
                  <a:schemeClr val="lt1"/>
                </a:solidFill>
              </a:defRPr>
            </a:lvl7pPr>
            <a:lvl8pPr lvl="7" algn="ctr">
              <a:spcBef>
                <a:spcPts val="360"/>
              </a:spcBef>
              <a:spcAft>
                <a:spcPts val="0"/>
              </a:spcAft>
              <a:buSzPts val="1800"/>
              <a:buNone/>
              <a:defRPr>
                <a:solidFill>
                  <a:schemeClr val="lt1"/>
                </a:solidFill>
              </a:defRPr>
            </a:lvl8pPr>
            <a:lvl9pPr lvl="8" algn="ctr">
              <a:spcBef>
                <a:spcPts val="360"/>
              </a:spcBef>
              <a:spcAft>
                <a:spcPts val="0"/>
              </a:spcAft>
              <a:buSzPts val="1800"/>
              <a:buNone/>
              <a:defRPr>
                <a:solidFill>
                  <a:schemeClr val="lt1"/>
                </a:solidFill>
              </a:defRPr>
            </a:lvl9pPr>
          </a:lstStyle>
          <a:p/>
        </p:txBody>
      </p:sp>
      <p:sp>
        <p:nvSpPr>
          <p:cNvPr id="21" name="Google Shape;21;p2"/>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2"/>
          <p:cNvSpPr/>
          <p:nvPr/>
        </p:nvSpPr>
        <p:spPr>
          <a:xfrm>
            <a:off x="0" y="5128334"/>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bg>
      <p:bgPr>
        <a:solidFill>
          <a:schemeClr val="lt2"/>
        </a:solidFill>
      </p:bgPr>
    </p:bg>
    <p:spTree>
      <p:nvGrpSpPr>
        <p:cNvPr id="89" name="Shape 89"/>
        <p:cNvGrpSpPr/>
        <p:nvPr/>
      </p:nvGrpSpPr>
      <p:grpSpPr>
        <a:xfrm>
          <a:off x="0" y="0"/>
          <a:ext cx="0" cy="0"/>
          <a:chOff x="0" y="0"/>
          <a:chExt cx="0" cy="0"/>
        </a:xfrm>
      </p:grpSpPr>
      <p:sp>
        <p:nvSpPr>
          <p:cNvPr id="90" name="Google Shape;90;p12"/>
          <p:cNvSpPr txBox="1"/>
          <p:nvPr>
            <p:ph type="title"/>
          </p:nvPr>
        </p:nvSpPr>
        <p:spPr>
          <a:xfrm>
            <a:off x="164592" y="155448"/>
            <a:ext cx="2525150" cy="978408"/>
          </a:xfrm>
          <a:prstGeom prst="rect">
            <a:avLst/>
          </a:prstGeom>
          <a:noFill/>
          <a:ln>
            <a:noFill/>
          </a:ln>
        </p:spPr>
        <p:txBody>
          <a:bodyPr anchorCtr="0" anchor="b" bIns="0" lIns="73150" spcFirstLastPara="1" rIns="45700" wrap="square" tIns="45700">
            <a:noAutofit/>
          </a:bodyPr>
          <a:lstStyle>
            <a:lvl1pPr lvl="0" algn="l">
              <a:spcBef>
                <a:spcPts val="0"/>
              </a:spcBef>
              <a:spcAft>
                <a:spcPts val="0"/>
              </a:spcAft>
              <a:buClr>
                <a:srgbClr val="FFC700"/>
              </a:buClr>
              <a:buSzPts val="2000"/>
              <a:buFont typeface="Corbel"/>
              <a:buNone/>
              <a:defRPr b="0"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2"/>
          <p:cNvSpPr/>
          <p:nvPr>
            <p:ph idx="2" type="pic"/>
          </p:nvPr>
        </p:nvSpPr>
        <p:spPr>
          <a:xfrm>
            <a:off x="2903805" y="1484808"/>
            <a:ext cx="6247397" cy="5373192"/>
          </a:xfrm>
          <a:prstGeom prst="rect">
            <a:avLst/>
          </a:prstGeom>
          <a:solidFill>
            <a:srgbClr val="BABABB"/>
          </a:solidFill>
          <a:ln>
            <a:noFill/>
          </a:ln>
        </p:spPr>
        <p:txBody>
          <a:bodyPr anchorCtr="0" anchor="t" bIns="45700" lIns="54850" spcFirstLastPara="1" rIns="91425" wrap="square" tIns="91425">
            <a:noAutofit/>
          </a:bodyPr>
          <a:lstStyle>
            <a:lvl1pPr lvl="0" marR="0" rtl="0" algn="l">
              <a:spcBef>
                <a:spcPts val="0"/>
              </a:spcBef>
              <a:spcAft>
                <a:spcPts val="0"/>
              </a:spcAft>
              <a:buClr>
                <a:schemeClr val="accent1"/>
              </a:buClr>
              <a:buSzPts val="2560"/>
              <a:buFont typeface="Noto Sans Symbols"/>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accent2"/>
              </a:buClr>
              <a:buSzPts val="2800"/>
              <a:buFont typeface="Noto Sans Symbols"/>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accent3"/>
              </a:buClr>
              <a:buSzPts val="2400"/>
              <a:buFont typeface="Noto Sans Symbols"/>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accent4"/>
              </a:buClr>
              <a:buSzPts val="2000"/>
              <a:buFont typeface="Noto Sans Symbols"/>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accent5"/>
              </a:buClr>
              <a:buSzPts val="2000"/>
              <a:buFont typeface="Noto Sans Symbols"/>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accent6"/>
              </a:buClr>
              <a:buSzPts val="2000"/>
              <a:buFont typeface="Noto Sans Symbols"/>
              <a:buNone/>
              <a:defRPr b="0" i="0" sz="2000" u="none" cap="none" strike="noStrike">
                <a:solidFill>
                  <a:schemeClr val="dk1"/>
                </a:solidFill>
                <a:latin typeface="Corbel"/>
                <a:ea typeface="Corbel"/>
                <a:cs typeface="Corbel"/>
                <a:sym typeface="Corbel"/>
              </a:defRPr>
            </a:lvl6pPr>
            <a:lvl7pPr lvl="6" marR="0" rtl="0" algn="l">
              <a:spcBef>
                <a:spcPts val="400"/>
              </a:spcBef>
              <a:spcAft>
                <a:spcPts val="0"/>
              </a:spcAft>
              <a:buClr>
                <a:schemeClr val="accent1"/>
              </a:buClr>
              <a:buSzPts val="2000"/>
              <a:buFont typeface="Noto Sans Symbols"/>
              <a:buNone/>
              <a:defRPr b="0" i="0" sz="2000" u="none" cap="none" strike="noStrike">
                <a:solidFill>
                  <a:schemeClr val="dk1"/>
                </a:solidFill>
                <a:latin typeface="Corbel"/>
                <a:ea typeface="Corbel"/>
                <a:cs typeface="Corbel"/>
                <a:sym typeface="Corbel"/>
              </a:defRPr>
            </a:lvl7pPr>
            <a:lvl8pPr lvl="7" marR="0" rtl="0" algn="l">
              <a:spcBef>
                <a:spcPts val="400"/>
              </a:spcBef>
              <a:spcAft>
                <a:spcPts val="0"/>
              </a:spcAft>
              <a:buClr>
                <a:schemeClr val="accent2"/>
              </a:buClr>
              <a:buSzPts val="2000"/>
              <a:buFont typeface="Noto Sans Symbols"/>
              <a:buNone/>
              <a:defRPr b="0" i="0" sz="2000" u="none" cap="none" strike="noStrike">
                <a:solidFill>
                  <a:schemeClr val="dk1"/>
                </a:solidFill>
                <a:latin typeface="Corbel"/>
                <a:ea typeface="Corbel"/>
                <a:cs typeface="Corbel"/>
                <a:sym typeface="Corbel"/>
              </a:defRPr>
            </a:lvl8pPr>
            <a:lvl9pPr lvl="8" marR="0" rtl="0" algn="l">
              <a:spcBef>
                <a:spcPts val="400"/>
              </a:spcBef>
              <a:spcAft>
                <a:spcPts val="0"/>
              </a:spcAft>
              <a:buClr>
                <a:schemeClr val="accent3"/>
              </a:buClr>
              <a:buSzPts val="2000"/>
              <a:buFont typeface="Noto Sans Symbols"/>
              <a:buNone/>
              <a:defRPr b="0" i="0" sz="2000" u="none" cap="none" strike="noStrike">
                <a:solidFill>
                  <a:schemeClr val="dk1"/>
                </a:solidFill>
                <a:latin typeface="Corbel"/>
                <a:ea typeface="Corbel"/>
                <a:cs typeface="Corbel"/>
                <a:sym typeface="Corbel"/>
              </a:defRPr>
            </a:lvl9pPr>
          </a:lstStyle>
          <a:p/>
        </p:txBody>
      </p:sp>
      <p:sp>
        <p:nvSpPr>
          <p:cNvPr id="92" name="Google Shape;92;p12"/>
          <p:cNvSpPr txBox="1"/>
          <p:nvPr>
            <p:ph idx="1" type="body"/>
          </p:nvPr>
        </p:nvSpPr>
        <p:spPr>
          <a:xfrm>
            <a:off x="164592" y="1728216"/>
            <a:ext cx="2468880" cy="4572000"/>
          </a:xfrm>
          <a:prstGeom prst="rect">
            <a:avLst/>
          </a:prstGeom>
          <a:noFill/>
          <a:ln>
            <a:noFill/>
          </a:ln>
        </p:spPr>
        <p:txBody>
          <a:bodyPr anchorCtr="0" anchor="t" bIns="45700" lIns="54850" spcFirstLastPara="1" rIns="91425" wrap="square" tIns="91425">
            <a:noAutofit/>
          </a:bodyPr>
          <a:lstStyle>
            <a:lvl1pPr indent="-228600" lvl="0" marL="457200" algn="l">
              <a:spcBef>
                <a:spcPts val="0"/>
              </a:spcBef>
              <a:spcAft>
                <a:spcPts val="0"/>
              </a:spcAft>
              <a:buSzPts val="112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93" name="Google Shape;93;p12"/>
          <p:cNvSpPr txBox="1"/>
          <p:nvPr>
            <p:ph idx="10" type="dt"/>
          </p:nvPr>
        </p:nvSpPr>
        <p:spPr>
          <a:xfrm>
            <a:off x="164592" y="1170432"/>
            <a:ext cx="2523744" cy="201168"/>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p:nvPr/>
        </p:nvSpPr>
        <p:spPr>
          <a:xfrm>
            <a:off x="2855737" y="0"/>
            <a:ext cx="4572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5" name="Google Shape;95;p12"/>
          <p:cNvSpPr/>
          <p:nvPr/>
        </p:nvSpPr>
        <p:spPr>
          <a:xfrm>
            <a:off x="2855737" y="0"/>
            <a:ext cx="4572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6" name="Google Shape;96;p12"/>
          <p:cNvSpPr txBox="1"/>
          <p:nvPr>
            <p:ph idx="11" type="ftr"/>
          </p:nvPr>
        </p:nvSpPr>
        <p:spPr>
          <a:xfrm>
            <a:off x="3035808" y="1170432"/>
            <a:ext cx="5193792" cy="201168"/>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solidFill>
                  <a:srgbClr val="BABAB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2" type="sldNum"/>
          </p:nvPr>
        </p:nvSpPr>
        <p:spPr>
          <a:xfrm>
            <a:off x="8339328" y="1170432"/>
            <a:ext cx="733864" cy="201168"/>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8" name="Shape 98"/>
        <p:cNvGrpSpPr/>
        <p:nvPr/>
      </p:nvGrpSpPr>
      <p:grpSpPr>
        <a:xfrm>
          <a:off x="0" y="0"/>
          <a:ext cx="0" cy="0"/>
          <a:chOff x="0" y="0"/>
          <a:chExt cx="0" cy="0"/>
        </a:xfrm>
      </p:grpSpPr>
      <p:sp>
        <p:nvSpPr>
          <p:cNvPr id="99" name="Google Shape;99;p13"/>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3"/>
          <p:cNvSpPr txBox="1"/>
          <p:nvPr>
            <p:ph idx="1" type="body"/>
          </p:nvPr>
        </p:nvSpPr>
        <p:spPr>
          <a:xfrm rot="5400000">
            <a:off x="1943099" y="-190500"/>
            <a:ext cx="5257801" cy="8229600"/>
          </a:xfrm>
          <a:prstGeom prst="rect">
            <a:avLst/>
          </a:prstGeom>
          <a:noFill/>
          <a:ln>
            <a:noFill/>
          </a:ln>
        </p:spPr>
        <p:txBody>
          <a:bodyPr anchorCtr="0" anchor="t" bIns="45700" lIns="54850" spcFirstLastPara="1" rIns="91425" wrap="square" tIns="91425">
            <a:noAutofit/>
          </a:bodyPr>
          <a:lstStyle>
            <a:lvl1pPr indent="-320040" lvl="0" marL="457200" algn="l">
              <a:spcBef>
                <a:spcPts val="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1" name="Google Shape;101;p13"/>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3"/>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104" name="Shape 104"/>
        <p:cNvGrpSpPr/>
        <p:nvPr/>
      </p:nvGrpSpPr>
      <p:grpSpPr>
        <a:xfrm>
          <a:off x="0" y="0"/>
          <a:ext cx="0" cy="0"/>
          <a:chOff x="0" y="0"/>
          <a:chExt cx="0" cy="0"/>
        </a:xfrm>
      </p:grpSpPr>
      <p:sp>
        <p:nvSpPr>
          <p:cNvPr id="105" name="Google Shape;105;p14"/>
          <p:cNvSpPr/>
          <p:nvPr/>
        </p:nvSpPr>
        <p:spPr>
          <a:xfrm>
            <a:off x="6598920" y="0"/>
            <a:ext cx="45720" cy="6858000"/>
          </a:xfrm>
          <a:prstGeom prst="rect">
            <a:avLst/>
          </a:prstGeom>
          <a:solidFill>
            <a:srgbClr val="FFFFFF"/>
          </a:solidFill>
          <a:ln>
            <a:noFill/>
          </a:ln>
          <a:effectLst>
            <a:outerShdw blurRad="31750" rotWithShape="0" algn="tl" dir="108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06" name="Google Shape;106;p14"/>
          <p:cNvSpPr/>
          <p:nvPr/>
        </p:nvSpPr>
        <p:spPr>
          <a:xfrm>
            <a:off x="6647687" y="0"/>
            <a:ext cx="2514601"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07" name="Google Shape;107;p14"/>
          <p:cNvSpPr txBox="1"/>
          <p:nvPr>
            <p:ph type="title"/>
          </p:nvPr>
        </p:nvSpPr>
        <p:spPr>
          <a:xfrm rot="5400000">
            <a:off x="4808537" y="2247903"/>
            <a:ext cx="5851525" cy="1905000"/>
          </a:xfrm>
          <a:prstGeom prst="rect">
            <a:avLst/>
          </a:prstGeom>
          <a:noFill/>
          <a:ln>
            <a:noFill/>
          </a:ln>
        </p:spPr>
        <p:txBody>
          <a:bodyPr anchorCtr="0" anchor="ctr" bIns="45700" lIns="91425" spcFirstLastPara="1" rIns="45700" wrap="square" tIns="45700">
            <a:no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14"/>
          <p:cNvSpPr txBox="1"/>
          <p:nvPr>
            <p:ph idx="1" type="body"/>
          </p:nvPr>
        </p:nvSpPr>
        <p:spPr>
          <a:xfrm rot="5400000">
            <a:off x="541338" y="220663"/>
            <a:ext cx="5851525" cy="6019800"/>
          </a:xfrm>
          <a:prstGeom prst="rect">
            <a:avLst/>
          </a:prstGeom>
          <a:noFill/>
          <a:ln>
            <a:noFill/>
          </a:ln>
        </p:spPr>
        <p:txBody>
          <a:bodyPr anchorCtr="0" anchor="t" bIns="45700" lIns="54850" spcFirstLastPara="1" rIns="91425" wrap="square" tIns="91425">
            <a:noAutofit/>
          </a:bodyPr>
          <a:lstStyle>
            <a:lvl1pPr indent="-320040" lvl="0" marL="457200" algn="l">
              <a:spcBef>
                <a:spcPts val="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9" name="Google Shape;109;p14"/>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4"/>
          <p:cNvSpPr txBox="1"/>
          <p:nvPr>
            <p:ph idx="11" type="ftr"/>
          </p:nvPr>
        </p:nvSpPr>
        <p:spPr>
          <a:xfrm>
            <a:off x="2640597" y="6377459"/>
            <a:ext cx="3836404" cy="365125"/>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lip Art" type="txAndClipArt">
  <p:cSld name="TEXT_AND_CLIPART">
    <p:spTree>
      <p:nvGrpSpPr>
        <p:cNvPr id="112" name="Shape 112"/>
        <p:cNvGrpSpPr/>
        <p:nvPr/>
      </p:nvGrpSpPr>
      <p:grpSpPr>
        <a:xfrm>
          <a:off x="0" y="0"/>
          <a:ext cx="0" cy="0"/>
          <a:chOff x="0" y="0"/>
          <a:chExt cx="0" cy="0"/>
        </a:xfrm>
      </p:grpSpPr>
      <p:sp>
        <p:nvSpPr>
          <p:cNvPr id="113" name="Google Shape;113;p15"/>
          <p:cNvSpPr txBox="1"/>
          <p:nvPr>
            <p:ph type="title"/>
          </p:nvPr>
        </p:nvSpPr>
        <p:spPr>
          <a:xfrm>
            <a:off x="457920" y="273629"/>
            <a:ext cx="8226720" cy="1143480"/>
          </a:xfrm>
          <a:prstGeom prst="rect">
            <a:avLst/>
          </a:prstGeom>
          <a:noFill/>
          <a:ln>
            <a:noFill/>
          </a:ln>
        </p:spPr>
        <p:txBody>
          <a:bodyPr anchorCtr="0" anchor="ctr" bIns="41450" lIns="91425" spcFirstLastPara="1" rIns="45700" wrap="square" tIns="41450">
            <a:no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5"/>
          <p:cNvSpPr txBox="1"/>
          <p:nvPr>
            <p:ph idx="1" type="body"/>
          </p:nvPr>
        </p:nvSpPr>
        <p:spPr>
          <a:xfrm>
            <a:off x="457920" y="1604329"/>
            <a:ext cx="4043520" cy="4524955"/>
          </a:xfrm>
          <a:prstGeom prst="rect">
            <a:avLst/>
          </a:prstGeom>
          <a:noFill/>
          <a:ln>
            <a:noFill/>
          </a:ln>
        </p:spPr>
        <p:txBody>
          <a:bodyPr anchorCtr="0" anchor="t" bIns="41450" lIns="54850" spcFirstLastPara="1" rIns="82925" wrap="square" tIns="91425">
            <a:noAutofit/>
          </a:bodyPr>
          <a:lstStyle>
            <a:lvl1pPr indent="-320040" lvl="0" marL="457200" algn="l">
              <a:spcBef>
                <a:spcPts val="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5" name="Google Shape;115;p15"/>
          <p:cNvSpPr/>
          <p:nvPr>
            <p:ph idx="2" type="clipArt"/>
          </p:nvPr>
        </p:nvSpPr>
        <p:spPr>
          <a:xfrm>
            <a:off x="4639680" y="1604329"/>
            <a:ext cx="4044960" cy="4524955"/>
          </a:xfrm>
          <a:prstGeom prst="rect">
            <a:avLst/>
          </a:prstGeom>
          <a:noFill/>
          <a:ln>
            <a:noFill/>
          </a:ln>
        </p:spPr>
        <p:txBody>
          <a:bodyPr anchorCtr="0" anchor="t" bIns="41450" lIns="54850" spcFirstLastPara="1" rIns="82925" wrap="square" tIns="91425">
            <a:noAutofit/>
          </a:bodyPr>
          <a:lstStyle>
            <a:lvl1pPr lvl="0" marR="0" rtl="0" algn="l">
              <a:spcBef>
                <a:spcPts val="0"/>
              </a:spcBef>
              <a:spcAft>
                <a:spcPts val="0"/>
              </a:spcAft>
              <a:buClr>
                <a:schemeClr val="accent1"/>
              </a:buClr>
              <a:buSzPts val="2560"/>
              <a:buFont typeface="Noto Sans Symbols"/>
              <a:buChar char="◼"/>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accent2"/>
              </a:buClr>
              <a:buSzPts val="2800"/>
              <a:buFont typeface="Noto Sans Symbols"/>
              <a:buChar char="▪"/>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accent3"/>
              </a:buClr>
              <a:buSzPts val="2400"/>
              <a:buFont typeface="Noto Sans Symbols"/>
              <a:buChar char="▪"/>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accent4"/>
              </a:buClr>
              <a:buSzPts val="2000"/>
              <a:buFont typeface="Noto Sans Symbols"/>
              <a:buChar char="▪"/>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accent5"/>
              </a:buClr>
              <a:buSzPts val="2000"/>
              <a:buFont typeface="Noto Sans Symbols"/>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accent6"/>
              </a:buClr>
              <a:buSzPts val="2000"/>
              <a:buFont typeface="Noto Sans Symbols"/>
              <a:buChar char="●"/>
              <a:defRPr b="0" i="0" sz="2000" u="none" cap="none" strike="noStrike">
                <a:solidFill>
                  <a:schemeClr val="dk1"/>
                </a:solidFill>
                <a:latin typeface="Corbel"/>
                <a:ea typeface="Corbel"/>
                <a:cs typeface="Corbel"/>
                <a:sym typeface="Corbel"/>
              </a:defRPr>
            </a:lvl6pPr>
            <a:lvl7pPr lvl="6"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Corbel"/>
                <a:ea typeface="Corbel"/>
                <a:cs typeface="Corbel"/>
                <a:sym typeface="Corbel"/>
              </a:defRPr>
            </a:lvl7pPr>
            <a:lvl8pPr lvl="7"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Corbel"/>
                <a:ea typeface="Corbel"/>
                <a:cs typeface="Corbel"/>
                <a:sym typeface="Corbel"/>
              </a:defRPr>
            </a:lvl8pPr>
            <a:lvl9pPr lvl="8"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Corbel"/>
                <a:ea typeface="Corbel"/>
                <a:cs typeface="Corbel"/>
                <a:sym typeface="Corbel"/>
              </a:defRPr>
            </a:lvl9pPr>
          </a:lstStyle>
          <a:p/>
        </p:txBody>
      </p:sp>
      <p:sp>
        <p:nvSpPr>
          <p:cNvPr id="116" name="Google Shape;116;p15"/>
          <p:cNvSpPr txBox="1"/>
          <p:nvPr>
            <p:ph idx="10" type="dt"/>
          </p:nvPr>
        </p:nvSpPr>
        <p:spPr>
          <a:xfrm>
            <a:off x="457920" y="6247376"/>
            <a:ext cx="2126880" cy="472370"/>
          </a:xfrm>
          <a:prstGeom prst="rect">
            <a:avLst/>
          </a:prstGeom>
          <a:noFill/>
          <a:ln>
            <a:noFill/>
          </a:ln>
        </p:spPr>
        <p:txBody>
          <a:bodyPr anchorCtr="0" anchor="b" bIns="0" lIns="109725" spcFirstLastPara="1" rIns="45700" wrap="square" tIns="41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1" type="ftr"/>
          </p:nvPr>
        </p:nvSpPr>
        <p:spPr>
          <a:xfrm>
            <a:off x="3126240" y="6247376"/>
            <a:ext cx="2897280" cy="472370"/>
          </a:xfrm>
          <a:prstGeom prst="rect">
            <a:avLst/>
          </a:prstGeom>
          <a:noFill/>
          <a:ln>
            <a:noFill/>
          </a:ln>
        </p:spPr>
        <p:txBody>
          <a:bodyPr anchorCtr="0" anchor="b" bIns="0" lIns="45700" spcFirstLastPara="1" rIns="45700" wrap="square" tIns="41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5"/>
          <p:cNvSpPr txBox="1"/>
          <p:nvPr>
            <p:ph idx="12" type="sldNum"/>
          </p:nvPr>
        </p:nvSpPr>
        <p:spPr>
          <a:xfrm>
            <a:off x="6554880" y="6247376"/>
            <a:ext cx="2128320" cy="472370"/>
          </a:xfrm>
          <a:prstGeom prst="rect">
            <a:avLst/>
          </a:prstGeom>
          <a:noFill/>
          <a:ln>
            <a:noFill/>
          </a:ln>
        </p:spPr>
        <p:txBody>
          <a:bodyPr anchorCtr="0" anchor="b" bIns="0" lIns="82925" spcFirstLastPara="1" rIns="82925" wrap="square" tIns="41450">
            <a:noAutofit/>
          </a:bodyPr>
          <a:lstStyle>
            <a:lvl1pPr indent="0" lvl="0" marL="0" algn="r">
              <a:spcBef>
                <a:spcPts val="0"/>
              </a:spcBef>
              <a:buNone/>
              <a:defRPr sz="900">
                <a:solidFill>
                  <a:srgbClr val="414141"/>
                </a:solidFill>
                <a:latin typeface="Calibri"/>
                <a:ea typeface="Calibri"/>
                <a:cs typeface="Calibri"/>
                <a:sym typeface="Calibri"/>
              </a:defRPr>
            </a:lvl1pPr>
            <a:lvl2pPr indent="0" lvl="1" marL="0" algn="r">
              <a:spcBef>
                <a:spcPts val="0"/>
              </a:spcBef>
              <a:buNone/>
              <a:defRPr sz="900">
                <a:solidFill>
                  <a:srgbClr val="414141"/>
                </a:solidFill>
                <a:latin typeface="Calibri"/>
                <a:ea typeface="Calibri"/>
                <a:cs typeface="Calibri"/>
                <a:sym typeface="Calibri"/>
              </a:defRPr>
            </a:lvl2pPr>
            <a:lvl3pPr indent="0" lvl="2" marL="0" algn="r">
              <a:spcBef>
                <a:spcPts val="0"/>
              </a:spcBef>
              <a:buNone/>
              <a:defRPr sz="900">
                <a:solidFill>
                  <a:srgbClr val="414141"/>
                </a:solidFill>
                <a:latin typeface="Calibri"/>
                <a:ea typeface="Calibri"/>
                <a:cs typeface="Calibri"/>
                <a:sym typeface="Calibri"/>
              </a:defRPr>
            </a:lvl3pPr>
            <a:lvl4pPr indent="0" lvl="3" marL="0" algn="r">
              <a:spcBef>
                <a:spcPts val="0"/>
              </a:spcBef>
              <a:buNone/>
              <a:defRPr sz="900">
                <a:solidFill>
                  <a:srgbClr val="414141"/>
                </a:solidFill>
                <a:latin typeface="Calibri"/>
                <a:ea typeface="Calibri"/>
                <a:cs typeface="Calibri"/>
                <a:sym typeface="Calibri"/>
              </a:defRPr>
            </a:lvl4pPr>
            <a:lvl5pPr indent="0" lvl="4" marL="0" algn="r">
              <a:spcBef>
                <a:spcPts val="0"/>
              </a:spcBef>
              <a:buNone/>
              <a:defRPr sz="900">
                <a:solidFill>
                  <a:srgbClr val="414141"/>
                </a:solidFill>
                <a:latin typeface="Calibri"/>
                <a:ea typeface="Calibri"/>
                <a:cs typeface="Calibri"/>
                <a:sym typeface="Calibri"/>
              </a:defRPr>
            </a:lvl5pPr>
            <a:lvl6pPr indent="0" lvl="5" marL="0" algn="r">
              <a:spcBef>
                <a:spcPts val="0"/>
              </a:spcBef>
              <a:buNone/>
              <a:defRPr sz="900">
                <a:solidFill>
                  <a:srgbClr val="414141"/>
                </a:solidFill>
                <a:latin typeface="Calibri"/>
                <a:ea typeface="Calibri"/>
                <a:cs typeface="Calibri"/>
                <a:sym typeface="Calibri"/>
              </a:defRPr>
            </a:lvl6pPr>
            <a:lvl7pPr indent="0" lvl="6" marL="0" algn="r">
              <a:spcBef>
                <a:spcPts val="0"/>
              </a:spcBef>
              <a:buNone/>
              <a:defRPr sz="900">
                <a:solidFill>
                  <a:srgbClr val="414141"/>
                </a:solidFill>
                <a:latin typeface="Calibri"/>
                <a:ea typeface="Calibri"/>
                <a:cs typeface="Calibri"/>
                <a:sym typeface="Calibri"/>
              </a:defRPr>
            </a:lvl7pPr>
            <a:lvl8pPr indent="0" lvl="7" marL="0" algn="r">
              <a:spcBef>
                <a:spcPts val="0"/>
              </a:spcBef>
              <a:buNone/>
              <a:defRPr sz="900">
                <a:solidFill>
                  <a:srgbClr val="414141"/>
                </a:solidFill>
                <a:latin typeface="Calibri"/>
                <a:ea typeface="Calibri"/>
                <a:cs typeface="Calibri"/>
                <a:sym typeface="Calibri"/>
              </a:defRPr>
            </a:lvl8pPr>
            <a:lvl9pPr indent="0" lvl="8" marL="0" algn="r">
              <a:spcBef>
                <a:spcPts val="0"/>
              </a:spcBef>
              <a:buNone/>
              <a:defRPr sz="900">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119" name="Shape 119"/>
        <p:cNvGrpSpPr/>
        <p:nvPr/>
      </p:nvGrpSpPr>
      <p:grpSpPr>
        <a:xfrm>
          <a:off x="0" y="0"/>
          <a:ext cx="0" cy="0"/>
          <a:chOff x="0" y="0"/>
          <a:chExt cx="0" cy="0"/>
        </a:xfrm>
      </p:grpSpPr>
      <p:sp>
        <p:nvSpPr>
          <p:cNvPr id="120" name="Google Shape;120;p16"/>
          <p:cNvSpPr txBox="1"/>
          <p:nvPr>
            <p:ph type="title"/>
          </p:nvPr>
        </p:nvSpPr>
        <p:spPr>
          <a:xfrm>
            <a:off x="457200" y="274638"/>
            <a:ext cx="8229600" cy="1143000"/>
          </a:xfrm>
          <a:prstGeom prst="rect">
            <a:avLst/>
          </a:prstGeom>
          <a:noFill/>
          <a:ln>
            <a:noFill/>
          </a:ln>
        </p:spPr>
        <p:txBody>
          <a:bodyPr anchorCtr="0" anchor="ctr" bIns="45700" lIns="91425" spcFirstLastPara="1" rIns="45700" wrap="square" tIns="45700">
            <a:no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16"/>
          <p:cNvSpPr txBox="1"/>
          <p:nvPr>
            <p:ph idx="1" type="body"/>
          </p:nvPr>
        </p:nvSpPr>
        <p:spPr>
          <a:xfrm>
            <a:off x="457200" y="1600200"/>
            <a:ext cx="4038600" cy="4525963"/>
          </a:xfrm>
          <a:prstGeom prst="rect">
            <a:avLst/>
          </a:prstGeom>
          <a:noFill/>
          <a:ln>
            <a:noFill/>
          </a:ln>
        </p:spPr>
        <p:txBody>
          <a:bodyPr anchorCtr="0" anchor="t" bIns="45700" lIns="54850" spcFirstLastPara="1" rIns="91425" wrap="square" tIns="91425">
            <a:noAutofit/>
          </a:bodyPr>
          <a:lstStyle>
            <a:lvl1pPr indent="-320040" lvl="0" marL="457200" algn="l">
              <a:spcBef>
                <a:spcPts val="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2" name="Google Shape;122;p16"/>
          <p:cNvSpPr txBox="1"/>
          <p:nvPr>
            <p:ph idx="2" type="body"/>
          </p:nvPr>
        </p:nvSpPr>
        <p:spPr>
          <a:xfrm>
            <a:off x="4648200" y="1600200"/>
            <a:ext cx="4038600" cy="4525963"/>
          </a:xfrm>
          <a:prstGeom prst="rect">
            <a:avLst/>
          </a:prstGeom>
          <a:noFill/>
          <a:ln>
            <a:noFill/>
          </a:ln>
        </p:spPr>
        <p:txBody>
          <a:bodyPr anchorCtr="0" anchor="t" bIns="45700" lIns="54850" spcFirstLastPara="1" rIns="91425" wrap="square" tIns="91425">
            <a:noAutofit/>
          </a:bodyPr>
          <a:lstStyle>
            <a:lvl1pPr indent="-320040" lvl="0" marL="457200" algn="l">
              <a:spcBef>
                <a:spcPts val="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3" name="Google Shape;123;p16"/>
          <p:cNvSpPr txBox="1"/>
          <p:nvPr>
            <p:ph idx="10" type="dt"/>
          </p:nvPr>
        </p:nvSpPr>
        <p:spPr>
          <a:xfrm>
            <a:off x="457200" y="6245225"/>
            <a:ext cx="2133600" cy="47625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6"/>
          <p:cNvSpPr txBox="1"/>
          <p:nvPr>
            <p:ph idx="11" type="ftr"/>
          </p:nvPr>
        </p:nvSpPr>
        <p:spPr>
          <a:xfrm>
            <a:off x="3124200" y="6245225"/>
            <a:ext cx="2895600" cy="47625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2" type="sldNum"/>
          </p:nvPr>
        </p:nvSpPr>
        <p:spPr>
          <a:xfrm>
            <a:off x="6553200" y="6245225"/>
            <a:ext cx="2133600" cy="47625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sz="900">
                <a:solidFill>
                  <a:srgbClr val="414141"/>
                </a:solidFill>
                <a:latin typeface="Calibri"/>
                <a:ea typeface="Calibri"/>
                <a:cs typeface="Calibri"/>
                <a:sym typeface="Calibri"/>
              </a:defRPr>
            </a:lvl1pPr>
            <a:lvl2pPr indent="0" lvl="1" marL="0" algn="r">
              <a:spcBef>
                <a:spcPts val="0"/>
              </a:spcBef>
              <a:buNone/>
              <a:defRPr sz="900">
                <a:solidFill>
                  <a:srgbClr val="414141"/>
                </a:solidFill>
                <a:latin typeface="Calibri"/>
                <a:ea typeface="Calibri"/>
                <a:cs typeface="Calibri"/>
                <a:sym typeface="Calibri"/>
              </a:defRPr>
            </a:lvl2pPr>
            <a:lvl3pPr indent="0" lvl="2" marL="0" algn="r">
              <a:spcBef>
                <a:spcPts val="0"/>
              </a:spcBef>
              <a:buNone/>
              <a:defRPr sz="900">
                <a:solidFill>
                  <a:srgbClr val="414141"/>
                </a:solidFill>
                <a:latin typeface="Calibri"/>
                <a:ea typeface="Calibri"/>
                <a:cs typeface="Calibri"/>
                <a:sym typeface="Calibri"/>
              </a:defRPr>
            </a:lvl3pPr>
            <a:lvl4pPr indent="0" lvl="3" marL="0" algn="r">
              <a:spcBef>
                <a:spcPts val="0"/>
              </a:spcBef>
              <a:buNone/>
              <a:defRPr sz="900">
                <a:solidFill>
                  <a:srgbClr val="414141"/>
                </a:solidFill>
                <a:latin typeface="Calibri"/>
                <a:ea typeface="Calibri"/>
                <a:cs typeface="Calibri"/>
                <a:sym typeface="Calibri"/>
              </a:defRPr>
            </a:lvl4pPr>
            <a:lvl5pPr indent="0" lvl="4" marL="0" algn="r">
              <a:spcBef>
                <a:spcPts val="0"/>
              </a:spcBef>
              <a:buNone/>
              <a:defRPr sz="900">
                <a:solidFill>
                  <a:srgbClr val="414141"/>
                </a:solidFill>
                <a:latin typeface="Calibri"/>
                <a:ea typeface="Calibri"/>
                <a:cs typeface="Calibri"/>
                <a:sym typeface="Calibri"/>
              </a:defRPr>
            </a:lvl5pPr>
            <a:lvl6pPr indent="0" lvl="5" marL="0" algn="r">
              <a:spcBef>
                <a:spcPts val="0"/>
              </a:spcBef>
              <a:buNone/>
              <a:defRPr sz="900">
                <a:solidFill>
                  <a:srgbClr val="414141"/>
                </a:solidFill>
                <a:latin typeface="Calibri"/>
                <a:ea typeface="Calibri"/>
                <a:cs typeface="Calibri"/>
                <a:sym typeface="Calibri"/>
              </a:defRPr>
            </a:lvl6pPr>
            <a:lvl7pPr indent="0" lvl="6" marL="0" algn="r">
              <a:spcBef>
                <a:spcPts val="0"/>
              </a:spcBef>
              <a:buNone/>
              <a:defRPr sz="900">
                <a:solidFill>
                  <a:srgbClr val="414141"/>
                </a:solidFill>
                <a:latin typeface="Calibri"/>
                <a:ea typeface="Calibri"/>
                <a:cs typeface="Calibri"/>
                <a:sym typeface="Calibri"/>
              </a:defRPr>
            </a:lvl7pPr>
            <a:lvl8pPr indent="0" lvl="7" marL="0" algn="r">
              <a:spcBef>
                <a:spcPts val="0"/>
              </a:spcBef>
              <a:buNone/>
              <a:defRPr sz="900">
                <a:solidFill>
                  <a:srgbClr val="414141"/>
                </a:solidFill>
                <a:latin typeface="Calibri"/>
                <a:ea typeface="Calibri"/>
                <a:cs typeface="Calibri"/>
                <a:sym typeface="Calibri"/>
              </a:defRPr>
            </a:lvl8pPr>
            <a:lvl9pPr indent="0" lvl="8" marL="0" algn="r">
              <a:spcBef>
                <a:spcPts val="0"/>
              </a:spcBef>
              <a:buNone/>
              <a:defRPr sz="900">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4"/>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8" name="Shape 38"/>
        <p:cNvGrpSpPr/>
        <p:nvPr/>
      </p:nvGrpSpPr>
      <p:grpSpPr>
        <a:xfrm>
          <a:off x="0" y="0"/>
          <a:ext cx="0" cy="0"/>
          <a:chOff x="0" y="0"/>
          <a:chExt cx="0" cy="0"/>
        </a:xfrm>
      </p:grpSpPr>
      <p:sp>
        <p:nvSpPr>
          <p:cNvPr id="39" name="Google Shape;39;p5"/>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Autofit/>
          </a:bodyPr>
          <a:lstStyle>
            <a:lvl1pPr indent="-320040" lvl="0" marL="457200" algn="l">
              <a:spcBef>
                <a:spcPts val="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1" name="Google Shape;41;p5"/>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gradFill>
          <a:gsLst>
            <a:gs pos="0">
              <a:srgbClr val="BEC4D3"/>
            </a:gs>
            <a:gs pos="12000">
              <a:srgbClr val="BEC4D3"/>
            </a:gs>
            <a:gs pos="20000">
              <a:srgbClr val="BDC3D1"/>
            </a:gs>
            <a:gs pos="100000">
              <a:srgbClr val="343945"/>
            </a:gs>
          </a:gsLst>
          <a:path path="circle">
            <a:fillToRect b="50%" l="50%" r="50%" t="50%"/>
          </a:path>
          <a:tileRect/>
        </a:gradFill>
      </p:bgPr>
    </p:bg>
    <p:spTree>
      <p:nvGrpSpPr>
        <p:cNvPr id="44" name="Shape 44"/>
        <p:cNvGrpSpPr/>
        <p:nvPr/>
      </p:nvGrpSpPr>
      <p:grpSpPr>
        <a:xfrm>
          <a:off x="0" y="0"/>
          <a:ext cx="0" cy="0"/>
          <a:chOff x="0" y="0"/>
          <a:chExt cx="0" cy="0"/>
        </a:xfrm>
      </p:grpSpPr>
      <p:sp>
        <p:nvSpPr>
          <p:cNvPr id="45" name="Google Shape;45;p6"/>
          <p:cNvSpPr/>
          <p:nvPr/>
        </p:nvSpPr>
        <p:spPr>
          <a:xfrm>
            <a:off x="0" y="0"/>
            <a:ext cx="9143999" cy="513543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6" name="Google Shape;46;p6"/>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Autofit/>
          </a:bodyPr>
          <a:lstStyle>
            <a:lvl1pPr lvl="0" algn="l">
              <a:spcBef>
                <a:spcPts val="0"/>
              </a:spcBef>
              <a:spcAft>
                <a:spcPts val="0"/>
              </a:spcAft>
              <a:buClr>
                <a:srgbClr val="FFC700"/>
              </a:buClr>
              <a:buSzPts val="4700"/>
              <a:buFont typeface="Corbel"/>
              <a:buNone/>
              <a:defRPr b="1" sz="4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 type="subTitle"/>
          </p:nvPr>
        </p:nvSpPr>
        <p:spPr>
          <a:xfrm>
            <a:off x="685800" y="1828800"/>
            <a:ext cx="8077200" cy="1499616"/>
          </a:xfrm>
          <a:prstGeom prst="rect">
            <a:avLst/>
          </a:prstGeom>
          <a:noFill/>
          <a:ln>
            <a:noFill/>
          </a:ln>
        </p:spPr>
        <p:txBody>
          <a:bodyPr anchorCtr="0" anchor="b" bIns="0" lIns="118850" spcFirstLastPara="1" rIns="45700" wrap="square" tIns="0">
            <a:noAutofit/>
          </a:bodyPr>
          <a:lstStyle>
            <a:lvl1pPr lvl="0" algn="l">
              <a:spcBef>
                <a:spcPts val="0"/>
              </a:spcBef>
              <a:spcAft>
                <a:spcPts val="0"/>
              </a:spcAft>
              <a:buSzPts val="1600"/>
              <a:buNone/>
              <a:defRPr sz="2000">
                <a:solidFill>
                  <a:srgbClr val="FFFFFF"/>
                </a:solidFill>
              </a:defRPr>
            </a:lvl1pPr>
            <a:lvl2pPr lvl="1" algn="ctr">
              <a:spcBef>
                <a:spcPts val="560"/>
              </a:spcBef>
              <a:spcAft>
                <a:spcPts val="0"/>
              </a:spcAft>
              <a:buSzPts val="2800"/>
              <a:buNone/>
              <a:defRPr>
                <a:solidFill>
                  <a:schemeClr val="lt1"/>
                </a:solidFill>
              </a:defRPr>
            </a:lvl2pPr>
            <a:lvl3pPr lvl="2" algn="ctr">
              <a:spcBef>
                <a:spcPts val="480"/>
              </a:spcBef>
              <a:spcAft>
                <a:spcPts val="0"/>
              </a:spcAft>
              <a:buSzPts val="2400"/>
              <a:buNone/>
              <a:defRPr>
                <a:solidFill>
                  <a:schemeClr val="lt1"/>
                </a:solidFill>
              </a:defRPr>
            </a:lvl3pPr>
            <a:lvl4pPr lvl="3" algn="ctr">
              <a:spcBef>
                <a:spcPts val="400"/>
              </a:spcBef>
              <a:spcAft>
                <a:spcPts val="0"/>
              </a:spcAft>
              <a:buSzPts val="2000"/>
              <a:buNone/>
              <a:defRPr>
                <a:solidFill>
                  <a:schemeClr val="lt1"/>
                </a:solidFill>
              </a:defRPr>
            </a:lvl4pPr>
            <a:lvl5pPr lvl="4" algn="ctr">
              <a:spcBef>
                <a:spcPts val="400"/>
              </a:spcBef>
              <a:spcAft>
                <a:spcPts val="0"/>
              </a:spcAft>
              <a:buSzPts val="2000"/>
              <a:buNone/>
              <a:defRPr>
                <a:solidFill>
                  <a:schemeClr val="lt1"/>
                </a:solidFill>
              </a:defRPr>
            </a:lvl5pPr>
            <a:lvl6pPr lvl="5" algn="ctr">
              <a:spcBef>
                <a:spcPts val="400"/>
              </a:spcBef>
              <a:spcAft>
                <a:spcPts val="0"/>
              </a:spcAft>
              <a:buSzPts val="2000"/>
              <a:buNone/>
              <a:defRPr>
                <a:solidFill>
                  <a:schemeClr val="lt1"/>
                </a:solidFill>
              </a:defRPr>
            </a:lvl6pPr>
            <a:lvl7pPr lvl="6" algn="ctr">
              <a:spcBef>
                <a:spcPts val="360"/>
              </a:spcBef>
              <a:spcAft>
                <a:spcPts val="0"/>
              </a:spcAft>
              <a:buSzPts val="1800"/>
              <a:buNone/>
              <a:defRPr>
                <a:solidFill>
                  <a:schemeClr val="lt1"/>
                </a:solidFill>
              </a:defRPr>
            </a:lvl7pPr>
            <a:lvl8pPr lvl="7" algn="ctr">
              <a:spcBef>
                <a:spcPts val="360"/>
              </a:spcBef>
              <a:spcAft>
                <a:spcPts val="0"/>
              </a:spcAft>
              <a:buSzPts val="1800"/>
              <a:buNone/>
              <a:defRPr>
                <a:solidFill>
                  <a:schemeClr val="lt1"/>
                </a:solidFill>
              </a:defRPr>
            </a:lvl8pPr>
            <a:lvl9pPr lvl="8" algn="ctr">
              <a:spcBef>
                <a:spcPts val="360"/>
              </a:spcBef>
              <a:spcAft>
                <a:spcPts val="0"/>
              </a:spcAft>
              <a:buSzPts val="1800"/>
              <a:buNone/>
              <a:defRPr>
                <a:solidFill>
                  <a:schemeClr val="lt1"/>
                </a:solidFill>
              </a:defRPr>
            </a:lvl9pPr>
          </a:lstStyle>
          <a:p/>
        </p:txBody>
      </p:sp>
      <p:sp>
        <p:nvSpPr>
          <p:cNvPr id="48" name="Google Shape;48;p6"/>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6"/>
          <p:cNvSpPr/>
          <p:nvPr/>
        </p:nvSpPr>
        <p:spPr>
          <a:xfrm>
            <a:off x="0" y="5128334"/>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gradFill>
          <a:gsLst>
            <a:gs pos="0">
              <a:srgbClr val="BEC4D3"/>
            </a:gs>
            <a:gs pos="12000">
              <a:srgbClr val="BEC4D3"/>
            </a:gs>
            <a:gs pos="20000">
              <a:srgbClr val="BDC3D1"/>
            </a:gs>
            <a:gs pos="100000">
              <a:srgbClr val="343945"/>
            </a:gs>
          </a:gsLst>
          <a:path path="circle">
            <a:fillToRect b="50%" l="50%" r="50%" t="50%"/>
          </a:path>
          <a:tileRect/>
        </a:gradFill>
      </p:bgPr>
    </p:bg>
    <p:spTree>
      <p:nvGrpSpPr>
        <p:cNvPr id="52" name="Shape 52"/>
        <p:cNvGrpSpPr/>
        <p:nvPr/>
      </p:nvGrpSpPr>
      <p:grpSpPr>
        <a:xfrm>
          <a:off x="0" y="0"/>
          <a:ext cx="0" cy="0"/>
          <a:chOff x="0" y="0"/>
          <a:chExt cx="0" cy="0"/>
        </a:xfrm>
      </p:grpSpPr>
      <p:sp>
        <p:nvSpPr>
          <p:cNvPr id="53" name="Google Shape;53;p7"/>
          <p:cNvSpPr/>
          <p:nvPr/>
        </p:nvSpPr>
        <p:spPr>
          <a:xfrm>
            <a:off x="0" y="0"/>
            <a:ext cx="9144000" cy="260252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54" name="Google Shape;54;p7"/>
          <p:cNvSpPr/>
          <p:nvPr/>
        </p:nvSpPr>
        <p:spPr>
          <a:xfrm>
            <a:off x="0" y="2602520"/>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55" name="Google Shape;55;p7"/>
          <p:cNvSpPr txBox="1"/>
          <p:nvPr>
            <p:ph type="title"/>
          </p:nvPr>
        </p:nvSpPr>
        <p:spPr>
          <a:xfrm>
            <a:off x="749808" y="914400"/>
            <a:ext cx="8013192" cy="1636776"/>
          </a:xfrm>
          <a:prstGeom prst="rect">
            <a:avLst/>
          </a:prstGeom>
          <a:noFill/>
          <a:ln>
            <a:noFill/>
          </a:ln>
        </p:spPr>
        <p:txBody>
          <a:bodyPr anchorCtr="0" anchor="b" bIns="0" lIns="91425" spcFirstLastPara="1" rIns="91425" wrap="square" tIns="0">
            <a:noAutofit/>
          </a:bodyPr>
          <a:lstStyle>
            <a:lvl1pPr lvl="0" algn="l">
              <a:spcBef>
                <a:spcPts val="0"/>
              </a:spcBef>
              <a:spcAft>
                <a:spcPts val="0"/>
              </a:spcAft>
              <a:buClr>
                <a:srgbClr val="FFC700"/>
              </a:buClr>
              <a:buSzPts val="4700"/>
              <a:buFont typeface="Corbel"/>
              <a:buNone/>
              <a:defRPr b="1" sz="47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 type="body"/>
          </p:nvPr>
        </p:nvSpPr>
        <p:spPr>
          <a:xfrm>
            <a:off x="740664" y="2743200"/>
            <a:ext cx="8022336" cy="685800"/>
          </a:xfrm>
          <a:prstGeom prst="rect">
            <a:avLst/>
          </a:prstGeom>
          <a:noFill/>
          <a:ln>
            <a:noFill/>
          </a:ln>
        </p:spPr>
        <p:txBody>
          <a:bodyPr anchorCtr="0" anchor="t" bIns="0" lIns="146300" spcFirstLastPara="1" rIns="45700" wrap="square" tIns="0">
            <a:noAutofit/>
          </a:bodyPr>
          <a:lstStyle>
            <a:lvl1pPr indent="-228600" lvl="0" marL="457200" algn="l">
              <a:spcBef>
                <a:spcPts val="0"/>
              </a:spcBef>
              <a:spcAft>
                <a:spcPts val="0"/>
              </a:spcAft>
              <a:buSzPts val="3200"/>
              <a:buNone/>
              <a:defRPr b="0" sz="4000">
                <a:solidFill>
                  <a:srgbClr val="FFFFFF"/>
                </a:solidFill>
              </a:defRPr>
            </a:lvl1pPr>
            <a:lvl2pPr indent="-228600" lvl="1" marL="914400" algn="l">
              <a:spcBef>
                <a:spcPts val="360"/>
              </a:spcBef>
              <a:spcAft>
                <a:spcPts val="0"/>
              </a:spcAft>
              <a:buSzPts val="1800"/>
              <a:buNone/>
              <a:defRPr sz="1800">
                <a:solidFill>
                  <a:schemeClr val="lt1"/>
                </a:solidFill>
              </a:defRPr>
            </a:lvl2pPr>
            <a:lvl3pPr indent="-228600" lvl="2" marL="1371600" algn="l">
              <a:spcBef>
                <a:spcPts val="320"/>
              </a:spcBef>
              <a:spcAft>
                <a:spcPts val="0"/>
              </a:spcAft>
              <a:buSzPts val="160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228600" lvl="5" marL="2743200" algn="l">
              <a:spcBef>
                <a:spcPts val="280"/>
              </a:spcBef>
              <a:spcAft>
                <a:spcPts val="0"/>
              </a:spcAft>
              <a:buSzPts val="1400"/>
              <a:buNone/>
              <a:defRPr sz="1400">
                <a:solidFill>
                  <a:schemeClr val="lt1"/>
                </a:solidFill>
              </a:defRPr>
            </a:lvl6pPr>
            <a:lvl7pPr indent="-228600" lvl="6" marL="3200400" algn="l">
              <a:spcBef>
                <a:spcPts val="280"/>
              </a:spcBef>
              <a:spcAft>
                <a:spcPts val="0"/>
              </a:spcAft>
              <a:buSzPts val="1400"/>
              <a:buNone/>
              <a:defRPr sz="1400">
                <a:solidFill>
                  <a:schemeClr val="lt1"/>
                </a:solidFill>
              </a:defRPr>
            </a:lvl7pPr>
            <a:lvl8pPr indent="-228600" lvl="7" marL="3657600" algn="l">
              <a:spcBef>
                <a:spcPts val="280"/>
              </a:spcBef>
              <a:spcAft>
                <a:spcPts val="0"/>
              </a:spcAft>
              <a:buSzPts val="1400"/>
              <a:buNone/>
              <a:defRPr sz="1400">
                <a:solidFill>
                  <a:schemeClr val="lt1"/>
                </a:solidFill>
              </a:defRPr>
            </a:lvl8pPr>
            <a:lvl9pPr indent="-228600" lvl="8" marL="4114800" algn="l">
              <a:spcBef>
                <a:spcPts val="280"/>
              </a:spcBef>
              <a:spcAft>
                <a:spcPts val="0"/>
              </a:spcAft>
              <a:buSzPts val="1400"/>
              <a:buNone/>
              <a:defRPr sz="1400">
                <a:solidFill>
                  <a:schemeClr val="lt1"/>
                </a:solidFill>
              </a:defRPr>
            </a:lvl9pPr>
          </a:lstStyle>
          <a:p/>
        </p:txBody>
      </p:sp>
      <p:sp>
        <p:nvSpPr>
          <p:cNvPr id="57" name="Google Shape;57;p7"/>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0" name="Shape 60"/>
        <p:cNvGrpSpPr/>
        <p:nvPr/>
      </p:nvGrpSpPr>
      <p:grpSpPr>
        <a:xfrm>
          <a:off x="0" y="0"/>
          <a:ext cx="0" cy="0"/>
          <a:chOff x="0" y="0"/>
          <a:chExt cx="0" cy="0"/>
        </a:xfrm>
      </p:grpSpPr>
      <p:sp>
        <p:nvSpPr>
          <p:cNvPr id="61" name="Google Shape;61;p8"/>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8"/>
          <p:cNvSpPr txBox="1"/>
          <p:nvPr>
            <p:ph idx="1" type="body"/>
          </p:nvPr>
        </p:nvSpPr>
        <p:spPr>
          <a:xfrm>
            <a:off x="457200" y="1295400"/>
            <a:ext cx="4038600" cy="5504688"/>
          </a:xfrm>
          <a:prstGeom prst="rect">
            <a:avLst/>
          </a:prstGeom>
          <a:noFill/>
          <a:ln>
            <a:noFill/>
          </a:ln>
        </p:spPr>
        <p:txBody>
          <a:bodyPr anchorCtr="0" anchor="t" bIns="45700" lIns="91425" spcFirstLastPara="1" rIns="91425" wrap="square" tIns="91425">
            <a:noAutofit/>
          </a:bodyPr>
          <a:lstStyle>
            <a:lvl1pPr indent="-370840" lvl="0" marL="457200" algn="l">
              <a:spcBef>
                <a:spcPts val="0"/>
              </a:spcBef>
              <a:spcAft>
                <a:spcPts val="0"/>
              </a:spcAft>
              <a:buSzPts val="224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63" name="Google Shape;63;p8"/>
          <p:cNvSpPr txBox="1"/>
          <p:nvPr>
            <p:ph idx="2" type="body"/>
          </p:nvPr>
        </p:nvSpPr>
        <p:spPr>
          <a:xfrm>
            <a:off x="4648200" y="1295400"/>
            <a:ext cx="4038600" cy="5504688"/>
          </a:xfrm>
          <a:prstGeom prst="rect">
            <a:avLst/>
          </a:prstGeom>
          <a:noFill/>
          <a:ln>
            <a:noFill/>
          </a:ln>
        </p:spPr>
        <p:txBody>
          <a:bodyPr anchorCtr="0" anchor="t" bIns="45700" lIns="54850" spcFirstLastPara="1" rIns="91425" wrap="square" tIns="91425">
            <a:noAutofit/>
          </a:bodyPr>
          <a:lstStyle>
            <a:lvl1pPr indent="-370840" lvl="0" marL="457200" algn="l">
              <a:spcBef>
                <a:spcPts val="0"/>
              </a:spcBef>
              <a:spcAft>
                <a:spcPts val="0"/>
              </a:spcAft>
              <a:buSzPts val="224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64" name="Google Shape;64;p8"/>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7" name="Shape 67"/>
        <p:cNvGrpSpPr/>
        <p:nvPr/>
      </p:nvGrpSpPr>
      <p:grpSpPr>
        <a:xfrm>
          <a:off x="0" y="0"/>
          <a:ext cx="0" cy="0"/>
          <a:chOff x="0" y="0"/>
          <a:chExt cx="0" cy="0"/>
        </a:xfrm>
      </p:grpSpPr>
      <p:sp>
        <p:nvSpPr>
          <p:cNvPr id="68" name="Google Shape;68;p9"/>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Autofit/>
          </a:bodyPr>
          <a:lstStyle>
            <a:lvl1pPr lvl="0" algn="l">
              <a:spcBef>
                <a:spcPts val="0"/>
              </a:spcBef>
              <a:spcAft>
                <a:spcPts val="0"/>
              </a:spcAft>
              <a:buClr>
                <a:srgbClr val="FFC700"/>
              </a:buClr>
              <a:buSzPts val="45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9"/>
          <p:cNvSpPr txBox="1"/>
          <p:nvPr>
            <p:ph idx="1" type="body"/>
          </p:nvPr>
        </p:nvSpPr>
        <p:spPr>
          <a:xfrm>
            <a:off x="457200" y="1295400"/>
            <a:ext cx="4040188" cy="715355"/>
          </a:xfrm>
          <a:prstGeom prst="rect">
            <a:avLst/>
          </a:prstGeom>
          <a:noFill/>
          <a:ln>
            <a:noFill/>
          </a:ln>
        </p:spPr>
        <p:txBody>
          <a:bodyPr anchorCtr="0" anchor="ctr" bIns="45700" lIns="146300" spcFirstLastPara="1" rIns="91425" wrap="square" tIns="91425">
            <a:noAutofit/>
          </a:bodyPr>
          <a:lstStyle>
            <a:lvl1pPr indent="-228600" lvl="0" marL="457200" algn="l">
              <a:spcBef>
                <a:spcPts val="0"/>
              </a:spcBef>
              <a:spcAft>
                <a:spcPts val="0"/>
              </a:spcAft>
              <a:buSzPts val="1840"/>
              <a:buNone/>
              <a:defRPr b="1" sz="2300" cap="none"/>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70" name="Google Shape;70;p9"/>
          <p:cNvSpPr txBox="1"/>
          <p:nvPr>
            <p:ph idx="2" type="body"/>
          </p:nvPr>
        </p:nvSpPr>
        <p:spPr>
          <a:xfrm>
            <a:off x="457200" y="2023338"/>
            <a:ext cx="4040188" cy="4377462"/>
          </a:xfrm>
          <a:prstGeom prst="rect">
            <a:avLst/>
          </a:prstGeom>
          <a:noFill/>
          <a:ln>
            <a:noFill/>
          </a:ln>
        </p:spPr>
        <p:txBody>
          <a:bodyPr anchorCtr="0" anchor="t" bIns="45700" lIns="54850" spcFirstLastPara="1" rIns="91425" wrap="square" tIns="91425">
            <a:noAutofit/>
          </a:bodyPr>
          <a:lstStyle>
            <a:lvl1pPr indent="-350520" lvl="0" marL="457200" algn="l">
              <a:spcBef>
                <a:spcPts val="0"/>
              </a:spcBef>
              <a:spcAft>
                <a:spcPts val="0"/>
              </a:spcAft>
              <a:buSzPts val="192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71" name="Google Shape;71;p9"/>
          <p:cNvSpPr txBox="1"/>
          <p:nvPr>
            <p:ph idx="3" type="body"/>
          </p:nvPr>
        </p:nvSpPr>
        <p:spPr>
          <a:xfrm>
            <a:off x="4645025" y="1295400"/>
            <a:ext cx="4041775" cy="715355"/>
          </a:xfrm>
          <a:prstGeom prst="rect">
            <a:avLst/>
          </a:prstGeom>
          <a:noFill/>
          <a:ln>
            <a:noFill/>
          </a:ln>
        </p:spPr>
        <p:txBody>
          <a:bodyPr anchorCtr="0" anchor="ctr" bIns="45700" lIns="146300" spcFirstLastPara="1" rIns="91425" wrap="square" tIns="91425">
            <a:noAutofit/>
          </a:bodyPr>
          <a:lstStyle>
            <a:lvl1pPr indent="-228600" lvl="0" marL="457200" algn="l">
              <a:spcBef>
                <a:spcPts val="0"/>
              </a:spcBef>
              <a:spcAft>
                <a:spcPts val="0"/>
              </a:spcAft>
              <a:buSzPts val="1840"/>
              <a:buNone/>
              <a:defRPr b="1" sz="2300" cap="none"/>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72" name="Google Shape;72;p9"/>
          <p:cNvSpPr txBox="1"/>
          <p:nvPr>
            <p:ph idx="4" type="body"/>
          </p:nvPr>
        </p:nvSpPr>
        <p:spPr>
          <a:xfrm>
            <a:off x="4645025" y="2023338"/>
            <a:ext cx="4041775" cy="4377462"/>
          </a:xfrm>
          <a:prstGeom prst="rect">
            <a:avLst/>
          </a:prstGeom>
          <a:noFill/>
          <a:ln>
            <a:noFill/>
          </a:ln>
        </p:spPr>
        <p:txBody>
          <a:bodyPr anchorCtr="0" anchor="t" bIns="45700" lIns="54850" spcFirstLastPara="1" rIns="91425" wrap="square" tIns="91425">
            <a:noAutofit/>
          </a:bodyPr>
          <a:lstStyle>
            <a:lvl1pPr indent="-350520" lvl="0" marL="457200" algn="l">
              <a:spcBef>
                <a:spcPts val="0"/>
              </a:spcBef>
              <a:spcAft>
                <a:spcPts val="0"/>
              </a:spcAft>
              <a:buSzPts val="192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73" name="Google Shape;73;p9"/>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76" name="Shape 76"/>
        <p:cNvGrpSpPr/>
        <p:nvPr/>
      </p:nvGrpSpPr>
      <p:grpSpPr>
        <a:xfrm>
          <a:off x="0" y="0"/>
          <a:ext cx="0" cy="0"/>
          <a:chOff x="0" y="0"/>
          <a:chExt cx="0" cy="0"/>
        </a:xfrm>
      </p:grpSpPr>
      <p:sp>
        <p:nvSpPr>
          <p:cNvPr id="77" name="Google Shape;77;p10"/>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0" name="Shape 80"/>
        <p:cNvGrpSpPr/>
        <p:nvPr/>
      </p:nvGrpSpPr>
      <p:grpSpPr>
        <a:xfrm>
          <a:off x="0" y="0"/>
          <a:ext cx="0" cy="0"/>
          <a:chOff x="0" y="0"/>
          <a:chExt cx="0" cy="0"/>
        </a:xfrm>
      </p:grpSpPr>
      <p:sp>
        <p:nvSpPr>
          <p:cNvPr id="81" name="Google Shape;81;p11"/>
          <p:cNvSpPr txBox="1"/>
          <p:nvPr>
            <p:ph type="title"/>
          </p:nvPr>
        </p:nvSpPr>
        <p:spPr>
          <a:xfrm>
            <a:off x="167838" y="152400"/>
            <a:ext cx="2523744" cy="978408"/>
          </a:xfrm>
          <a:prstGeom prst="rect">
            <a:avLst/>
          </a:prstGeom>
          <a:noFill/>
          <a:ln>
            <a:noFill/>
          </a:ln>
        </p:spPr>
        <p:txBody>
          <a:bodyPr anchorCtr="0" anchor="b" bIns="0" lIns="73150" spcFirstLastPara="1" rIns="45700" wrap="square" tIns="45700">
            <a:noAutofit/>
          </a:bodyPr>
          <a:lstStyle>
            <a:lvl1pPr lvl="0" algn="l">
              <a:spcBef>
                <a:spcPts val="0"/>
              </a:spcBef>
              <a:spcAft>
                <a:spcPts val="0"/>
              </a:spcAft>
              <a:buClr>
                <a:srgbClr val="FFC700"/>
              </a:buClr>
              <a:buSzPts val="2000"/>
              <a:buFont typeface="Corbel"/>
              <a:buNone/>
              <a:defRPr b="0"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1"/>
          <p:cNvSpPr txBox="1"/>
          <p:nvPr>
            <p:ph idx="1" type="body"/>
          </p:nvPr>
        </p:nvSpPr>
        <p:spPr>
          <a:xfrm>
            <a:off x="3019377" y="1743133"/>
            <a:ext cx="5920641" cy="4558885"/>
          </a:xfrm>
          <a:prstGeom prst="rect">
            <a:avLst/>
          </a:prstGeom>
          <a:noFill/>
          <a:ln>
            <a:noFill/>
          </a:ln>
        </p:spPr>
        <p:txBody>
          <a:bodyPr anchorCtr="0" anchor="t" bIns="45700" lIns="54850" spcFirstLastPara="1" rIns="91425" wrap="square" tIns="91425">
            <a:noAutofit/>
          </a:bodyPr>
          <a:lstStyle>
            <a:lvl1pPr indent="-391160" lvl="0" marL="457200" algn="l">
              <a:spcBef>
                <a:spcPts val="0"/>
              </a:spcBef>
              <a:spcAft>
                <a:spcPts val="0"/>
              </a:spcAft>
              <a:buSzPts val="256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83" name="Google Shape;83;p11"/>
          <p:cNvSpPr txBox="1"/>
          <p:nvPr>
            <p:ph idx="2" type="body"/>
          </p:nvPr>
        </p:nvSpPr>
        <p:spPr>
          <a:xfrm>
            <a:off x="167838" y="1730018"/>
            <a:ext cx="2468880" cy="4572000"/>
          </a:xfrm>
          <a:prstGeom prst="rect">
            <a:avLst/>
          </a:prstGeom>
          <a:noFill/>
          <a:ln>
            <a:noFill/>
          </a:ln>
        </p:spPr>
        <p:txBody>
          <a:bodyPr anchorCtr="0" anchor="t" bIns="45700" lIns="54850" spcFirstLastPara="1" rIns="91425" wrap="square" tIns="91425">
            <a:noAutofit/>
          </a:bodyPr>
          <a:lstStyle>
            <a:lvl1pPr indent="-228600" lvl="0" marL="457200" algn="l">
              <a:spcBef>
                <a:spcPts val="0"/>
              </a:spcBef>
              <a:spcAft>
                <a:spcPts val="0"/>
              </a:spcAft>
              <a:buSzPts val="112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84" name="Google Shape;84;p11"/>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7" name="Google Shape;87;p11"/>
          <p:cNvSpPr/>
          <p:nvPr/>
        </p:nvSpPr>
        <p:spPr>
          <a:xfrm>
            <a:off x="2855737" y="0"/>
            <a:ext cx="45720" cy="145389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88" name="Google Shape;88;p11"/>
          <p:cNvSpPr/>
          <p:nvPr/>
        </p:nvSpPr>
        <p:spPr>
          <a:xfrm>
            <a:off x="2855737" y="0"/>
            <a:ext cx="45720" cy="145389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3.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Google Shape;10;p1"/>
          <p:cNvSpPr/>
          <p:nvPr/>
        </p:nvSpPr>
        <p:spPr>
          <a:xfrm>
            <a:off x="0" y="1021080"/>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 name="Google Shape;11;p1"/>
          <p:cNvSpPr/>
          <p:nvPr/>
        </p:nvSpPr>
        <p:spPr>
          <a:xfrm>
            <a:off x="0" y="1"/>
            <a:ext cx="9143999" cy="102107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 name="Google Shape;12;p1"/>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Autofit/>
          </a:bodyPr>
          <a:lstStyle>
            <a:lvl1pPr lvl="0" marR="0" rtl="0" algn="l">
              <a:spcBef>
                <a:spcPts val="0"/>
              </a:spcBef>
              <a:spcAft>
                <a:spcPts val="0"/>
              </a:spcAft>
              <a:buClr>
                <a:srgbClr val="FFC700"/>
              </a:buClr>
              <a:buSzPts val="4500"/>
              <a:buFont typeface="Corbel"/>
              <a:buNone/>
              <a:defRPr b="1" i="0" sz="4500" u="none" cap="none" strike="noStrike">
                <a:solidFill>
                  <a:srgbClr val="FFC700"/>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Autofit/>
          </a:bodyPr>
          <a:lstStyle>
            <a:lvl1pPr indent="-391160" lvl="0" marL="457200" marR="0" rtl="0" algn="l">
              <a:spcBef>
                <a:spcPts val="0"/>
              </a:spcBef>
              <a:spcAft>
                <a:spcPts val="0"/>
              </a:spcAft>
              <a:buClr>
                <a:schemeClr val="accent1"/>
              </a:buClr>
              <a:buSzPts val="2560"/>
              <a:buFont typeface="Noto Sans Symbols"/>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accent2"/>
              </a:buClr>
              <a:buSzPts val="2800"/>
              <a:buFont typeface="Noto Sans Symbols"/>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accent3"/>
              </a:buClr>
              <a:buSzPts val="2400"/>
              <a:buFont typeface="Noto Sans Symbols"/>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accent4"/>
              </a:buClr>
              <a:buSzPts val="2000"/>
              <a:buFont typeface="Noto Sans Symbols"/>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accent5"/>
              </a:buClr>
              <a:buSzPts val="2000"/>
              <a:buFont typeface="Noto Sans Symbols"/>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accent6"/>
              </a:buClr>
              <a:buSzPts val="2000"/>
              <a:buFont typeface="Noto Sans Symbols"/>
              <a:buChar char="●"/>
              <a:defRPr b="0" i="0" sz="2000" u="none" cap="none" strike="noStrike">
                <a:solidFill>
                  <a:schemeClr val="lt1"/>
                </a:solidFill>
                <a:latin typeface="Corbel"/>
                <a:ea typeface="Corbel"/>
                <a:cs typeface="Corbel"/>
                <a:sym typeface="Corbel"/>
              </a:defRPr>
            </a:lvl6pPr>
            <a:lvl7pPr indent="-342900" lvl="6" marL="32004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Corbel"/>
                <a:ea typeface="Corbel"/>
                <a:cs typeface="Corbel"/>
                <a:sym typeface="Corbel"/>
              </a:defRPr>
            </a:lvl7pPr>
            <a:lvl8pPr indent="-342900" lvl="7" marL="36576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Corbel"/>
                <a:ea typeface="Corbel"/>
                <a:cs typeface="Corbel"/>
                <a:sym typeface="Corbel"/>
              </a:defRPr>
            </a:lvl8pPr>
            <a:lvl9pPr indent="-342900" lvl="8" marL="41148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Corbel"/>
                <a:ea typeface="Corbel"/>
                <a:cs typeface="Corbel"/>
                <a:sym typeface="Corbel"/>
              </a:defRPr>
            </a:lvl9pPr>
          </a:lstStyle>
          <a:p/>
        </p:txBody>
      </p:sp>
      <p:sp>
        <p:nvSpPr>
          <p:cNvPr id="14" name="Google Shape;14;p1"/>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marR="0" rtl="0" algn="l">
              <a:spcBef>
                <a:spcPts val="0"/>
              </a:spcBef>
              <a:spcAft>
                <a:spcPts val="0"/>
              </a:spcAft>
              <a:buSzPts val="1400"/>
              <a:buNone/>
              <a:defRPr b="0" i="0" sz="9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5" name="Google Shape;15;p1"/>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marR="0" rtl="0" algn="l">
              <a:spcBef>
                <a:spcPts val="0"/>
              </a:spcBef>
              <a:spcAft>
                <a:spcPts val="0"/>
              </a:spcAft>
              <a:buSzPts val="1400"/>
              <a:buNone/>
              <a:defRPr b="0" i="0" sz="9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6" name="Google Shape;16;p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rtl="0" algn="r">
              <a:spcBef>
                <a:spcPts val="0"/>
              </a:spcBef>
              <a:buNone/>
              <a:defRPr b="0" i="0" sz="900" u="none" cap="none" strike="noStrike">
                <a:solidFill>
                  <a:schemeClr val="lt1"/>
                </a:solidFill>
                <a:latin typeface="Calibri"/>
                <a:ea typeface="Calibri"/>
                <a:cs typeface="Calibri"/>
                <a:sym typeface="Calibri"/>
              </a:defRPr>
            </a:lvl1pPr>
            <a:lvl2pPr indent="0" lvl="1" marL="0" marR="0" rtl="0" algn="r">
              <a:spcBef>
                <a:spcPts val="0"/>
              </a:spcBef>
              <a:buNone/>
              <a:defRPr b="0" i="0" sz="900" u="none" cap="none" strike="noStrike">
                <a:solidFill>
                  <a:schemeClr val="lt1"/>
                </a:solidFill>
                <a:latin typeface="Calibri"/>
                <a:ea typeface="Calibri"/>
                <a:cs typeface="Calibri"/>
                <a:sym typeface="Calibri"/>
              </a:defRPr>
            </a:lvl2pPr>
            <a:lvl3pPr indent="0" lvl="2" marL="0" marR="0" rtl="0" algn="r">
              <a:spcBef>
                <a:spcPts val="0"/>
              </a:spcBef>
              <a:buNone/>
              <a:defRPr b="0" i="0" sz="900" u="none" cap="none" strike="noStrike">
                <a:solidFill>
                  <a:schemeClr val="lt1"/>
                </a:solidFill>
                <a:latin typeface="Calibri"/>
                <a:ea typeface="Calibri"/>
                <a:cs typeface="Calibri"/>
                <a:sym typeface="Calibri"/>
              </a:defRPr>
            </a:lvl3pPr>
            <a:lvl4pPr indent="0" lvl="3" marL="0" marR="0" rtl="0" algn="r">
              <a:spcBef>
                <a:spcPts val="0"/>
              </a:spcBef>
              <a:buNone/>
              <a:defRPr b="0" i="0" sz="900" u="none" cap="none" strike="noStrike">
                <a:solidFill>
                  <a:schemeClr val="lt1"/>
                </a:solidFill>
                <a:latin typeface="Calibri"/>
                <a:ea typeface="Calibri"/>
                <a:cs typeface="Calibri"/>
                <a:sym typeface="Calibri"/>
              </a:defRPr>
            </a:lvl4pPr>
            <a:lvl5pPr indent="0" lvl="4" marL="0" marR="0" rtl="0" algn="r">
              <a:spcBef>
                <a:spcPts val="0"/>
              </a:spcBef>
              <a:buNone/>
              <a:defRPr b="0" i="0" sz="900" u="none" cap="none" strike="noStrike">
                <a:solidFill>
                  <a:schemeClr val="lt1"/>
                </a:solidFill>
                <a:latin typeface="Calibri"/>
                <a:ea typeface="Calibri"/>
                <a:cs typeface="Calibri"/>
                <a:sym typeface="Calibri"/>
              </a:defRPr>
            </a:lvl5pPr>
            <a:lvl6pPr indent="0" lvl="5" marL="0" marR="0" rtl="0" algn="r">
              <a:spcBef>
                <a:spcPts val="0"/>
              </a:spcBef>
              <a:buNone/>
              <a:defRPr b="0" i="0" sz="900" u="none" cap="none" strike="noStrike">
                <a:solidFill>
                  <a:schemeClr val="lt1"/>
                </a:solidFill>
                <a:latin typeface="Calibri"/>
                <a:ea typeface="Calibri"/>
                <a:cs typeface="Calibri"/>
                <a:sym typeface="Calibri"/>
              </a:defRPr>
            </a:lvl6pPr>
            <a:lvl7pPr indent="0" lvl="6" marL="0" marR="0" rtl="0" algn="r">
              <a:spcBef>
                <a:spcPts val="0"/>
              </a:spcBef>
              <a:buNone/>
              <a:defRPr b="0" i="0" sz="900" u="none" cap="none" strike="noStrike">
                <a:solidFill>
                  <a:schemeClr val="lt1"/>
                </a:solidFill>
                <a:latin typeface="Calibri"/>
                <a:ea typeface="Calibri"/>
                <a:cs typeface="Calibri"/>
                <a:sym typeface="Calibri"/>
              </a:defRPr>
            </a:lvl7pPr>
            <a:lvl8pPr indent="0" lvl="7" marL="0" marR="0" rtl="0" algn="r">
              <a:spcBef>
                <a:spcPts val="0"/>
              </a:spcBef>
              <a:buNone/>
              <a:defRPr b="0" i="0" sz="900" u="none" cap="none" strike="noStrike">
                <a:solidFill>
                  <a:schemeClr val="lt1"/>
                </a:solidFill>
                <a:latin typeface="Calibri"/>
                <a:ea typeface="Calibri"/>
                <a:cs typeface="Calibri"/>
                <a:sym typeface="Calibri"/>
              </a:defRPr>
            </a:lvl8pPr>
            <a:lvl9pPr indent="0" lvl="8" marL="0" marR="0" rtl="0" algn="r">
              <a:spcBef>
                <a:spcPts val="0"/>
              </a:spcBef>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 name="Shape 25"/>
        <p:cNvGrpSpPr/>
        <p:nvPr/>
      </p:nvGrpSpPr>
      <p:grpSpPr>
        <a:xfrm>
          <a:off x="0" y="0"/>
          <a:ext cx="0" cy="0"/>
          <a:chOff x="0" y="0"/>
          <a:chExt cx="0" cy="0"/>
        </a:xfrm>
      </p:grpSpPr>
      <p:sp>
        <p:nvSpPr>
          <p:cNvPr id="26" name="Google Shape;26;p3"/>
          <p:cNvSpPr/>
          <p:nvPr/>
        </p:nvSpPr>
        <p:spPr>
          <a:xfrm>
            <a:off x="0" y="1021080"/>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7" name="Google Shape;27;p3"/>
          <p:cNvSpPr/>
          <p:nvPr/>
        </p:nvSpPr>
        <p:spPr>
          <a:xfrm>
            <a:off x="0" y="1"/>
            <a:ext cx="9143999" cy="102107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8" name="Google Shape;28;p3"/>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Autofit/>
          </a:bodyPr>
          <a:lstStyle>
            <a:lvl1pPr lvl="0" marR="0" rtl="0" algn="l">
              <a:spcBef>
                <a:spcPts val="0"/>
              </a:spcBef>
              <a:spcAft>
                <a:spcPts val="0"/>
              </a:spcAft>
              <a:buClr>
                <a:srgbClr val="FFC700"/>
              </a:buClr>
              <a:buSzPts val="4500"/>
              <a:buFont typeface="Corbel"/>
              <a:buNone/>
              <a:defRPr b="1" i="0" sz="4500" u="none" cap="none" strike="noStrike">
                <a:solidFill>
                  <a:srgbClr val="FFC700"/>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3"/>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Autofit/>
          </a:bodyPr>
          <a:lstStyle>
            <a:lvl1pPr indent="-391160" lvl="0" marL="457200" marR="0" rtl="0" algn="l">
              <a:spcBef>
                <a:spcPts val="0"/>
              </a:spcBef>
              <a:spcAft>
                <a:spcPts val="0"/>
              </a:spcAft>
              <a:buClr>
                <a:schemeClr val="accent1"/>
              </a:buClr>
              <a:buSzPts val="2560"/>
              <a:buFont typeface="Noto Sans Symbols"/>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accent2"/>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accent3"/>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accent4"/>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accent5"/>
              </a:buClr>
              <a:buSzPts val="2000"/>
              <a:buFont typeface="Noto Sans Symbols"/>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accent6"/>
              </a:buClr>
              <a:buSzPts val="2000"/>
              <a:buFont typeface="Noto Sans Symbols"/>
              <a:buChar char="●"/>
              <a:defRPr b="0" i="0" sz="2000" u="none" cap="none" strike="noStrike">
                <a:solidFill>
                  <a:schemeClr val="dk1"/>
                </a:solidFill>
                <a:latin typeface="Corbel"/>
                <a:ea typeface="Corbel"/>
                <a:cs typeface="Corbel"/>
                <a:sym typeface="Corbel"/>
              </a:defRPr>
            </a:lvl6pPr>
            <a:lvl7pPr indent="-342900" lvl="6" marL="32004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Corbel"/>
                <a:ea typeface="Corbel"/>
                <a:cs typeface="Corbel"/>
                <a:sym typeface="Corbel"/>
              </a:defRPr>
            </a:lvl7pPr>
            <a:lvl8pPr indent="-342900" lvl="7" marL="36576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Corbel"/>
                <a:ea typeface="Corbel"/>
                <a:cs typeface="Corbel"/>
                <a:sym typeface="Corbel"/>
              </a:defRPr>
            </a:lvl8pPr>
            <a:lvl9pPr indent="-342900" lvl="8" marL="41148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Corbel"/>
                <a:ea typeface="Corbel"/>
                <a:cs typeface="Corbel"/>
                <a:sym typeface="Corbel"/>
              </a:defRPr>
            </a:lvl9pPr>
          </a:lstStyle>
          <a:p/>
        </p:txBody>
      </p:sp>
      <p:sp>
        <p:nvSpPr>
          <p:cNvPr id="30" name="Google Shape;30;p3"/>
          <p:cNvSpPr txBox="1"/>
          <p:nvPr>
            <p:ph idx="10" type="dt"/>
          </p:nvPr>
        </p:nvSpPr>
        <p:spPr>
          <a:xfrm>
            <a:off x="457200" y="6583680"/>
            <a:ext cx="2133600" cy="274320"/>
          </a:xfrm>
          <a:prstGeom prst="rect">
            <a:avLst/>
          </a:prstGeom>
          <a:noFill/>
          <a:ln>
            <a:noFill/>
          </a:ln>
        </p:spPr>
        <p:txBody>
          <a:bodyPr anchorCtr="0" anchor="b" bIns="0" lIns="109725" spcFirstLastPara="1" rIns="45700" wrap="square" tIns="45700">
            <a:noAutofit/>
          </a:bodyPr>
          <a:lstStyle>
            <a:lvl1pPr lvl="0" marR="0" rtl="0" algn="l">
              <a:spcBef>
                <a:spcPts val="0"/>
              </a:spcBef>
              <a:spcAft>
                <a:spcPts val="0"/>
              </a:spcAft>
              <a:buSzPts val="1400"/>
              <a:buNone/>
              <a:defRPr sz="900">
                <a:solidFill>
                  <a:srgbClr val="41414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31" name="Google Shape;31;p3"/>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lvl1pPr lvl="0" marR="0" rtl="0" algn="l">
              <a:spcBef>
                <a:spcPts val="0"/>
              </a:spcBef>
              <a:spcAft>
                <a:spcPts val="0"/>
              </a:spcAft>
              <a:buSzPts val="1400"/>
              <a:buNone/>
              <a:defRPr sz="900">
                <a:solidFill>
                  <a:srgbClr val="41414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32" name="Google Shape;32;p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lvl1pPr indent="0" lvl="0" marL="0" marR="0" rtl="0" algn="r">
              <a:spcBef>
                <a:spcPts val="0"/>
              </a:spcBef>
              <a:buNone/>
              <a:defRPr b="0" sz="900" u="none">
                <a:solidFill>
                  <a:srgbClr val="414141"/>
                </a:solidFill>
                <a:latin typeface="Calibri"/>
                <a:ea typeface="Calibri"/>
                <a:cs typeface="Calibri"/>
                <a:sym typeface="Calibri"/>
              </a:defRPr>
            </a:lvl1pPr>
            <a:lvl2pPr indent="0" lvl="1" marL="0" marR="0" rtl="0" algn="r">
              <a:spcBef>
                <a:spcPts val="0"/>
              </a:spcBef>
              <a:buNone/>
              <a:defRPr b="0" sz="900" u="none">
                <a:solidFill>
                  <a:srgbClr val="414141"/>
                </a:solidFill>
                <a:latin typeface="Calibri"/>
                <a:ea typeface="Calibri"/>
                <a:cs typeface="Calibri"/>
                <a:sym typeface="Calibri"/>
              </a:defRPr>
            </a:lvl2pPr>
            <a:lvl3pPr indent="0" lvl="2" marL="0" marR="0" rtl="0" algn="r">
              <a:spcBef>
                <a:spcPts val="0"/>
              </a:spcBef>
              <a:buNone/>
              <a:defRPr b="0" sz="900" u="none">
                <a:solidFill>
                  <a:srgbClr val="414141"/>
                </a:solidFill>
                <a:latin typeface="Calibri"/>
                <a:ea typeface="Calibri"/>
                <a:cs typeface="Calibri"/>
                <a:sym typeface="Calibri"/>
              </a:defRPr>
            </a:lvl3pPr>
            <a:lvl4pPr indent="0" lvl="3" marL="0" marR="0" rtl="0" algn="r">
              <a:spcBef>
                <a:spcPts val="0"/>
              </a:spcBef>
              <a:buNone/>
              <a:defRPr b="0" sz="900" u="none">
                <a:solidFill>
                  <a:srgbClr val="414141"/>
                </a:solidFill>
                <a:latin typeface="Calibri"/>
                <a:ea typeface="Calibri"/>
                <a:cs typeface="Calibri"/>
                <a:sym typeface="Calibri"/>
              </a:defRPr>
            </a:lvl4pPr>
            <a:lvl5pPr indent="0" lvl="4" marL="0" marR="0" rtl="0" algn="r">
              <a:spcBef>
                <a:spcPts val="0"/>
              </a:spcBef>
              <a:buNone/>
              <a:defRPr b="0" sz="900" u="none">
                <a:solidFill>
                  <a:srgbClr val="414141"/>
                </a:solidFill>
                <a:latin typeface="Calibri"/>
                <a:ea typeface="Calibri"/>
                <a:cs typeface="Calibri"/>
                <a:sym typeface="Calibri"/>
              </a:defRPr>
            </a:lvl5pPr>
            <a:lvl6pPr indent="0" lvl="5" marL="0" marR="0" rtl="0" algn="r">
              <a:spcBef>
                <a:spcPts val="0"/>
              </a:spcBef>
              <a:buNone/>
              <a:defRPr b="0" sz="900" u="none">
                <a:solidFill>
                  <a:srgbClr val="414141"/>
                </a:solidFill>
                <a:latin typeface="Calibri"/>
                <a:ea typeface="Calibri"/>
                <a:cs typeface="Calibri"/>
                <a:sym typeface="Calibri"/>
              </a:defRPr>
            </a:lvl6pPr>
            <a:lvl7pPr indent="0" lvl="6" marL="0" marR="0" rtl="0" algn="r">
              <a:spcBef>
                <a:spcPts val="0"/>
              </a:spcBef>
              <a:buNone/>
              <a:defRPr b="0" sz="900" u="none">
                <a:solidFill>
                  <a:srgbClr val="414141"/>
                </a:solidFill>
                <a:latin typeface="Calibri"/>
                <a:ea typeface="Calibri"/>
                <a:cs typeface="Calibri"/>
                <a:sym typeface="Calibri"/>
              </a:defRPr>
            </a:lvl7pPr>
            <a:lvl8pPr indent="0" lvl="7" marL="0" marR="0" rtl="0" algn="r">
              <a:spcBef>
                <a:spcPts val="0"/>
              </a:spcBef>
              <a:buNone/>
              <a:defRPr b="0" sz="900" u="none">
                <a:solidFill>
                  <a:srgbClr val="414141"/>
                </a:solidFill>
                <a:latin typeface="Calibri"/>
                <a:ea typeface="Calibri"/>
                <a:cs typeface="Calibri"/>
                <a:sym typeface="Calibri"/>
              </a:defRPr>
            </a:lvl8pPr>
            <a:lvl9pPr indent="0" lvl="8" marL="0" marR="0" rtl="0" algn="r">
              <a:spcBef>
                <a:spcPts val="0"/>
              </a:spcBef>
              <a:buNone/>
              <a:defRPr b="0" sz="900" u="none">
                <a:solidFill>
                  <a:srgbClr val="41414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8.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5.png"/><Relationship Id="rId4" Type="http://schemas.openxmlformats.org/officeDocument/2006/relationships/image" Target="../media/image22.png"/><Relationship Id="rId5" Type="http://schemas.openxmlformats.org/officeDocument/2006/relationships/image" Target="../media/image2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1.png"/><Relationship Id="rId4" Type="http://schemas.openxmlformats.org/officeDocument/2006/relationships/image" Target="../media/image14.png"/><Relationship Id="rId5" Type="http://schemas.openxmlformats.org/officeDocument/2006/relationships/image" Target="../media/image28.png"/><Relationship Id="rId6" Type="http://schemas.openxmlformats.org/officeDocument/2006/relationships/image" Target="../media/image19.png"/><Relationship Id="rId7" Type="http://schemas.openxmlformats.org/officeDocument/2006/relationships/image" Target="../media/image30.png"/><Relationship Id="rId8" Type="http://schemas.openxmlformats.org/officeDocument/2006/relationships/image" Target="../media/image2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7"/>
          <p:cNvSpPr txBox="1"/>
          <p:nvPr>
            <p:ph type="ctrTitle"/>
          </p:nvPr>
        </p:nvSpPr>
        <p:spPr>
          <a:xfrm>
            <a:off x="533400" y="1447800"/>
            <a:ext cx="8610600" cy="3581400"/>
          </a:xfrm>
          <a:prstGeom prst="rect">
            <a:avLst/>
          </a:prstGeom>
          <a:noFill/>
          <a:ln>
            <a:noFill/>
          </a:ln>
        </p:spPr>
        <p:txBody>
          <a:bodyPr anchorCtr="0" anchor="b" bIns="0" lIns="91425" spcFirstLastPara="1" rIns="45700" wrap="square" tIns="0">
            <a:noAutofit/>
          </a:bodyPr>
          <a:lstStyle/>
          <a:p>
            <a:pPr indent="0" lvl="0" marL="0" rtl="0" algn="l">
              <a:spcBef>
                <a:spcPts val="0"/>
              </a:spcBef>
              <a:spcAft>
                <a:spcPts val="0"/>
              </a:spcAft>
              <a:buClr>
                <a:srgbClr val="FFC700"/>
              </a:buClr>
              <a:buSzPts val="5400"/>
              <a:buFont typeface="Corbel"/>
              <a:buNone/>
            </a:pPr>
            <a:r>
              <a:rPr lang="en-US" sz="5400"/>
              <a:t>Analysis of Large Graphs:</a:t>
            </a:r>
            <a:br>
              <a:rPr lang="en-US" sz="5400"/>
            </a:br>
            <a:r>
              <a:rPr lang="en-US" sz="5400"/>
              <a:t>TrustRank and WebSpam</a:t>
            </a:r>
            <a:endParaRPr sz="5400"/>
          </a:p>
        </p:txBody>
      </p:sp>
      <p:sp>
        <p:nvSpPr>
          <p:cNvPr id="132" name="Google Shape;132;p17"/>
          <p:cNvSpPr txBox="1"/>
          <p:nvPr/>
        </p:nvSpPr>
        <p:spPr>
          <a:xfrm>
            <a:off x="762000" y="5257800"/>
            <a:ext cx="6705600" cy="169277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lt1"/>
                </a:solidFill>
                <a:latin typeface="Corbel"/>
                <a:ea typeface="Corbel"/>
                <a:cs typeface="Corbel"/>
                <a:sym typeface="Corbel"/>
              </a:rPr>
              <a:t>Mining of Massive Datasets</a:t>
            </a:r>
            <a:endParaRPr/>
          </a:p>
          <a:p>
            <a:pPr indent="0" lvl="0" marL="0" marR="0" rtl="0" algn="l">
              <a:spcBef>
                <a:spcPts val="0"/>
              </a:spcBef>
              <a:spcAft>
                <a:spcPts val="0"/>
              </a:spcAft>
              <a:buNone/>
            </a:pPr>
            <a:r>
              <a:rPr lang="en-US" sz="2400">
                <a:solidFill>
                  <a:schemeClr val="lt1"/>
                </a:solidFill>
                <a:latin typeface="Corbel"/>
                <a:ea typeface="Corbel"/>
                <a:cs typeface="Corbel"/>
                <a:sym typeface="Corbel"/>
              </a:rPr>
              <a:t>Jure Leskovec, Anand Rajaraman, Jeff Ullman </a:t>
            </a:r>
            <a:r>
              <a:rPr lang="en-US" sz="2000">
                <a:solidFill>
                  <a:schemeClr val="lt1"/>
                </a:solidFill>
                <a:latin typeface="Corbel"/>
                <a:ea typeface="Corbel"/>
                <a:cs typeface="Corbel"/>
                <a:sym typeface="Corbel"/>
              </a:rPr>
              <a:t>Stanford University</a:t>
            </a:r>
            <a:endParaRPr/>
          </a:p>
          <a:p>
            <a:pPr indent="0" lvl="0" marL="0" marR="0" rtl="0" algn="l">
              <a:spcBef>
                <a:spcPts val="0"/>
              </a:spcBef>
              <a:spcAft>
                <a:spcPts val="0"/>
              </a:spcAft>
              <a:buNone/>
            </a:pPr>
            <a:r>
              <a:rPr lang="en-US" sz="3200">
                <a:solidFill>
                  <a:schemeClr val="lt1"/>
                </a:solidFill>
                <a:latin typeface="Corbel"/>
                <a:ea typeface="Corbel"/>
                <a:cs typeface="Corbel"/>
                <a:sym typeface="Corbel"/>
              </a:rPr>
              <a:t>http://www.mmds.org </a:t>
            </a:r>
            <a:endParaRPr/>
          </a:p>
        </p:txBody>
      </p:sp>
      <p:pic>
        <p:nvPicPr>
          <p:cNvPr descr="http://asia.stanford.edu/images/StanfordSealSmall.jpg" id="133" name="Google Shape;133;p17"/>
          <p:cNvPicPr preferRelativeResize="0"/>
          <p:nvPr/>
        </p:nvPicPr>
        <p:blipFill rotWithShape="1">
          <a:blip r:embed="rId3">
            <a:alphaModFix/>
          </a:blip>
          <a:srcRect b="0" l="0" r="0" t="0"/>
          <a:stretch/>
        </p:blipFill>
        <p:spPr>
          <a:xfrm>
            <a:off x="7452360" y="5166360"/>
            <a:ext cx="1691640" cy="1691640"/>
          </a:xfrm>
          <a:prstGeom prst="rect">
            <a:avLst/>
          </a:prstGeom>
          <a:noFill/>
          <a:ln>
            <a:noFill/>
          </a:ln>
        </p:spPr>
      </p:pic>
      <p:sp>
        <p:nvSpPr>
          <p:cNvPr id="134" name="Google Shape;134;p17"/>
          <p:cNvSpPr txBox="1"/>
          <p:nvPr/>
        </p:nvSpPr>
        <p:spPr>
          <a:xfrm>
            <a:off x="2438400" y="44824"/>
            <a:ext cx="67056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lt1"/>
                </a:solidFill>
                <a:latin typeface="Arial"/>
                <a:ea typeface="Arial"/>
                <a:cs typeface="Arial"/>
                <a:sym typeface="Arial"/>
              </a:rPr>
              <a:t>Note to other teachers and users of these slides:</a:t>
            </a:r>
            <a:r>
              <a:rPr lang="en-US" sz="1200">
                <a:solidFill>
                  <a:schemeClr val="lt1"/>
                </a:solidFill>
                <a:latin typeface="Arial"/>
                <a:ea typeface="Arial"/>
                <a:cs typeface="Arial"/>
                <a:sym typeface="Arial"/>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lang="en-US" sz="1200" u="sng">
                <a:solidFill>
                  <a:schemeClr val="lt1"/>
                </a:solidFill>
                <a:latin typeface="Arial"/>
                <a:ea typeface="Arial"/>
                <a:cs typeface="Arial"/>
                <a:sym typeface="Arial"/>
                <a:hlinkClick r:id="rId4"/>
              </a:rPr>
              <a:t>http://www.mmds.org</a:t>
            </a:r>
            <a:r>
              <a:rPr lang="en-US" sz="1200">
                <a:solidFill>
                  <a:schemeClr val="lt1"/>
                </a:solidFill>
                <a:latin typeface="Arial"/>
                <a:ea typeface="Arial"/>
                <a:cs typeface="Arial"/>
                <a:sym typeface="Arial"/>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cxnSp>
        <p:nvCxnSpPr>
          <p:cNvPr id="297" name="Google Shape;297;p26"/>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298" name="Google Shape;298;p26"/>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299" name="Google Shape;299;p26"/>
          <p:cNvSpPr txBox="1"/>
          <p:nvPr>
            <p:ph type="title"/>
          </p:nvPr>
        </p:nvSpPr>
        <p:spPr>
          <a:xfrm>
            <a:off x="457200" y="76200"/>
            <a:ext cx="86868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Example: Topic-Specific PageRank</a:t>
            </a:r>
            <a:endParaRPr/>
          </a:p>
        </p:txBody>
      </p:sp>
      <p:sp>
        <p:nvSpPr>
          <p:cNvPr id="300" name="Google Shape;300;p26"/>
          <p:cNvSpPr/>
          <p:nvPr/>
        </p:nvSpPr>
        <p:spPr>
          <a:xfrm>
            <a:off x="1774274" y="2133599"/>
            <a:ext cx="435526" cy="445521"/>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Arial"/>
                <a:ea typeface="Arial"/>
                <a:cs typeface="Arial"/>
                <a:sym typeface="Arial"/>
              </a:rPr>
              <a:t>1</a:t>
            </a:r>
            <a:endParaRPr/>
          </a:p>
        </p:txBody>
      </p:sp>
      <p:sp>
        <p:nvSpPr>
          <p:cNvPr id="301" name="Google Shape;301;p26"/>
          <p:cNvSpPr/>
          <p:nvPr/>
        </p:nvSpPr>
        <p:spPr>
          <a:xfrm>
            <a:off x="936074" y="2971799"/>
            <a:ext cx="435526" cy="445521"/>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Arial"/>
                <a:ea typeface="Arial"/>
                <a:cs typeface="Arial"/>
                <a:sym typeface="Arial"/>
              </a:rPr>
              <a:t>2</a:t>
            </a:r>
            <a:endParaRPr/>
          </a:p>
        </p:txBody>
      </p:sp>
      <p:sp>
        <p:nvSpPr>
          <p:cNvPr id="302" name="Google Shape;302;p26"/>
          <p:cNvSpPr/>
          <p:nvPr/>
        </p:nvSpPr>
        <p:spPr>
          <a:xfrm>
            <a:off x="2612474" y="2971799"/>
            <a:ext cx="435526" cy="445521"/>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Arial"/>
                <a:ea typeface="Arial"/>
                <a:cs typeface="Arial"/>
                <a:sym typeface="Arial"/>
              </a:rPr>
              <a:t>3</a:t>
            </a:r>
            <a:endParaRPr/>
          </a:p>
        </p:txBody>
      </p:sp>
      <p:sp>
        <p:nvSpPr>
          <p:cNvPr id="303" name="Google Shape;303;p26"/>
          <p:cNvSpPr/>
          <p:nvPr/>
        </p:nvSpPr>
        <p:spPr>
          <a:xfrm>
            <a:off x="2612474" y="4114799"/>
            <a:ext cx="435526" cy="445521"/>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Arial"/>
                <a:ea typeface="Arial"/>
                <a:cs typeface="Arial"/>
                <a:sym typeface="Arial"/>
              </a:rPr>
              <a:t>4</a:t>
            </a:r>
            <a:endParaRPr/>
          </a:p>
        </p:txBody>
      </p:sp>
      <p:cxnSp>
        <p:nvCxnSpPr>
          <p:cNvPr id="304" name="Google Shape;304;p26"/>
          <p:cNvCxnSpPr>
            <a:stCxn id="300" idx="2"/>
            <a:endCxn id="301" idx="1"/>
          </p:cNvCxnSpPr>
          <p:nvPr/>
        </p:nvCxnSpPr>
        <p:spPr>
          <a:xfrm flipH="1">
            <a:off x="999974" y="2356360"/>
            <a:ext cx="774300" cy="680700"/>
          </a:xfrm>
          <a:prstGeom prst="curvedConnector2">
            <a:avLst/>
          </a:prstGeom>
          <a:noFill/>
          <a:ln cap="flat" cmpd="sng" w="28575">
            <a:solidFill>
              <a:schemeClr val="dk1"/>
            </a:solidFill>
            <a:prstDash val="solid"/>
            <a:round/>
            <a:headEnd len="med" w="med" type="none"/>
            <a:tailEnd len="med" w="med" type="triangle"/>
          </a:ln>
        </p:spPr>
      </p:cxnSp>
      <p:cxnSp>
        <p:nvCxnSpPr>
          <p:cNvPr id="305" name="Google Shape;305;p26"/>
          <p:cNvCxnSpPr>
            <a:stCxn id="301" idx="6"/>
            <a:endCxn id="300" idx="3"/>
          </p:cNvCxnSpPr>
          <p:nvPr/>
        </p:nvCxnSpPr>
        <p:spPr>
          <a:xfrm flipH="1" rot="10800000">
            <a:off x="1371600" y="2513860"/>
            <a:ext cx="466500" cy="680700"/>
          </a:xfrm>
          <a:prstGeom prst="curvedConnector2">
            <a:avLst/>
          </a:prstGeom>
          <a:noFill/>
          <a:ln cap="flat" cmpd="sng" w="28575">
            <a:solidFill>
              <a:schemeClr val="dk1"/>
            </a:solidFill>
            <a:prstDash val="solid"/>
            <a:round/>
            <a:headEnd len="med" w="med" type="none"/>
            <a:tailEnd len="med" w="med" type="triangle"/>
          </a:ln>
        </p:spPr>
      </p:cxnSp>
      <p:cxnSp>
        <p:nvCxnSpPr>
          <p:cNvPr id="306" name="Google Shape;306;p26"/>
          <p:cNvCxnSpPr>
            <a:stCxn id="300" idx="5"/>
            <a:endCxn id="302" idx="1"/>
          </p:cNvCxnSpPr>
          <p:nvPr/>
        </p:nvCxnSpPr>
        <p:spPr>
          <a:xfrm>
            <a:off x="2146019" y="2513875"/>
            <a:ext cx="530100" cy="523200"/>
          </a:xfrm>
          <a:prstGeom prst="straightConnector1">
            <a:avLst/>
          </a:prstGeom>
          <a:noFill/>
          <a:ln cap="flat" cmpd="sng" w="28575">
            <a:solidFill>
              <a:schemeClr val="dk1"/>
            </a:solidFill>
            <a:prstDash val="solid"/>
            <a:round/>
            <a:headEnd len="med" w="med" type="none"/>
            <a:tailEnd len="med" w="med" type="triangle"/>
          </a:ln>
        </p:spPr>
      </p:cxnSp>
      <p:cxnSp>
        <p:nvCxnSpPr>
          <p:cNvPr id="307" name="Google Shape;307;p26"/>
          <p:cNvCxnSpPr/>
          <p:nvPr/>
        </p:nvCxnSpPr>
        <p:spPr>
          <a:xfrm>
            <a:off x="2703805" y="3387267"/>
            <a:ext cx="0" cy="783096"/>
          </a:xfrm>
          <a:prstGeom prst="straightConnector1">
            <a:avLst/>
          </a:prstGeom>
          <a:noFill/>
          <a:ln cap="flat" cmpd="sng" w="28575">
            <a:solidFill>
              <a:schemeClr val="dk1"/>
            </a:solidFill>
            <a:prstDash val="solid"/>
            <a:round/>
            <a:headEnd len="med" w="med" type="none"/>
            <a:tailEnd len="med" w="med" type="triangle"/>
          </a:ln>
        </p:spPr>
      </p:cxnSp>
      <p:cxnSp>
        <p:nvCxnSpPr>
          <p:cNvPr id="308" name="Google Shape;308;p26"/>
          <p:cNvCxnSpPr>
            <a:stCxn id="303" idx="7"/>
            <a:endCxn id="302" idx="5"/>
          </p:cNvCxnSpPr>
          <p:nvPr/>
        </p:nvCxnSpPr>
        <p:spPr>
          <a:xfrm rot="10800000">
            <a:off x="2984219" y="3352044"/>
            <a:ext cx="0" cy="828000"/>
          </a:xfrm>
          <a:prstGeom prst="straightConnector1">
            <a:avLst/>
          </a:prstGeom>
          <a:noFill/>
          <a:ln cap="flat" cmpd="sng" w="28575">
            <a:solidFill>
              <a:schemeClr val="dk1"/>
            </a:solidFill>
            <a:prstDash val="solid"/>
            <a:round/>
            <a:headEnd len="med" w="med" type="none"/>
            <a:tailEnd len="med" w="med" type="triangle"/>
          </a:ln>
        </p:spPr>
      </p:cxnSp>
      <p:sp>
        <p:nvSpPr>
          <p:cNvPr id="309" name="Google Shape;309;p26"/>
          <p:cNvSpPr txBox="1"/>
          <p:nvPr/>
        </p:nvSpPr>
        <p:spPr>
          <a:xfrm>
            <a:off x="4022725" y="1557338"/>
            <a:ext cx="4078361"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Suppose </a:t>
            </a:r>
            <a:r>
              <a:rPr b="1" i="1" lang="en-US" sz="3200">
                <a:solidFill>
                  <a:srgbClr val="FF0066"/>
                </a:solidFill>
                <a:latin typeface="Calibri"/>
                <a:ea typeface="Calibri"/>
                <a:cs typeface="Calibri"/>
                <a:sym typeface="Calibri"/>
              </a:rPr>
              <a:t>S</a:t>
            </a:r>
            <a:r>
              <a:rPr b="1" lang="en-US" sz="3200">
                <a:solidFill>
                  <a:srgbClr val="FF0066"/>
                </a:solidFill>
                <a:latin typeface="Calibri"/>
                <a:ea typeface="Calibri"/>
                <a:cs typeface="Calibri"/>
                <a:sym typeface="Calibri"/>
              </a:rPr>
              <a:t> = {1}</a:t>
            </a:r>
            <a:r>
              <a:rPr lang="en-US" sz="3200">
                <a:solidFill>
                  <a:schemeClr val="dk1"/>
                </a:solidFill>
                <a:latin typeface="Calibri"/>
                <a:ea typeface="Calibri"/>
                <a:cs typeface="Calibri"/>
                <a:sym typeface="Calibri"/>
              </a:rPr>
              <a:t>, </a:t>
            </a:r>
            <a:r>
              <a:rPr b="1" i="1" lang="en-US" sz="3200">
                <a:solidFill>
                  <a:srgbClr val="0000FF"/>
                </a:solidFill>
                <a:latin typeface="Calibri"/>
                <a:ea typeface="Calibri"/>
                <a:cs typeface="Calibri"/>
                <a:sym typeface="Calibri"/>
              </a:rPr>
              <a:t>β</a:t>
            </a:r>
            <a:r>
              <a:rPr b="1" lang="en-US" sz="3200">
                <a:solidFill>
                  <a:srgbClr val="0000FF"/>
                </a:solidFill>
                <a:latin typeface="Calibri"/>
                <a:ea typeface="Calibri"/>
                <a:cs typeface="Calibri"/>
                <a:sym typeface="Calibri"/>
              </a:rPr>
              <a:t> = 0.8</a:t>
            </a:r>
            <a:endParaRPr/>
          </a:p>
        </p:txBody>
      </p:sp>
      <p:grpSp>
        <p:nvGrpSpPr>
          <p:cNvPr id="310" name="Google Shape;310;p26"/>
          <p:cNvGrpSpPr/>
          <p:nvPr/>
        </p:nvGrpSpPr>
        <p:grpSpPr>
          <a:xfrm>
            <a:off x="3946525" y="2209800"/>
            <a:ext cx="4664075" cy="1828800"/>
            <a:chOff x="2630" y="1392"/>
            <a:chExt cx="2938" cy="1152"/>
          </a:xfrm>
        </p:grpSpPr>
        <p:sp>
          <p:nvSpPr>
            <p:cNvPr id="311" name="Google Shape;311;p26"/>
            <p:cNvSpPr txBox="1"/>
            <p:nvPr/>
          </p:nvSpPr>
          <p:spPr>
            <a:xfrm>
              <a:off x="2630" y="1412"/>
              <a:ext cx="2854" cy="109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00FF"/>
                  </a:solidFill>
                  <a:latin typeface="Arial"/>
                  <a:ea typeface="Arial"/>
                  <a:cs typeface="Arial"/>
                  <a:sym typeface="Arial"/>
                </a:rPr>
                <a:t>Node	Iteration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r>
                <a:rPr b="1" lang="en-US" sz="1800">
                  <a:solidFill>
                    <a:schemeClr val="dk1"/>
                  </a:solidFill>
                  <a:latin typeface="Arial"/>
                  <a:ea typeface="Arial"/>
                  <a:cs typeface="Arial"/>
                  <a:sym typeface="Arial"/>
                </a:rPr>
                <a:t>0	1	2     …	stable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1	0.25	0.4	0.28	0.294</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2	0.25	0.1	0.16	0.118</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3	0.25	0.3	0.32	0.327</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4	0.25	0.2	0.24	0.261</a:t>
              </a:r>
              <a:endParaRPr/>
            </a:p>
          </p:txBody>
        </p:sp>
        <p:cxnSp>
          <p:nvCxnSpPr>
            <p:cNvPr id="312" name="Google Shape;312;p26"/>
            <p:cNvCxnSpPr/>
            <p:nvPr/>
          </p:nvCxnSpPr>
          <p:spPr>
            <a:xfrm>
              <a:off x="2640" y="1776"/>
              <a:ext cx="2928" cy="0"/>
            </a:xfrm>
            <a:prstGeom prst="straightConnector1">
              <a:avLst/>
            </a:prstGeom>
            <a:noFill/>
            <a:ln cap="flat" cmpd="sng" w="9525">
              <a:solidFill>
                <a:schemeClr val="dk1"/>
              </a:solidFill>
              <a:prstDash val="solid"/>
              <a:round/>
              <a:headEnd len="med" w="med" type="none"/>
              <a:tailEnd len="med" w="med" type="none"/>
            </a:ln>
          </p:spPr>
        </p:cxnSp>
        <p:cxnSp>
          <p:nvCxnSpPr>
            <p:cNvPr id="313" name="Google Shape;313;p26"/>
            <p:cNvCxnSpPr/>
            <p:nvPr/>
          </p:nvCxnSpPr>
          <p:spPr>
            <a:xfrm>
              <a:off x="3168" y="1392"/>
              <a:ext cx="0" cy="1152"/>
            </a:xfrm>
            <a:prstGeom prst="straightConnector1">
              <a:avLst/>
            </a:prstGeom>
            <a:noFill/>
            <a:ln cap="flat" cmpd="sng" w="9525">
              <a:solidFill>
                <a:schemeClr val="dk1"/>
              </a:solidFill>
              <a:prstDash val="solid"/>
              <a:round/>
              <a:headEnd len="med" w="med" type="none"/>
              <a:tailEnd len="med" w="med" type="none"/>
            </a:ln>
          </p:spPr>
        </p:cxnSp>
      </p:grpSp>
      <p:grpSp>
        <p:nvGrpSpPr>
          <p:cNvPr id="314" name="Google Shape;314;p26"/>
          <p:cNvGrpSpPr/>
          <p:nvPr/>
        </p:nvGrpSpPr>
        <p:grpSpPr>
          <a:xfrm>
            <a:off x="1877899" y="1702334"/>
            <a:ext cx="604293" cy="471510"/>
            <a:chOff x="1200" y="850"/>
            <a:chExt cx="333" cy="254"/>
          </a:xfrm>
        </p:grpSpPr>
        <p:sp>
          <p:nvSpPr>
            <p:cNvPr id="315" name="Google Shape;315;p26"/>
            <p:cNvSpPr/>
            <p:nvPr/>
          </p:nvSpPr>
          <p:spPr>
            <a:xfrm>
              <a:off x="1200" y="864"/>
              <a:ext cx="96" cy="240"/>
            </a:xfrm>
            <a:prstGeom prst="downArrow">
              <a:avLst>
                <a:gd fmla="val 50000" name="adj1"/>
                <a:gd fmla="val 62500" name="adj2"/>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6"/>
            <p:cNvSpPr txBox="1"/>
            <p:nvPr/>
          </p:nvSpPr>
          <p:spPr>
            <a:xfrm rot="5400000">
              <a:off x="1143" y="931"/>
              <a:ext cx="210" cy="4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sp>
          <p:nvSpPr>
            <p:cNvPr id="317" name="Google Shape;317;p26"/>
            <p:cNvSpPr txBox="1"/>
            <p:nvPr/>
          </p:nvSpPr>
          <p:spPr>
            <a:xfrm>
              <a:off x="1237" y="864"/>
              <a:ext cx="296" cy="2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0000FF"/>
                  </a:solidFill>
                  <a:latin typeface="Arial"/>
                  <a:ea typeface="Arial"/>
                  <a:cs typeface="Arial"/>
                  <a:sym typeface="Arial"/>
                </a:rPr>
                <a:t>0.2</a:t>
              </a:r>
              <a:endParaRPr/>
            </a:p>
          </p:txBody>
        </p:sp>
      </p:grpSp>
      <p:grpSp>
        <p:nvGrpSpPr>
          <p:cNvPr id="318" name="Google Shape;318;p26"/>
          <p:cNvGrpSpPr/>
          <p:nvPr/>
        </p:nvGrpSpPr>
        <p:grpSpPr>
          <a:xfrm>
            <a:off x="910034" y="2209892"/>
            <a:ext cx="2399021" cy="1633578"/>
            <a:chOff x="754" y="1159"/>
            <a:chExt cx="1322" cy="880"/>
          </a:xfrm>
        </p:grpSpPr>
        <p:sp>
          <p:nvSpPr>
            <p:cNvPr id="319" name="Google Shape;319;p26"/>
            <p:cNvSpPr txBox="1"/>
            <p:nvPr/>
          </p:nvSpPr>
          <p:spPr>
            <a:xfrm>
              <a:off x="1468" y="1248"/>
              <a:ext cx="259" cy="1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0.5</a:t>
              </a:r>
              <a:endParaRPr/>
            </a:p>
          </p:txBody>
        </p:sp>
        <p:sp>
          <p:nvSpPr>
            <p:cNvPr id="320" name="Google Shape;320;p26"/>
            <p:cNvSpPr txBox="1"/>
            <p:nvPr/>
          </p:nvSpPr>
          <p:spPr>
            <a:xfrm>
              <a:off x="754" y="1159"/>
              <a:ext cx="259" cy="1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0.5</a:t>
              </a:r>
              <a:endParaRPr/>
            </a:p>
          </p:txBody>
        </p:sp>
        <p:sp>
          <p:nvSpPr>
            <p:cNvPr id="321" name="Google Shape;321;p26"/>
            <p:cNvSpPr txBox="1"/>
            <p:nvPr/>
          </p:nvSpPr>
          <p:spPr>
            <a:xfrm>
              <a:off x="1198" y="1488"/>
              <a:ext cx="164" cy="1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1</a:t>
              </a:r>
              <a:endParaRPr/>
            </a:p>
          </p:txBody>
        </p:sp>
        <p:sp>
          <p:nvSpPr>
            <p:cNvPr id="322" name="Google Shape;322;p26"/>
            <p:cNvSpPr txBox="1"/>
            <p:nvPr/>
          </p:nvSpPr>
          <p:spPr>
            <a:xfrm>
              <a:off x="1589" y="1816"/>
              <a:ext cx="164" cy="1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1</a:t>
              </a:r>
              <a:endParaRPr/>
            </a:p>
          </p:txBody>
        </p:sp>
        <p:sp>
          <p:nvSpPr>
            <p:cNvPr id="323" name="Google Shape;323;p26"/>
            <p:cNvSpPr txBox="1"/>
            <p:nvPr/>
          </p:nvSpPr>
          <p:spPr>
            <a:xfrm>
              <a:off x="1912" y="1857"/>
              <a:ext cx="164" cy="1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1</a:t>
              </a:r>
              <a:endParaRPr/>
            </a:p>
          </p:txBody>
        </p:sp>
      </p:grpSp>
      <p:grpSp>
        <p:nvGrpSpPr>
          <p:cNvPr id="324" name="Google Shape;324;p26"/>
          <p:cNvGrpSpPr/>
          <p:nvPr/>
        </p:nvGrpSpPr>
        <p:grpSpPr>
          <a:xfrm>
            <a:off x="682239" y="2499660"/>
            <a:ext cx="2756516" cy="1613158"/>
            <a:chOff x="646" y="1329"/>
            <a:chExt cx="1519" cy="869"/>
          </a:xfrm>
        </p:grpSpPr>
        <p:sp>
          <p:nvSpPr>
            <p:cNvPr id="325" name="Google Shape;325;p26"/>
            <p:cNvSpPr txBox="1"/>
            <p:nvPr/>
          </p:nvSpPr>
          <p:spPr>
            <a:xfrm>
              <a:off x="646" y="1329"/>
              <a:ext cx="259" cy="1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0000FF"/>
                  </a:solidFill>
                  <a:latin typeface="Arial"/>
                  <a:ea typeface="Arial"/>
                  <a:cs typeface="Arial"/>
                  <a:sym typeface="Arial"/>
                </a:rPr>
                <a:t>0.4</a:t>
              </a:r>
              <a:endParaRPr/>
            </a:p>
          </p:txBody>
        </p:sp>
        <p:sp>
          <p:nvSpPr>
            <p:cNvPr id="326" name="Google Shape;326;p26"/>
            <p:cNvSpPr txBox="1"/>
            <p:nvPr/>
          </p:nvSpPr>
          <p:spPr>
            <a:xfrm>
              <a:off x="1612" y="1378"/>
              <a:ext cx="259" cy="1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0000FF"/>
                  </a:solidFill>
                  <a:latin typeface="Arial"/>
                  <a:ea typeface="Arial"/>
                  <a:cs typeface="Arial"/>
                  <a:sym typeface="Arial"/>
                </a:rPr>
                <a:t>0.4</a:t>
              </a:r>
              <a:endParaRPr/>
            </a:p>
          </p:txBody>
        </p:sp>
        <p:sp>
          <p:nvSpPr>
            <p:cNvPr id="327" name="Google Shape;327;p26"/>
            <p:cNvSpPr txBox="1"/>
            <p:nvPr/>
          </p:nvSpPr>
          <p:spPr>
            <a:xfrm>
              <a:off x="1008" y="1699"/>
              <a:ext cx="259" cy="1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0000FF"/>
                  </a:solidFill>
                  <a:latin typeface="Arial"/>
                  <a:ea typeface="Arial"/>
                  <a:cs typeface="Arial"/>
                  <a:sym typeface="Arial"/>
                </a:rPr>
                <a:t>0.8</a:t>
              </a:r>
              <a:endParaRPr/>
            </a:p>
          </p:txBody>
        </p:sp>
        <p:sp>
          <p:nvSpPr>
            <p:cNvPr id="328" name="Google Shape;328;p26"/>
            <p:cNvSpPr txBox="1"/>
            <p:nvPr/>
          </p:nvSpPr>
          <p:spPr>
            <a:xfrm>
              <a:off x="1528" y="2016"/>
              <a:ext cx="259" cy="1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0000FF"/>
                  </a:solidFill>
                  <a:latin typeface="Arial"/>
                  <a:ea typeface="Arial"/>
                  <a:cs typeface="Arial"/>
                  <a:sym typeface="Arial"/>
                </a:rPr>
                <a:t>0.8</a:t>
              </a:r>
              <a:endParaRPr/>
            </a:p>
          </p:txBody>
        </p:sp>
        <p:sp>
          <p:nvSpPr>
            <p:cNvPr id="329" name="Google Shape;329;p26"/>
            <p:cNvSpPr txBox="1"/>
            <p:nvPr/>
          </p:nvSpPr>
          <p:spPr>
            <a:xfrm>
              <a:off x="1906" y="2016"/>
              <a:ext cx="259" cy="1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0000FF"/>
                  </a:solidFill>
                  <a:latin typeface="Arial"/>
                  <a:ea typeface="Arial"/>
                  <a:cs typeface="Arial"/>
                  <a:sym typeface="Arial"/>
                </a:rPr>
                <a:t>0.8</a:t>
              </a:r>
              <a:endParaRPr/>
            </a:p>
          </p:txBody>
        </p:sp>
      </p:grpSp>
      <p:sp>
        <p:nvSpPr>
          <p:cNvPr id="330" name="Google Shape;330;p26"/>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1" name="Google Shape;331;p26"/>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332" name="Google Shape;332;p26"/>
          <p:cNvSpPr txBox="1"/>
          <p:nvPr/>
        </p:nvSpPr>
        <p:spPr>
          <a:xfrm>
            <a:off x="6061905" y="4157008"/>
            <a:ext cx="2991525" cy="25545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008000"/>
                </a:solidFill>
                <a:latin typeface="Arial"/>
                <a:ea typeface="Arial"/>
                <a:cs typeface="Arial"/>
                <a:sym typeface="Arial"/>
              </a:rPr>
              <a:t>S={1,2,3,4},  β=0.8:</a:t>
            </a:r>
            <a:endParaRPr/>
          </a:p>
          <a:p>
            <a:pPr indent="0" lvl="0" marL="0" marR="0" rtl="0" algn="l">
              <a:spcBef>
                <a:spcPts val="0"/>
              </a:spcBef>
              <a:spcAft>
                <a:spcPts val="0"/>
              </a:spcAft>
              <a:buNone/>
            </a:pPr>
            <a:r>
              <a:rPr b="1" lang="en-US" sz="2000">
                <a:solidFill>
                  <a:srgbClr val="008000"/>
                </a:solidFill>
                <a:latin typeface="Arial"/>
                <a:ea typeface="Arial"/>
                <a:cs typeface="Arial"/>
                <a:sym typeface="Arial"/>
              </a:rPr>
              <a:t>r</a:t>
            </a:r>
            <a:r>
              <a:rPr lang="en-US" sz="2000">
                <a:solidFill>
                  <a:srgbClr val="008000"/>
                </a:solidFill>
                <a:latin typeface="Arial"/>
                <a:ea typeface="Arial"/>
                <a:cs typeface="Arial"/>
                <a:sym typeface="Arial"/>
              </a:rPr>
              <a:t>=[0.13, 0.10, 0.39, 0.36]</a:t>
            </a:r>
            <a:endParaRPr/>
          </a:p>
          <a:p>
            <a:pPr indent="0" lvl="0" marL="0" marR="0" rtl="0" algn="l">
              <a:spcBef>
                <a:spcPts val="0"/>
              </a:spcBef>
              <a:spcAft>
                <a:spcPts val="0"/>
              </a:spcAft>
              <a:buNone/>
            </a:pPr>
            <a:r>
              <a:rPr b="1" lang="en-US" sz="2000">
                <a:solidFill>
                  <a:srgbClr val="008000"/>
                </a:solidFill>
                <a:latin typeface="Arial"/>
                <a:ea typeface="Arial"/>
                <a:cs typeface="Arial"/>
                <a:sym typeface="Arial"/>
              </a:rPr>
              <a:t>S={1,2,3} ,  β=0.8:</a:t>
            </a:r>
            <a:endParaRPr/>
          </a:p>
          <a:p>
            <a:pPr indent="0" lvl="0" marL="0" marR="0" rtl="0" algn="l">
              <a:spcBef>
                <a:spcPts val="0"/>
              </a:spcBef>
              <a:spcAft>
                <a:spcPts val="0"/>
              </a:spcAft>
              <a:buNone/>
            </a:pPr>
            <a:r>
              <a:rPr b="1" lang="en-US" sz="2000">
                <a:solidFill>
                  <a:srgbClr val="008000"/>
                </a:solidFill>
                <a:latin typeface="Arial"/>
                <a:ea typeface="Arial"/>
                <a:cs typeface="Arial"/>
                <a:sym typeface="Arial"/>
              </a:rPr>
              <a:t>r</a:t>
            </a:r>
            <a:r>
              <a:rPr lang="en-US" sz="2000">
                <a:solidFill>
                  <a:srgbClr val="008000"/>
                </a:solidFill>
                <a:latin typeface="Arial"/>
                <a:ea typeface="Arial"/>
                <a:cs typeface="Arial"/>
                <a:sym typeface="Arial"/>
              </a:rPr>
              <a:t>=[0.17, 0.13, 0.38, 0.30]</a:t>
            </a:r>
            <a:endParaRPr/>
          </a:p>
          <a:p>
            <a:pPr indent="0" lvl="0" marL="0" marR="0" rtl="0" algn="l">
              <a:spcBef>
                <a:spcPts val="0"/>
              </a:spcBef>
              <a:spcAft>
                <a:spcPts val="0"/>
              </a:spcAft>
              <a:buNone/>
            </a:pPr>
            <a:r>
              <a:rPr b="1" lang="en-US" sz="2000">
                <a:solidFill>
                  <a:srgbClr val="008000"/>
                </a:solidFill>
                <a:latin typeface="Arial"/>
                <a:ea typeface="Arial"/>
                <a:cs typeface="Arial"/>
                <a:sym typeface="Arial"/>
              </a:rPr>
              <a:t>S={1,2} ,  β=0.8:</a:t>
            </a:r>
            <a:endParaRPr/>
          </a:p>
          <a:p>
            <a:pPr indent="0" lvl="0" marL="0" marR="0" rtl="0" algn="l">
              <a:spcBef>
                <a:spcPts val="0"/>
              </a:spcBef>
              <a:spcAft>
                <a:spcPts val="0"/>
              </a:spcAft>
              <a:buNone/>
            </a:pPr>
            <a:r>
              <a:rPr b="1" lang="en-US" sz="2000">
                <a:solidFill>
                  <a:srgbClr val="008000"/>
                </a:solidFill>
                <a:latin typeface="Arial"/>
                <a:ea typeface="Arial"/>
                <a:cs typeface="Arial"/>
                <a:sym typeface="Arial"/>
              </a:rPr>
              <a:t>r</a:t>
            </a:r>
            <a:r>
              <a:rPr lang="en-US" sz="2000">
                <a:solidFill>
                  <a:srgbClr val="008000"/>
                </a:solidFill>
                <a:latin typeface="Arial"/>
                <a:ea typeface="Arial"/>
                <a:cs typeface="Arial"/>
                <a:sym typeface="Arial"/>
              </a:rPr>
              <a:t>=[0.26, 0.20, 0.29, 0.23]</a:t>
            </a:r>
            <a:endParaRPr/>
          </a:p>
          <a:p>
            <a:pPr indent="0" lvl="0" marL="0" marR="0" rtl="0" algn="l">
              <a:spcBef>
                <a:spcPts val="0"/>
              </a:spcBef>
              <a:spcAft>
                <a:spcPts val="0"/>
              </a:spcAft>
              <a:buNone/>
            </a:pPr>
            <a:r>
              <a:rPr b="1" lang="en-US" sz="2000">
                <a:solidFill>
                  <a:srgbClr val="008000"/>
                </a:solidFill>
                <a:latin typeface="Arial"/>
                <a:ea typeface="Arial"/>
                <a:cs typeface="Arial"/>
                <a:sym typeface="Arial"/>
              </a:rPr>
              <a:t>S={1} ,  β=0.8:</a:t>
            </a:r>
            <a:endParaRPr/>
          </a:p>
          <a:p>
            <a:pPr indent="0" lvl="0" marL="0" marR="0" rtl="0" algn="l">
              <a:spcBef>
                <a:spcPts val="0"/>
              </a:spcBef>
              <a:spcAft>
                <a:spcPts val="0"/>
              </a:spcAft>
              <a:buNone/>
            </a:pPr>
            <a:r>
              <a:rPr b="1" lang="en-US" sz="2000">
                <a:solidFill>
                  <a:srgbClr val="008000"/>
                </a:solidFill>
                <a:latin typeface="Arial"/>
                <a:ea typeface="Arial"/>
                <a:cs typeface="Arial"/>
                <a:sym typeface="Arial"/>
              </a:rPr>
              <a:t>r</a:t>
            </a:r>
            <a:r>
              <a:rPr lang="en-US" sz="2000">
                <a:solidFill>
                  <a:srgbClr val="008000"/>
                </a:solidFill>
                <a:latin typeface="Arial"/>
                <a:ea typeface="Arial"/>
                <a:cs typeface="Arial"/>
                <a:sym typeface="Arial"/>
              </a:rPr>
              <a:t>=[0.29, 0.11, 0.32, 0.26]</a:t>
            </a:r>
            <a:endParaRPr/>
          </a:p>
        </p:txBody>
      </p:sp>
      <p:sp>
        <p:nvSpPr>
          <p:cNvPr id="333" name="Google Shape;333;p26"/>
          <p:cNvSpPr txBox="1"/>
          <p:nvPr/>
        </p:nvSpPr>
        <p:spPr>
          <a:xfrm>
            <a:off x="2988700" y="4724400"/>
            <a:ext cx="2991525" cy="19389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008000"/>
                </a:solidFill>
                <a:latin typeface="Arial"/>
                <a:ea typeface="Arial"/>
                <a:cs typeface="Arial"/>
                <a:sym typeface="Arial"/>
              </a:rPr>
              <a:t>S={1},  β=0.90:</a:t>
            </a:r>
            <a:endParaRPr b="1" sz="2000">
              <a:solidFill>
                <a:srgbClr val="008000"/>
              </a:solidFill>
              <a:latin typeface="Arial"/>
              <a:ea typeface="Arial"/>
              <a:cs typeface="Arial"/>
              <a:sym typeface="Arial"/>
            </a:endParaRPr>
          </a:p>
          <a:p>
            <a:pPr indent="0" lvl="0" marL="0" marR="0" rtl="0" algn="l">
              <a:spcBef>
                <a:spcPts val="0"/>
              </a:spcBef>
              <a:spcAft>
                <a:spcPts val="0"/>
              </a:spcAft>
              <a:buNone/>
            </a:pPr>
            <a:r>
              <a:rPr b="1" lang="en-US" sz="2000">
                <a:solidFill>
                  <a:srgbClr val="008000"/>
                </a:solidFill>
                <a:latin typeface="Arial"/>
                <a:ea typeface="Arial"/>
                <a:cs typeface="Arial"/>
                <a:sym typeface="Arial"/>
              </a:rPr>
              <a:t>r</a:t>
            </a:r>
            <a:r>
              <a:rPr lang="en-US" sz="2000">
                <a:solidFill>
                  <a:srgbClr val="008000"/>
                </a:solidFill>
                <a:latin typeface="Arial"/>
                <a:ea typeface="Arial"/>
                <a:cs typeface="Arial"/>
                <a:sym typeface="Arial"/>
              </a:rPr>
              <a:t>=[0.17, 0.07, 0.40, 0.36]</a:t>
            </a:r>
            <a:endParaRPr/>
          </a:p>
          <a:p>
            <a:pPr indent="0" lvl="0" marL="0" marR="0" rtl="0" algn="l">
              <a:spcBef>
                <a:spcPts val="0"/>
              </a:spcBef>
              <a:spcAft>
                <a:spcPts val="0"/>
              </a:spcAft>
              <a:buNone/>
            </a:pPr>
            <a:r>
              <a:rPr b="1" lang="en-US" sz="2000">
                <a:solidFill>
                  <a:srgbClr val="008000"/>
                </a:solidFill>
                <a:latin typeface="Arial"/>
                <a:ea typeface="Arial"/>
                <a:cs typeface="Arial"/>
                <a:sym typeface="Arial"/>
              </a:rPr>
              <a:t>S={1} ,  β=0.8:</a:t>
            </a:r>
            <a:endParaRPr/>
          </a:p>
          <a:p>
            <a:pPr indent="0" lvl="0" marL="0" marR="0" rtl="0" algn="l">
              <a:spcBef>
                <a:spcPts val="0"/>
              </a:spcBef>
              <a:spcAft>
                <a:spcPts val="0"/>
              </a:spcAft>
              <a:buNone/>
            </a:pPr>
            <a:r>
              <a:rPr b="1" lang="en-US" sz="2000">
                <a:solidFill>
                  <a:srgbClr val="008000"/>
                </a:solidFill>
                <a:latin typeface="Arial"/>
                <a:ea typeface="Arial"/>
                <a:cs typeface="Arial"/>
                <a:sym typeface="Arial"/>
              </a:rPr>
              <a:t>r</a:t>
            </a:r>
            <a:r>
              <a:rPr lang="en-US" sz="2000">
                <a:solidFill>
                  <a:srgbClr val="008000"/>
                </a:solidFill>
                <a:latin typeface="Arial"/>
                <a:ea typeface="Arial"/>
                <a:cs typeface="Arial"/>
                <a:sym typeface="Arial"/>
              </a:rPr>
              <a:t>=[0.29, 0.11, 0.32, 0.26]</a:t>
            </a:r>
            <a:endParaRPr/>
          </a:p>
          <a:p>
            <a:pPr indent="0" lvl="0" marL="0" marR="0" rtl="0" algn="l">
              <a:spcBef>
                <a:spcPts val="0"/>
              </a:spcBef>
              <a:spcAft>
                <a:spcPts val="0"/>
              </a:spcAft>
              <a:buNone/>
            </a:pPr>
            <a:r>
              <a:rPr b="1" lang="en-US" sz="2000">
                <a:solidFill>
                  <a:srgbClr val="008000"/>
                </a:solidFill>
                <a:latin typeface="Arial"/>
                <a:ea typeface="Arial"/>
                <a:cs typeface="Arial"/>
                <a:sym typeface="Arial"/>
              </a:rPr>
              <a:t>S={1},  β=0.70:</a:t>
            </a:r>
            <a:endParaRPr b="1" sz="2000">
              <a:solidFill>
                <a:srgbClr val="008000"/>
              </a:solidFill>
              <a:latin typeface="Arial"/>
              <a:ea typeface="Arial"/>
              <a:cs typeface="Arial"/>
              <a:sym typeface="Arial"/>
            </a:endParaRPr>
          </a:p>
          <a:p>
            <a:pPr indent="0" lvl="0" marL="0" marR="0" rtl="0" algn="l">
              <a:spcBef>
                <a:spcPts val="0"/>
              </a:spcBef>
              <a:spcAft>
                <a:spcPts val="0"/>
              </a:spcAft>
              <a:buNone/>
            </a:pPr>
            <a:r>
              <a:rPr b="1" lang="en-US" sz="2000">
                <a:solidFill>
                  <a:srgbClr val="008000"/>
                </a:solidFill>
                <a:latin typeface="Arial"/>
                <a:ea typeface="Arial"/>
                <a:cs typeface="Arial"/>
                <a:sym typeface="Arial"/>
              </a:rPr>
              <a:t>r</a:t>
            </a:r>
            <a:r>
              <a:rPr lang="en-US" sz="2000">
                <a:solidFill>
                  <a:srgbClr val="008000"/>
                </a:solidFill>
                <a:latin typeface="Arial"/>
                <a:ea typeface="Arial"/>
                <a:cs typeface="Arial"/>
                <a:sym typeface="Arial"/>
              </a:rPr>
              <a:t>=[0.39, 0.14, 0.27, 0.19]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18"/>
                                        </p:tgtEl>
                                      </p:cBhvr>
                                    </p:animEffect>
                                    <p:set>
                                      <p:cBhvr>
                                        <p:cTn dur="1" fill="hold">
                                          <p:stCondLst>
                                            <p:cond delay="500"/>
                                          </p:stCondLst>
                                        </p:cTn>
                                        <p:tgtEl>
                                          <p:spTgt spid="31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cxnSp>
        <p:nvCxnSpPr>
          <p:cNvPr id="339" name="Google Shape;339;p27"/>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340" name="Google Shape;340;p27"/>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341" name="Google Shape;341;p27"/>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Discovering the Topic Vector S</a:t>
            </a:r>
            <a:endParaRPr/>
          </a:p>
        </p:txBody>
      </p:sp>
      <p:sp>
        <p:nvSpPr>
          <p:cNvPr id="342" name="Google Shape;342;p27"/>
          <p:cNvSpPr txBox="1"/>
          <p:nvPr>
            <p:ph idx="1" type="body"/>
          </p:nvPr>
        </p:nvSpPr>
        <p:spPr>
          <a:xfrm>
            <a:off x="457200" y="1295400"/>
            <a:ext cx="8534400" cy="5257801"/>
          </a:xfrm>
          <a:prstGeom prst="rect">
            <a:avLst/>
          </a:prstGeom>
          <a:noFill/>
          <a:ln>
            <a:noFill/>
          </a:ln>
        </p:spPr>
        <p:txBody>
          <a:bodyPr anchorCtr="0" anchor="t" bIns="45700" lIns="54850" spcFirstLastPara="1" rIns="91425" wrap="square" tIns="91425">
            <a:noAutofit/>
          </a:bodyPr>
          <a:lstStyle/>
          <a:p>
            <a:pPr indent="-320040" lvl="0" marL="438912" rtl="0" algn="l">
              <a:spcBef>
                <a:spcPts val="0"/>
              </a:spcBef>
              <a:spcAft>
                <a:spcPts val="0"/>
              </a:spcAft>
              <a:buSzPts val="2560"/>
              <a:buChar char="◼"/>
            </a:pPr>
            <a:r>
              <a:rPr b="1" lang="en-US">
                <a:solidFill>
                  <a:srgbClr val="0000FF"/>
                </a:solidFill>
              </a:rPr>
              <a:t>Create different PageRanks for different topics</a:t>
            </a:r>
            <a:endParaRPr b="1">
              <a:solidFill>
                <a:srgbClr val="0000FF"/>
              </a:solidFill>
            </a:endParaRPr>
          </a:p>
          <a:p>
            <a:pPr indent="-274319" lvl="1" marL="731520" rtl="0" algn="l">
              <a:lnSpc>
                <a:spcPct val="90000"/>
              </a:lnSpc>
              <a:spcBef>
                <a:spcPts val="560"/>
              </a:spcBef>
              <a:spcAft>
                <a:spcPts val="0"/>
              </a:spcAft>
              <a:buSzPts val="2800"/>
              <a:buChar char="▪"/>
            </a:pPr>
            <a:r>
              <a:rPr lang="en-US"/>
              <a:t>The 16 DMOZ top-level categories:</a:t>
            </a:r>
            <a:endParaRPr/>
          </a:p>
          <a:p>
            <a:pPr indent="-228600" lvl="2" marL="996696" rtl="0" algn="l">
              <a:lnSpc>
                <a:spcPct val="90000"/>
              </a:lnSpc>
              <a:spcBef>
                <a:spcPts val="480"/>
              </a:spcBef>
              <a:spcAft>
                <a:spcPts val="0"/>
              </a:spcAft>
              <a:buSzPts val="2400"/>
              <a:buChar char="▪"/>
            </a:pPr>
            <a:r>
              <a:rPr lang="en-US"/>
              <a:t>arts, business, sports,…</a:t>
            </a:r>
            <a:endParaRPr/>
          </a:p>
          <a:p>
            <a:pPr indent="-320040" lvl="0" marL="438912" rtl="0" algn="l">
              <a:lnSpc>
                <a:spcPct val="90000"/>
              </a:lnSpc>
              <a:spcBef>
                <a:spcPts val="0"/>
              </a:spcBef>
              <a:spcAft>
                <a:spcPts val="0"/>
              </a:spcAft>
              <a:buSzPts val="2560"/>
              <a:buChar char="◼"/>
            </a:pPr>
            <a:r>
              <a:rPr b="1" lang="en-US">
                <a:solidFill>
                  <a:srgbClr val="D60093"/>
                </a:solidFill>
              </a:rPr>
              <a:t>Which topic ranking to use?</a:t>
            </a:r>
            <a:endParaRPr/>
          </a:p>
          <a:p>
            <a:pPr indent="-274319" lvl="1" marL="731520" rtl="0" algn="l">
              <a:spcBef>
                <a:spcPts val="560"/>
              </a:spcBef>
              <a:spcAft>
                <a:spcPts val="0"/>
              </a:spcAft>
              <a:buSzPts val="2800"/>
              <a:buChar char="▪"/>
            </a:pPr>
            <a:r>
              <a:rPr lang="en-US"/>
              <a:t>User can pick from a menu</a:t>
            </a:r>
            <a:endParaRPr/>
          </a:p>
          <a:p>
            <a:pPr indent="-274319" lvl="1" marL="731520" rtl="0" algn="l">
              <a:spcBef>
                <a:spcPts val="560"/>
              </a:spcBef>
              <a:spcAft>
                <a:spcPts val="0"/>
              </a:spcAft>
              <a:buSzPts val="2800"/>
              <a:buChar char="▪"/>
            </a:pPr>
            <a:r>
              <a:rPr lang="en-US"/>
              <a:t>Classify query into a topic</a:t>
            </a:r>
            <a:endParaRPr/>
          </a:p>
          <a:p>
            <a:pPr indent="-274319" lvl="1" marL="731520" rtl="0" algn="l">
              <a:spcBef>
                <a:spcPts val="560"/>
              </a:spcBef>
              <a:spcAft>
                <a:spcPts val="0"/>
              </a:spcAft>
              <a:buSzPts val="2800"/>
              <a:buChar char="▪"/>
            </a:pPr>
            <a:r>
              <a:rPr lang="en-US"/>
              <a:t>Can use the </a:t>
            </a:r>
            <a:r>
              <a:rPr b="1" lang="en-US">
                <a:solidFill>
                  <a:srgbClr val="0000FF"/>
                </a:solidFill>
              </a:rPr>
              <a:t>context</a:t>
            </a:r>
            <a:r>
              <a:rPr lang="en-US">
                <a:solidFill>
                  <a:srgbClr val="0000FF"/>
                </a:solidFill>
              </a:rPr>
              <a:t> </a:t>
            </a:r>
            <a:r>
              <a:rPr lang="en-US"/>
              <a:t>of the query</a:t>
            </a:r>
            <a:endParaRPr/>
          </a:p>
          <a:p>
            <a:pPr indent="-228600" lvl="2" marL="996696" rtl="0" algn="l">
              <a:spcBef>
                <a:spcPts val="480"/>
              </a:spcBef>
              <a:spcAft>
                <a:spcPts val="0"/>
              </a:spcAft>
              <a:buSzPts val="2400"/>
              <a:buChar char="▪"/>
            </a:pPr>
            <a:r>
              <a:rPr lang="en-US"/>
              <a:t>E.g., query is launched from a web page talking about a known topic</a:t>
            </a:r>
            <a:endParaRPr/>
          </a:p>
          <a:p>
            <a:pPr indent="-228600" lvl="2" marL="996696" rtl="0" algn="l">
              <a:spcBef>
                <a:spcPts val="480"/>
              </a:spcBef>
              <a:spcAft>
                <a:spcPts val="0"/>
              </a:spcAft>
              <a:buSzPts val="2400"/>
              <a:buChar char="▪"/>
            </a:pPr>
            <a:r>
              <a:rPr lang="en-US"/>
              <a:t>History of queries e.g., “basketball” followed by “Jordan”</a:t>
            </a:r>
            <a:endParaRPr/>
          </a:p>
          <a:p>
            <a:pPr indent="-274319" lvl="1" marL="731520" rtl="0" algn="l">
              <a:spcBef>
                <a:spcPts val="560"/>
              </a:spcBef>
              <a:spcAft>
                <a:spcPts val="0"/>
              </a:spcAft>
              <a:buSzPts val="2800"/>
              <a:buChar char="▪"/>
            </a:pPr>
            <a:r>
              <a:rPr lang="en-US"/>
              <a:t>User context, e.g., user’s bookmarks, …</a:t>
            </a:r>
            <a:endParaRPr/>
          </a:p>
          <a:p>
            <a:pPr indent="-157480" lvl="0" marL="438912" rtl="0" algn="l">
              <a:lnSpc>
                <a:spcPct val="90000"/>
              </a:lnSpc>
              <a:spcBef>
                <a:spcPts val="0"/>
              </a:spcBef>
              <a:spcAft>
                <a:spcPts val="0"/>
              </a:spcAft>
              <a:buSzPts val="2560"/>
              <a:buNone/>
            </a:pPr>
            <a:r>
              <a:t/>
            </a:r>
            <a:endParaRPr/>
          </a:p>
          <a:p>
            <a:pPr indent="-157480" lvl="0" marL="438912" rtl="0" algn="l">
              <a:lnSpc>
                <a:spcPct val="90000"/>
              </a:lnSpc>
              <a:spcBef>
                <a:spcPts val="0"/>
              </a:spcBef>
              <a:spcAft>
                <a:spcPts val="0"/>
              </a:spcAft>
              <a:buSzPts val="2560"/>
              <a:buNone/>
            </a:pPr>
            <a:r>
              <a:t/>
            </a:r>
            <a:endParaRPr/>
          </a:p>
        </p:txBody>
      </p:sp>
      <p:sp>
        <p:nvSpPr>
          <p:cNvPr id="343" name="Google Shape;343;p27"/>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4" name="Google Shape;344;p27"/>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cxnSp>
        <p:nvCxnSpPr>
          <p:cNvPr id="349" name="Google Shape;349;p28"/>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350" name="Google Shape;350;p28"/>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351" name="Google Shape;351;p28"/>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352" name="Google Shape;352;p28"/>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353" name="Google Shape;353;p28"/>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Autofit/>
          </a:bodyPr>
          <a:lstStyle/>
          <a:p>
            <a:pPr indent="0" lvl="0" marL="0" rtl="0" algn="l">
              <a:spcBef>
                <a:spcPts val="0"/>
              </a:spcBef>
              <a:spcAft>
                <a:spcPts val="0"/>
              </a:spcAft>
              <a:buClr>
                <a:srgbClr val="FFC700"/>
              </a:buClr>
              <a:buSzPts val="4400"/>
              <a:buFont typeface="Corbel"/>
              <a:buNone/>
            </a:pPr>
            <a:r>
              <a:rPr lang="en-US" sz="4400"/>
              <a:t>Application to Measuring Proximity in Graphs</a:t>
            </a:r>
            <a:endParaRPr/>
          </a:p>
        </p:txBody>
      </p:sp>
      <p:sp>
        <p:nvSpPr>
          <p:cNvPr id="354" name="Google Shape;354;p28"/>
          <p:cNvSpPr txBox="1"/>
          <p:nvPr>
            <p:ph idx="1" type="subTitle"/>
          </p:nvPr>
        </p:nvSpPr>
        <p:spPr>
          <a:xfrm>
            <a:off x="685800" y="4672584"/>
            <a:ext cx="8077200" cy="1499616"/>
          </a:xfrm>
          <a:prstGeom prst="rect">
            <a:avLst/>
          </a:prstGeom>
          <a:noFill/>
          <a:ln>
            <a:noFill/>
          </a:ln>
        </p:spPr>
        <p:txBody>
          <a:bodyPr anchorCtr="0" anchor="b" bIns="0" lIns="118850" spcFirstLastPara="1" rIns="45700" wrap="square" tIns="0">
            <a:noAutofit/>
          </a:bodyPr>
          <a:lstStyle/>
          <a:p>
            <a:pPr indent="0" lvl="0" marL="0" rtl="0" algn="l">
              <a:spcBef>
                <a:spcPts val="0"/>
              </a:spcBef>
              <a:spcAft>
                <a:spcPts val="0"/>
              </a:spcAft>
              <a:buSzPts val="2240"/>
              <a:buNone/>
            </a:pPr>
            <a:r>
              <a:rPr b="1" lang="en-US" sz="2800"/>
              <a:t>Random Walk with Restarts: S is a single element</a:t>
            </a:r>
            <a:endParaRPr/>
          </a:p>
          <a:p>
            <a:pPr indent="0" lvl="0" marL="0" rtl="0" algn="l">
              <a:spcBef>
                <a:spcPts val="0"/>
              </a:spcBef>
              <a:spcAft>
                <a:spcPts val="0"/>
              </a:spcAft>
              <a:buSzPts val="2240"/>
              <a:buNone/>
            </a:pPr>
            <a:r>
              <a:t/>
            </a:r>
            <a:endParaRPr sz="2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cxnSp>
        <p:nvCxnSpPr>
          <p:cNvPr id="360" name="Google Shape;360;p29"/>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361" name="Google Shape;361;p29"/>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362" name="Google Shape;362;p29"/>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Proximity on Graphs</a:t>
            </a:r>
            <a:endParaRPr/>
          </a:p>
        </p:txBody>
      </p:sp>
      <p:pic>
        <p:nvPicPr>
          <p:cNvPr id="363" name="Google Shape;363;p29"/>
          <p:cNvPicPr preferRelativeResize="0"/>
          <p:nvPr/>
        </p:nvPicPr>
        <p:blipFill rotWithShape="1">
          <a:blip r:embed="rId3">
            <a:alphaModFix/>
          </a:blip>
          <a:srcRect b="0" l="0" r="0" t="0"/>
          <a:stretch/>
        </p:blipFill>
        <p:spPr>
          <a:xfrm>
            <a:off x="1979613" y="1676400"/>
            <a:ext cx="5183187" cy="4208463"/>
          </a:xfrm>
          <a:prstGeom prst="rect">
            <a:avLst/>
          </a:prstGeom>
          <a:noFill/>
          <a:ln>
            <a:noFill/>
          </a:ln>
        </p:spPr>
      </p:pic>
      <p:sp>
        <p:nvSpPr>
          <p:cNvPr id="364" name="Google Shape;364;p29"/>
          <p:cNvSpPr txBox="1"/>
          <p:nvPr/>
        </p:nvSpPr>
        <p:spPr>
          <a:xfrm>
            <a:off x="746125" y="5968425"/>
            <a:ext cx="7628627"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FF0066"/>
                </a:solidFill>
                <a:latin typeface="Corbel"/>
                <a:ea typeface="Corbel"/>
                <a:cs typeface="Corbel"/>
                <a:sym typeface="Corbel"/>
              </a:rPr>
              <a:t>a.k.a.: Relevance, Closeness, ‘Similarity’…</a:t>
            </a:r>
            <a:endParaRPr b="1" sz="3200">
              <a:solidFill>
                <a:srgbClr val="FF0066"/>
              </a:solidFill>
              <a:latin typeface="Corbel"/>
              <a:ea typeface="Corbel"/>
              <a:cs typeface="Corbel"/>
              <a:sym typeface="Corbel"/>
            </a:endParaRPr>
          </a:p>
        </p:txBody>
      </p:sp>
      <p:sp>
        <p:nvSpPr>
          <p:cNvPr id="365" name="Google Shape;365;p29"/>
          <p:cNvSpPr txBox="1"/>
          <p:nvPr/>
        </p:nvSpPr>
        <p:spPr>
          <a:xfrm>
            <a:off x="6934200" y="11113"/>
            <a:ext cx="220259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[Tong-Faloutsos, ‘06]</a:t>
            </a:r>
            <a:endParaRPr sz="1800">
              <a:solidFill>
                <a:schemeClr val="lt1"/>
              </a:solidFill>
              <a:latin typeface="Corbel"/>
              <a:ea typeface="Corbel"/>
              <a:cs typeface="Corbel"/>
              <a:sym typeface="Corbel"/>
            </a:endParaRPr>
          </a:p>
        </p:txBody>
      </p:sp>
      <p:sp>
        <p:nvSpPr>
          <p:cNvPr id="366" name="Google Shape;366;p29"/>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367" name="Google Shape;367;p29"/>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cxnSp>
        <p:nvCxnSpPr>
          <p:cNvPr id="372" name="Google Shape;372;p30"/>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373" name="Google Shape;373;p30"/>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374" name="Google Shape;374;p30"/>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Good proximity measure?</a:t>
            </a:r>
            <a:endParaRPr/>
          </a:p>
        </p:txBody>
      </p:sp>
      <p:sp>
        <p:nvSpPr>
          <p:cNvPr id="375" name="Google Shape;375;p30"/>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Autofit/>
          </a:bodyPr>
          <a:lstStyle/>
          <a:p>
            <a:pPr indent="-320040" lvl="0" marL="438912" rtl="0" algn="l">
              <a:spcBef>
                <a:spcPts val="0"/>
              </a:spcBef>
              <a:spcAft>
                <a:spcPts val="0"/>
              </a:spcAft>
              <a:buSzPts val="2560"/>
              <a:buChar char="◼"/>
            </a:pPr>
            <a:r>
              <a:rPr b="1" lang="en-US">
                <a:solidFill>
                  <a:srgbClr val="0000FF"/>
                </a:solidFill>
              </a:rPr>
              <a:t>Shortest path is not good:</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320040" lvl="0" marL="438912" rtl="0" algn="l">
              <a:spcBef>
                <a:spcPts val="0"/>
              </a:spcBef>
              <a:spcAft>
                <a:spcPts val="0"/>
              </a:spcAft>
              <a:buSzPts val="2560"/>
              <a:buChar char="◼"/>
            </a:pPr>
            <a:r>
              <a:rPr b="1" lang="en-US"/>
              <a:t>No effect of degree-1 nodes (E, F, G)!</a:t>
            </a:r>
            <a:endParaRPr/>
          </a:p>
          <a:p>
            <a:pPr indent="-320040" lvl="0" marL="438912" rtl="0" algn="l">
              <a:spcBef>
                <a:spcPts val="0"/>
              </a:spcBef>
              <a:spcAft>
                <a:spcPts val="0"/>
              </a:spcAft>
              <a:buSzPts val="2560"/>
              <a:buChar char="◼"/>
            </a:pPr>
            <a:r>
              <a:rPr lang="en-US"/>
              <a:t>Multi-faceted relationships</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p:txBody>
      </p:sp>
      <p:pic>
        <p:nvPicPr>
          <p:cNvPr id="376" name="Google Shape;376;p30"/>
          <p:cNvPicPr preferRelativeResize="0"/>
          <p:nvPr/>
        </p:nvPicPr>
        <p:blipFill rotWithShape="1">
          <a:blip r:embed="rId3">
            <a:alphaModFix/>
          </a:blip>
          <a:srcRect b="0" l="0" r="0" t="0"/>
          <a:stretch/>
        </p:blipFill>
        <p:spPr>
          <a:xfrm>
            <a:off x="1143000" y="2140510"/>
            <a:ext cx="3657600" cy="2736290"/>
          </a:xfrm>
          <a:prstGeom prst="rect">
            <a:avLst/>
          </a:prstGeom>
          <a:noFill/>
          <a:ln>
            <a:noFill/>
          </a:ln>
        </p:spPr>
      </p:pic>
      <p:pic>
        <p:nvPicPr>
          <p:cNvPr id="377" name="Google Shape;377;p30"/>
          <p:cNvPicPr preferRelativeResize="0"/>
          <p:nvPr/>
        </p:nvPicPr>
        <p:blipFill rotWithShape="1">
          <a:blip r:embed="rId4">
            <a:alphaModFix/>
          </a:blip>
          <a:srcRect b="0" l="0" r="0" t="0"/>
          <a:stretch/>
        </p:blipFill>
        <p:spPr>
          <a:xfrm>
            <a:off x="5549552" y="2140510"/>
            <a:ext cx="3289648" cy="2514600"/>
          </a:xfrm>
          <a:prstGeom prst="rect">
            <a:avLst/>
          </a:prstGeom>
          <a:noFill/>
          <a:ln>
            <a:noFill/>
          </a:ln>
        </p:spPr>
      </p:pic>
      <p:sp>
        <p:nvSpPr>
          <p:cNvPr id="378" name="Google Shape;378;p30"/>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379" name="Google Shape;379;p3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cxnSp>
        <p:nvCxnSpPr>
          <p:cNvPr id="384" name="Google Shape;384;p31"/>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385" name="Google Shape;385;p31"/>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386" name="Google Shape;386;p31"/>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Good proximity measure?</a:t>
            </a:r>
            <a:endParaRPr/>
          </a:p>
        </p:txBody>
      </p:sp>
      <p:sp>
        <p:nvSpPr>
          <p:cNvPr id="387" name="Google Shape;387;p31"/>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Autofit/>
          </a:bodyPr>
          <a:lstStyle/>
          <a:p>
            <a:pPr indent="-320040" lvl="0" marL="438912" rtl="0" algn="l">
              <a:spcBef>
                <a:spcPts val="0"/>
              </a:spcBef>
              <a:spcAft>
                <a:spcPts val="0"/>
              </a:spcAft>
              <a:buSzPts val="2560"/>
              <a:buChar char="◼"/>
            </a:pPr>
            <a:r>
              <a:rPr b="1" lang="en-US">
                <a:solidFill>
                  <a:srgbClr val="0000FF"/>
                </a:solidFill>
              </a:rPr>
              <a:t>Network flow is not good:</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320040" lvl="0" marL="438912" rtl="0" algn="l">
              <a:spcBef>
                <a:spcPts val="0"/>
              </a:spcBef>
              <a:spcAft>
                <a:spcPts val="0"/>
              </a:spcAft>
              <a:buSzPts val="2560"/>
              <a:buChar char="◼"/>
            </a:pPr>
            <a:r>
              <a:rPr b="1" lang="en-US">
                <a:solidFill>
                  <a:srgbClr val="FF0066"/>
                </a:solidFill>
              </a:rPr>
              <a:t>Does not punish long paths</a:t>
            </a:r>
            <a:endParaRPr b="1">
              <a:solidFill>
                <a:srgbClr val="FF0066"/>
              </a:solidFill>
            </a:endParaRPr>
          </a:p>
        </p:txBody>
      </p:sp>
      <p:pic>
        <p:nvPicPr>
          <p:cNvPr id="388" name="Google Shape;388;p31"/>
          <p:cNvPicPr preferRelativeResize="0"/>
          <p:nvPr/>
        </p:nvPicPr>
        <p:blipFill rotWithShape="1">
          <a:blip r:embed="rId3">
            <a:alphaModFix/>
          </a:blip>
          <a:srcRect b="0" l="0" r="0" t="0"/>
          <a:stretch/>
        </p:blipFill>
        <p:spPr>
          <a:xfrm>
            <a:off x="1962150" y="2286000"/>
            <a:ext cx="5219700" cy="2428875"/>
          </a:xfrm>
          <a:prstGeom prst="rect">
            <a:avLst/>
          </a:prstGeom>
          <a:noFill/>
          <a:ln>
            <a:noFill/>
          </a:ln>
        </p:spPr>
      </p:pic>
      <p:sp>
        <p:nvSpPr>
          <p:cNvPr id="389" name="Google Shape;389;p31"/>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390" name="Google Shape;390;p3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cxnSp>
        <p:nvCxnSpPr>
          <p:cNvPr id="396" name="Google Shape;396;p32"/>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397" name="Google Shape;397;p32"/>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398" name="Google Shape;398;p32"/>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050"/>
              <a:buFont typeface="Corbel"/>
              <a:buNone/>
            </a:pPr>
            <a:r>
              <a:rPr lang="en-US" sz="4050"/>
              <a:t>What is good notion of proximity?</a:t>
            </a:r>
            <a:endParaRPr sz="4050"/>
          </a:p>
        </p:txBody>
      </p:sp>
      <p:pic>
        <p:nvPicPr>
          <p:cNvPr id="399" name="Google Shape;399;p32"/>
          <p:cNvPicPr preferRelativeResize="0"/>
          <p:nvPr/>
        </p:nvPicPr>
        <p:blipFill rotWithShape="1">
          <a:blip r:embed="rId3">
            <a:alphaModFix/>
          </a:blip>
          <a:srcRect b="0" l="0" r="0" t="0"/>
          <a:stretch/>
        </p:blipFill>
        <p:spPr>
          <a:xfrm>
            <a:off x="303213" y="1735137"/>
            <a:ext cx="5183187" cy="4208463"/>
          </a:xfrm>
          <a:prstGeom prst="rect">
            <a:avLst/>
          </a:prstGeom>
          <a:noFill/>
          <a:ln>
            <a:noFill/>
          </a:ln>
        </p:spPr>
      </p:pic>
      <p:sp>
        <p:nvSpPr>
          <p:cNvPr id="400" name="Google Shape;400;p32"/>
          <p:cNvSpPr txBox="1"/>
          <p:nvPr/>
        </p:nvSpPr>
        <p:spPr>
          <a:xfrm>
            <a:off x="5562600" y="3352800"/>
            <a:ext cx="3581400" cy="3416320"/>
          </a:xfrm>
          <a:prstGeom prst="rect">
            <a:avLst/>
          </a:prstGeom>
          <a:noFill/>
          <a:ln>
            <a:noFill/>
          </a:ln>
        </p:spPr>
        <p:txBody>
          <a:bodyPr anchorCtr="0" anchor="t" bIns="45700" lIns="91425" spcFirstLastPara="1" rIns="91425" wrap="square" tIns="45700">
            <a:noAutofit/>
          </a:bodyPr>
          <a:lstStyle/>
          <a:p>
            <a:pPr indent="-152400" lvl="0" marL="0" marR="0" rtl="0" algn="l">
              <a:lnSpc>
                <a:spcPct val="150000"/>
              </a:lnSpc>
              <a:spcBef>
                <a:spcPts val="0"/>
              </a:spcBef>
              <a:spcAft>
                <a:spcPts val="0"/>
              </a:spcAft>
              <a:buClr>
                <a:srgbClr val="0000FF"/>
              </a:buClr>
              <a:buSzPts val="2400"/>
              <a:buFont typeface="Corbel"/>
              <a:buChar char="•"/>
            </a:pPr>
            <a:r>
              <a:rPr b="1" lang="en-US" sz="2400">
                <a:solidFill>
                  <a:srgbClr val="0000FF"/>
                </a:solidFill>
                <a:latin typeface="Corbel"/>
                <a:ea typeface="Corbel"/>
                <a:cs typeface="Corbel"/>
                <a:sym typeface="Corbel"/>
              </a:rPr>
              <a:t> Multiple connections</a:t>
            </a:r>
            <a:endParaRPr b="1" sz="2400">
              <a:solidFill>
                <a:srgbClr val="0000FF"/>
              </a:solidFill>
              <a:latin typeface="Corbel"/>
              <a:ea typeface="Corbel"/>
              <a:cs typeface="Corbel"/>
              <a:sym typeface="Corbel"/>
            </a:endParaRPr>
          </a:p>
          <a:p>
            <a:pPr indent="-152400" lvl="0" marL="0" marR="0" rtl="0" algn="l">
              <a:lnSpc>
                <a:spcPct val="150000"/>
              </a:lnSpc>
              <a:spcBef>
                <a:spcPts val="0"/>
              </a:spcBef>
              <a:spcAft>
                <a:spcPts val="0"/>
              </a:spcAft>
              <a:buClr>
                <a:srgbClr val="0000FF"/>
              </a:buClr>
              <a:buSzPts val="2400"/>
              <a:buFont typeface="Corbel"/>
              <a:buChar char="•"/>
            </a:pPr>
            <a:r>
              <a:rPr b="1" lang="en-US" sz="2400">
                <a:solidFill>
                  <a:srgbClr val="0000FF"/>
                </a:solidFill>
                <a:latin typeface="Corbel"/>
                <a:ea typeface="Corbel"/>
                <a:cs typeface="Corbel"/>
                <a:sym typeface="Corbel"/>
              </a:rPr>
              <a:t>  Quality of connection</a:t>
            </a:r>
            <a:endParaRPr/>
          </a:p>
          <a:p>
            <a:pPr indent="-152400" lvl="1" marL="457200" marR="0" rtl="0" algn="l">
              <a:lnSpc>
                <a:spcPct val="150000"/>
              </a:lnSpc>
              <a:spcBef>
                <a:spcPts val="0"/>
              </a:spcBef>
              <a:spcAft>
                <a:spcPts val="0"/>
              </a:spcAft>
              <a:buClr>
                <a:srgbClr val="0000FF"/>
              </a:buClr>
              <a:buSzPts val="2400"/>
              <a:buFont typeface="Corbel"/>
              <a:buChar char="•"/>
            </a:pPr>
            <a:r>
              <a:rPr b="1" i="0" lang="en-US" sz="2400" u="none" cap="none" strike="noStrike">
                <a:solidFill>
                  <a:srgbClr val="0000FF"/>
                </a:solidFill>
                <a:latin typeface="Corbel"/>
                <a:ea typeface="Corbel"/>
                <a:cs typeface="Corbel"/>
                <a:sym typeface="Corbel"/>
              </a:rPr>
              <a:t> Direct &amp; Indirect connections</a:t>
            </a:r>
            <a:endParaRPr b="1" i="0" sz="2400" u="none" cap="none" strike="noStrike">
              <a:solidFill>
                <a:srgbClr val="0000FF"/>
              </a:solidFill>
              <a:latin typeface="Corbel"/>
              <a:ea typeface="Corbel"/>
              <a:cs typeface="Corbel"/>
              <a:sym typeface="Corbel"/>
            </a:endParaRPr>
          </a:p>
          <a:p>
            <a:pPr indent="-152400" lvl="1" marL="457200" marR="0" rtl="0" algn="l">
              <a:lnSpc>
                <a:spcPct val="150000"/>
              </a:lnSpc>
              <a:spcBef>
                <a:spcPts val="0"/>
              </a:spcBef>
              <a:spcAft>
                <a:spcPts val="0"/>
              </a:spcAft>
              <a:buClr>
                <a:srgbClr val="0000FF"/>
              </a:buClr>
              <a:buSzPts val="2400"/>
              <a:buFont typeface="Corbel"/>
              <a:buChar char="•"/>
            </a:pPr>
            <a:r>
              <a:rPr b="1" i="0" lang="en-US" sz="2400" u="none" cap="none" strike="noStrike">
                <a:solidFill>
                  <a:srgbClr val="0000FF"/>
                </a:solidFill>
                <a:latin typeface="Corbel"/>
                <a:ea typeface="Corbel"/>
                <a:cs typeface="Corbel"/>
                <a:sym typeface="Corbel"/>
              </a:rPr>
              <a:t> Length, Degree, Weight…</a:t>
            </a:r>
            <a:endParaRPr b="1" i="0" sz="2400" u="none" cap="none" strike="noStrike">
              <a:solidFill>
                <a:srgbClr val="0000FF"/>
              </a:solidFill>
              <a:latin typeface="Corbel"/>
              <a:ea typeface="Corbel"/>
              <a:cs typeface="Corbel"/>
              <a:sym typeface="Corbel"/>
            </a:endParaRPr>
          </a:p>
        </p:txBody>
      </p:sp>
      <p:sp>
        <p:nvSpPr>
          <p:cNvPr id="401" name="Google Shape;401;p32"/>
          <p:cNvSpPr/>
          <p:nvPr/>
        </p:nvSpPr>
        <p:spPr>
          <a:xfrm>
            <a:off x="1066800" y="2870200"/>
            <a:ext cx="3886200" cy="622300"/>
          </a:xfrm>
          <a:custGeom>
            <a:rect b="b" l="l" r="r" t="t"/>
            <a:pathLst>
              <a:path extrusionOk="0" h="392" w="2448">
                <a:moveTo>
                  <a:pt x="0" y="256"/>
                </a:moveTo>
                <a:cubicBezTo>
                  <a:pt x="112" y="324"/>
                  <a:pt x="224" y="392"/>
                  <a:pt x="480" y="352"/>
                </a:cubicBezTo>
                <a:cubicBezTo>
                  <a:pt x="736" y="312"/>
                  <a:pt x="1208" y="32"/>
                  <a:pt x="1536" y="16"/>
                </a:cubicBezTo>
                <a:cubicBezTo>
                  <a:pt x="1864" y="0"/>
                  <a:pt x="2156" y="128"/>
                  <a:pt x="2448" y="256"/>
                </a:cubicBezTo>
              </a:path>
            </a:pathLst>
          </a:cu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02" name="Google Shape;402;p32"/>
          <p:cNvSpPr/>
          <p:nvPr/>
        </p:nvSpPr>
        <p:spPr>
          <a:xfrm>
            <a:off x="990600" y="1879600"/>
            <a:ext cx="3962400" cy="1092200"/>
          </a:xfrm>
          <a:custGeom>
            <a:rect b="b" l="l" r="r" t="t"/>
            <a:pathLst>
              <a:path extrusionOk="0" h="688" w="2496">
                <a:moveTo>
                  <a:pt x="0" y="688"/>
                </a:moveTo>
                <a:cubicBezTo>
                  <a:pt x="176" y="436"/>
                  <a:pt x="352" y="184"/>
                  <a:pt x="576" y="112"/>
                </a:cubicBezTo>
                <a:cubicBezTo>
                  <a:pt x="800" y="40"/>
                  <a:pt x="1160" y="264"/>
                  <a:pt x="1344" y="256"/>
                </a:cubicBezTo>
                <a:cubicBezTo>
                  <a:pt x="1528" y="248"/>
                  <a:pt x="1488" y="0"/>
                  <a:pt x="1680" y="64"/>
                </a:cubicBezTo>
                <a:cubicBezTo>
                  <a:pt x="1872" y="128"/>
                  <a:pt x="2360" y="544"/>
                  <a:pt x="2496" y="640"/>
                </a:cubicBezTo>
              </a:path>
            </a:pathLst>
          </a:cu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03" name="Google Shape;403;p32"/>
          <p:cNvSpPr/>
          <p:nvPr/>
        </p:nvSpPr>
        <p:spPr>
          <a:xfrm>
            <a:off x="914400" y="3581400"/>
            <a:ext cx="3886200" cy="723900"/>
          </a:xfrm>
          <a:custGeom>
            <a:rect b="b" l="l" r="r" t="t"/>
            <a:pathLst>
              <a:path extrusionOk="0" h="456" w="2448">
                <a:moveTo>
                  <a:pt x="0" y="0"/>
                </a:moveTo>
                <a:cubicBezTo>
                  <a:pt x="168" y="132"/>
                  <a:pt x="336" y="264"/>
                  <a:pt x="528" y="336"/>
                </a:cubicBezTo>
                <a:cubicBezTo>
                  <a:pt x="720" y="408"/>
                  <a:pt x="960" y="424"/>
                  <a:pt x="1152" y="432"/>
                </a:cubicBezTo>
                <a:cubicBezTo>
                  <a:pt x="1344" y="440"/>
                  <a:pt x="1464" y="456"/>
                  <a:pt x="1680" y="384"/>
                </a:cubicBezTo>
                <a:cubicBezTo>
                  <a:pt x="1896" y="312"/>
                  <a:pt x="2172" y="156"/>
                  <a:pt x="2448" y="0"/>
                </a:cubicBezTo>
              </a:path>
            </a:pathLst>
          </a:cu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04" name="Google Shape;404;p32"/>
          <p:cNvSpPr/>
          <p:nvPr/>
        </p:nvSpPr>
        <p:spPr>
          <a:xfrm>
            <a:off x="1066800" y="2882900"/>
            <a:ext cx="3505200" cy="469900"/>
          </a:xfrm>
          <a:custGeom>
            <a:rect b="b" l="l" r="r" t="t"/>
            <a:pathLst>
              <a:path extrusionOk="0" h="392" w="2448">
                <a:moveTo>
                  <a:pt x="0" y="256"/>
                </a:moveTo>
                <a:cubicBezTo>
                  <a:pt x="112" y="324"/>
                  <a:pt x="224" y="392"/>
                  <a:pt x="480" y="352"/>
                </a:cubicBezTo>
                <a:cubicBezTo>
                  <a:pt x="736" y="312"/>
                  <a:pt x="1208" y="32"/>
                  <a:pt x="1536" y="16"/>
                </a:cubicBezTo>
                <a:cubicBezTo>
                  <a:pt x="1864" y="0"/>
                  <a:pt x="2156" y="128"/>
                  <a:pt x="2448" y="256"/>
                </a:cubicBezTo>
              </a:path>
            </a:pathLst>
          </a:custGeom>
          <a:noFill/>
          <a:ln cap="flat" cmpd="sng" w="1905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05" name="Google Shape;405;p32"/>
          <p:cNvSpPr txBox="1"/>
          <p:nvPr/>
        </p:nvSpPr>
        <p:spPr>
          <a:xfrm>
            <a:off x="762000" y="4495800"/>
            <a:ext cx="1841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06" name="Google Shape;406;p32"/>
          <p:cNvSpPr txBox="1"/>
          <p:nvPr/>
        </p:nvSpPr>
        <p:spPr>
          <a:xfrm>
            <a:off x="3276600" y="4267200"/>
            <a:ext cx="590550"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FF3300"/>
                </a:solidFill>
                <a:latin typeface="Corbel"/>
                <a:ea typeface="Corbel"/>
                <a:cs typeface="Corbel"/>
                <a:sym typeface="Corbel"/>
              </a:rPr>
              <a:t>…</a:t>
            </a:r>
            <a:endParaRPr b="1" sz="3200">
              <a:solidFill>
                <a:srgbClr val="FF3300"/>
              </a:solidFill>
              <a:latin typeface="Corbel"/>
              <a:ea typeface="Corbel"/>
              <a:cs typeface="Corbel"/>
              <a:sym typeface="Corbel"/>
            </a:endParaRPr>
          </a:p>
        </p:txBody>
      </p:sp>
      <p:sp>
        <p:nvSpPr>
          <p:cNvPr id="407" name="Google Shape;407;p32"/>
          <p:cNvSpPr/>
          <p:nvPr/>
        </p:nvSpPr>
        <p:spPr>
          <a:xfrm>
            <a:off x="914400" y="3581400"/>
            <a:ext cx="3886200" cy="1828800"/>
          </a:xfrm>
          <a:custGeom>
            <a:rect b="b" l="l" r="r" t="t"/>
            <a:pathLst>
              <a:path extrusionOk="0" h="1152" w="2448">
                <a:moveTo>
                  <a:pt x="0" y="0"/>
                </a:moveTo>
                <a:cubicBezTo>
                  <a:pt x="60" y="152"/>
                  <a:pt x="120" y="304"/>
                  <a:pt x="240" y="384"/>
                </a:cubicBezTo>
                <a:cubicBezTo>
                  <a:pt x="360" y="464"/>
                  <a:pt x="600" y="464"/>
                  <a:pt x="720" y="480"/>
                </a:cubicBezTo>
                <a:cubicBezTo>
                  <a:pt x="840" y="496"/>
                  <a:pt x="896" y="480"/>
                  <a:pt x="960" y="480"/>
                </a:cubicBezTo>
                <a:cubicBezTo>
                  <a:pt x="1024" y="480"/>
                  <a:pt x="1080" y="456"/>
                  <a:pt x="1104" y="480"/>
                </a:cubicBezTo>
                <a:cubicBezTo>
                  <a:pt x="1128" y="504"/>
                  <a:pt x="1160" y="568"/>
                  <a:pt x="1104" y="624"/>
                </a:cubicBezTo>
                <a:cubicBezTo>
                  <a:pt x="1048" y="680"/>
                  <a:pt x="872" y="760"/>
                  <a:pt x="768" y="816"/>
                </a:cubicBezTo>
                <a:cubicBezTo>
                  <a:pt x="664" y="872"/>
                  <a:pt x="512" y="904"/>
                  <a:pt x="480" y="960"/>
                </a:cubicBezTo>
                <a:cubicBezTo>
                  <a:pt x="448" y="1016"/>
                  <a:pt x="504" y="1152"/>
                  <a:pt x="576" y="1152"/>
                </a:cubicBezTo>
                <a:cubicBezTo>
                  <a:pt x="648" y="1152"/>
                  <a:pt x="808" y="1040"/>
                  <a:pt x="912" y="960"/>
                </a:cubicBezTo>
                <a:cubicBezTo>
                  <a:pt x="1016" y="880"/>
                  <a:pt x="1136" y="736"/>
                  <a:pt x="1200" y="672"/>
                </a:cubicBezTo>
                <a:cubicBezTo>
                  <a:pt x="1264" y="608"/>
                  <a:pt x="1192" y="608"/>
                  <a:pt x="1296" y="576"/>
                </a:cubicBezTo>
                <a:cubicBezTo>
                  <a:pt x="1400" y="544"/>
                  <a:pt x="1632" y="576"/>
                  <a:pt x="1824" y="480"/>
                </a:cubicBezTo>
                <a:cubicBezTo>
                  <a:pt x="2016" y="384"/>
                  <a:pt x="2232" y="192"/>
                  <a:pt x="2448" y="0"/>
                </a:cubicBezTo>
              </a:path>
            </a:pathLst>
          </a:cu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08" name="Google Shape;408;p32"/>
          <p:cNvSpPr/>
          <p:nvPr/>
        </p:nvSpPr>
        <p:spPr>
          <a:xfrm>
            <a:off x="842963" y="3505200"/>
            <a:ext cx="3987800" cy="1914525"/>
          </a:xfrm>
          <a:custGeom>
            <a:rect b="b" l="l" r="r" t="t"/>
            <a:pathLst>
              <a:path extrusionOk="0" h="1915160" w="3987800">
                <a:moveTo>
                  <a:pt x="71120" y="58420"/>
                </a:moveTo>
                <a:cubicBezTo>
                  <a:pt x="35560" y="29210"/>
                  <a:pt x="0" y="0"/>
                  <a:pt x="71120" y="119380"/>
                </a:cubicBezTo>
                <a:cubicBezTo>
                  <a:pt x="142240" y="238760"/>
                  <a:pt x="215900" y="662940"/>
                  <a:pt x="497840" y="774700"/>
                </a:cubicBezTo>
                <a:cubicBezTo>
                  <a:pt x="779780" y="886460"/>
                  <a:pt x="1551940" y="731520"/>
                  <a:pt x="1762760" y="789940"/>
                </a:cubicBezTo>
                <a:cubicBezTo>
                  <a:pt x="1973580" y="848360"/>
                  <a:pt x="1905000" y="1000760"/>
                  <a:pt x="1762760" y="1125220"/>
                </a:cubicBezTo>
                <a:cubicBezTo>
                  <a:pt x="1620520" y="1249680"/>
                  <a:pt x="1049020" y="1417320"/>
                  <a:pt x="909320" y="1536700"/>
                </a:cubicBezTo>
                <a:cubicBezTo>
                  <a:pt x="769620" y="1656080"/>
                  <a:pt x="896620" y="1785620"/>
                  <a:pt x="924560" y="1841500"/>
                </a:cubicBezTo>
                <a:cubicBezTo>
                  <a:pt x="952500" y="1897380"/>
                  <a:pt x="980440" y="1915160"/>
                  <a:pt x="1076960" y="1871980"/>
                </a:cubicBezTo>
                <a:cubicBezTo>
                  <a:pt x="1173480" y="1828800"/>
                  <a:pt x="1338580" y="1729740"/>
                  <a:pt x="1503680" y="1582420"/>
                </a:cubicBezTo>
                <a:cubicBezTo>
                  <a:pt x="1668780" y="1435100"/>
                  <a:pt x="1907540" y="1094740"/>
                  <a:pt x="2067560" y="988060"/>
                </a:cubicBezTo>
                <a:cubicBezTo>
                  <a:pt x="2227580" y="881380"/>
                  <a:pt x="2336800" y="960120"/>
                  <a:pt x="2463800" y="942340"/>
                </a:cubicBezTo>
                <a:cubicBezTo>
                  <a:pt x="2590800" y="924560"/>
                  <a:pt x="2722880" y="914400"/>
                  <a:pt x="2829560" y="881380"/>
                </a:cubicBezTo>
                <a:cubicBezTo>
                  <a:pt x="2936240" y="848360"/>
                  <a:pt x="3025140" y="789940"/>
                  <a:pt x="3103880" y="744220"/>
                </a:cubicBezTo>
                <a:cubicBezTo>
                  <a:pt x="3182620" y="698500"/>
                  <a:pt x="3220720" y="670560"/>
                  <a:pt x="3302000" y="607060"/>
                </a:cubicBezTo>
                <a:cubicBezTo>
                  <a:pt x="3383280" y="543560"/>
                  <a:pt x="3502660" y="441960"/>
                  <a:pt x="3591560" y="363220"/>
                </a:cubicBezTo>
                <a:cubicBezTo>
                  <a:pt x="3680460" y="284480"/>
                  <a:pt x="3769360" y="193040"/>
                  <a:pt x="3835400" y="134620"/>
                </a:cubicBezTo>
                <a:cubicBezTo>
                  <a:pt x="3901440" y="76200"/>
                  <a:pt x="3944620" y="44450"/>
                  <a:pt x="3987800" y="12700"/>
                </a:cubicBezTo>
              </a:path>
            </a:pathLst>
          </a:custGeom>
          <a:noFill/>
          <a:ln cap="rnd"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09" name="Google Shape;409;p32"/>
          <p:cNvSpPr txBox="1"/>
          <p:nvPr/>
        </p:nvSpPr>
        <p:spPr>
          <a:xfrm>
            <a:off x="6934200" y="11113"/>
            <a:ext cx="220259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[Tong-Faloutsos, ‘06]</a:t>
            </a:r>
            <a:endParaRPr sz="1800">
              <a:solidFill>
                <a:schemeClr val="lt1"/>
              </a:solidFill>
              <a:latin typeface="Corbel"/>
              <a:ea typeface="Corbel"/>
              <a:cs typeface="Corbel"/>
              <a:sym typeface="Corbel"/>
            </a:endParaRPr>
          </a:p>
        </p:txBody>
      </p:sp>
      <p:sp>
        <p:nvSpPr>
          <p:cNvPr id="410" name="Google Shape;410;p32"/>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411" name="Google Shape;411;p32"/>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xEl>
                                              <p:pRg end="0" st="0"/>
                                            </p:txEl>
                                          </p:spTgt>
                                        </p:tgtEl>
                                        <p:attrNameLst>
                                          <p:attrName>style.visibility</p:attrName>
                                        </p:attrNameLst>
                                      </p:cBhvr>
                                      <p:to>
                                        <p:strVal val="visible"/>
                                      </p:to>
                                    </p:set>
                                    <p:animEffect filter="fade" transition="in">
                                      <p:cBhvr>
                                        <p:cTn dur="500"/>
                                        <p:tgtEl>
                                          <p:spTgt spid="4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xEl>
                                              <p:pRg end="1" st="1"/>
                                            </p:txEl>
                                          </p:spTgt>
                                        </p:tgtEl>
                                        <p:attrNameLst>
                                          <p:attrName>style.visibility</p:attrName>
                                        </p:attrNameLst>
                                      </p:cBhvr>
                                      <p:to>
                                        <p:strVal val="visible"/>
                                      </p:to>
                                    </p:set>
                                    <p:animEffect filter="fade" transition="in">
                                      <p:cBhvr>
                                        <p:cTn dur="500"/>
                                        <p:tgtEl>
                                          <p:spTgt spid="4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xEl>
                                              <p:pRg end="2" st="2"/>
                                            </p:txEl>
                                          </p:spTgt>
                                        </p:tgtEl>
                                        <p:attrNameLst>
                                          <p:attrName>style.visibility</p:attrName>
                                        </p:attrNameLst>
                                      </p:cBhvr>
                                      <p:to>
                                        <p:strVal val="visible"/>
                                      </p:to>
                                    </p:set>
                                    <p:animEffect filter="fade" transition="in">
                                      <p:cBhvr>
                                        <p:cTn dur="500"/>
                                        <p:tgtEl>
                                          <p:spTgt spid="4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xEl>
                                              <p:pRg end="3" st="3"/>
                                            </p:txEl>
                                          </p:spTgt>
                                        </p:tgtEl>
                                        <p:attrNameLst>
                                          <p:attrName>style.visibility</p:attrName>
                                        </p:attrNameLst>
                                      </p:cBhvr>
                                      <p:to>
                                        <p:strVal val="visible"/>
                                      </p:to>
                                    </p:set>
                                    <p:animEffect filter="fade" transition="in">
                                      <p:cBhvr>
                                        <p:cTn dur="500"/>
                                        <p:tgtEl>
                                          <p:spTgt spid="400">
                                            <p:txEl>
                                              <p:pRg end="3" st="3"/>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500"/>
                                        <p:tgtEl>
                                          <p:spTgt spid="403"/>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5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500"/>
                                        <p:tgtEl>
                                          <p:spTgt spid="402"/>
                                        </p:tgtEl>
                                      </p:cBhvr>
                                    </p:animEffect>
                                  </p:childTnLst>
                                </p:cTn>
                              </p:par>
                              <p:par>
                                <p:cTn fill="hold" nodeType="with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500"/>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5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0"/>
                                        <p:tgtEl>
                                          <p:spTgt spid="407"/>
                                        </p:tgtEl>
                                      </p:cBhvr>
                                    </p:animEffect>
                                    <p:set>
                                      <p:cBhvr>
                                        <p:cTn dur="1" fill="hold">
                                          <p:stCondLst>
                                            <p:cond delay="2000"/>
                                          </p:stCondLst>
                                        </p:cTn>
                                        <p:tgtEl>
                                          <p:spTgt spid="40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500"/>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500"/>
                                        <p:tgtEl>
                                          <p:spTgt spid="4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cxnSp>
        <p:nvCxnSpPr>
          <p:cNvPr id="416" name="Google Shape;416;p33"/>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417" name="Google Shape;417;p33"/>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418" name="Google Shape;418;p33"/>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SimRank: Idea</a:t>
            </a:r>
            <a:endParaRPr/>
          </a:p>
        </p:txBody>
      </p:sp>
      <p:sp>
        <p:nvSpPr>
          <p:cNvPr id="419" name="Google Shape;419;p33"/>
          <p:cNvSpPr txBox="1"/>
          <p:nvPr>
            <p:ph idx="1" type="body"/>
          </p:nvPr>
        </p:nvSpPr>
        <p:spPr>
          <a:xfrm>
            <a:off x="457200" y="1295400"/>
            <a:ext cx="8534400" cy="5562600"/>
          </a:xfrm>
          <a:prstGeom prst="rect">
            <a:avLst/>
          </a:prstGeom>
          <a:noFill/>
          <a:ln>
            <a:noFill/>
          </a:ln>
        </p:spPr>
        <p:txBody>
          <a:bodyPr anchorCtr="0" anchor="t" bIns="45700" lIns="54850" spcFirstLastPara="1" rIns="91425" wrap="square" tIns="91425">
            <a:noAutofit/>
          </a:bodyPr>
          <a:lstStyle/>
          <a:p>
            <a:pPr indent="-320040" lvl="0" marL="438912" rtl="0" algn="l">
              <a:lnSpc>
                <a:spcPct val="90000"/>
              </a:lnSpc>
              <a:spcBef>
                <a:spcPts val="0"/>
              </a:spcBef>
              <a:spcAft>
                <a:spcPts val="0"/>
              </a:spcAft>
              <a:buSzPts val="2560"/>
              <a:buChar char="◼"/>
            </a:pPr>
            <a:r>
              <a:rPr b="1" lang="en-US">
                <a:solidFill>
                  <a:srgbClr val="D60093"/>
                </a:solidFill>
              </a:rPr>
              <a:t>SimRank:</a:t>
            </a:r>
            <a:r>
              <a:rPr lang="en-US"/>
              <a:t> Random walks from a </a:t>
            </a:r>
            <a:r>
              <a:rPr b="1" lang="en-US"/>
              <a:t>fixed node</a:t>
            </a:r>
            <a:r>
              <a:rPr lang="en-US"/>
              <a:t> on </a:t>
            </a:r>
            <a:r>
              <a:rPr b="1" i="1" lang="en-US"/>
              <a:t>k</a:t>
            </a:r>
            <a:r>
              <a:rPr lang="en-US"/>
              <a:t>-partite graphs</a:t>
            </a:r>
            <a:endParaRPr/>
          </a:p>
          <a:p>
            <a:pPr indent="-320040" lvl="0" marL="438912" rtl="0" algn="l">
              <a:lnSpc>
                <a:spcPct val="90000"/>
              </a:lnSpc>
              <a:spcBef>
                <a:spcPts val="0"/>
              </a:spcBef>
              <a:spcAft>
                <a:spcPts val="0"/>
              </a:spcAft>
              <a:buSzPts val="2560"/>
              <a:buChar char="◼"/>
            </a:pPr>
            <a:r>
              <a:rPr b="1" lang="en-US">
                <a:solidFill>
                  <a:srgbClr val="0000FF"/>
                </a:solidFill>
              </a:rPr>
              <a:t>Setting:</a:t>
            </a:r>
            <a:r>
              <a:rPr lang="en-US"/>
              <a:t> </a:t>
            </a:r>
            <a:r>
              <a:rPr b="1" i="1" lang="en-US"/>
              <a:t>k</a:t>
            </a:r>
            <a:r>
              <a:rPr lang="en-US"/>
              <a:t>-partite graph </a:t>
            </a:r>
            <a:br>
              <a:rPr lang="en-US"/>
            </a:br>
            <a:r>
              <a:rPr lang="en-US"/>
              <a:t>with </a:t>
            </a:r>
            <a:r>
              <a:rPr b="1" i="1" lang="en-US"/>
              <a:t>k</a:t>
            </a:r>
            <a:r>
              <a:rPr lang="en-US"/>
              <a:t> types of nodes</a:t>
            </a:r>
            <a:endParaRPr/>
          </a:p>
          <a:p>
            <a:pPr indent="-274319" lvl="1" marL="731520" rtl="0" algn="l">
              <a:lnSpc>
                <a:spcPct val="90000"/>
              </a:lnSpc>
              <a:spcBef>
                <a:spcPts val="560"/>
              </a:spcBef>
              <a:spcAft>
                <a:spcPts val="0"/>
              </a:spcAft>
              <a:buSzPts val="2800"/>
              <a:buChar char="▪"/>
            </a:pPr>
            <a:r>
              <a:rPr lang="en-US"/>
              <a:t>E.g.: Authors, Conferences, Tags</a:t>
            </a:r>
            <a:endParaRPr/>
          </a:p>
          <a:p>
            <a:pPr indent="-320040" lvl="0" marL="438912" rtl="0" algn="l">
              <a:lnSpc>
                <a:spcPct val="90000"/>
              </a:lnSpc>
              <a:spcBef>
                <a:spcPts val="0"/>
              </a:spcBef>
              <a:spcAft>
                <a:spcPts val="0"/>
              </a:spcAft>
              <a:buSzPts val="2560"/>
              <a:buChar char="◼"/>
            </a:pPr>
            <a:r>
              <a:rPr b="1" lang="en-US">
                <a:solidFill>
                  <a:srgbClr val="0000FF"/>
                </a:solidFill>
              </a:rPr>
              <a:t>Topic Specific PageRank</a:t>
            </a:r>
            <a:r>
              <a:rPr lang="en-US">
                <a:solidFill>
                  <a:srgbClr val="0000FF"/>
                </a:solidFill>
              </a:rPr>
              <a:t> </a:t>
            </a:r>
            <a:br>
              <a:rPr lang="en-US">
                <a:solidFill>
                  <a:srgbClr val="0000FF"/>
                </a:solidFill>
              </a:rPr>
            </a:br>
            <a:r>
              <a:rPr lang="en-US">
                <a:solidFill>
                  <a:srgbClr val="0000FF"/>
                </a:solidFill>
              </a:rPr>
              <a:t>from node </a:t>
            </a:r>
            <a:r>
              <a:rPr b="1" i="1" lang="en-US">
                <a:solidFill>
                  <a:srgbClr val="0000FF"/>
                </a:solidFill>
              </a:rPr>
              <a:t>u</a:t>
            </a:r>
            <a:r>
              <a:rPr lang="en-US"/>
              <a:t>: </a:t>
            </a:r>
            <a:r>
              <a:rPr b="1" lang="en-US"/>
              <a:t>teleport set </a:t>
            </a:r>
            <a:r>
              <a:rPr b="1" i="1" lang="en-US"/>
              <a:t>S</a:t>
            </a:r>
            <a:r>
              <a:rPr b="1" lang="en-US"/>
              <a:t> = {</a:t>
            </a:r>
            <a:r>
              <a:rPr b="1" i="1" lang="en-US"/>
              <a:t>u</a:t>
            </a:r>
            <a:r>
              <a:rPr b="1" lang="en-US"/>
              <a:t>}</a:t>
            </a:r>
            <a:endParaRPr/>
          </a:p>
          <a:p>
            <a:pPr indent="-320040" lvl="0" marL="438912" rtl="0" algn="l">
              <a:lnSpc>
                <a:spcPct val="90000"/>
              </a:lnSpc>
              <a:spcBef>
                <a:spcPts val="0"/>
              </a:spcBef>
              <a:spcAft>
                <a:spcPts val="0"/>
              </a:spcAft>
              <a:buSzPts val="2560"/>
              <a:buChar char="◼"/>
            </a:pPr>
            <a:r>
              <a:rPr lang="en-US">
                <a:solidFill>
                  <a:srgbClr val="D60093"/>
                </a:solidFill>
              </a:rPr>
              <a:t>Resulting scores measures similarity to node </a:t>
            </a:r>
            <a:r>
              <a:rPr b="1" i="1" lang="en-US">
                <a:solidFill>
                  <a:srgbClr val="D60093"/>
                </a:solidFill>
              </a:rPr>
              <a:t>u</a:t>
            </a:r>
            <a:endParaRPr/>
          </a:p>
          <a:p>
            <a:pPr indent="-320040" lvl="0" marL="438912" rtl="0" algn="l">
              <a:lnSpc>
                <a:spcPct val="90000"/>
              </a:lnSpc>
              <a:spcBef>
                <a:spcPts val="0"/>
              </a:spcBef>
              <a:spcAft>
                <a:spcPts val="0"/>
              </a:spcAft>
              <a:buSzPts val="2560"/>
              <a:buChar char="◼"/>
            </a:pPr>
            <a:r>
              <a:rPr b="1" lang="en-US">
                <a:solidFill>
                  <a:srgbClr val="008000"/>
                </a:solidFill>
              </a:rPr>
              <a:t>Problem:</a:t>
            </a:r>
            <a:r>
              <a:rPr lang="en-US">
                <a:solidFill>
                  <a:schemeClr val="accent4"/>
                </a:solidFill>
              </a:rPr>
              <a:t> </a:t>
            </a:r>
            <a:endParaRPr>
              <a:solidFill>
                <a:schemeClr val="accent4"/>
              </a:solidFill>
            </a:endParaRPr>
          </a:p>
          <a:p>
            <a:pPr indent="-274319" lvl="1" marL="731520" rtl="0" algn="l">
              <a:lnSpc>
                <a:spcPct val="90000"/>
              </a:lnSpc>
              <a:spcBef>
                <a:spcPts val="560"/>
              </a:spcBef>
              <a:spcAft>
                <a:spcPts val="0"/>
              </a:spcAft>
              <a:buSzPts val="2800"/>
              <a:buChar char="▪"/>
            </a:pPr>
            <a:r>
              <a:rPr lang="en-US"/>
              <a:t>Must be done once for each node </a:t>
            </a:r>
            <a:r>
              <a:rPr b="1" i="1" lang="en-US"/>
              <a:t>u</a:t>
            </a:r>
            <a:endParaRPr/>
          </a:p>
          <a:p>
            <a:pPr indent="-274319" lvl="1" marL="731520" rtl="0" algn="l">
              <a:lnSpc>
                <a:spcPct val="90000"/>
              </a:lnSpc>
              <a:spcBef>
                <a:spcPts val="560"/>
              </a:spcBef>
              <a:spcAft>
                <a:spcPts val="0"/>
              </a:spcAft>
              <a:buSzPts val="2800"/>
              <a:buChar char="▪"/>
            </a:pPr>
            <a:r>
              <a:rPr lang="en-US"/>
              <a:t>Suitable for sub-Web-scale applications</a:t>
            </a:r>
            <a:endParaRPr/>
          </a:p>
          <a:p>
            <a:pPr indent="-157480" lvl="0" marL="438912" rtl="0" algn="l">
              <a:lnSpc>
                <a:spcPct val="90000"/>
              </a:lnSpc>
              <a:spcBef>
                <a:spcPts val="0"/>
              </a:spcBef>
              <a:spcAft>
                <a:spcPts val="0"/>
              </a:spcAft>
              <a:buSzPts val="2560"/>
              <a:buNone/>
            </a:pPr>
            <a:r>
              <a:t/>
            </a:r>
            <a:endParaRPr i="1"/>
          </a:p>
        </p:txBody>
      </p:sp>
      <p:sp>
        <p:nvSpPr>
          <p:cNvPr id="420" name="Google Shape;420;p33"/>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421" name="Google Shape;421;p3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karussell.files.wordpress.com/2010/02/treematching.png" id="422" name="Google Shape;422;p33"/>
          <p:cNvPicPr preferRelativeResize="0"/>
          <p:nvPr/>
        </p:nvPicPr>
        <p:blipFill rotWithShape="1">
          <a:blip r:embed="rId3">
            <a:alphaModFix/>
          </a:blip>
          <a:srcRect b="0" l="0" r="0" t="0"/>
          <a:stretch/>
        </p:blipFill>
        <p:spPr>
          <a:xfrm>
            <a:off x="6067425" y="2286097"/>
            <a:ext cx="2847975" cy="1676303"/>
          </a:xfrm>
          <a:prstGeom prst="rect">
            <a:avLst/>
          </a:prstGeom>
          <a:noFill/>
          <a:ln>
            <a:noFill/>
          </a:ln>
        </p:spPr>
      </p:pic>
      <p:sp>
        <p:nvSpPr>
          <p:cNvPr id="423" name="Google Shape;423;p33"/>
          <p:cNvSpPr txBox="1"/>
          <p:nvPr/>
        </p:nvSpPr>
        <p:spPr>
          <a:xfrm>
            <a:off x="5257800" y="2013466"/>
            <a:ext cx="106952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Authors</a:t>
            </a:r>
            <a:endParaRPr/>
          </a:p>
        </p:txBody>
      </p:sp>
      <p:sp>
        <p:nvSpPr>
          <p:cNvPr id="424" name="Google Shape;424;p33"/>
          <p:cNvSpPr txBox="1"/>
          <p:nvPr/>
        </p:nvSpPr>
        <p:spPr>
          <a:xfrm>
            <a:off x="6501266" y="1905000"/>
            <a:ext cx="158248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Conferences</a:t>
            </a:r>
            <a:endParaRPr/>
          </a:p>
        </p:txBody>
      </p:sp>
      <p:sp>
        <p:nvSpPr>
          <p:cNvPr id="425" name="Google Shape;425;p33"/>
          <p:cNvSpPr txBox="1"/>
          <p:nvPr/>
        </p:nvSpPr>
        <p:spPr>
          <a:xfrm>
            <a:off x="8444772" y="1909838"/>
            <a:ext cx="70615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Tags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cxnSp>
        <p:nvCxnSpPr>
          <p:cNvPr id="430" name="Google Shape;430;p34"/>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431" name="Google Shape;431;p34"/>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432" name="Google Shape;432;p3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3" name="Google Shape;433;p34"/>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SimRank: Example</a:t>
            </a:r>
            <a:endParaRPr/>
          </a:p>
        </p:txBody>
      </p:sp>
      <p:pic>
        <p:nvPicPr>
          <p:cNvPr id="434" name="Google Shape;434;p34"/>
          <p:cNvPicPr preferRelativeResize="0"/>
          <p:nvPr/>
        </p:nvPicPr>
        <p:blipFill rotWithShape="1">
          <a:blip r:embed="rId3">
            <a:alphaModFix/>
          </a:blip>
          <a:srcRect b="0" l="0" r="0" t="0"/>
          <a:stretch/>
        </p:blipFill>
        <p:spPr>
          <a:xfrm>
            <a:off x="1308100" y="2200275"/>
            <a:ext cx="3035300" cy="3232150"/>
          </a:xfrm>
          <a:prstGeom prst="rect">
            <a:avLst/>
          </a:prstGeom>
          <a:noFill/>
          <a:ln>
            <a:noFill/>
          </a:ln>
        </p:spPr>
      </p:pic>
      <p:sp>
        <p:nvSpPr>
          <p:cNvPr id="435" name="Google Shape;435;p34"/>
          <p:cNvSpPr/>
          <p:nvPr/>
        </p:nvSpPr>
        <p:spPr>
          <a:xfrm>
            <a:off x="304800" y="3352800"/>
            <a:ext cx="914400" cy="381000"/>
          </a:xfrm>
          <a:prstGeom prst="rightArrow">
            <a:avLst>
              <a:gd fmla="val 50000" name="adj1"/>
              <a:gd fmla="val 6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36" name="Google Shape;436;p34"/>
          <p:cNvSpPr txBox="1"/>
          <p:nvPr/>
        </p:nvSpPr>
        <p:spPr>
          <a:xfrm rot="5400000">
            <a:off x="1584326" y="5380038"/>
            <a:ext cx="600075" cy="7937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dk1"/>
                </a:solidFill>
                <a:latin typeface="Corbel"/>
                <a:ea typeface="Corbel"/>
                <a:cs typeface="Corbel"/>
                <a:sym typeface="Corbel"/>
              </a:rPr>
              <a:t>…</a:t>
            </a:r>
            <a:endParaRPr/>
          </a:p>
        </p:txBody>
      </p:sp>
      <p:sp>
        <p:nvSpPr>
          <p:cNvPr id="437" name="Google Shape;437;p34"/>
          <p:cNvSpPr txBox="1"/>
          <p:nvPr/>
        </p:nvSpPr>
        <p:spPr>
          <a:xfrm rot="5400000">
            <a:off x="3570288" y="4770438"/>
            <a:ext cx="600075" cy="7937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dk1"/>
                </a:solidFill>
                <a:latin typeface="Corbel"/>
                <a:ea typeface="Corbel"/>
                <a:cs typeface="Corbel"/>
                <a:sym typeface="Corbel"/>
              </a:rPr>
              <a:t>…</a:t>
            </a:r>
            <a:endParaRPr/>
          </a:p>
        </p:txBody>
      </p:sp>
      <p:sp>
        <p:nvSpPr>
          <p:cNvPr id="438" name="Google Shape;438;p34"/>
          <p:cNvSpPr txBox="1"/>
          <p:nvPr/>
        </p:nvSpPr>
        <p:spPr>
          <a:xfrm rot="5400000">
            <a:off x="1589088" y="1417638"/>
            <a:ext cx="600075" cy="7937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dk1"/>
                </a:solidFill>
                <a:latin typeface="Corbel"/>
                <a:ea typeface="Corbel"/>
                <a:cs typeface="Corbel"/>
                <a:sym typeface="Corbel"/>
              </a:rPr>
              <a:t>…</a:t>
            </a:r>
            <a:endParaRPr/>
          </a:p>
        </p:txBody>
      </p:sp>
      <p:sp>
        <p:nvSpPr>
          <p:cNvPr id="439" name="Google Shape;439;p34"/>
          <p:cNvSpPr txBox="1"/>
          <p:nvPr/>
        </p:nvSpPr>
        <p:spPr>
          <a:xfrm rot="5400000">
            <a:off x="3570288" y="1350963"/>
            <a:ext cx="600075" cy="7937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dk1"/>
                </a:solidFill>
                <a:latin typeface="Corbel"/>
                <a:ea typeface="Corbel"/>
                <a:cs typeface="Corbel"/>
                <a:sym typeface="Corbel"/>
              </a:rPr>
              <a:t>…</a:t>
            </a:r>
            <a:endParaRPr/>
          </a:p>
        </p:txBody>
      </p:sp>
      <p:sp>
        <p:nvSpPr>
          <p:cNvPr id="440" name="Google Shape;440;p34"/>
          <p:cNvSpPr txBox="1"/>
          <p:nvPr/>
        </p:nvSpPr>
        <p:spPr>
          <a:xfrm>
            <a:off x="838200" y="5975350"/>
            <a:ext cx="159691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008000"/>
                </a:solidFill>
                <a:latin typeface="Arial"/>
                <a:ea typeface="Arial"/>
                <a:cs typeface="Arial"/>
                <a:sym typeface="Arial"/>
              </a:rPr>
              <a:t>Conference</a:t>
            </a:r>
            <a:endParaRPr/>
          </a:p>
        </p:txBody>
      </p:sp>
      <p:sp>
        <p:nvSpPr>
          <p:cNvPr id="441" name="Google Shape;441;p34"/>
          <p:cNvSpPr txBox="1"/>
          <p:nvPr/>
        </p:nvSpPr>
        <p:spPr>
          <a:xfrm>
            <a:off x="3276600" y="5975350"/>
            <a:ext cx="1026243"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008000"/>
                </a:solidFill>
                <a:latin typeface="Arial"/>
                <a:ea typeface="Arial"/>
                <a:cs typeface="Arial"/>
                <a:sym typeface="Arial"/>
              </a:rPr>
              <a:t>Author</a:t>
            </a:r>
            <a:endParaRPr/>
          </a:p>
        </p:txBody>
      </p:sp>
      <p:sp>
        <p:nvSpPr>
          <p:cNvPr id="442" name="Google Shape;442;p34"/>
          <p:cNvSpPr txBox="1"/>
          <p:nvPr/>
        </p:nvSpPr>
        <p:spPr>
          <a:xfrm>
            <a:off x="4843463" y="2209800"/>
            <a:ext cx="4141327"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D60093"/>
                </a:solidFill>
                <a:latin typeface="Calibri"/>
                <a:ea typeface="Calibri"/>
                <a:cs typeface="Calibri"/>
                <a:sym typeface="Calibri"/>
              </a:rPr>
              <a:t>Q:</a:t>
            </a:r>
            <a:r>
              <a:rPr lang="en-US" sz="3200">
                <a:solidFill>
                  <a:schemeClr val="accent3"/>
                </a:solidFill>
                <a:latin typeface="Calibri"/>
                <a:ea typeface="Calibri"/>
                <a:cs typeface="Calibri"/>
                <a:sym typeface="Calibri"/>
              </a:rPr>
              <a:t> </a:t>
            </a:r>
            <a:r>
              <a:rPr lang="en-US" sz="3200">
                <a:solidFill>
                  <a:schemeClr val="dk1"/>
                </a:solidFill>
                <a:latin typeface="Calibri"/>
                <a:ea typeface="Calibri"/>
                <a:cs typeface="Calibri"/>
                <a:sym typeface="Calibri"/>
              </a:rPr>
              <a:t>What is most related</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 conference to </a:t>
            </a:r>
            <a:r>
              <a:rPr b="1" lang="en-US" sz="3200">
                <a:solidFill>
                  <a:schemeClr val="dk1"/>
                </a:solidFill>
                <a:latin typeface="Calibri"/>
                <a:ea typeface="Calibri"/>
                <a:cs typeface="Calibri"/>
                <a:sym typeface="Calibri"/>
              </a:rPr>
              <a:t>ICDM</a:t>
            </a:r>
            <a:r>
              <a:rPr lang="en-US" sz="3200">
                <a:solidFill>
                  <a:schemeClr val="dk1"/>
                </a:solidFill>
                <a:latin typeface="Calibri"/>
                <a:ea typeface="Calibri"/>
                <a:cs typeface="Calibri"/>
                <a:sym typeface="Calibri"/>
              </a:rPr>
              <a:t>?</a:t>
            </a:r>
            <a:endParaRPr sz="3200">
              <a:solidFill>
                <a:schemeClr val="dk1"/>
              </a:solidFill>
              <a:latin typeface="Calibri"/>
              <a:ea typeface="Calibri"/>
              <a:cs typeface="Calibri"/>
              <a:sym typeface="Calibri"/>
            </a:endParaRPr>
          </a:p>
        </p:txBody>
      </p:sp>
      <p:sp>
        <p:nvSpPr>
          <p:cNvPr id="443" name="Google Shape;443;p34"/>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444" name="Google Shape;444;p34"/>
          <p:cNvSpPr txBox="1"/>
          <p:nvPr/>
        </p:nvSpPr>
        <p:spPr>
          <a:xfrm>
            <a:off x="4876800" y="3688140"/>
            <a:ext cx="3962400"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FF0066"/>
                </a:solidFill>
                <a:latin typeface="Calibri"/>
                <a:ea typeface="Calibri"/>
                <a:cs typeface="Calibri"/>
                <a:sym typeface="Calibri"/>
              </a:rPr>
              <a:t>A:</a:t>
            </a:r>
            <a:r>
              <a:rPr lang="en-US" sz="3200">
                <a:solidFill>
                  <a:srgbClr val="FF0066"/>
                </a:solidFill>
                <a:latin typeface="Calibri"/>
                <a:ea typeface="Calibri"/>
                <a:cs typeface="Calibri"/>
                <a:sym typeface="Calibri"/>
              </a:rPr>
              <a:t> </a:t>
            </a:r>
            <a:r>
              <a:rPr b="1" lang="en-US" sz="3200">
                <a:solidFill>
                  <a:srgbClr val="FF0066"/>
                </a:solidFill>
                <a:latin typeface="Calibri"/>
                <a:ea typeface="Calibri"/>
                <a:cs typeface="Calibri"/>
                <a:sym typeface="Calibri"/>
              </a:rPr>
              <a:t>Topic-Specific PageRank </a:t>
            </a:r>
            <a:r>
              <a:rPr lang="en-US" sz="3200">
                <a:solidFill>
                  <a:srgbClr val="FF0066"/>
                </a:solidFill>
                <a:latin typeface="Calibri"/>
                <a:ea typeface="Calibri"/>
                <a:cs typeface="Calibri"/>
                <a:sym typeface="Calibri"/>
              </a:rPr>
              <a:t>with teleport set </a:t>
            </a:r>
            <a:r>
              <a:rPr lang="en-US" sz="3200">
                <a:solidFill>
                  <a:srgbClr val="0000FF"/>
                </a:solidFill>
                <a:latin typeface="Calibri"/>
                <a:ea typeface="Calibri"/>
                <a:cs typeface="Calibri"/>
                <a:sym typeface="Calibri"/>
              </a:rPr>
              <a:t>S={ICDM}</a:t>
            </a:r>
            <a:endParaRPr sz="3200">
              <a:solidFill>
                <a:srgbClr val="0000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cxnSp>
        <p:nvCxnSpPr>
          <p:cNvPr id="449" name="Google Shape;449;p35"/>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450" name="Google Shape;450;p35"/>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451" name="Google Shape;451;p35"/>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SimRank: Example</a:t>
            </a:r>
            <a:endParaRPr/>
          </a:p>
        </p:txBody>
      </p:sp>
      <p:pic>
        <p:nvPicPr>
          <p:cNvPr id="452" name="Google Shape;452;p35"/>
          <p:cNvPicPr preferRelativeResize="0"/>
          <p:nvPr/>
        </p:nvPicPr>
        <p:blipFill rotWithShape="1">
          <a:blip r:embed="rId3">
            <a:alphaModFix/>
          </a:blip>
          <a:srcRect b="0" l="0" r="0" t="0"/>
          <a:stretch/>
        </p:blipFill>
        <p:spPr>
          <a:xfrm>
            <a:off x="1790700" y="1447800"/>
            <a:ext cx="5562600" cy="4953000"/>
          </a:xfrm>
          <a:prstGeom prst="rect">
            <a:avLst/>
          </a:prstGeom>
          <a:noFill/>
          <a:ln>
            <a:noFill/>
          </a:ln>
        </p:spPr>
      </p:pic>
      <p:sp>
        <p:nvSpPr>
          <p:cNvPr id="453" name="Google Shape;453;p3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4" name="Google Shape;454;p35"/>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Example: PageRank Scores</a:t>
            </a:r>
            <a:endParaRPr/>
          </a:p>
        </p:txBody>
      </p:sp>
      <p:cxnSp>
        <p:nvCxnSpPr>
          <p:cNvPr id="140" name="Google Shape;140;p18"/>
          <p:cNvCxnSpPr/>
          <p:nvPr/>
        </p:nvCxnSpPr>
        <p:spPr>
          <a:xfrm flipH="1" rot="10800000">
            <a:off x="4703619" y="2209800"/>
            <a:ext cx="1066800" cy="152400"/>
          </a:xfrm>
          <a:prstGeom prst="straightConnector1">
            <a:avLst/>
          </a:prstGeom>
          <a:noFill/>
          <a:ln cap="flat" cmpd="sng" w="57150">
            <a:solidFill>
              <a:srgbClr val="7F7F7F"/>
            </a:solidFill>
            <a:prstDash val="solid"/>
            <a:round/>
            <a:headEnd len="sm" w="sm" type="none"/>
            <a:tailEnd len="med" w="med" type="stealth"/>
          </a:ln>
        </p:spPr>
      </p:cxnSp>
      <p:cxnSp>
        <p:nvCxnSpPr>
          <p:cNvPr id="141" name="Google Shape;141;p18"/>
          <p:cNvCxnSpPr/>
          <p:nvPr/>
        </p:nvCxnSpPr>
        <p:spPr>
          <a:xfrm flipH="1">
            <a:off x="4731327" y="2819400"/>
            <a:ext cx="990600" cy="76200"/>
          </a:xfrm>
          <a:prstGeom prst="straightConnector1">
            <a:avLst/>
          </a:prstGeom>
          <a:noFill/>
          <a:ln cap="flat" cmpd="sng" w="57150">
            <a:solidFill>
              <a:srgbClr val="7F7F7F"/>
            </a:solidFill>
            <a:prstDash val="solid"/>
            <a:round/>
            <a:headEnd len="sm" w="sm" type="none"/>
            <a:tailEnd len="med" w="med" type="stealth"/>
          </a:ln>
        </p:spPr>
      </p:cxnSp>
      <p:cxnSp>
        <p:nvCxnSpPr>
          <p:cNvPr id="142" name="Google Shape;142;p18"/>
          <p:cNvCxnSpPr>
            <a:stCxn id="143" idx="1"/>
            <a:endCxn id="144" idx="5"/>
          </p:cNvCxnSpPr>
          <p:nvPr/>
        </p:nvCxnSpPr>
        <p:spPr>
          <a:xfrm rot="10800000">
            <a:off x="4333693" y="3571693"/>
            <a:ext cx="627600" cy="780000"/>
          </a:xfrm>
          <a:prstGeom prst="straightConnector1">
            <a:avLst/>
          </a:prstGeom>
          <a:noFill/>
          <a:ln cap="flat" cmpd="sng" w="57150">
            <a:solidFill>
              <a:srgbClr val="7F7F7F"/>
            </a:solidFill>
            <a:prstDash val="solid"/>
            <a:round/>
            <a:headEnd len="sm" w="sm" type="none"/>
            <a:tailEnd len="med" w="med" type="stealth"/>
          </a:ln>
        </p:spPr>
      </p:cxnSp>
      <p:cxnSp>
        <p:nvCxnSpPr>
          <p:cNvPr id="145" name="Google Shape;145;p18"/>
          <p:cNvCxnSpPr/>
          <p:nvPr/>
        </p:nvCxnSpPr>
        <p:spPr>
          <a:xfrm flipH="1" rot="10800000">
            <a:off x="1837054" y="3578754"/>
            <a:ext cx="597065" cy="739693"/>
          </a:xfrm>
          <a:prstGeom prst="straightConnector1">
            <a:avLst/>
          </a:prstGeom>
          <a:noFill/>
          <a:ln cap="flat" cmpd="sng" w="57150">
            <a:solidFill>
              <a:srgbClr val="7F7F7F"/>
            </a:solidFill>
            <a:prstDash val="solid"/>
            <a:round/>
            <a:headEnd len="sm" w="sm" type="none"/>
            <a:tailEnd len="med" w="med" type="stealth"/>
          </a:ln>
        </p:spPr>
      </p:cxnSp>
      <p:cxnSp>
        <p:nvCxnSpPr>
          <p:cNvPr id="146" name="Google Shape;146;p18"/>
          <p:cNvCxnSpPr/>
          <p:nvPr/>
        </p:nvCxnSpPr>
        <p:spPr>
          <a:xfrm rot="10800000">
            <a:off x="1127760" y="2731174"/>
            <a:ext cx="243840" cy="1480607"/>
          </a:xfrm>
          <a:prstGeom prst="straightConnector1">
            <a:avLst/>
          </a:prstGeom>
          <a:noFill/>
          <a:ln cap="flat" cmpd="sng" w="57150">
            <a:solidFill>
              <a:srgbClr val="7F7F7F"/>
            </a:solidFill>
            <a:prstDash val="solid"/>
            <a:round/>
            <a:headEnd len="sm" w="sm" type="none"/>
            <a:tailEnd len="med" w="med" type="stealth"/>
          </a:ln>
        </p:spPr>
      </p:cxnSp>
      <p:cxnSp>
        <p:nvCxnSpPr>
          <p:cNvPr id="147" name="Google Shape;147;p18"/>
          <p:cNvCxnSpPr>
            <a:stCxn id="148" idx="0"/>
          </p:cNvCxnSpPr>
          <p:nvPr/>
        </p:nvCxnSpPr>
        <p:spPr>
          <a:xfrm flipH="1" rot="10800000">
            <a:off x="2788920" y="3962458"/>
            <a:ext cx="274200" cy="1600200"/>
          </a:xfrm>
          <a:prstGeom prst="straightConnector1">
            <a:avLst/>
          </a:prstGeom>
          <a:noFill/>
          <a:ln cap="flat" cmpd="sng" w="57150">
            <a:solidFill>
              <a:srgbClr val="7F7F7F"/>
            </a:solidFill>
            <a:prstDash val="solid"/>
            <a:round/>
            <a:headEnd len="sm" w="sm" type="none"/>
            <a:tailEnd len="med" w="med" type="stealth"/>
          </a:ln>
        </p:spPr>
      </p:cxnSp>
      <p:cxnSp>
        <p:nvCxnSpPr>
          <p:cNvPr id="149" name="Google Shape;149;p18"/>
          <p:cNvCxnSpPr>
            <a:stCxn id="148" idx="7"/>
          </p:cNvCxnSpPr>
          <p:nvPr/>
        </p:nvCxnSpPr>
        <p:spPr>
          <a:xfrm flipH="1" rot="10800000">
            <a:off x="2982894" y="4953004"/>
            <a:ext cx="1817700" cy="690000"/>
          </a:xfrm>
          <a:prstGeom prst="straightConnector1">
            <a:avLst/>
          </a:prstGeom>
          <a:noFill/>
          <a:ln cap="flat" cmpd="sng" w="57150">
            <a:solidFill>
              <a:srgbClr val="7F7F7F"/>
            </a:solidFill>
            <a:prstDash val="solid"/>
            <a:round/>
            <a:headEnd len="sm" w="sm" type="none"/>
            <a:tailEnd len="med" w="med" type="stealth"/>
          </a:ln>
        </p:spPr>
      </p:cxnSp>
      <p:cxnSp>
        <p:nvCxnSpPr>
          <p:cNvPr id="150" name="Google Shape;150;p18"/>
          <p:cNvCxnSpPr/>
          <p:nvPr/>
        </p:nvCxnSpPr>
        <p:spPr>
          <a:xfrm rot="10800000">
            <a:off x="1999136" y="4602480"/>
            <a:ext cx="2829172" cy="137160"/>
          </a:xfrm>
          <a:prstGeom prst="straightConnector1">
            <a:avLst/>
          </a:prstGeom>
          <a:noFill/>
          <a:ln cap="flat" cmpd="sng" w="57150">
            <a:solidFill>
              <a:srgbClr val="7F7F7F"/>
            </a:solidFill>
            <a:prstDash val="solid"/>
            <a:round/>
            <a:headEnd len="sm" w="sm" type="none"/>
            <a:tailEnd len="med" w="med" type="stealth"/>
          </a:ln>
        </p:spPr>
      </p:cxnSp>
      <p:cxnSp>
        <p:nvCxnSpPr>
          <p:cNvPr id="151" name="Google Shape;151;p18"/>
          <p:cNvCxnSpPr/>
          <p:nvPr/>
        </p:nvCxnSpPr>
        <p:spPr>
          <a:xfrm rot="10800000">
            <a:off x="3390900" y="3990108"/>
            <a:ext cx="236220" cy="1874578"/>
          </a:xfrm>
          <a:prstGeom prst="straightConnector1">
            <a:avLst/>
          </a:prstGeom>
          <a:noFill/>
          <a:ln cap="flat" cmpd="sng" w="57150">
            <a:solidFill>
              <a:srgbClr val="7F7F7F"/>
            </a:solidFill>
            <a:prstDash val="solid"/>
            <a:round/>
            <a:headEnd len="sm" w="sm" type="none"/>
            <a:tailEnd len="med" w="med" type="stealth"/>
          </a:ln>
        </p:spPr>
      </p:cxnSp>
      <p:cxnSp>
        <p:nvCxnSpPr>
          <p:cNvPr id="152" name="Google Shape;152;p18"/>
          <p:cNvCxnSpPr/>
          <p:nvPr/>
        </p:nvCxnSpPr>
        <p:spPr>
          <a:xfrm flipH="1" rot="10800000">
            <a:off x="3800313" y="5134514"/>
            <a:ext cx="1140199" cy="789737"/>
          </a:xfrm>
          <a:prstGeom prst="straightConnector1">
            <a:avLst/>
          </a:prstGeom>
          <a:noFill/>
          <a:ln cap="flat" cmpd="sng" w="57150">
            <a:solidFill>
              <a:srgbClr val="7F7F7F"/>
            </a:solidFill>
            <a:prstDash val="solid"/>
            <a:round/>
            <a:headEnd len="sm" w="sm" type="none"/>
            <a:tailEnd len="med" w="med" type="stealth"/>
          </a:ln>
        </p:spPr>
      </p:cxnSp>
      <p:cxnSp>
        <p:nvCxnSpPr>
          <p:cNvPr id="153" name="Google Shape;153;p18"/>
          <p:cNvCxnSpPr>
            <a:stCxn id="154" idx="7"/>
          </p:cNvCxnSpPr>
          <p:nvPr/>
        </p:nvCxnSpPr>
        <p:spPr>
          <a:xfrm flipH="1" rot="10800000">
            <a:off x="4720254" y="5288407"/>
            <a:ext cx="461400" cy="720300"/>
          </a:xfrm>
          <a:prstGeom prst="straightConnector1">
            <a:avLst/>
          </a:prstGeom>
          <a:noFill/>
          <a:ln cap="flat" cmpd="sng" w="57150">
            <a:solidFill>
              <a:srgbClr val="7F7F7F"/>
            </a:solidFill>
            <a:prstDash val="solid"/>
            <a:round/>
            <a:headEnd len="sm" w="sm" type="none"/>
            <a:tailEnd len="med" w="med" type="stealth"/>
          </a:ln>
        </p:spPr>
      </p:cxnSp>
      <p:cxnSp>
        <p:nvCxnSpPr>
          <p:cNvPr id="155" name="Google Shape;155;p18"/>
          <p:cNvCxnSpPr/>
          <p:nvPr/>
        </p:nvCxnSpPr>
        <p:spPr>
          <a:xfrm rot="10800000">
            <a:off x="3962400" y="3858489"/>
            <a:ext cx="563880" cy="2118360"/>
          </a:xfrm>
          <a:prstGeom prst="straightConnector1">
            <a:avLst/>
          </a:prstGeom>
          <a:noFill/>
          <a:ln cap="flat" cmpd="sng" w="57150">
            <a:solidFill>
              <a:srgbClr val="7F7F7F"/>
            </a:solidFill>
            <a:prstDash val="solid"/>
            <a:round/>
            <a:headEnd len="sm" w="sm" type="none"/>
            <a:tailEnd len="med" w="med" type="stealth"/>
          </a:ln>
        </p:spPr>
      </p:cxnSp>
      <p:cxnSp>
        <p:nvCxnSpPr>
          <p:cNvPr id="156" name="Google Shape;156;p18"/>
          <p:cNvCxnSpPr/>
          <p:nvPr/>
        </p:nvCxnSpPr>
        <p:spPr>
          <a:xfrm flipH="1" rot="10800000">
            <a:off x="6749967" y="5195198"/>
            <a:ext cx="299522" cy="730792"/>
          </a:xfrm>
          <a:prstGeom prst="straightConnector1">
            <a:avLst/>
          </a:prstGeom>
          <a:noFill/>
          <a:ln cap="flat" cmpd="sng" w="57150">
            <a:solidFill>
              <a:srgbClr val="7F7F7F"/>
            </a:solidFill>
            <a:prstDash val="solid"/>
            <a:round/>
            <a:headEnd len="sm" w="sm" type="none"/>
            <a:tailEnd len="med" w="med" type="stealth"/>
          </a:ln>
        </p:spPr>
      </p:cxnSp>
      <p:cxnSp>
        <p:nvCxnSpPr>
          <p:cNvPr id="157" name="Google Shape;157;p18"/>
          <p:cNvCxnSpPr>
            <a:stCxn id="158" idx="1"/>
          </p:cNvCxnSpPr>
          <p:nvPr/>
        </p:nvCxnSpPr>
        <p:spPr>
          <a:xfrm rot="10800000">
            <a:off x="7315207" y="5183046"/>
            <a:ext cx="369900" cy="688500"/>
          </a:xfrm>
          <a:prstGeom prst="straightConnector1">
            <a:avLst/>
          </a:prstGeom>
          <a:noFill/>
          <a:ln cap="flat" cmpd="sng" w="57150">
            <a:solidFill>
              <a:srgbClr val="7F7F7F"/>
            </a:solidFill>
            <a:prstDash val="solid"/>
            <a:round/>
            <a:headEnd len="sm" w="sm" type="none"/>
            <a:tailEnd len="med" w="med" type="stealth"/>
          </a:ln>
        </p:spPr>
      </p:cxnSp>
      <p:cxnSp>
        <p:nvCxnSpPr>
          <p:cNvPr id="159" name="Google Shape;159;p18"/>
          <p:cNvCxnSpPr>
            <a:stCxn id="160" idx="1"/>
          </p:cNvCxnSpPr>
          <p:nvPr/>
        </p:nvCxnSpPr>
        <p:spPr>
          <a:xfrm rot="10800000">
            <a:off x="4647542" y="3200431"/>
            <a:ext cx="2229300" cy="1280100"/>
          </a:xfrm>
          <a:prstGeom prst="straightConnector1">
            <a:avLst/>
          </a:prstGeom>
          <a:noFill/>
          <a:ln cap="flat" cmpd="sng" w="57150">
            <a:solidFill>
              <a:srgbClr val="7F7F7F"/>
            </a:solidFill>
            <a:prstDash val="solid"/>
            <a:round/>
            <a:headEnd len="sm" w="sm" type="none"/>
            <a:tailEnd len="med" w="med" type="stealth"/>
          </a:ln>
        </p:spPr>
      </p:cxnSp>
      <p:cxnSp>
        <p:nvCxnSpPr>
          <p:cNvPr id="161" name="Google Shape;161;p18"/>
          <p:cNvCxnSpPr/>
          <p:nvPr/>
        </p:nvCxnSpPr>
        <p:spPr>
          <a:xfrm rot="10800000">
            <a:off x="5897880" y="4899689"/>
            <a:ext cx="872868" cy="53311"/>
          </a:xfrm>
          <a:prstGeom prst="straightConnector1">
            <a:avLst/>
          </a:prstGeom>
          <a:noFill/>
          <a:ln cap="flat" cmpd="sng" w="57150">
            <a:solidFill>
              <a:srgbClr val="7F7F7F"/>
            </a:solidFill>
            <a:prstDash val="solid"/>
            <a:round/>
            <a:headEnd len="sm" w="sm" type="none"/>
            <a:tailEnd len="med" w="med" type="stealth"/>
          </a:ln>
        </p:spPr>
      </p:cxnSp>
      <p:cxnSp>
        <p:nvCxnSpPr>
          <p:cNvPr id="162" name="Google Shape;162;p18"/>
          <p:cNvCxnSpPr/>
          <p:nvPr/>
        </p:nvCxnSpPr>
        <p:spPr>
          <a:xfrm>
            <a:off x="5877099" y="4602480"/>
            <a:ext cx="872868" cy="68580"/>
          </a:xfrm>
          <a:prstGeom prst="straightConnector1">
            <a:avLst/>
          </a:prstGeom>
          <a:noFill/>
          <a:ln cap="flat" cmpd="sng" w="57150">
            <a:solidFill>
              <a:srgbClr val="7F7F7F"/>
            </a:solidFill>
            <a:prstDash val="solid"/>
            <a:round/>
            <a:headEnd len="sm" w="sm" type="none"/>
            <a:tailEnd len="med" w="med" type="stealth"/>
          </a:ln>
        </p:spPr>
      </p:cxnSp>
      <p:sp>
        <p:nvSpPr>
          <p:cNvPr id="144" name="Google Shape;144;p18"/>
          <p:cNvSpPr/>
          <p:nvPr/>
        </p:nvSpPr>
        <p:spPr>
          <a:xfrm>
            <a:off x="2057400" y="1295400"/>
            <a:ext cx="2667000" cy="2667000"/>
          </a:xfrm>
          <a:prstGeom prst="ellipse">
            <a:avLst/>
          </a:prstGeom>
          <a:solidFill>
            <a:schemeClr val="accent2"/>
          </a:solidFill>
          <a:ln cap="flat" cmpd="sng" w="76200">
            <a:solidFill>
              <a:schemeClr val="accent2"/>
            </a:solidFill>
            <a:prstDash val="solid"/>
            <a:round/>
            <a:headEnd len="sm" w="sm" type="none"/>
            <a:tailEnd len="sm" w="sm" type="none"/>
          </a:ln>
        </p:spPr>
        <p:txBody>
          <a:bodyPr anchorCtr="1" anchor="ctr" bIns="0" lIns="0" spcFirstLastPara="1" rIns="0" wrap="square" tIns="0">
            <a:noAutofit/>
          </a:bodyPr>
          <a:lstStyle/>
          <a:p>
            <a:pPr indent="0" lvl="0" marL="0" marR="0" rtl="0" algn="ctr">
              <a:spcBef>
                <a:spcPts val="0"/>
              </a:spcBef>
              <a:spcAft>
                <a:spcPts val="0"/>
              </a:spcAft>
              <a:buNone/>
            </a:pPr>
            <a:r>
              <a:rPr b="1" lang="en-US" sz="2000">
                <a:solidFill>
                  <a:schemeClr val="dk1"/>
                </a:solidFill>
                <a:latin typeface="Arial"/>
                <a:ea typeface="Arial"/>
                <a:cs typeface="Arial"/>
                <a:sym typeface="Arial"/>
              </a:rPr>
              <a:t>B</a:t>
            </a:r>
            <a:endParaRPr/>
          </a:p>
          <a:p>
            <a:pPr indent="0" lvl="0" marL="0" marR="0" rtl="0" algn="ctr">
              <a:spcBef>
                <a:spcPts val="0"/>
              </a:spcBef>
              <a:spcAft>
                <a:spcPts val="0"/>
              </a:spcAft>
              <a:buNone/>
            </a:pPr>
            <a:r>
              <a:rPr b="1" lang="en-US" sz="2000">
                <a:solidFill>
                  <a:schemeClr val="dk1"/>
                </a:solidFill>
                <a:latin typeface="Arial"/>
                <a:ea typeface="Arial"/>
                <a:cs typeface="Arial"/>
                <a:sym typeface="Arial"/>
              </a:rPr>
              <a:t>38.4</a:t>
            </a:r>
            <a:endParaRPr/>
          </a:p>
          <a:p>
            <a:pPr indent="0" lvl="0" marL="0" marR="0" rtl="0" algn="ctr">
              <a:spcBef>
                <a:spcPts val="0"/>
              </a:spcBef>
              <a:spcAft>
                <a:spcPts val="0"/>
              </a:spcAft>
              <a:buNone/>
            </a:pPr>
            <a:r>
              <a:t/>
            </a:r>
            <a:endParaRPr b="1" sz="2000">
              <a:solidFill>
                <a:schemeClr val="dk1"/>
              </a:solidFill>
              <a:latin typeface="Arial"/>
              <a:ea typeface="Arial"/>
              <a:cs typeface="Arial"/>
              <a:sym typeface="Arial"/>
            </a:endParaRPr>
          </a:p>
        </p:txBody>
      </p:sp>
      <p:sp>
        <p:nvSpPr>
          <p:cNvPr id="163" name="Google Shape;163;p18"/>
          <p:cNvSpPr/>
          <p:nvPr/>
        </p:nvSpPr>
        <p:spPr>
          <a:xfrm>
            <a:off x="5715000" y="1295400"/>
            <a:ext cx="2667000" cy="2667000"/>
          </a:xfrm>
          <a:prstGeom prst="ellipse">
            <a:avLst/>
          </a:prstGeom>
          <a:solidFill>
            <a:schemeClr val="accent1"/>
          </a:solidFill>
          <a:ln cap="flat" cmpd="sng" w="76200">
            <a:solidFill>
              <a:schemeClr val="accent1"/>
            </a:solidFill>
            <a:prstDash val="solid"/>
            <a:round/>
            <a:headEnd len="sm" w="sm" type="none"/>
            <a:tailEnd len="sm" w="sm" type="none"/>
          </a:ln>
        </p:spPr>
        <p:txBody>
          <a:bodyPr anchorCtr="1" anchor="ctr" bIns="0" lIns="0" spcFirstLastPara="1" rIns="0" wrap="square" tIns="0">
            <a:noAutofit/>
          </a:bodyPr>
          <a:lstStyle/>
          <a:p>
            <a:pPr indent="0" lvl="0" marL="0" marR="0" rtl="0" algn="ctr">
              <a:spcBef>
                <a:spcPts val="0"/>
              </a:spcBef>
              <a:spcAft>
                <a:spcPts val="0"/>
              </a:spcAft>
              <a:buNone/>
            </a:pPr>
            <a:r>
              <a:rPr b="1" lang="en-US" sz="2000">
                <a:solidFill>
                  <a:schemeClr val="dk1"/>
                </a:solidFill>
                <a:latin typeface="Arial"/>
                <a:ea typeface="Arial"/>
                <a:cs typeface="Arial"/>
                <a:sym typeface="Arial"/>
              </a:rPr>
              <a:t>C</a:t>
            </a:r>
            <a:endParaRPr/>
          </a:p>
          <a:p>
            <a:pPr indent="0" lvl="0" marL="0" marR="0" rtl="0" algn="ctr">
              <a:spcBef>
                <a:spcPts val="0"/>
              </a:spcBef>
              <a:spcAft>
                <a:spcPts val="0"/>
              </a:spcAft>
              <a:buNone/>
            </a:pPr>
            <a:r>
              <a:rPr b="1" lang="en-US" sz="2000">
                <a:solidFill>
                  <a:schemeClr val="dk1"/>
                </a:solidFill>
                <a:latin typeface="Arial"/>
                <a:ea typeface="Arial"/>
                <a:cs typeface="Arial"/>
                <a:sym typeface="Arial"/>
              </a:rPr>
              <a:t>34.3</a:t>
            </a:r>
            <a:endParaRPr b="1" sz="2000">
              <a:solidFill>
                <a:schemeClr val="dk1"/>
              </a:solidFill>
              <a:latin typeface="Arial"/>
              <a:ea typeface="Arial"/>
              <a:cs typeface="Arial"/>
              <a:sym typeface="Arial"/>
            </a:endParaRPr>
          </a:p>
        </p:txBody>
      </p:sp>
      <p:sp>
        <p:nvSpPr>
          <p:cNvPr id="143" name="Google Shape;143;p18"/>
          <p:cNvSpPr/>
          <p:nvPr/>
        </p:nvSpPr>
        <p:spPr>
          <a:xfrm>
            <a:off x="4800600" y="4191000"/>
            <a:ext cx="1097280" cy="1097280"/>
          </a:xfrm>
          <a:prstGeom prst="ellipse">
            <a:avLst/>
          </a:prstGeom>
          <a:solidFill>
            <a:schemeClr val="accent4"/>
          </a:solidFill>
          <a:ln cap="flat" cmpd="sng" w="76200">
            <a:solidFill>
              <a:schemeClr val="accent4"/>
            </a:solidFill>
            <a:prstDash val="solid"/>
            <a:round/>
            <a:headEnd len="sm" w="sm" type="none"/>
            <a:tailEnd len="sm" w="sm" type="none"/>
          </a:ln>
        </p:spPr>
        <p:txBody>
          <a:bodyPr anchorCtr="1" anchor="ctr" bIns="0" lIns="0" spcFirstLastPara="1" rIns="0" wrap="square" tIns="0">
            <a:noAutofit/>
          </a:bodyPr>
          <a:lstStyle/>
          <a:p>
            <a:pPr indent="0" lvl="0" marL="0" marR="0" rtl="0" algn="ctr">
              <a:spcBef>
                <a:spcPts val="0"/>
              </a:spcBef>
              <a:spcAft>
                <a:spcPts val="0"/>
              </a:spcAft>
              <a:buNone/>
            </a:pPr>
            <a:r>
              <a:rPr b="1" lang="en-US" sz="2000">
                <a:solidFill>
                  <a:schemeClr val="dk1"/>
                </a:solidFill>
                <a:latin typeface="Arial"/>
                <a:ea typeface="Arial"/>
                <a:cs typeface="Arial"/>
                <a:sym typeface="Arial"/>
              </a:rPr>
              <a:t>E</a:t>
            </a:r>
            <a:endParaRPr/>
          </a:p>
          <a:p>
            <a:pPr indent="0" lvl="0" marL="0" marR="0" rtl="0" algn="ctr">
              <a:spcBef>
                <a:spcPts val="0"/>
              </a:spcBef>
              <a:spcAft>
                <a:spcPts val="0"/>
              </a:spcAft>
              <a:buNone/>
            </a:pPr>
            <a:r>
              <a:rPr b="1" lang="en-US" sz="2000">
                <a:solidFill>
                  <a:schemeClr val="dk1"/>
                </a:solidFill>
                <a:latin typeface="Arial"/>
                <a:ea typeface="Arial"/>
                <a:cs typeface="Arial"/>
                <a:sym typeface="Arial"/>
              </a:rPr>
              <a:t>8.1</a:t>
            </a:r>
            <a:endParaRPr b="1" sz="2000">
              <a:solidFill>
                <a:schemeClr val="dk1"/>
              </a:solidFill>
              <a:latin typeface="Arial"/>
              <a:ea typeface="Arial"/>
              <a:cs typeface="Arial"/>
              <a:sym typeface="Arial"/>
            </a:endParaRPr>
          </a:p>
        </p:txBody>
      </p:sp>
      <p:sp>
        <p:nvSpPr>
          <p:cNvPr id="160" name="Google Shape;160;p18"/>
          <p:cNvSpPr/>
          <p:nvPr/>
        </p:nvSpPr>
        <p:spPr>
          <a:xfrm>
            <a:off x="6756322" y="4360011"/>
            <a:ext cx="822960" cy="822960"/>
          </a:xfrm>
          <a:prstGeom prst="ellipse">
            <a:avLst/>
          </a:prstGeom>
          <a:solidFill>
            <a:schemeClr val="accent3"/>
          </a:solidFill>
          <a:ln cap="flat" cmpd="sng" w="76200">
            <a:solidFill>
              <a:schemeClr val="accent3"/>
            </a:solidFill>
            <a:prstDash val="solid"/>
            <a:round/>
            <a:headEnd len="sm" w="sm" type="none"/>
            <a:tailEnd len="sm" w="sm" type="none"/>
          </a:ln>
        </p:spPr>
        <p:txBody>
          <a:bodyPr anchorCtr="1" anchor="ctr" bIns="0" lIns="0" spcFirstLastPara="1" rIns="0" wrap="square" tIns="0">
            <a:noAutofit/>
          </a:bodyPr>
          <a:lstStyle/>
          <a:p>
            <a:pPr indent="0" lvl="0" marL="0" marR="0" rtl="0" algn="ctr">
              <a:spcBef>
                <a:spcPts val="0"/>
              </a:spcBef>
              <a:spcAft>
                <a:spcPts val="0"/>
              </a:spcAft>
              <a:buNone/>
            </a:pPr>
            <a:r>
              <a:rPr b="1" lang="en-US" sz="2000">
                <a:solidFill>
                  <a:schemeClr val="dk1"/>
                </a:solidFill>
                <a:latin typeface="Arial"/>
                <a:ea typeface="Arial"/>
                <a:cs typeface="Arial"/>
                <a:sym typeface="Arial"/>
              </a:rPr>
              <a:t>F</a:t>
            </a:r>
            <a:endParaRPr/>
          </a:p>
          <a:p>
            <a:pPr indent="0" lvl="0" marL="0" marR="0" rtl="0" algn="ctr">
              <a:spcBef>
                <a:spcPts val="0"/>
              </a:spcBef>
              <a:spcAft>
                <a:spcPts val="0"/>
              </a:spcAft>
              <a:buNone/>
            </a:pPr>
            <a:r>
              <a:rPr b="1" lang="en-US" sz="2000">
                <a:solidFill>
                  <a:schemeClr val="dk1"/>
                </a:solidFill>
                <a:latin typeface="Arial"/>
                <a:ea typeface="Arial"/>
                <a:cs typeface="Arial"/>
                <a:sym typeface="Arial"/>
              </a:rPr>
              <a:t>3.9</a:t>
            </a:r>
            <a:endParaRPr b="1" sz="2000">
              <a:solidFill>
                <a:schemeClr val="dk1"/>
              </a:solidFill>
              <a:latin typeface="Arial"/>
              <a:ea typeface="Arial"/>
              <a:cs typeface="Arial"/>
              <a:sym typeface="Arial"/>
            </a:endParaRPr>
          </a:p>
        </p:txBody>
      </p:sp>
      <p:sp>
        <p:nvSpPr>
          <p:cNvPr id="164" name="Google Shape;164;p18"/>
          <p:cNvSpPr/>
          <p:nvPr/>
        </p:nvSpPr>
        <p:spPr>
          <a:xfrm>
            <a:off x="1148468" y="4191000"/>
            <a:ext cx="822960" cy="822960"/>
          </a:xfrm>
          <a:prstGeom prst="ellipse">
            <a:avLst/>
          </a:prstGeom>
          <a:solidFill>
            <a:schemeClr val="accent3"/>
          </a:solidFill>
          <a:ln cap="flat" cmpd="sng" w="76200">
            <a:solidFill>
              <a:schemeClr val="accent3"/>
            </a:solidFill>
            <a:prstDash val="solid"/>
            <a:round/>
            <a:headEnd len="sm" w="sm" type="none"/>
            <a:tailEnd len="sm" w="sm" type="none"/>
          </a:ln>
        </p:spPr>
        <p:txBody>
          <a:bodyPr anchorCtr="1" anchor="ctr" bIns="0" lIns="0" spcFirstLastPara="1" rIns="0" wrap="square" tIns="0">
            <a:noAutofit/>
          </a:bodyPr>
          <a:lstStyle/>
          <a:p>
            <a:pPr indent="0" lvl="0" marL="0" marR="0" rtl="0" algn="ctr">
              <a:spcBef>
                <a:spcPts val="0"/>
              </a:spcBef>
              <a:spcAft>
                <a:spcPts val="0"/>
              </a:spcAft>
              <a:buNone/>
            </a:pPr>
            <a:r>
              <a:rPr b="1" lang="en-US" sz="2000">
                <a:solidFill>
                  <a:schemeClr val="dk1"/>
                </a:solidFill>
                <a:latin typeface="Arial"/>
                <a:ea typeface="Arial"/>
                <a:cs typeface="Arial"/>
                <a:sym typeface="Arial"/>
              </a:rPr>
              <a:t>D</a:t>
            </a:r>
            <a:endParaRPr/>
          </a:p>
          <a:p>
            <a:pPr indent="0" lvl="0" marL="0" marR="0" rtl="0" algn="ctr">
              <a:spcBef>
                <a:spcPts val="0"/>
              </a:spcBef>
              <a:spcAft>
                <a:spcPts val="0"/>
              </a:spcAft>
              <a:buNone/>
            </a:pPr>
            <a:r>
              <a:rPr b="1" lang="en-US" sz="2000">
                <a:solidFill>
                  <a:schemeClr val="dk1"/>
                </a:solidFill>
                <a:latin typeface="Arial"/>
                <a:ea typeface="Arial"/>
                <a:cs typeface="Arial"/>
                <a:sym typeface="Arial"/>
              </a:rPr>
              <a:t>3.9</a:t>
            </a:r>
            <a:endParaRPr b="1" sz="2000">
              <a:solidFill>
                <a:schemeClr val="dk1"/>
              </a:solidFill>
              <a:latin typeface="Arial"/>
              <a:ea typeface="Arial"/>
              <a:cs typeface="Arial"/>
              <a:sym typeface="Arial"/>
            </a:endParaRPr>
          </a:p>
        </p:txBody>
      </p:sp>
      <p:sp>
        <p:nvSpPr>
          <p:cNvPr id="165" name="Google Shape;165;p18"/>
          <p:cNvSpPr/>
          <p:nvPr/>
        </p:nvSpPr>
        <p:spPr>
          <a:xfrm>
            <a:off x="762000" y="1978873"/>
            <a:ext cx="731520" cy="731520"/>
          </a:xfrm>
          <a:prstGeom prst="ellipse">
            <a:avLst/>
          </a:prstGeom>
          <a:solidFill>
            <a:schemeClr val="accent5"/>
          </a:solidFill>
          <a:ln cap="flat" cmpd="sng" w="76200">
            <a:solidFill>
              <a:schemeClr val="accent5"/>
            </a:solidFill>
            <a:prstDash val="solid"/>
            <a:round/>
            <a:headEnd len="sm" w="sm" type="none"/>
            <a:tailEnd len="sm" w="sm" type="none"/>
          </a:ln>
        </p:spPr>
        <p:txBody>
          <a:bodyPr anchorCtr="1" anchor="ctr" bIns="0" lIns="0" spcFirstLastPara="1" rIns="0" wrap="square" tIns="0">
            <a:noAutofit/>
          </a:bodyPr>
          <a:lstStyle/>
          <a:p>
            <a:pPr indent="0" lvl="0" marL="0" marR="0" rtl="0" algn="ctr">
              <a:spcBef>
                <a:spcPts val="0"/>
              </a:spcBef>
              <a:spcAft>
                <a:spcPts val="0"/>
              </a:spcAft>
              <a:buNone/>
            </a:pPr>
            <a:r>
              <a:rPr b="1" lang="en-US" sz="2000">
                <a:solidFill>
                  <a:schemeClr val="dk1"/>
                </a:solidFill>
                <a:latin typeface="Arial"/>
                <a:ea typeface="Arial"/>
                <a:cs typeface="Arial"/>
                <a:sym typeface="Arial"/>
              </a:rPr>
              <a:t>A</a:t>
            </a:r>
            <a:endParaRPr/>
          </a:p>
          <a:p>
            <a:pPr indent="0" lvl="0" marL="0" marR="0" rtl="0" algn="ctr">
              <a:spcBef>
                <a:spcPts val="0"/>
              </a:spcBef>
              <a:spcAft>
                <a:spcPts val="0"/>
              </a:spcAft>
              <a:buNone/>
            </a:pPr>
            <a:r>
              <a:rPr b="1" lang="en-US" sz="2000">
                <a:solidFill>
                  <a:schemeClr val="dk1"/>
                </a:solidFill>
                <a:latin typeface="Arial"/>
                <a:ea typeface="Arial"/>
                <a:cs typeface="Arial"/>
                <a:sym typeface="Arial"/>
              </a:rPr>
              <a:t>3.3</a:t>
            </a:r>
            <a:endParaRPr b="1" sz="2000">
              <a:solidFill>
                <a:schemeClr val="dk1"/>
              </a:solidFill>
              <a:latin typeface="Arial"/>
              <a:ea typeface="Arial"/>
              <a:cs typeface="Arial"/>
              <a:sym typeface="Arial"/>
            </a:endParaRPr>
          </a:p>
        </p:txBody>
      </p:sp>
      <p:sp>
        <p:nvSpPr>
          <p:cNvPr id="148" name="Google Shape;148;p18"/>
          <p:cNvSpPr/>
          <p:nvPr/>
        </p:nvSpPr>
        <p:spPr>
          <a:xfrm>
            <a:off x="2514600" y="5562658"/>
            <a:ext cx="548640" cy="548640"/>
          </a:xfrm>
          <a:prstGeom prst="ellipse">
            <a:avLst/>
          </a:prstGeom>
          <a:solidFill>
            <a:schemeClr val="accent6"/>
          </a:solidFill>
          <a:ln cap="flat" cmpd="sng" w="76200">
            <a:solidFill>
              <a:schemeClr val="accent6"/>
            </a:solidFill>
            <a:prstDash val="solid"/>
            <a:round/>
            <a:headEnd len="sm" w="sm" type="none"/>
            <a:tailEnd len="sm" w="sm" type="none"/>
          </a:ln>
        </p:spPr>
        <p:txBody>
          <a:bodyPr anchorCtr="1" anchor="ctr" bIns="0" lIns="0" spcFirstLastPara="1" rIns="0" wrap="square" tIns="0">
            <a:noAutofit/>
          </a:bodyPr>
          <a:lstStyle/>
          <a:p>
            <a:pPr indent="0" lvl="0" marL="0" marR="0" rtl="0" algn="ctr">
              <a:spcBef>
                <a:spcPts val="0"/>
              </a:spcBef>
              <a:spcAft>
                <a:spcPts val="0"/>
              </a:spcAft>
              <a:buNone/>
            </a:pPr>
            <a:r>
              <a:rPr b="1" lang="en-US" sz="2000">
                <a:solidFill>
                  <a:schemeClr val="dk1"/>
                </a:solidFill>
                <a:latin typeface="Arial"/>
                <a:ea typeface="Arial"/>
                <a:cs typeface="Arial"/>
                <a:sym typeface="Arial"/>
              </a:rPr>
              <a:t>1.6</a:t>
            </a:r>
            <a:endParaRPr b="1" sz="2000">
              <a:solidFill>
                <a:schemeClr val="dk1"/>
              </a:solidFill>
              <a:latin typeface="Arial"/>
              <a:ea typeface="Arial"/>
              <a:cs typeface="Arial"/>
              <a:sym typeface="Arial"/>
            </a:endParaRPr>
          </a:p>
        </p:txBody>
      </p:sp>
      <p:sp>
        <p:nvSpPr>
          <p:cNvPr id="166" name="Google Shape;166;p18"/>
          <p:cNvSpPr/>
          <p:nvPr/>
        </p:nvSpPr>
        <p:spPr>
          <a:xfrm>
            <a:off x="3352800" y="5836978"/>
            <a:ext cx="548640" cy="548640"/>
          </a:xfrm>
          <a:prstGeom prst="ellipse">
            <a:avLst/>
          </a:prstGeom>
          <a:solidFill>
            <a:schemeClr val="accent6"/>
          </a:solidFill>
          <a:ln cap="flat" cmpd="sng" w="76200">
            <a:solidFill>
              <a:schemeClr val="accent6"/>
            </a:solidFill>
            <a:prstDash val="solid"/>
            <a:round/>
            <a:headEnd len="sm" w="sm" type="none"/>
            <a:tailEnd len="sm" w="sm" type="none"/>
          </a:ln>
        </p:spPr>
        <p:txBody>
          <a:bodyPr anchorCtr="1" anchor="ctr" bIns="0" lIns="0" spcFirstLastPara="1" rIns="0" wrap="square" tIns="0">
            <a:noAutofit/>
          </a:bodyPr>
          <a:lstStyle/>
          <a:p>
            <a:pPr indent="0" lvl="0" marL="0" marR="0" rtl="0" algn="ctr">
              <a:spcBef>
                <a:spcPts val="0"/>
              </a:spcBef>
              <a:spcAft>
                <a:spcPts val="0"/>
              </a:spcAft>
              <a:buNone/>
            </a:pPr>
            <a:r>
              <a:rPr b="1" lang="en-US" sz="2000">
                <a:solidFill>
                  <a:schemeClr val="dk1"/>
                </a:solidFill>
                <a:latin typeface="Arial"/>
                <a:ea typeface="Arial"/>
                <a:cs typeface="Arial"/>
                <a:sym typeface="Arial"/>
              </a:rPr>
              <a:t>1.6</a:t>
            </a:r>
            <a:endParaRPr b="1" sz="2000">
              <a:solidFill>
                <a:schemeClr val="dk1"/>
              </a:solidFill>
              <a:latin typeface="Arial"/>
              <a:ea typeface="Arial"/>
              <a:cs typeface="Arial"/>
              <a:sym typeface="Arial"/>
            </a:endParaRPr>
          </a:p>
        </p:txBody>
      </p:sp>
      <p:sp>
        <p:nvSpPr>
          <p:cNvPr id="154" name="Google Shape;154;p18"/>
          <p:cNvSpPr/>
          <p:nvPr/>
        </p:nvSpPr>
        <p:spPr>
          <a:xfrm>
            <a:off x="4251960" y="5928360"/>
            <a:ext cx="548640" cy="548640"/>
          </a:xfrm>
          <a:prstGeom prst="ellipse">
            <a:avLst/>
          </a:prstGeom>
          <a:solidFill>
            <a:schemeClr val="accent6"/>
          </a:solidFill>
          <a:ln cap="flat" cmpd="sng" w="76200">
            <a:solidFill>
              <a:schemeClr val="accent6"/>
            </a:solidFill>
            <a:prstDash val="solid"/>
            <a:round/>
            <a:headEnd len="sm" w="sm" type="none"/>
            <a:tailEnd len="sm" w="sm" type="none"/>
          </a:ln>
        </p:spPr>
        <p:txBody>
          <a:bodyPr anchorCtr="1" anchor="ctr" bIns="0" lIns="0" spcFirstLastPara="1" rIns="0" wrap="square" tIns="0">
            <a:noAutofit/>
          </a:bodyPr>
          <a:lstStyle/>
          <a:p>
            <a:pPr indent="0" lvl="0" marL="0" marR="0" rtl="0" algn="ctr">
              <a:spcBef>
                <a:spcPts val="0"/>
              </a:spcBef>
              <a:spcAft>
                <a:spcPts val="0"/>
              </a:spcAft>
              <a:buNone/>
            </a:pPr>
            <a:r>
              <a:rPr b="1" lang="en-US" sz="2000">
                <a:solidFill>
                  <a:schemeClr val="dk1"/>
                </a:solidFill>
                <a:latin typeface="Arial"/>
                <a:ea typeface="Arial"/>
                <a:cs typeface="Arial"/>
                <a:sym typeface="Arial"/>
              </a:rPr>
              <a:t>1.6</a:t>
            </a:r>
            <a:endParaRPr b="1" sz="2000">
              <a:solidFill>
                <a:schemeClr val="dk1"/>
              </a:solidFill>
              <a:latin typeface="Arial"/>
              <a:ea typeface="Arial"/>
              <a:cs typeface="Arial"/>
              <a:sym typeface="Arial"/>
            </a:endParaRPr>
          </a:p>
        </p:txBody>
      </p:sp>
      <p:sp>
        <p:nvSpPr>
          <p:cNvPr id="167" name="Google Shape;167;p18"/>
          <p:cNvSpPr/>
          <p:nvPr/>
        </p:nvSpPr>
        <p:spPr>
          <a:xfrm>
            <a:off x="6385560" y="5879107"/>
            <a:ext cx="548640" cy="548640"/>
          </a:xfrm>
          <a:prstGeom prst="ellipse">
            <a:avLst/>
          </a:prstGeom>
          <a:solidFill>
            <a:schemeClr val="accent6"/>
          </a:solidFill>
          <a:ln cap="flat" cmpd="sng" w="76200">
            <a:solidFill>
              <a:schemeClr val="accent6"/>
            </a:solidFill>
            <a:prstDash val="solid"/>
            <a:round/>
            <a:headEnd len="sm" w="sm" type="none"/>
            <a:tailEnd len="sm" w="sm" type="none"/>
          </a:ln>
        </p:spPr>
        <p:txBody>
          <a:bodyPr anchorCtr="1" anchor="ctr" bIns="0" lIns="0" spcFirstLastPara="1" rIns="0" wrap="square" tIns="0">
            <a:noAutofit/>
          </a:bodyPr>
          <a:lstStyle/>
          <a:p>
            <a:pPr indent="0" lvl="0" marL="0" marR="0" rtl="0" algn="ctr">
              <a:spcBef>
                <a:spcPts val="0"/>
              </a:spcBef>
              <a:spcAft>
                <a:spcPts val="0"/>
              </a:spcAft>
              <a:buNone/>
            </a:pPr>
            <a:r>
              <a:rPr b="1" lang="en-US" sz="2000">
                <a:solidFill>
                  <a:schemeClr val="dk1"/>
                </a:solidFill>
                <a:latin typeface="Arial"/>
                <a:ea typeface="Arial"/>
                <a:cs typeface="Arial"/>
                <a:sym typeface="Arial"/>
              </a:rPr>
              <a:t>1.6</a:t>
            </a:r>
            <a:endParaRPr b="1" sz="2000">
              <a:solidFill>
                <a:schemeClr val="dk1"/>
              </a:solidFill>
              <a:latin typeface="Arial"/>
              <a:ea typeface="Arial"/>
              <a:cs typeface="Arial"/>
              <a:sym typeface="Arial"/>
            </a:endParaRPr>
          </a:p>
        </p:txBody>
      </p:sp>
      <p:sp>
        <p:nvSpPr>
          <p:cNvPr id="158" name="Google Shape;158;p18"/>
          <p:cNvSpPr/>
          <p:nvPr/>
        </p:nvSpPr>
        <p:spPr>
          <a:xfrm>
            <a:off x="7604760" y="5791200"/>
            <a:ext cx="548640" cy="548640"/>
          </a:xfrm>
          <a:prstGeom prst="ellipse">
            <a:avLst/>
          </a:prstGeom>
          <a:solidFill>
            <a:schemeClr val="accent6"/>
          </a:solidFill>
          <a:ln cap="flat" cmpd="sng" w="76200">
            <a:solidFill>
              <a:schemeClr val="accent6"/>
            </a:solidFill>
            <a:prstDash val="solid"/>
            <a:round/>
            <a:headEnd len="sm" w="sm" type="none"/>
            <a:tailEnd len="sm" w="sm" type="none"/>
          </a:ln>
        </p:spPr>
        <p:txBody>
          <a:bodyPr anchorCtr="1" anchor="ctr" bIns="0" lIns="0" spcFirstLastPara="1" rIns="0" wrap="square" tIns="0">
            <a:noAutofit/>
          </a:bodyPr>
          <a:lstStyle/>
          <a:p>
            <a:pPr indent="0" lvl="0" marL="0" marR="0" rtl="0" algn="ctr">
              <a:spcBef>
                <a:spcPts val="0"/>
              </a:spcBef>
              <a:spcAft>
                <a:spcPts val="0"/>
              </a:spcAft>
              <a:buNone/>
            </a:pPr>
            <a:r>
              <a:rPr b="1" lang="en-US" sz="2000">
                <a:solidFill>
                  <a:schemeClr val="dk1"/>
                </a:solidFill>
                <a:latin typeface="Arial"/>
                <a:ea typeface="Arial"/>
                <a:cs typeface="Arial"/>
                <a:sym typeface="Arial"/>
              </a:rPr>
              <a:t>1.6</a:t>
            </a:r>
            <a:endParaRPr b="1" sz="2000">
              <a:solidFill>
                <a:schemeClr val="dk1"/>
              </a:solidFill>
              <a:latin typeface="Arial"/>
              <a:ea typeface="Arial"/>
              <a:cs typeface="Arial"/>
              <a:sym typeface="Arial"/>
            </a:endParaRPr>
          </a:p>
        </p:txBody>
      </p:sp>
      <p:sp>
        <p:nvSpPr>
          <p:cNvPr id="168" name="Google Shape;168;p18"/>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9" name="Google Shape;169;p18"/>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36"/>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PageRank: Summary</a:t>
            </a:r>
            <a:endParaRPr/>
          </a:p>
        </p:txBody>
      </p:sp>
      <p:sp>
        <p:nvSpPr>
          <p:cNvPr id="460" name="Google Shape;460;p36"/>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Autofit/>
          </a:bodyPr>
          <a:lstStyle/>
          <a:p>
            <a:pPr indent="-320040" lvl="0" marL="438912" rtl="0" algn="l">
              <a:lnSpc>
                <a:spcPct val="90000"/>
              </a:lnSpc>
              <a:spcBef>
                <a:spcPts val="0"/>
              </a:spcBef>
              <a:spcAft>
                <a:spcPts val="0"/>
              </a:spcAft>
              <a:buSzPts val="2368"/>
              <a:buChar char="◼"/>
            </a:pPr>
            <a:r>
              <a:rPr b="1" lang="en-US" sz="2960">
                <a:solidFill>
                  <a:srgbClr val="FF0066"/>
                </a:solidFill>
              </a:rPr>
              <a:t>“Normal” PageRank:</a:t>
            </a:r>
            <a:endParaRPr/>
          </a:p>
          <a:p>
            <a:pPr indent="-274319" lvl="1" marL="731520" rtl="0" algn="l">
              <a:lnSpc>
                <a:spcPct val="90000"/>
              </a:lnSpc>
              <a:spcBef>
                <a:spcPts val="518"/>
              </a:spcBef>
              <a:spcAft>
                <a:spcPts val="0"/>
              </a:spcAft>
              <a:buSzPts val="2590"/>
              <a:buChar char="▪"/>
            </a:pPr>
            <a:r>
              <a:rPr lang="en-US" sz="2590"/>
              <a:t>Teleports uniformly at random to any node</a:t>
            </a:r>
            <a:endParaRPr/>
          </a:p>
          <a:p>
            <a:pPr indent="-274319" lvl="1" marL="731520" rtl="0" algn="l">
              <a:lnSpc>
                <a:spcPct val="90000"/>
              </a:lnSpc>
              <a:spcBef>
                <a:spcPts val="518"/>
              </a:spcBef>
              <a:spcAft>
                <a:spcPts val="0"/>
              </a:spcAft>
              <a:buSzPts val="2590"/>
              <a:buChar char="▪"/>
            </a:pPr>
            <a:r>
              <a:rPr lang="en-US" sz="2590"/>
              <a:t>All nodes have the same probability of surfer landing there: </a:t>
            </a:r>
            <a:r>
              <a:rPr b="1" lang="en-US" sz="2590"/>
              <a:t>S =</a:t>
            </a:r>
            <a:r>
              <a:rPr lang="en-US" sz="2590"/>
              <a:t> [0.1, 0.1, 0.1, 0.1, 0.1, 0.1, 0.1, 0.1, 0.1, 0.1]</a:t>
            </a:r>
            <a:endParaRPr sz="2590"/>
          </a:p>
          <a:p>
            <a:pPr indent="-320040" lvl="0" marL="438912" rtl="0" algn="l">
              <a:lnSpc>
                <a:spcPct val="90000"/>
              </a:lnSpc>
              <a:spcBef>
                <a:spcPts val="0"/>
              </a:spcBef>
              <a:spcAft>
                <a:spcPts val="0"/>
              </a:spcAft>
              <a:buSzPts val="2368"/>
              <a:buChar char="◼"/>
            </a:pPr>
            <a:r>
              <a:rPr b="1" lang="en-US" sz="2960">
                <a:solidFill>
                  <a:srgbClr val="FF0066"/>
                </a:solidFill>
              </a:rPr>
              <a:t>Topic-Specific PageRank</a:t>
            </a:r>
            <a:r>
              <a:rPr lang="en-US" sz="2960">
                <a:solidFill>
                  <a:srgbClr val="FF0066"/>
                </a:solidFill>
              </a:rPr>
              <a:t> also known as </a:t>
            </a:r>
            <a:r>
              <a:rPr b="1" lang="en-US" sz="2960">
                <a:solidFill>
                  <a:srgbClr val="FF0066"/>
                </a:solidFill>
              </a:rPr>
              <a:t>Personalized PageRank:</a:t>
            </a:r>
            <a:endParaRPr/>
          </a:p>
          <a:p>
            <a:pPr indent="-274319" lvl="1" marL="731520" rtl="0" algn="l">
              <a:lnSpc>
                <a:spcPct val="90000"/>
              </a:lnSpc>
              <a:spcBef>
                <a:spcPts val="518"/>
              </a:spcBef>
              <a:spcAft>
                <a:spcPts val="0"/>
              </a:spcAft>
              <a:buSzPts val="2590"/>
              <a:buChar char="▪"/>
            </a:pPr>
            <a:r>
              <a:rPr lang="en-US" sz="2590"/>
              <a:t>Teleports to a topic specific set of pages</a:t>
            </a:r>
            <a:endParaRPr/>
          </a:p>
          <a:p>
            <a:pPr indent="-274319" lvl="1" marL="731520" rtl="0" algn="l">
              <a:lnSpc>
                <a:spcPct val="90000"/>
              </a:lnSpc>
              <a:spcBef>
                <a:spcPts val="518"/>
              </a:spcBef>
              <a:spcAft>
                <a:spcPts val="0"/>
              </a:spcAft>
              <a:buSzPts val="2590"/>
              <a:buChar char="▪"/>
            </a:pPr>
            <a:r>
              <a:rPr lang="en-US" sz="2590"/>
              <a:t>Nodes can have different probabilities of surfer landing there: </a:t>
            </a:r>
            <a:r>
              <a:rPr b="1" lang="en-US" sz="2590"/>
              <a:t>S =</a:t>
            </a:r>
            <a:r>
              <a:rPr lang="en-US" sz="2590"/>
              <a:t> [0.1, 0, 0, 0.2, 0, 0, 0.5, 0, 0, 0.2]</a:t>
            </a:r>
            <a:endParaRPr/>
          </a:p>
          <a:p>
            <a:pPr indent="-320040" lvl="0" marL="438912" rtl="0" algn="l">
              <a:lnSpc>
                <a:spcPct val="90000"/>
              </a:lnSpc>
              <a:spcBef>
                <a:spcPts val="0"/>
              </a:spcBef>
              <a:spcAft>
                <a:spcPts val="0"/>
              </a:spcAft>
              <a:buSzPts val="2368"/>
              <a:buChar char="◼"/>
            </a:pPr>
            <a:r>
              <a:rPr b="1" lang="en-US" sz="2960">
                <a:solidFill>
                  <a:srgbClr val="FF0066"/>
                </a:solidFill>
              </a:rPr>
              <a:t>Random Walk with Restarts:</a:t>
            </a:r>
            <a:endParaRPr sz="2960">
              <a:solidFill>
                <a:srgbClr val="FF0066"/>
              </a:solidFill>
            </a:endParaRPr>
          </a:p>
          <a:p>
            <a:pPr indent="-274319" lvl="1" marL="731520" rtl="0" algn="l">
              <a:lnSpc>
                <a:spcPct val="90000"/>
              </a:lnSpc>
              <a:spcBef>
                <a:spcPts val="518"/>
              </a:spcBef>
              <a:spcAft>
                <a:spcPts val="0"/>
              </a:spcAft>
              <a:buSzPts val="2590"/>
              <a:buChar char="▪"/>
            </a:pPr>
            <a:r>
              <a:rPr lang="en-US" sz="2590"/>
              <a:t>Topic-Specific PageRank where teleport is always to the same node. S=[0, 0, 0, 0, </a:t>
            </a:r>
            <a:r>
              <a:rPr b="1" lang="en-US" sz="2590"/>
              <a:t>1</a:t>
            </a:r>
            <a:r>
              <a:rPr lang="en-US" sz="2590"/>
              <a:t>, 0, 0, 0, 0, 0, 0]</a:t>
            </a:r>
            <a:endParaRPr sz="2590"/>
          </a:p>
        </p:txBody>
      </p:sp>
      <p:sp>
        <p:nvSpPr>
          <p:cNvPr id="461" name="Google Shape;461;p36"/>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462" name="Google Shape;462;p36"/>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37"/>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Autofit/>
          </a:bodyPr>
          <a:lstStyle/>
          <a:p>
            <a:pPr indent="0" lvl="0" marL="0" rtl="0" algn="l">
              <a:spcBef>
                <a:spcPts val="0"/>
              </a:spcBef>
              <a:spcAft>
                <a:spcPts val="0"/>
              </a:spcAft>
              <a:buClr>
                <a:srgbClr val="FFC700"/>
              </a:buClr>
              <a:buSzPts val="4700"/>
              <a:buFont typeface="Corbel"/>
              <a:buNone/>
            </a:pPr>
            <a:r>
              <a:rPr lang="en-US"/>
              <a:t>TrustRank: </a:t>
            </a:r>
            <a:br>
              <a:rPr lang="en-US"/>
            </a:br>
            <a:r>
              <a:rPr lang="en-US"/>
              <a:t>Combating the Web Spam</a:t>
            </a:r>
            <a:endParaRPr/>
          </a:p>
        </p:txBody>
      </p:sp>
      <p:sp>
        <p:nvSpPr>
          <p:cNvPr id="468" name="Google Shape;468;p37"/>
          <p:cNvSpPr txBox="1"/>
          <p:nvPr>
            <p:ph idx="1" type="subTitle"/>
          </p:nvPr>
        </p:nvSpPr>
        <p:spPr>
          <a:xfrm>
            <a:off x="685800" y="1828800"/>
            <a:ext cx="8077200" cy="1499616"/>
          </a:xfrm>
          <a:prstGeom prst="rect">
            <a:avLst/>
          </a:prstGeom>
          <a:noFill/>
          <a:ln>
            <a:noFill/>
          </a:ln>
        </p:spPr>
        <p:txBody>
          <a:bodyPr anchorCtr="0" anchor="b" bIns="0" lIns="118850" spcFirstLastPara="1" rIns="45700" wrap="square" tIns="0">
            <a:noAutofit/>
          </a:bodyPr>
          <a:lstStyle/>
          <a:p>
            <a:pPr indent="0" lvl="0" marL="0" rtl="0" algn="l">
              <a:spcBef>
                <a:spcPts val="0"/>
              </a:spcBef>
              <a:spcAft>
                <a:spcPts val="0"/>
              </a:spcAft>
              <a:buSzPts val="16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cxnSp>
        <p:nvCxnSpPr>
          <p:cNvPr id="473" name="Google Shape;473;p38"/>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474" name="Google Shape;474;p38"/>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475" name="Google Shape;475;p38"/>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476" name="Google Shape;476;p38"/>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477" name="Google Shape;477;p38"/>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What is Web Spam?</a:t>
            </a:r>
            <a:endParaRPr/>
          </a:p>
        </p:txBody>
      </p:sp>
      <p:sp>
        <p:nvSpPr>
          <p:cNvPr id="478" name="Google Shape;478;p38"/>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Autofit/>
          </a:bodyPr>
          <a:lstStyle/>
          <a:p>
            <a:pPr indent="-320040" lvl="0" marL="438912" rtl="0" algn="l">
              <a:lnSpc>
                <a:spcPct val="90000"/>
              </a:lnSpc>
              <a:spcBef>
                <a:spcPts val="0"/>
              </a:spcBef>
              <a:spcAft>
                <a:spcPts val="0"/>
              </a:spcAft>
              <a:buSzPts val="2560"/>
              <a:buChar char="◼"/>
            </a:pPr>
            <a:r>
              <a:rPr b="1" lang="en-US">
                <a:solidFill>
                  <a:srgbClr val="0066FF"/>
                </a:solidFill>
              </a:rPr>
              <a:t>Spamming:</a:t>
            </a:r>
            <a:r>
              <a:rPr b="1" lang="en-US"/>
              <a:t> </a:t>
            </a:r>
            <a:endParaRPr/>
          </a:p>
          <a:p>
            <a:pPr indent="-274319" lvl="1" marL="731520" rtl="0" algn="l">
              <a:lnSpc>
                <a:spcPct val="90000"/>
              </a:lnSpc>
              <a:spcBef>
                <a:spcPts val="560"/>
              </a:spcBef>
              <a:spcAft>
                <a:spcPts val="0"/>
              </a:spcAft>
              <a:buSzPts val="2800"/>
              <a:buChar char="▪"/>
            </a:pPr>
            <a:r>
              <a:rPr lang="en-US"/>
              <a:t>Any deliberate action to boost a web </a:t>
            </a:r>
            <a:br>
              <a:rPr lang="en-US"/>
            </a:br>
            <a:r>
              <a:rPr lang="en-US"/>
              <a:t>page’s position in search engine results, incommensurate with page’s real value</a:t>
            </a:r>
            <a:endParaRPr/>
          </a:p>
          <a:p>
            <a:pPr indent="-320040" lvl="0" marL="438912" rtl="0" algn="l">
              <a:lnSpc>
                <a:spcPct val="90000"/>
              </a:lnSpc>
              <a:spcBef>
                <a:spcPts val="0"/>
              </a:spcBef>
              <a:spcAft>
                <a:spcPts val="0"/>
              </a:spcAft>
              <a:buSzPts val="2560"/>
              <a:buChar char="◼"/>
            </a:pPr>
            <a:r>
              <a:rPr b="1" lang="en-US">
                <a:solidFill>
                  <a:srgbClr val="D60093"/>
                </a:solidFill>
              </a:rPr>
              <a:t>Spam:</a:t>
            </a:r>
            <a:r>
              <a:rPr lang="en-US"/>
              <a:t> </a:t>
            </a:r>
            <a:endParaRPr/>
          </a:p>
          <a:p>
            <a:pPr indent="-274319" lvl="1" marL="731520" rtl="0" algn="l">
              <a:lnSpc>
                <a:spcPct val="90000"/>
              </a:lnSpc>
              <a:spcBef>
                <a:spcPts val="560"/>
              </a:spcBef>
              <a:spcAft>
                <a:spcPts val="0"/>
              </a:spcAft>
              <a:buSzPts val="2800"/>
              <a:buChar char="▪"/>
            </a:pPr>
            <a:r>
              <a:rPr lang="en-US"/>
              <a:t>Web pages that are the result of spamming</a:t>
            </a:r>
            <a:endParaRPr/>
          </a:p>
          <a:p>
            <a:pPr indent="-320040" lvl="0" marL="438912" rtl="0" algn="l">
              <a:lnSpc>
                <a:spcPct val="90000"/>
              </a:lnSpc>
              <a:spcBef>
                <a:spcPts val="0"/>
              </a:spcBef>
              <a:spcAft>
                <a:spcPts val="0"/>
              </a:spcAft>
              <a:buSzPts val="2560"/>
              <a:buChar char="◼"/>
            </a:pPr>
            <a:r>
              <a:rPr lang="en-US"/>
              <a:t>This is a very broad definition</a:t>
            </a:r>
            <a:endParaRPr/>
          </a:p>
          <a:p>
            <a:pPr indent="-274319" lvl="1" marL="731520" rtl="0" algn="l">
              <a:lnSpc>
                <a:spcPct val="90000"/>
              </a:lnSpc>
              <a:spcBef>
                <a:spcPts val="560"/>
              </a:spcBef>
              <a:spcAft>
                <a:spcPts val="0"/>
              </a:spcAft>
              <a:buSzPts val="2800"/>
              <a:buChar char="▪"/>
            </a:pPr>
            <a:r>
              <a:rPr b="1" lang="en-US"/>
              <a:t>SEO</a:t>
            </a:r>
            <a:r>
              <a:rPr lang="en-US"/>
              <a:t> industry might disagree!</a:t>
            </a:r>
            <a:endParaRPr/>
          </a:p>
          <a:p>
            <a:pPr indent="-274319" lvl="1" marL="731520" rtl="0" algn="l">
              <a:lnSpc>
                <a:spcPct val="90000"/>
              </a:lnSpc>
              <a:spcBef>
                <a:spcPts val="560"/>
              </a:spcBef>
              <a:spcAft>
                <a:spcPts val="0"/>
              </a:spcAft>
              <a:buSzPts val="2800"/>
              <a:buChar char="▪"/>
            </a:pPr>
            <a:r>
              <a:rPr lang="en-US"/>
              <a:t>SEO = search engine optimization</a:t>
            </a:r>
            <a:endParaRPr/>
          </a:p>
          <a:p>
            <a:pPr indent="-68579" lvl="8" marL="2231136" rtl="0" algn="l">
              <a:lnSpc>
                <a:spcPct val="90000"/>
              </a:lnSpc>
              <a:spcBef>
                <a:spcPts val="360"/>
              </a:spcBef>
              <a:spcAft>
                <a:spcPts val="0"/>
              </a:spcAft>
              <a:buSzPts val="1800"/>
              <a:buNone/>
            </a:pPr>
            <a:r>
              <a:t/>
            </a:r>
            <a:endParaRPr/>
          </a:p>
          <a:p>
            <a:pPr indent="-320040" lvl="0" marL="438912" rtl="0" algn="l">
              <a:lnSpc>
                <a:spcPct val="90000"/>
              </a:lnSpc>
              <a:spcBef>
                <a:spcPts val="0"/>
              </a:spcBef>
              <a:spcAft>
                <a:spcPts val="0"/>
              </a:spcAft>
              <a:buSzPts val="2560"/>
              <a:buChar char="◼"/>
            </a:pPr>
            <a:r>
              <a:rPr lang="en-US"/>
              <a:t>Approximately </a:t>
            </a:r>
            <a:r>
              <a:rPr b="1" lang="en-US">
                <a:solidFill>
                  <a:srgbClr val="008000"/>
                </a:solidFill>
              </a:rPr>
              <a:t>10-15% </a:t>
            </a:r>
            <a:r>
              <a:rPr lang="en-US"/>
              <a:t>of web pages are spam</a:t>
            </a:r>
            <a:endParaRPr/>
          </a:p>
          <a:p>
            <a:pPr indent="-157480" lvl="0" marL="438912" rtl="0" algn="l">
              <a:lnSpc>
                <a:spcPct val="90000"/>
              </a:lnSpc>
              <a:spcBef>
                <a:spcPts val="0"/>
              </a:spcBef>
              <a:spcAft>
                <a:spcPts val="0"/>
              </a:spcAft>
              <a:buSzPts val="2560"/>
              <a:buNone/>
            </a:pPr>
            <a:r>
              <a:t/>
            </a:r>
            <a:endParaRPr/>
          </a:p>
        </p:txBody>
      </p:sp>
      <p:sp>
        <p:nvSpPr>
          <p:cNvPr id="479" name="Google Shape;479;p38"/>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0" name="Google Shape;480;p38"/>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cxnSp>
        <p:nvCxnSpPr>
          <p:cNvPr id="485" name="Google Shape;485;p39"/>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486" name="Google Shape;486;p39"/>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487" name="Google Shape;487;p39"/>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488" name="Google Shape;488;p39"/>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489" name="Google Shape;489;p39"/>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Web Search</a:t>
            </a:r>
            <a:endParaRPr/>
          </a:p>
        </p:txBody>
      </p:sp>
      <p:sp>
        <p:nvSpPr>
          <p:cNvPr id="490" name="Google Shape;490;p39"/>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Autofit/>
          </a:bodyPr>
          <a:lstStyle/>
          <a:p>
            <a:pPr indent="-320040" lvl="0" marL="438912" rtl="0" algn="l">
              <a:lnSpc>
                <a:spcPct val="90000"/>
              </a:lnSpc>
              <a:spcBef>
                <a:spcPts val="0"/>
              </a:spcBef>
              <a:spcAft>
                <a:spcPts val="0"/>
              </a:spcAft>
              <a:buSzPts val="2560"/>
              <a:buChar char="◼"/>
            </a:pPr>
            <a:r>
              <a:rPr b="1" lang="en-US">
                <a:solidFill>
                  <a:srgbClr val="D60093"/>
                </a:solidFill>
              </a:rPr>
              <a:t>Early search engines:</a:t>
            </a:r>
            <a:endParaRPr/>
          </a:p>
          <a:p>
            <a:pPr indent="-274319" lvl="1" marL="731520" rtl="0" algn="l">
              <a:lnSpc>
                <a:spcPct val="90000"/>
              </a:lnSpc>
              <a:spcBef>
                <a:spcPts val="560"/>
              </a:spcBef>
              <a:spcAft>
                <a:spcPts val="0"/>
              </a:spcAft>
              <a:buSzPts val="2800"/>
              <a:buChar char="▪"/>
            </a:pPr>
            <a:r>
              <a:rPr lang="en-US"/>
              <a:t>Crawl the Web</a:t>
            </a:r>
            <a:endParaRPr/>
          </a:p>
          <a:p>
            <a:pPr indent="-274319" lvl="1" marL="731520" rtl="0" algn="l">
              <a:lnSpc>
                <a:spcPct val="90000"/>
              </a:lnSpc>
              <a:spcBef>
                <a:spcPts val="560"/>
              </a:spcBef>
              <a:spcAft>
                <a:spcPts val="0"/>
              </a:spcAft>
              <a:buSzPts val="2800"/>
              <a:buChar char="▪"/>
            </a:pPr>
            <a:r>
              <a:rPr lang="en-US"/>
              <a:t>Index pages by the words they contained</a:t>
            </a:r>
            <a:endParaRPr/>
          </a:p>
          <a:p>
            <a:pPr indent="-274319" lvl="1" marL="731520" rtl="0" algn="l">
              <a:lnSpc>
                <a:spcPct val="90000"/>
              </a:lnSpc>
              <a:spcBef>
                <a:spcPts val="580"/>
              </a:spcBef>
              <a:spcAft>
                <a:spcPts val="0"/>
              </a:spcAft>
              <a:buSzPts val="2800"/>
              <a:buChar char="▪"/>
            </a:pPr>
            <a:r>
              <a:rPr lang="en-US"/>
              <a:t>Respond to </a:t>
            </a:r>
            <a:r>
              <a:rPr lang="en-US" sz="2900"/>
              <a:t>search queries </a:t>
            </a:r>
            <a:r>
              <a:rPr lang="en-US"/>
              <a:t>(lists of words) with the pages containing those words</a:t>
            </a:r>
            <a:endParaRPr/>
          </a:p>
          <a:p>
            <a:pPr indent="-320040" lvl="0" marL="438912" rtl="0" algn="l">
              <a:lnSpc>
                <a:spcPct val="90000"/>
              </a:lnSpc>
              <a:spcBef>
                <a:spcPts val="0"/>
              </a:spcBef>
              <a:spcAft>
                <a:spcPts val="0"/>
              </a:spcAft>
              <a:buSzPts val="2560"/>
              <a:buChar char="◼"/>
            </a:pPr>
            <a:r>
              <a:rPr b="1" lang="en-US">
                <a:solidFill>
                  <a:srgbClr val="0000FF"/>
                </a:solidFill>
              </a:rPr>
              <a:t>Early page ranking:</a:t>
            </a:r>
            <a:endParaRPr/>
          </a:p>
          <a:p>
            <a:pPr indent="-274319" lvl="1" marL="731520" rtl="0" algn="l">
              <a:lnSpc>
                <a:spcPct val="90000"/>
              </a:lnSpc>
              <a:spcBef>
                <a:spcPts val="560"/>
              </a:spcBef>
              <a:spcAft>
                <a:spcPts val="0"/>
              </a:spcAft>
              <a:buSzPts val="2800"/>
              <a:buChar char="▪"/>
            </a:pPr>
            <a:r>
              <a:rPr lang="en-US"/>
              <a:t>Attempt to order pages matching a search query by “importance”</a:t>
            </a:r>
            <a:endParaRPr/>
          </a:p>
          <a:p>
            <a:pPr indent="-274319" lvl="1" marL="731520" rtl="0" algn="l">
              <a:lnSpc>
                <a:spcPct val="90000"/>
              </a:lnSpc>
              <a:spcBef>
                <a:spcPts val="560"/>
              </a:spcBef>
              <a:spcAft>
                <a:spcPts val="0"/>
              </a:spcAft>
              <a:buSzPts val="2800"/>
              <a:buChar char="▪"/>
            </a:pPr>
            <a:r>
              <a:rPr b="1" lang="en-US">
                <a:solidFill>
                  <a:srgbClr val="008000"/>
                </a:solidFill>
              </a:rPr>
              <a:t>First search engines considered:</a:t>
            </a:r>
            <a:endParaRPr/>
          </a:p>
          <a:p>
            <a:pPr indent="-228600" lvl="2" marL="996696" rtl="0" algn="l">
              <a:lnSpc>
                <a:spcPct val="90000"/>
              </a:lnSpc>
              <a:spcBef>
                <a:spcPts val="480"/>
              </a:spcBef>
              <a:spcAft>
                <a:spcPts val="0"/>
              </a:spcAft>
              <a:buSzPts val="2400"/>
              <a:buChar char="▪"/>
            </a:pPr>
            <a:r>
              <a:rPr b="1" lang="en-US"/>
              <a:t>(1)</a:t>
            </a:r>
            <a:r>
              <a:rPr lang="en-US"/>
              <a:t> Number of times query words appeared</a:t>
            </a:r>
            <a:endParaRPr/>
          </a:p>
          <a:p>
            <a:pPr indent="-228600" lvl="2" marL="996696" rtl="0" algn="l">
              <a:lnSpc>
                <a:spcPct val="90000"/>
              </a:lnSpc>
              <a:spcBef>
                <a:spcPts val="480"/>
              </a:spcBef>
              <a:spcAft>
                <a:spcPts val="0"/>
              </a:spcAft>
              <a:buSzPts val="2400"/>
              <a:buChar char="▪"/>
            </a:pPr>
            <a:r>
              <a:rPr b="1" lang="en-US"/>
              <a:t>(2)</a:t>
            </a:r>
            <a:r>
              <a:rPr lang="en-US"/>
              <a:t> Prominence of word position, e.g. title, header</a:t>
            </a:r>
            <a:endParaRPr/>
          </a:p>
        </p:txBody>
      </p:sp>
      <p:sp>
        <p:nvSpPr>
          <p:cNvPr id="491" name="Google Shape;491;p39"/>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492" name="Google Shape;492;p39"/>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cxnSp>
        <p:nvCxnSpPr>
          <p:cNvPr id="497" name="Google Shape;497;p40"/>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498" name="Google Shape;498;p40"/>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499" name="Google Shape;499;p40"/>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500" name="Google Shape;500;p40"/>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501" name="Google Shape;501;p40"/>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First Spammers</a:t>
            </a:r>
            <a:endParaRPr/>
          </a:p>
        </p:txBody>
      </p:sp>
      <p:sp>
        <p:nvSpPr>
          <p:cNvPr id="502" name="Google Shape;502;p40"/>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Autofit/>
          </a:bodyPr>
          <a:lstStyle/>
          <a:p>
            <a:pPr indent="-320040" lvl="0" marL="438912" rtl="0" algn="l">
              <a:spcBef>
                <a:spcPts val="0"/>
              </a:spcBef>
              <a:spcAft>
                <a:spcPts val="0"/>
              </a:spcAft>
              <a:buSzPts val="2560"/>
              <a:buChar char="◼"/>
            </a:pPr>
            <a:r>
              <a:rPr lang="en-US"/>
              <a:t>As people began to use search engines to find things on the Web, those with commercial interests tried to </a:t>
            </a:r>
            <a:r>
              <a:rPr b="1" lang="en-US"/>
              <a:t>exploit search engines</a:t>
            </a:r>
            <a:r>
              <a:rPr lang="en-US"/>
              <a:t> to bring people to their own site – whether they wanted to be there or not</a:t>
            </a:r>
            <a:endParaRPr/>
          </a:p>
          <a:p>
            <a:pPr indent="-320040" lvl="0" marL="438912" rtl="0" algn="l">
              <a:spcBef>
                <a:spcPts val="0"/>
              </a:spcBef>
              <a:spcAft>
                <a:spcPts val="0"/>
              </a:spcAft>
              <a:buSzPts val="2560"/>
              <a:buChar char="◼"/>
            </a:pPr>
            <a:r>
              <a:rPr b="1" lang="en-US">
                <a:solidFill>
                  <a:srgbClr val="008000"/>
                </a:solidFill>
              </a:rPr>
              <a:t>Example:</a:t>
            </a:r>
            <a:r>
              <a:rPr lang="en-US">
                <a:solidFill>
                  <a:schemeClr val="accent2"/>
                </a:solidFill>
              </a:rPr>
              <a:t> </a:t>
            </a:r>
            <a:endParaRPr/>
          </a:p>
          <a:p>
            <a:pPr indent="-274319" lvl="1" marL="731520" rtl="0" algn="l">
              <a:spcBef>
                <a:spcPts val="560"/>
              </a:spcBef>
              <a:spcAft>
                <a:spcPts val="0"/>
              </a:spcAft>
              <a:buSzPts val="2800"/>
              <a:buChar char="▪"/>
            </a:pPr>
            <a:r>
              <a:rPr lang="en-US"/>
              <a:t>Shirt-seller might pretend to be about “movies”</a:t>
            </a:r>
            <a:endParaRPr/>
          </a:p>
          <a:p>
            <a:pPr indent="-320040" lvl="0" marL="438912" rtl="0" algn="l">
              <a:spcBef>
                <a:spcPts val="0"/>
              </a:spcBef>
              <a:spcAft>
                <a:spcPts val="0"/>
              </a:spcAft>
              <a:buSzPts val="2560"/>
              <a:buChar char="◼"/>
            </a:pPr>
            <a:r>
              <a:rPr b="1" lang="en-US">
                <a:solidFill>
                  <a:srgbClr val="0000FF"/>
                </a:solidFill>
              </a:rPr>
              <a:t>Techniques for achieving high relevance/importance for a web page</a:t>
            </a:r>
            <a:endParaRPr/>
          </a:p>
          <a:p>
            <a:pPr indent="-157480" lvl="0" marL="438912" rtl="0" algn="l">
              <a:spcBef>
                <a:spcPts val="0"/>
              </a:spcBef>
              <a:spcAft>
                <a:spcPts val="0"/>
              </a:spcAft>
              <a:buSzPts val="2560"/>
              <a:buNone/>
            </a:pPr>
            <a:r>
              <a:t/>
            </a:r>
            <a:endParaRPr/>
          </a:p>
        </p:txBody>
      </p:sp>
      <p:sp>
        <p:nvSpPr>
          <p:cNvPr id="503" name="Google Shape;503;p40"/>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504" name="Google Shape;504;p4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cxnSp>
        <p:nvCxnSpPr>
          <p:cNvPr id="510" name="Google Shape;510;p41"/>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511" name="Google Shape;511;p41"/>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512" name="Google Shape;512;p41"/>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513" name="Google Shape;513;p41"/>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514" name="Google Shape;514;p41"/>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First Spammers: Term Spam</a:t>
            </a:r>
            <a:endParaRPr/>
          </a:p>
        </p:txBody>
      </p:sp>
      <p:sp>
        <p:nvSpPr>
          <p:cNvPr id="515" name="Google Shape;515;p41"/>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Autofit/>
          </a:bodyPr>
          <a:lstStyle/>
          <a:p>
            <a:pPr indent="-320040" lvl="0" marL="438912" rtl="0" algn="l">
              <a:spcBef>
                <a:spcPts val="0"/>
              </a:spcBef>
              <a:spcAft>
                <a:spcPts val="0"/>
              </a:spcAft>
              <a:buSzPts val="2560"/>
              <a:buChar char="◼"/>
            </a:pPr>
            <a:r>
              <a:rPr b="1" lang="en-US">
                <a:solidFill>
                  <a:srgbClr val="0000FF"/>
                </a:solidFill>
              </a:rPr>
              <a:t>How do you make your page appear to be about movies?</a:t>
            </a:r>
            <a:endParaRPr>
              <a:solidFill>
                <a:srgbClr val="0000FF"/>
              </a:solidFill>
            </a:endParaRPr>
          </a:p>
          <a:p>
            <a:pPr indent="-274319" lvl="1" marL="731520" rtl="0" algn="l">
              <a:spcBef>
                <a:spcPts val="560"/>
              </a:spcBef>
              <a:spcAft>
                <a:spcPts val="0"/>
              </a:spcAft>
              <a:buSzPts val="2800"/>
              <a:buChar char="▪"/>
            </a:pPr>
            <a:r>
              <a:rPr b="1" lang="en-US">
                <a:solidFill>
                  <a:srgbClr val="008000"/>
                </a:solidFill>
              </a:rPr>
              <a:t>(1)</a:t>
            </a:r>
            <a:r>
              <a:rPr lang="en-US">
                <a:solidFill>
                  <a:schemeClr val="accent3"/>
                </a:solidFill>
              </a:rPr>
              <a:t> </a:t>
            </a:r>
            <a:r>
              <a:rPr lang="en-US"/>
              <a:t>Add the word movie 1,000 times to your page</a:t>
            </a:r>
            <a:endParaRPr/>
          </a:p>
          <a:p>
            <a:pPr indent="-274319" lvl="1" marL="731520" rtl="0" algn="l">
              <a:spcBef>
                <a:spcPts val="560"/>
              </a:spcBef>
              <a:spcAft>
                <a:spcPts val="0"/>
              </a:spcAft>
              <a:buSzPts val="2800"/>
              <a:buChar char="▪"/>
            </a:pPr>
            <a:r>
              <a:rPr lang="en-US"/>
              <a:t>Set text color to the background color, so only search engines would see it</a:t>
            </a:r>
            <a:endParaRPr/>
          </a:p>
          <a:p>
            <a:pPr indent="-274319" lvl="1" marL="731520" rtl="0" algn="l">
              <a:spcBef>
                <a:spcPts val="560"/>
              </a:spcBef>
              <a:spcAft>
                <a:spcPts val="0"/>
              </a:spcAft>
              <a:buSzPts val="2800"/>
              <a:buChar char="▪"/>
            </a:pPr>
            <a:r>
              <a:rPr b="1" lang="en-US">
                <a:solidFill>
                  <a:srgbClr val="008000"/>
                </a:solidFill>
              </a:rPr>
              <a:t>(2)</a:t>
            </a:r>
            <a:r>
              <a:rPr lang="en-US">
                <a:solidFill>
                  <a:schemeClr val="accent3"/>
                </a:solidFill>
              </a:rPr>
              <a:t> </a:t>
            </a:r>
            <a:r>
              <a:rPr lang="en-US"/>
              <a:t>Or, run the query “movie” on your </a:t>
            </a:r>
            <a:br>
              <a:rPr lang="en-US"/>
            </a:br>
            <a:r>
              <a:rPr lang="en-US"/>
              <a:t>target search engine</a:t>
            </a:r>
            <a:endParaRPr/>
          </a:p>
          <a:p>
            <a:pPr indent="-274319" lvl="1" marL="731520" rtl="0" algn="l">
              <a:spcBef>
                <a:spcPts val="560"/>
              </a:spcBef>
              <a:spcAft>
                <a:spcPts val="0"/>
              </a:spcAft>
              <a:buSzPts val="2800"/>
              <a:buChar char="▪"/>
            </a:pPr>
            <a:r>
              <a:rPr lang="en-US"/>
              <a:t>See what page came first in the listings</a:t>
            </a:r>
            <a:endParaRPr/>
          </a:p>
          <a:p>
            <a:pPr indent="-274319" lvl="1" marL="731520" rtl="0" algn="l">
              <a:spcBef>
                <a:spcPts val="560"/>
              </a:spcBef>
              <a:spcAft>
                <a:spcPts val="0"/>
              </a:spcAft>
              <a:buSzPts val="2800"/>
              <a:buChar char="▪"/>
            </a:pPr>
            <a:r>
              <a:rPr lang="en-US"/>
              <a:t>Copy it into your page, make it “invisible”</a:t>
            </a:r>
            <a:endParaRPr/>
          </a:p>
          <a:p>
            <a:pPr indent="-320040" lvl="0" marL="438912" rtl="0" algn="l">
              <a:spcBef>
                <a:spcPts val="0"/>
              </a:spcBef>
              <a:spcAft>
                <a:spcPts val="0"/>
              </a:spcAft>
              <a:buSzPts val="2560"/>
              <a:buChar char="◼"/>
            </a:pPr>
            <a:r>
              <a:rPr b="1" lang="en-US">
                <a:solidFill>
                  <a:srgbClr val="D60093"/>
                </a:solidFill>
              </a:rPr>
              <a:t>These and similar techniques are term spam</a:t>
            </a:r>
            <a:endParaRPr b="1">
              <a:solidFill>
                <a:srgbClr val="D60093"/>
              </a:solidFill>
            </a:endParaRPr>
          </a:p>
          <a:p>
            <a:pPr indent="-157480" lvl="0" marL="438912" rtl="0" algn="l">
              <a:spcBef>
                <a:spcPts val="0"/>
              </a:spcBef>
              <a:spcAft>
                <a:spcPts val="0"/>
              </a:spcAft>
              <a:buSzPts val="2560"/>
              <a:buNone/>
            </a:pPr>
            <a:r>
              <a:t/>
            </a:r>
            <a:endParaRPr/>
          </a:p>
        </p:txBody>
      </p:sp>
      <p:sp>
        <p:nvSpPr>
          <p:cNvPr id="516" name="Google Shape;516;p41"/>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517" name="Google Shape;517;p4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cxnSp>
        <p:nvCxnSpPr>
          <p:cNvPr id="522" name="Google Shape;522;p42"/>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523" name="Google Shape;523;p42"/>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524" name="Google Shape;524;p42"/>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525" name="Google Shape;525;p42"/>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526" name="Google Shape;526;p42"/>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Google’s Solution to Term Spam</a:t>
            </a:r>
            <a:endParaRPr/>
          </a:p>
        </p:txBody>
      </p:sp>
      <p:sp>
        <p:nvSpPr>
          <p:cNvPr id="527" name="Google Shape;527;p42"/>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Autofit/>
          </a:bodyPr>
          <a:lstStyle/>
          <a:p>
            <a:pPr indent="-320040" lvl="0" marL="438912" rtl="0" algn="l">
              <a:spcBef>
                <a:spcPts val="0"/>
              </a:spcBef>
              <a:spcAft>
                <a:spcPts val="0"/>
              </a:spcAft>
              <a:buSzPts val="2560"/>
              <a:buChar char="◼"/>
            </a:pPr>
            <a:r>
              <a:rPr b="1" lang="en-US">
                <a:solidFill>
                  <a:srgbClr val="D60093"/>
                </a:solidFill>
              </a:rPr>
              <a:t>Believe what people say about you, rather than what you say about yourself</a:t>
            </a:r>
            <a:endParaRPr b="1">
              <a:solidFill>
                <a:srgbClr val="D60093"/>
              </a:solidFill>
            </a:endParaRPr>
          </a:p>
          <a:p>
            <a:pPr indent="-274319" lvl="1" marL="731520" rtl="0" algn="l">
              <a:spcBef>
                <a:spcPts val="560"/>
              </a:spcBef>
              <a:spcAft>
                <a:spcPts val="0"/>
              </a:spcAft>
              <a:buSzPts val="2800"/>
              <a:buChar char="▪"/>
            </a:pPr>
            <a:r>
              <a:rPr lang="en-US"/>
              <a:t>Use words in the anchor text (words that appear underlined to represent the link) and its surrounding text</a:t>
            </a:r>
            <a:endParaRPr/>
          </a:p>
          <a:p>
            <a:pPr indent="-68579" lvl="8" marL="2231136" rtl="0" algn="l">
              <a:spcBef>
                <a:spcPts val="360"/>
              </a:spcBef>
              <a:spcAft>
                <a:spcPts val="0"/>
              </a:spcAft>
              <a:buSzPts val="1800"/>
              <a:buNone/>
            </a:pPr>
            <a:r>
              <a:t/>
            </a:r>
            <a:endParaRPr/>
          </a:p>
          <a:p>
            <a:pPr indent="-320040" lvl="0" marL="438912" rtl="0" algn="l">
              <a:spcBef>
                <a:spcPts val="0"/>
              </a:spcBef>
              <a:spcAft>
                <a:spcPts val="0"/>
              </a:spcAft>
              <a:buSzPts val="2560"/>
              <a:buChar char="◼"/>
            </a:pPr>
            <a:r>
              <a:rPr lang="en-US">
                <a:solidFill>
                  <a:srgbClr val="0000FF"/>
                </a:solidFill>
              </a:rPr>
              <a:t>PageRank as a tool to  measure the “importance” of Web pages</a:t>
            </a:r>
            <a:endParaRPr>
              <a:solidFill>
                <a:srgbClr val="0000FF"/>
              </a:solidFill>
            </a:endParaRPr>
          </a:p>
        </p:txBody>
      </p:sp>
      <p:sp>
        <p:nvSpPr>
          <p:cNvPr id="528" name="Google Shape;528;p42"/>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529" name="Google Shape;529;p42"/>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cxnSp>
        <p:nvCxnSpPr>
          <p:cNvPr id="534" name="Google Shape;534;p43"/>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535" name="Google Shape;535;p43"/>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536" name="Google Shape;536;p43"/>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537" name="Google Shape;537;p43"/>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538" name="Google Shape;538;p43"/>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Why It Works?</a:t>
            </a:r>
            <a:endParaRPr/>
          </a:p>
        </p:txBody>
      </p:sp>
      <p:sp>
        <p:nvSpPr>
          <p:cNvPr id="539" name="Google Shape;539;p43"/>
          <p:cNvSpPr txBox="1"/>
          <p:nvPr>
            <p:ph idx="1" type="body"/>
          </p:nvPr>
        </p:nvSpPr>
        <p:spPr>
          <a:xfrm>
            <a:off x="457200" y="1295400"/>
            <a:ext cx="8610600" cy="5257801"/>
          </a:xfrm>
          <a:prstGeom prst="rect">
            <a:avLst/>
          </a:prstGeom>
          <a:noFill/>
          <a:ln>
            <a:noFill/>
          </a:ln>
        </p:spPr>
        <p:txBody>
          <a:bodyPr anchorCtr="0" anchor="t" bIns="45700" lIns="54850" spcFirstLastPara="1" rIns="91425" wrap="square" tIns="91425">
            <a:noAutofit/>
          </a:bodyPr>
          <a:lstStyle/>
          <a:p>
            <a:pPr indent="-320040" lvl="0" marL="438912" rtl="0" algn="l">
              <a:spcBef>
                <a:spcPts val="0"/>
              </a:spcBef>
              <a:spcAft>
                <a:spcPts val="0"/>
              </a:spcAft>
              <a:buSzPts val="2368"/>
              <a:buChar char="◼"/>
            </a:pPr>
            <a:r>
              <a:rPr b="1" lang="en-US" sz="2960">
                <a:solidFill>
                  <a:srgbClr val="0000FF"/>
                </a:solidFill>
              </a:rPr>
              <a:t>Our hypothetical shirt-seller looses</a:t>
            </a:r>
            <a:endParaRPr/>
          </a:p>
          <a:p>
            <a:pPr indent="-274319" lvl="1" marL="731520" rtl="0" algn="l">
              <a:spcBef>
                <a:spcPts val="518"/>
              </a:spcBef>
              <a:spcAft>
                <a:spcPts val="0"/>
              </a:spcAft>
              <a:buSzPts val="2590"/>
              <a:buChar char="▪"/>
            </a:pPr>
            <a:r>
              <a:rPr lang="en-US" sz="2590"/>
              <a:t>Saying he is about movies doesn’t help, because </a:t>
            </a:r>
            <a:br>
              <a:rPr lang="en-US" sz="2590"/>
            </a:br>
            <a:r>
              <a:rPr lang="en-US" sz="2590"/>
              <a:t>others don’t say he is about movies</a:t>
            </a:r>
            <a:endParaRPr/>
          </a:p>
          <a:p>
            <a:pPr indent="-274319" lvl="1" marL="731520" rtl="0" algn="l">
              <a:spcBef>
                <a:spcPts val="518"/>
              </a:spcBef>
              <a:spcAft>
                <a:spcPts val="0"/>
              </a:spcAft>
              <a:buSzPts val="2590"/>
              <a:buChar char="▪"/>
            </a:pPr>
            <a:r>
              <a:rPr lang="en-US" sz="2590"/>
              <a:t>His page isn’t very important, so it won’t be ranked </a:t>
            </a:r>
            <a:br>
              <a:rPr lang="en-US" sz="2590"/>
            </a:br>
            <a:r>
              <a:rPr lang="en-US" sz="2590"/>
              <a:t>high for shirts or movies</a:t>
            </a:r>
            <a:endParaRPr sz="2590"/>
          </a:p>
          <a:p>
            <a:pPr indent="-320040" lvl="0" marL="438912" rtl="0" algn="l">
              <a:spcBef>
                <a:spcPts val="0"/>
              </a:spcBef>
              <a:spcAft>
                <a:spcPts val="0"/>
              </a:spcAft>
              <a:buSzPts val="2368"/>
              <a:buChar char="◼"/>
            </a:pPr>
            <a:r>
              <a:rPr b="1" lang="en-US" sz="2960">
                <a:solidFill>
                  <a:srgbClr val="D60093"/>
                </a:solidFill>
              </a:rPr>
              <a:t>Example:</a:t>
            </a:r>
            <a:r>
              <a:rPr lang="en-US" sz="2960">
                <a:solidFill>
                  <a:srgbClr val="D60093"/>
                </a:solidFill>
              </a:rPr>
              <a:t> </a:t>
            </a:r>
            <a:endParaRPr sz="2960">
              <a:solidFill>
                <a:srgbClr val="D60093"/>
              </a:solidFill>
            </a:endParaRPr>
          </a:p>
          <a:p>
            <a:pPr indent="-274319" lvl="1" marL="731520" rtl="0" algn="l">
              <a:spcBef>
                <a:spcPts val="518"/>
              </a:spcBef>
              <a:spcAft>
                <a:spcPts val="0"/>
              </a:spcAft>
              <a:buSzPts val="2590"/>
              <a:buChar char="▪"/>
            </a:pPr>
            <a:r>
              <a:rPr lang="en-US" sz="2590"/>
              <a:t>Shirt-seller creates 1,000 pages, each links to his with “movie” in the anchor text</a:t>
            </a:r>
            <a:endParaRPr sz="2590"/>
          </a:p>
          <a:p>
            <a:pPr indent="-274319" lvl="1" marL="731520" rtl="0" algn="l">
              <a:spcBef>
                <a:spcPts val="518"/>
              </a:spcBef>
              <a:spcAft>
                <a:spcPts val="0"/>
              </a:spcAft>
              <a:buSzPts val="2590"/>
              <a:buChar char="▪"/>
            </a:pPr>
            <a:r>
              <a:rPr lang="en-US" sz="2590"/>
              <a:t>These pages have no links in, so they get little PageRank</a:t>
            </a:r>
            <a:endParaRPr sz="2590"/>
          </a:p>
          <a:p>
            <a:pPr indent="-274319" lvl="1" marL="731520" rtl="0" algn="l">
              <a:spcBef>
                <a:spcPts val="518"/>
              </a:spcBef>
              <a:spcAft>
                <a:spcPts val="0"/>
              </a:spcAft>
              <a:buSzPts val="2590"/>
              <a:buChar char="▪"/>
            </a:pPr>
            <a:r>
              <a:rPr lang="en-US" sz="2590"/>
              <a:t>So the shirt-seller can’t beat truly important movie </a:t>
            </a:r>
            <a:br>
              <a:rPr lang="en-US" sz="2590"/>
            </a:br>
            <a:r>
              <a:rPr lang="en-US" sz="2590"/>
              <a:t>pages, like IMDB</a:t>
            </a:r>
            <a:endParaRPr sz="2590"/>
          </a:p>
          <a:p>
            <a:pPr indent="-169672" lvl="0" marL="438912" rtl="0" algn="l">
              <a:spcBef>
                <a:spcPts val="0"/>
              </a:spcBef>
              <a:spcAft>
                <a:spcPts val="0"/>
              </a:spcAft>
              <a:buSzPts val="2368"/>
              <a:buNone/>
            </a:pPr>
            <a:r>
              <a:t/>
            </a:r>
            <a:endParaRPr sz="2960"/>
          </a:p>
        </p:txBody>
      </p:sp>
      <p:sp>
        <p:nvSpPr>
          <p:cNvPr id="540" name="Google Shape;540;p43"/>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541" name="Google Shape;541;p4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cxnSp>
        <p:nvCxnSpPr>
          <p:cNvPr id="546" name="Google Shape;546;p44"/>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547" name="Google Shape;547;p44"/>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548" name="Google Shape;548;p44"/>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Why it does not work?</a:t>
            </a:r>
            <a:endParaRPr/>
          </a:p>
        </p:txBody>
      </p:sp>
      <p:sp>
        <p:nvSpPr>
          <p:cNvPr id="549" name="Google Shape;549;p44"/>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Autofit/>
          </a:bodyPr>
          <a:lstStyle/>
          <a:p>
            <a:pPr indent="-157480" lvl="0" marL="438912" rtl="0" algn="l">
              <a:spcBef>
                <a:spcPts val="0"/>
              </a:spcBef>
              <a:spcAft>
                <a:spcPts val="0"/>
              </a:spcAft>
              <a:buSzPts val="2560"/>
              <a:buNone/>
            </a:pPr>
            <a:r>
              <a:t/>
            </a:r>
            <a:endParaRPr/>
          </a:p>
        </p:txBody>
      </p:sp>
      <p:pic>
        <p:nvPicPr>
          <p:cNvPr descr="http://www.thisismyurl.com/wp-content/uploads/2008/10/google_bomb_miserable_failure.png" id="550" name="Google Shape;550;p44"/>
          <p:cNvPicPr preferRelativeResize="0"/>
          <p:nvPr/>
        </p:nvPicPr>
        <p:blipFill rotWithShape="1">
          <a:blip r:embed="rId3">
            <a:alphaModFix/>
          </a:blip>
          <a:srcRect b="0" l="0" r="0" t="0"/>
          <a:stretch/>
        </p:blipFill>
        <p:spPr>
          <a:xfrm>
            <a:off x="1066800" y="1295400"/>
            <a:ext cx="7376871" cy="5105400"/>
          </a:xfrm>
          <a:prstGeom prst="rect">
            <a:avLst/>
          </a:prstGeom>
          <a:noFill/>
          <a:ln>
            <a:noFill/>
          </a:ln>
        </p:spPr>
      </p:pic>
      <p:sp>
        <p:nvSpPr>
          <p:cNvPr id="551" name="Google Shape;551;p44"/>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552" name="Google Shape;552;p4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cxnSp>
        <p:nvCxnSpPr>
          <p:cNvPr id="557" name="Google Shape;557;p45"/>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558" name="Google Shape;558;p45"/>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559" name="Google Shape;559;p45"/>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560" name="Google Shape;560;p45"/>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t/>
            </a:r>
            <a:endParaRPr/>
          </a:p>
        </p:txBody>
      </p:sp>
      <p:sp>
        <p:nvSpPr>
          <p:cNvPr id="561" name="Google Shape;561;p45"/>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Autofit/>
          </a:bodyPr>
          <a:lstStyle/>
          <a:p>
            <a:pPr indent="-157480" lvl="0" marL="438912" rtl="0" algn="l">
              <a:spcBef>
                <a:spcPts val="0"/>
              </a:spcBef>
              <a:spcAft>
                <a:spcPts val="0"/>
              </a:spcAft>
              <a:buSzPts val="2560"/>
              <a:buNone/>
            </a:pPr>
            <a:r>
              <a:t/>
            </a:r>
            <a:endParaRPr/>
          </a:p>
        </p:txBody>
      </p:sp>
      <p:sp>
        <p:nvSpPr>
          <p:cNvPr id="562" name="Google Shape;562;p45"/>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563" name="Google Shape;563;p4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upload.wikimedia.org/wikipedia/commons/c/c3/Farm_in_frederick_maryland.jpg" id="564" name="Google Shape;564;p45"/>
          <p:cNvPicPr preferRelativeResize="0"/>
          <p:nvPr/>
        </p:nvPicPr>
        <p:blipFill rotWithShape="1">
          <a:blip r:embed="rId3">
            <a:alphaModFix/>
          </a:blip>
          <a:srcRect b="0" l="0" r="0" t="0"/>
          <a:stretch/>
        </p:blipFill>
        <p:spPr>
          <a:xfrm>
            <a:off x="0" y="0"/>
            <a:ext cx="10312780" cy="6858000"/>
          </a:xfrm>
          <a:prstGeom prst="rect">
            <a:avLst/>
          </a:prstGeom>
          <a:noFill/>
          <a:ln>
            <a:noFill/>
          </a:ln>
          <a:effectLst>
            <a:outerShdw sx="1000" rotWithShape="0" algn="ctr" dist="50800" sy="1000">
              <a:srgbClr val="000000"/>
            </a:outerShdw>
          </a:effectLst>
        </p:spPr>
      </p:pic>
      <p:sp>
        <p:nvSpPr>
          <p:cNvPr id="565" name="Google Shape;565;p45"/>
          <p:cNvSpPr txBox="1"/>
          <p:nvPr/>
        </p:nvSpPr>
        <p:spPr>
          <a:xfrm>
            <a:off x="1066618" y="4343400"/>
            <a:ext cx="7010765"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8000">
                <a:solidFill>
                  <a:srgbClr val="FFD05D"/>
                </a:solidFill>
                <a:latin typeface="Calibri"/>
                <a:ea typeface="Calibri"/>
                <a:cs typeface="Calibri"/>
                <a:sym typeface="Calibri"/>
              </a:rPr>
              <a:t>SPAM FARMING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solidFill>
                  <a:srgbClr val="FFC700"/>
                </a:solidFill>
              </a:rPr>
              <a:t>Random Teleports (</a:t>
            </a:r>
            <a:r>
              <a:rPr lang="en-US">
                <a:solidFill>
                  <a:srgbClr val="FFC700"/>
                </a:solidFill>
                <a:latin typeface="Noto Sans Symbols"/>
                <a:ea typeface="Noto Sans Symbols"/>
                <a:cs typeface="Noto Sans Symbols"/>
                <a:sym typeface="Noto Sans Symbols"/>
              </a:rPr>
              <a:t>β = 0.8</a:t>
            </a:r>
            <a:r>
              <a:rPr lang="en-US">
                <a:solidFill>
                  <a:srgbClr val="FFC700"/>
                </a:solidFill>
              </a:rPr>
              <a:t>)</a:t>
            </a:r>
            <a:endParaRPr/>
          </a:p>
        </p:txBody>
      </p:sp>
      <p:sp>
        <p:nvSpPr>
          <p:cNvPr id="176" name="Google Shape;176;p19"/>
          <p:cNvSpPr txBox="1"/>
          <p:nvPr/>
        </p:nvSpPr>
        <p:spPr>
          <a:xfrm>
            <a:off x="990600" y="4724400"/>
            <a:ext cx="796925" cy="1187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y</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    =</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m</a:t>
            </a:r>
            <a:endParaRPr/>
          </a:p>
        </p:txBody>
      </p:sp>
      <p:sp>
        <p:nvSpPr>
          <p:cNvPr id="177" name="Google Shape;177;p19"/>
          <p:cNvSpPr txBox="1"/>
          <p:nvPr/>
        </p:nvSpPr>
        <p:spPr>
          <a:xfrm>
            <a:off x="2378075" y="4759325"/>
            <a:ext cx="577402"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1/3</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1/3</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1/3</a:t>
            </a:r>
            <a:endParaRPr sz="2400">
              <a:solidFill>
                <a:schemeClr val="dk1"/>
              </a:solidFill>
              <a:latin typeface="Times New Roman"/>
              <a:ea typeface="Times New Roman"/>
              <a:cs typeface="Times New Roman"/>
              <a:sym typeface="Times New Roman"/>
            </a:endParaRPr>
          </a:p>
        </p:txBody>
      </p:sp>
      <p:sp>
        <p:nvSpPr>
          <p:cNvPr id="178" name="Google Shape;178;p19"/>
          <p:cNvSpPr txBox="1"/>
          <p:nvPr/>
        </p:nvSpPr>
        <p:spPr>
          <a:xfrm>
            <a:off x="3140075" y="4759325"/>
            <a:ext cx="723275"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0.33</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0.20</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0.46</a:t>
            </a:r>
            <a:endParaRPr sz="2400">
              <a:solidFill>
                <a:schemeClr val="dk1"/>
              </a:solidFill>
              <a:latin typeface="Times New Roman"/>
              <a:ea typeface="Times New Roman"/>
              <a:cs typeface="Times New Roman"/>
              <a:sym typeface="Times New Roman"/>
            </a:endParaRPr>
          </a:p>
        </p:txBody>
      </p:sp>
      <p:sp>
        <p:nvSpPr>
          <p:cNvPr id="179" name="Google Shape;179;p19"/>
          <p:cNvSpPr txBox="1"/>
          <p:nvPr/>
        </p:nvSpPr>
        <p:spPr>
          <a:xfrm>
            <a:off x="3978275" y="4759325"/>
            <a:ext cx="723275"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0.24</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0.20</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0.52</a:t>
            </a:r>
            <a:endParaRPr sz="2400">
              <a:solidFill>
                <a:schemeClr val="dk1"/>
              </a:solidFill>
              <a:latin typeface="Times New Roman"/>
              <a:ea typeface="Times New Roman"/>
              <a:cs typeface="Times New Roman"/>
              <a:sym typeface="Times New Roman"/>
            </a:endParaRPr>
          </a:p>
        </p:txBody>
      </p:sp>
      <p:sp>
        <p:nvSpPr>
          <p:cNvPr id="180" name="Google Shape;180;p19"/>
          <p:cNvSpPr txBox="1"/>
          <p:nvPr/>
        </p:nvSpPr>
        <p:spPr>
          <a:xfrm>
            <a:off x="4892675" y="4759325"/>
            <a:ext cx="723275"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0.26</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0.18</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0.56</a:t>
            </a:r>
            <a:endParaRPr sz="2400">
              <a:solidFill>
                <a:schemeClr val="dk1"/>
              </a:solidFill>
              <a:latin typeface="Times New Roman"/>
              <a:ea typeface="Times New Roman"/>
              <a:cs typeface="Times New Roman"/>
              <a:sym typeface="Times New Roman"/>
            </a:endParaRPr>
          </a:p>
        </p:txBody>
      </p:sp>
      <p:sp>
        <p:nvSpPr>
          <p:cNvPr id="181" name="Google Shape;181;p19"/>
          <p:cNvSpPr txBox="1"/>
          <p:nvPr/>
        </p:nvSpPr>
        <p:spPr>
          <a:xfrm>
            <a:off x="6797675" y="4759325"/>
            <a:ext cx="885179"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7/33</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5/33</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21/33</a:t>
            </a:r>
            <a:endParaRPr sz="2400">
              <a:solidFill>
                <a:schemeClr val="dk1"/>
              </a:solidFill>
              <a:latin typeface="Times New Roman"/>
              <a:ea typeface="Times New Roman"/>
              <a:cs typeface="Times New Roman"/>
              <a:sym typeface="Times New Roman"/>
            </a:endParaRPr>
          </a:p>
        </p:txBody>
      </p:sp>
      <p:sp>
        <p:nvSpPr>
          <p:cNvPr id="182" name="Google Shape;182;p19"/>
          <p:cNvSpPr txBox="1"/>
          <p:nvPr/>
        </p:nvSpPr>
        <p:spPr>
          <a:xfrm>
            <a:off x="5867400" y="5105400"/>
            <a:ext cx="56515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 .</a:t>
            </a:r>
            <a:endParaRPr/>
          </a:p>
        </p:txBody>
      </p:sp>
      <p:sp>
        <p:nvSpPr>
          <p:cNvPr id="183" name="Google Shape;183;p19"/>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4" name="Google Shape;184;p19"/>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grpSp>
        <p:nvGrpSpPr>
          <p:cNvPr id="185" name="Google Shape;185;p19"/>
          <p:cNvGrpSpPr/>
          <p:nvPr/>
        </p:nvGrpSpPr>
        <p:grpSpPr>
          <a:xfrm>
            <a:off x="-12031" y="1321352"/>
            <a:ext cx="4997291" cy="3651595"/>
            <a:chOff x="-56039" y="1251831"/>
            <a:chExt cx="4997291" cy="3651595"/>
          </a:xfrm>
        </p:grpSpPr>
        <p:cxnSp>
          <p:nvCxnSpPr>
            <p:cNvPr id="186" name="Google Shape;186;p19"/>
            <p:cNvCxnSpPr>
              <a:stCxn id="187" idx="3"/>
              <a:endCxn id="188" idx="5"/>
            </p:cNvCxnSpPr>
            <p:nvPr/>
          </p:nvCxnSpPr>
          <p:spPr>
            <a:xfrm rot="10800000">
              <a:off x="973988" y="3989053"/>
              <a:ext cx="2461200" cy="185400"/>
            </a:xfrm>
            <a:prstGeom prst="straightConnector1">
              <a:avLst/>
            </a:prstGeom>
            <a:noFill/>
            <a:ln cap="flat" cmpd="sng" w="28575">
              <a:solidFill>
                <a:srgbClr val="008000"/>
              </a:solidFill>
              <a:prstDash val="solid"/>
              <a:round/>
              <a:headEnd len="sm" w="sm" type="none"/>
              <a:tailEnd len="med" w="med" type="stealth"/>
            </a:ln>
          </p:spPr>
        </p:cxnSp>
        <p:grpSp>
          <p:nvGrpSpPr>
            <p:cNvPr id="189" name="Google Shape;189;p19"/>
            <p:cNvGrpSpPr/>
            <p:nvPr/>
          </p:nvGrpSpPr>
          <p:grpSpPr>
            <a:xfrm>
              <a:off x="505693" y="1484657"/>
              <a:ext cx="3397788" cy="2769698"/>
              <a:chOff x="5714999" y="1828764"/>
              <a:chExt cx="1544847" cy="1138764"/>
            </a:xfrm>
          </p:grpSpPr>
          <p:cxnSp>
            <p:nvCxnSpPr>
              <p:cNvPr id="190" name="Google Shape;190;p19"/>
              <p:cNvCxnSpPr>
                <a:stCxn id="191" idx="4"/>
                <a:endCxn id="188" idx="7"/>
              </p:cNvCxnSpPr>
              <p:nvPr/>
            </p:nvCxnSpPr>
            <p:spPr>
              <a:xfrm flipH="1">
                <a:off x="5927923" y="2053128"/>
                <a:ext cx="445200" cy="646800"/>
              </a:xfrm>
              <a:prstGeom prst="straightConnector1">
                <a:avLst/>
              </a:prstGeom>
              <a:noFill/>
              <a:ln cap="flat" cmpd="sng" w="28575">
                <a:solidFill>
                  <a:schemeClr val="dk1"/>
                </a:solidFill>
                <a:prstDash val="solid"/>
                <a:round/>
                <a:headEnd len="sm" w="sm" type="none"/>
                <a:tailEnd len="med" w="med" type="stealth"/>
              </a:ln>
            </p:spPr>
          </p:cxnSp>
          <p:cxnSp>
            <p:nvCxnSpPr>
              <p:cNvPr id="192" name="Google Shape;192;p19"/>
              <p:cNvCxnSpPr>
                <a:stCxn id="187" idx="0"/>
                <a:endCxn id="191" idx="5"/>
              </p:cNvCxnSpPr>
              <p:nvPr/>
            </p:nvCxnSpPr>
            <p:spPr>
              <a:xfrm rot="10800000">
                <a:off x="6461323" y="2020200"/>
                <a:ext cx="673800" cy="723000"/>
              </a:xfrm>
              <a:prstGeom prst="straightConnector1">
                <a:avLst/>
              </a:prstGeom>
              <a:noFill/>
              <a:ln cap="flat" cmpd="sng" w="28575">
                <a:solidFill>
                  <a:srgbClr val="008000"/>
                </a:solidFill>
                <a:prstDash val="solid"/>
                <a:round/>
                <a:headEnd len="sm" w="sm" type="none"/>
                <a:tailEnd len="med" w="med" type="stealth"/>
              </a:ln>
            </p:spPr>
          </p:cxnSp>
          <p:cxnSp>
            <p:nvCxnSpPr>
              <p:cNvPr id="193" name="Google Shape;193;p19"/>
              <p:cNvCxnSpPr>
                <a:stCxn id="188" idx="6"/>
                <a:endCxn id="187" idx="2"/>
              </p:cNvCxnSpPr>
              <p:nvPr/>
            </p:nvCxnSpPr>
            <p:spPr>
              <a:xfrm>
                <a:off x="5964445" y="2779164"/>
                <a:ext cx="1045800" cy="76200"/>
              </a:xfrm>
              <a:prstGeom prst="straightConnector1">
                <a:avLst/>
              </a:prstGeom>
              <a:noFill/>
              <a:ln cap="flat" cmpd="sng" w="28575">
                <a:solidFill>
                  <a:schemeClr val="dk1"/>
                </a:solidFill>
                <a:prstDash val="solid"/>
                <a:round/>
                <a:headEnd len="sm" w="sm" type="none"/>
                <a:tailEnd len="med" w="med" type="stealth"/>
              </a:ln>
            </p:spPr>
          </p:cxnSp>
          <p:cxnSp>
            <p:nvCxnSpPr>
              <p:cNvPr id="194" name="Google Shape;194;p19"/>
              <p:cNvCxnSpPr>
                <a:stCxn id="191" idx="6"/>
                <a:endCxn id="191" idx="0"/>
              </p:cNvCxnSpPr>
              <p:nvPr/>
            </p:nvCxnSpPr>
            <p:spPr>
              <a:xfrm rot="10800000">
                <a:off x="6373046" y="1828764"/>
                <a:ext cx="124800" cy="112200"/>
              </a:xfrm>
              <a:prstGeom prst="curvedConnector4">
                <a:avLst>
                  <a:gd fmla="val -1594586" name="adj1"/>
                  <a:gd fmla="val 8335" name="adj2"/>
                </a:avLst>
              </a:prstGeom>
              <a:noFill/>
              <a:ln cap="flat" cmpd="sng" w="28575">
                <a:solidFill>
                  <a:schemeClr val="dk1"/>
                </a:solidFill>
                <a:prstDash val="solid"/>
                <a:round/>
                <a:headEnd len="sm" w="sm" type="none"/>
                <a:tailEnd len="med" w="med" type="stealth"/>
              </a:ln>
            </p:spPr>
          </p:cxnSp>
          <p:sp>
            <p:nvSpPr>
              <p:cNvPr id="191" name="Google Shape;191;p19"/>
              <p:cNvSpPr/>
              <p:nvPr/>
            </p:nvSpPr>
            <p:spPr>
              <a:xfrm>
                <a:off x="6248400" y="1828800"/>
                <a:ext cx="249446" cy="224328"/>
              </a:xfrm>
              <a:prstGeom prst="ellipse">
                <a:avLst/>
              </a:prstGeom>
              <a:solidFill>
                <a:srgbClr val="FF0000"/>
              </a:solidFill>
              <a:ln>
                <a:noFill/>
              </a:ln>
              <a:effectLst>
                <a:outerShdw blurRad="45000" rotWithShape="0" dir="5400000" dist="25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y</a:t>
                </a:r>
                <a:endParaRPr b="1" sz="2800">
                  <a:solidFill>
                    <a:schemeClr val="lt1"/>
                  </a:solidFill>
                  <a:latin typeface="Arial"/>
                  <a:ea typeface="Arial"/>
                  <a:cs typeface="Arial"/>
                  <a:sym typeface="Arial"/>
                </a:endParaRPr>
              </a:p>
            </p:txBody>
          </p:sp>
          <p:sp>
            <p:nvSpPr>
              <p:cNvPr id="188" name="Google Shape;188;p19"/>
              <p:cNvSpPr/>
              <p:nvPr/>
            </p:nvSpPr>
            <p:spPr>
              <a:xfrm>
                <a:off x="5714999" y="2667000"/>
                <a:ext cx="249446" cy="224328"/>
              </a:xfrm>
              <a:prstGeom prst="ellipse">
                <a:avLst/>
              </a:prstGeom>
              <a:solidFill>
                <a:srgbClr val="FF0000"/>
              </a:solidFill>
              <a:ln>
                <a:noFill/>
              </a:ln>
              <a:effectLst>
                <a:outerShdw blurRad="45000" rotWithShape="0" dir="5400000" dist="25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a</a:t>
                </a:r>
                <a:endParaRPr b="1" sz="2800">
                  <a:solidFill>
                    <a:schemeClr val="lt1"/>
                  </a:solidFill>
                  <a:latin typeface="Arial"/>
                  <a:ea typeface="Arial"/>
                  <a:cs typeface="Arial"/>
                  <a:sym typeface="Arial"/>
                </a:endParaRPr>
              </a:p>
            </p:txBody>
          </p:sp>
          <p:sp>
            <p:nvSpPr>
              <p:cNvPr id="187" name="Google Shape;187;p19"/>
              <p:cNvSpPr/>
              <p:nvPr/>
            </p:nvSpPr>
            <p:spPr>
              <a:xfrm>
                <a:off x="7010400" y="2743200"/>
                <a:ext cx="249446" cy="224328"/>
              </a:xfrm>
              <a:prstGeom prst="ellipse">
                <a:avLst/>
              </a:prstGeom>
              <a:solidFill>
                <a:srgbClr val="FF0000"/>
              </a:solidFill>
              <a:ln>
                <a:noFill/>
              </a:ln>
              <a:effectLst>
                <a:outerShdw blurRad="45000" rotWithShape="0" dir="5400000" dist="25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m</a:t>
                </a:r>
                <a:endParaRPr b="1" sz="2800">
                  <a:solidFill>
                    <a:schemeClr val="lt1"/>
                  </a:solidFill>
                  <a:latin typeface="Arial"/>
                  <a:ea typeface="Arial"/>
                  <a:cs typeface="Arial"/>
                  <a:sym typeface="Arial"/>
                </a:endParaRPr>
              </a:p>
            </p:txBody>
          </p:sp>
        </p:grpSp>
        <p:cxnSp>
          <p:nvCxnSpPr>
            <p:cNvPr id="195" name="Google Shape;195;p19"/>
            <p:cNvCxnSpPr/>
            <p:nvPr/>
          </p:nvCxnSpPr>
          <p:spPr>
            <a:xfrm rot="10800000">
              <a:off x="3674856" y="3752272"/>
              <a:ext cx="228600" cy="228600"/>
            </a:xfrm>
            <a:prstGeom prst="curvedConnector4">
              <a:avLst>
                <a:gd fmla="val -80749" name="adj1"/>
                <a:gd fmla="val 230412" name="adj2"/>
              </a:avLst>
            </a:prstGeom>
            <a:noFill/>
            <a:ln cap="flat" cmpd="sng" w="28575">
              <a:solidFill>
                <a:schemeClr val="dk1"/>
              </a:solidFill>
              <a:prstDash val="solid"/>
              <a:round/>
              <a:headEnd len="sm" w="sm" type="none"/>
              <a:tailEnd len="med" w="med" type="stealth"/>
            </a:ln>
          </p:spPr>
        </p:cxnSp>
        <p:cxnSp>
          <p:nvCxnSpPr>
            <p:cNvPr id="196" name="Google Shape;196;p19"/>
            <p:cNvCxnSpPr>
              <a:stCxn id="191" idx="4"/>
              <a:endCxn id="187" idx="1"/>
            </p:cNvCxnSpPr>
            <p:nvPr/>
          </p:nvCxnSpPr>
          <p:spPr>
            <a:xfrm>
              <a:off x="1953193" y="2030355"/>
              <a:ext cx="1482000" cy="1758300"/>
            </a:xfrm>
            <a:prstGeom prst="straightConnector1">
              <a:avLst/>
            </a:prstGeom>
            <a:noFill/>
            <a:ln cap="flat" cmpd="sng" w="28575">
              <a:solidFill>
                <a:srgbClr val="008000"/>
              </a:solidFill>
              <a:prstDash val="solid"/>
              <a:round/>
              <a:headEnd len="sm" w="sm" type="none"/>
              <a:tailEnd len="med" w="med" type="stealth"/>
            </a:ln>
          </p:spPr>
        </p:cxnSp>
        <p:cxnSp>
          <p:nvCxnSpPr>
            <p:cNvPr id="197" name="Google Shape;197;p19"/>
            <p:cNvCxnSpPr>
              <a:stCxn id="188" idx="0"/>
              <a:endCxn id="191" idx="3"/>
            </p:cNvCxnSpPr>
            <p:nvPr/>
          </p:nvCxnSpPr>
          <p:spPr>
            <a:xfrm flipH="1" rot="10800000">
              <a:off x="780013" y="1950512"/>
              <a:ext cx="979200" cy="1572900"/>
            </a:xfrm>
            <a:prstGeom prst="straightConnector1">
              <a:avLst/>
            </a:prstGeom>
            <a:noFill/>
            <a:ln cap="flat" cmpd="sng" w="28575">
              <a:solidFill>
                <a:schemeClr val="dk1"/>
              </a:solidFill>
              <a:prstDash val="solid"/>
              <a:round/>
              <a:headEnd len="sm" w="sm" type="none"/>
              <a:tailEnd len="med" w="med" type="stealth"/>
            </a:ln>
          </p:spPr>
        </p:cxnSp>
        <p:sp>
          <p:nvSpPr>
            <p:cNvPr id="198" name="Google Shape;198;p19"/>
            <p:cNvSpPr txBox="1"/>
            <p:nvPr/>
          </p:nvSpPr>
          <p:spPr>
            <a:xfrm rot="-3464940">
              <a:off x="322925" y="2613394"/>
              <a:ext cx="141417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0.8·½+0.2·⅓ </a:t>
              </a:r>
              <a:endParaRPr/>
            </a:p>
          </p:txBody>
        </p:sp>
        <p:sp>
          <p:nvSpPr>
            <p:cNvPr id="199" name="Google Shape;199;p19"/>
            <p:cNvSpPr txBox="1"/>
            <p:nvPr/>
          </p:nvSpPr>
          <p:spPr>
            <a:xfrm rot="318447">
              <a:off x="1310742" y="3566889"/>
              <a:ext cx="141417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0.8·½+0.2·⅓ </a:t>
              </a:r>
              <a:endParaRPr/>
            </a:p>
          </p:txBody>
        </p:sp>
        <p:sp>
          <p:nvSpPr>
            <p:cNvPr id="200" name="Google Shape;200;p19"/>
            <p:cNvSpPr txBox="1"/>
            <p:nvPr/>
          </p:nvSpPr>
          <p:spPr>
            <a:xfrm rot="419834">
              <a:off x="1548646" y="4024840"/>
              <a:ext cx="90281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0.2·⅓  </a:t>
              </a:r>
              <a:endParaRPr/>
            </a:p>
          </p:txBody>
        </p:sp>
        <p:sp>
          <p:nvSpPr>
            <p:cNvPr id="201" name="Google Shape;201;p19"/>
            <p:cNvSpPr txBox="1"/>
            <p:nvPr/>
          </p:nvSpPr>
          <p:spPr>
            <a:xfrm>
              <a:off x="3709825" y="3206373"/>
              <a:ext cx="1231427"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0.8+0.2·⅓  </a:t>
              </a:r>
              <a:endParaRPr/>
            </a:p>
          </p:txBody>
        </p:sp>
        <p:sp>
          <p:nvSpPr>
            <p:cNvPr id="202" name="Google Shape;202;p19"/>
            <p:cNvSpPr txBox="1"/>
            <p:nvPr/>
          </p:nvSpPr>
          <p:spPr>
            <a:xfrm rot="2896627">
              <a:off x="2611911" y="2561674"/>
              <a:ext cx="825867"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0.2·⅓  </a:t>
              </a:r>
              <a:endParaRPr/>
            </a:p>
          </p:txBody>
        </p:sp>
        <p:sp>
          <p:nvSpPr>
            <p:cNvPr id="203" name="Google Shape;203;p19"/>
            <p:cNvSpPr txBox="1"/>
            <p:nvPr/>
          </p:nvSpPr>
          <p:spPr>
            <a:xfrm rot="2760934">
              <a:off x="2143925" y="2807717"/>
              <a:ext cx="825867"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0.2· ⅓ </a:t>
              </a:r>
              <a:endParaRPr sz="1600">
                <a:solidFill>
                  <a:schemeClr val="dk1"/>
                </a:solidFill>
                <a:latin typeface="Arial"/>
                <a:ea typeface="Arial"/>
                <a:cs typeface="Arial"/>
                <a:sym typeface="Arial"/>
              </a:endParaRPr>
            </a:p>
          </p:txBody>
        </p:sp>
        <p:sp>
          <p:nvSpPr>
            <p:cNvPr id="204" name="Google Shape;204;p19"/>
            <p:cNvSpPr txBox="1"/>
            <p:nvPr/>
          </p:nvSpPr>
          <p:spPr>
            <a:xfrm rot="2424277">
              <a:off x="-44008" y="4285547"/>
              <a:ext cx="90281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0.2· ⅓ </a:t>
              </a:r>
              <a:endParaRPr sz="1800">
                <a:solidFill>
                  <a:schemeClr val="dk1"/>
                </a:solidFill>
                <a:latin typeface="Arial"/>
                <a:ea typeface="Arial"/>
                <a:cs typeface="Arial"/>
                <a:sym typeface="Arial"/>
              </a:endParaRPr>
            </a:p>
          </p:txBody>
        </p:sp>
        <p:cxnSp>
          <p:nvCxnSpPr>
            <p:cNvPr id="205" name="Google Shape;205;p19"/>
            <p:cNvCxnSpPr>
              <a:stCxn id="188" idx="4"/>
              <a:endCxn id="188" idx="2"/>
            </p:cNvCxnSpPr>
            <p:nvPr/>
          </p:nvCxnSpPr>
          <p:spPr>
            <a:xfrm flipH="1" rot="5400000">
              <a:off x="506563" y="3795572"/>
              <a:ext cx="272700" cy="274200"/>
            </a:xfrm>
            <a:prstGeom prst="curvedConnector4">
              <a:avLst>
                <a:gd fmla="val -58312" name="adj1"/>
                <a:gd fmla="val 199376" name="adj2"/>
              </a:avLst>
            </a:prstGeom>
            <a:noFill/>
            <a:ln cap="flat" cmpd="sng" w="28575">
              <a:solidFill>
                <a:srgbClr val="008000"/>
              </a:solidFill>
              <a:prstDash val="solid"/>
              <a:round/>
              <a:headEnd len="sm" w="sm" type="none"/>
              <a:tailEnd len="med" w="med" type="stealth"/>
            </a:ln>
          </p:spPr>
        </p:cxnSp>
        <p:sp>
          <p:nvSpPr>
            <p:cNvPr id="206" name="Google Shape;206;p19"/>
            <p:cNvSpPr txBox="1"/>
            <p:nvPr/>
          </p:nvSpPr>
          <p:spPr>
            <a:xfrm>
              <a:off x="2428106" y="1251831"/>
              <a:ext cx="141417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0.8·½+0.2·⅓ </a:t>
              </a:r>
              <a:endParaRPr/>
            </a:p>
          </p:txBody>
        </p:sp>
        <p:sp>
          <p:nvSpPr>
            <p:cNvPr id="207" name="Google Shape;207;p19"/>
            <p:cNvSpPr txBox="1"/>
            <p:nvPr/>
          </p:nvSpPr>
          <p:spPr>
            <a:xfrm rot="-3464940">
              <a:off x="847089" y="2728850"/>
              <a:ext cx="141417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0.8·½+0.2·⅓ </a:t>
              </a:r>
              <a:endParaRPr/>
            </a:p>
          </p:txBody>
        </p:sp>
      </p:grpSp>
      <p:sp>
        <p:nvSpPr>
          <p:cNvPr id="208" name="Google Shape;208;p19"/>
          <p:cNvSpPr/>
          <p:nvPr/>
        </p:nvSpPr>
        <p:spPr>
          <a:xfrm>
            <a:off x="4987502" y="1630660"/>
            <a:ext cx="1371600" cy="1219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09" name="Google Shape;209;p19"/>
          <p:cNvSpPr txBox="1"/>
          <p:nvPr/>
        </p:nvSpPr>
        <p:spPr>
          <a:xfrm>
            <a:off x="4584277" y="1595735"/>
            <a:ext cx="1816523"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1/2 1/2   0</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1/2   0    0</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0   1/2   1</a:t>
            </a:r>
            <a:endParaRPr sz="2400">
              <a:solidFill>
                <a:schemeClr val="dk1"/>
              </a:solidFill>
              <a:latin typeface="Times New Roman"/>
              <a:ea typeface="Times New Roman"/>
              <a:cs typeface="Times New Roman"/>
              <a:sym typeface="Times New Roman"/>
            </a:endParaRPr>
          </a:p>
        </p:txBody>
      </p:sp>
      <p:sp>
        <p:nvSpPr>
          <p:cNvPr id="210" name="Google Shape;210;p19"/>
          <p:cNvSpPr/>
          <p:nvPr/>
        </p:nvSpPr>
        <p:spPr>
          <a:xfrm>
            <a:off x="7543800" y="1630660"/>
            <a:ext cx="1447800" cy="1219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11" name="Google Shape;211;p19"/>
          <p:cNvSpPr txBox="1"/>
          <p:nvPr/>
        </p:nvSpPr>
        <p:spPr>
          <a:xfrm>
            <a:off x="7251700" y="1595735"/>
            <a:ext cx="1733550" cy="1187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1/3 1/3 1/3</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1/3 1/3 1/3</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1/3 1/3 1/3</a:t>
            </a:r>
            <a:endParaRPr/>
          </a:p>
        </p:txBody>
      </p:sp>
      <p:sp>
        <p:nvSpPr>
          <p:cNvPr id="212" name="Google Shape;212;p19"/>
          <p:cNvSpPr/>
          <p:nvPr/>
        </p:nvSpPr>
        <p:spPr>
          <a:xfrm>
            <a:off x="5791200" y="2971800"/>
            <a:ext cx="2216150" cy="1260475"/>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13" name="Google Shape;213;p19"/>
          <p:cNvSpPr txBox="1"/>
          <p:nvPr/>
        </p:nvSpPr>
        <p:spPr>
          <a:xfrm>
            <a:off x="5387975" y="2971800"/>
            <a:ext cx="2755883"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y   7/15  7/15   1/15</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   7/15  1/15   1/15</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m  1/15  7/15  13/15</a:t>
            </a:r>
            <a:endParaRPr sz="2400">
              <a:solidFill>
                <a:schemeClr val="dk1"/>
              </a:solidFill>
              <a:latin typeface="Times New Roman"/>
              <a:ea typeface="Times New Roman"/>
              <a:cs typeface="Times New Roman"/>
              <a:sym typeface="Times New Roman"/>
            </a:endParaRPr>
          </a:p>
        </p:txBody>
      </p:sp>
      <p:sp>
        <p:nvSpPr>
          <p:cNvPr id="214" name="Google Shape;214;p19"/>
          <p:cNvSpPr txBox="1"/>
          <p:nvPr/>
        </p:nvSpPr>
        <p:spPr>
          <a:xfrm>
            <a:off x="4431877" y="1935460"/>
            <a:ext cx="608013"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orbel"/>
                <a:ea typeface="Corbel"/>
                <a:cs typeface="Corbel"/>
                <a:sym typeface="Corbel"/>
              </a:rPr>
              <a:t>0.8</a:t>
            </a:r>
            <a:endParaRPr/>
          </a:p>
        </p:txBody>
      </p:sp>
      <p:sp>
        <p:nvSpPr>
          <p:cNvPr id="215" name="Google Shape;215;p19"/>
          <p:cNvSpPr txBox="1"/>
          <p:nvPr/>
        </p:nvSpPr>
        <p:spPr>
          <a:xfrm>
            <a:off x="6689725" y="1898948"/>
            <a:ext cx="86995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orbel"/>
                <a:ea typeface="Corbel"/>
                <a:cs typeface="Corbel"/>
                <a:sym typeface="Corbel"/>
              </a:rPr>
              <a:t>+ 0.2</a:t>
            </a:r>
            <a:endParaRPr/>
          </a:p>
        </p:txBody>
      </p:sp>
      <p:sp>
        <p:nvSpPr>
          <p:cNvPr id="216" name="Google Shape;216;p19"/>
          <p:cNvSpPr txBox="1"/>
          <p:nvPr/>
        </p:nvSpPr>
        <p:spPr>
          <a:xfrm>
            <a:off x="5449707" y="1101308"/>
            <a:ext cx="441146"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008000"/>
                </a:solidFill>
                <a:latin typeface="Arial"/>
                <a:ea typeface="Arial"/>
                <a:cs typeface="Arial"/>
                <a:sym typeface="Arial"/>
              </a:rPr>
              <a:t>M</a:t>
            </a:r>
            <a:endParaRPr/>
          </a:p>
        </p:txBody>
      </p:sp>
      <p:sp>
        <p:nvSpPr>
          <p:cNvPr id="217" name="Google Shape;217;p19"/>
          <p:cNvSpPr txBox="1"/>
          <p:nvPr/>
        </p:nvSpPr>
        <p:spPr>
          <a:xfrm>
            <a:off x="7620000" y="1062335"/>
            <a:ext cx="127791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008000"/>
                </a:solidFill>
                <a:latin typeface="Arial"/>
                <a:ea typeface="Arial"/>
                <a:cs typeface="Arial"/>
                <a:sym typeface="Arial"/>
              </a:rPr>
              <a:t>[1/N]</a:t>
            </a:r>
            <a:r>
              <a:rPr b="1" baseline="-25000" lang="en-US" sz="2400">
                <a:solidFill>
                  <a:srgbClr val="008000"/>
                </a:solidFill>
                <a:latin typeface="Arial"/>
                <a:ea typeface="Arial"/>
                <a:cs typeface="Arial"/>
                <a:sym typeface="Arial"/>
              </a:rPr>
              <a:t>NxN</a:t>
            </a:r>
            <a:endParaRPr b="1" baseline="-25000" sz="2400">
              <a:solidFill>
                <a:srgbClr val="008000"/>
              </a:solidFill>
              <a:latin typeface="Arial"/>
              <a:ea typeface="Arial"/>
              <a:cs typeface="Arial"/>
              <a:sym typeface="Arial"/>
            </a:endParaRPr>
          </a:p>
        </p:txBody>
      </p:sp>
      <p:sp>
        <p:nvSpPr>
          <p:cNvPr id="218" name="Google Shape;218;p19"/>
          <p:cNvSpPr txBox="1"/>
          <p:nvPr/>
        </p:nvSpPr>
        <p:spPr>
          <a:xfrm>
            <a:off x="6836316" y="4308475"/>
            <a:ext cx="40748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008000"/>
                </a:solidFill>
                <a:latin typeface="Arial"/>
                <a:ea typeface="Arial"/>
                <a:cs typeface="Arial"/>
                <a:sym typeface="Arial"/>
              </a:rPr>
              <a:t>A</a:t>
            </a:r>
            <a:endParaRPr/>
          </a:p>
        </p:txBody>
      </p:sp>
      <p:sp>
        <p:nvSpPr>
          <p:cNvPr id="219" name="Google Shape;219;p19"/>
          <p:cNvSpPr txBox="1"/>
          <p:nvPr/>
        </p:nvSpPr>
        <p:spPr>
          <a:xfrm>
            <a:off x="1043122" y="5962702"/>
            <a:ext cx="1898533"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008000"/>
                </a:solidFill>
                <a:latin typeface="Arial"/>
                <a:ea typeface="Arial"/>
                <a:cs typeface="Arial"/>
                <a:sym typeface="Arial"/>
              </a:rPr>
              <a:t>r   =             A r</a:t>
            </a:r>
            <a:endParaRPr/>
          </a:p>
        </p:txBody>
      </p:sp>
      <p:sp>
        <p:nvSpPr>
          <p:cNvPr id="220" name="Google Shape;220;p19"/>
          <p:cNvSpPr/>
          <p:nvPr/>
        </p:nvSpPr>
        <p:spPr>
          <a:xfrm>
            <a:off x="3810000" y="6015155"/>
            <a:ext cx="4876800" cy="690445"/>
          </a:xfrm>
          <a:prstGeom prst="rect">
            <a:avLst/>
          </a:prstGeom>
          <a:blipFill rotWithShape="1">
            <a:blip r:embed="rId3">
              <a:alphaModFix/>
            </a:blip>
            <a:stretch>
              <a:fillRect b="-884" l="-1873"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orbel"/>
                <a:ea typeface="Corbel"/>
                <a:cs typeface="Corbel"/>
                <a:sym typeface="Corbe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par>
                                <p:cTn fill="hold" nodeType="with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cxnSp>
        <p:nvCxnSpPr>
          <p:cNvPr id="570" name="Google Shape;570;p46"/>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571" name="Google Shape;571;p46"/>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572" name="Google Shape;572;p46"/>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573" name="Google Shape;573;p46"/>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574" name="Google Shape;574;p46"/>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Google vs. Spammers: Round 2!</a:t>
            </a:r>
            <a:endParaRPr/>
          </a:p>
        </p:txBody>
      </p:sp>
      <p:sp>
        <p:nvSpPr>
          <p:cNvPr id="575" name="Google Shape;575;p46"/>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Autofit/>
          </a:bodyPr>
          <a:lstStyle/>
          <a:p>
            <a:pPr indent="-320040" lvl="0" marL="438912" rtl="0" algn="l">
              <a:spcBef>
                <a:spcPts val="0"/>
              </a:spcBef>
              <a:spcAft>
                <a:spcPts val="0"/>
              </a:spcAft>
              <a:buSzPts val="2560"/>
              <a:buChar char="◼"/>
            </a:pPr>
            <a:r>
              <a:rPr lang="en-US"/>
              <a:t>Once Google became the dominant search engine, spammers began to work out ways to fool Google</a:t>
            </a:r>
            <a:endParaRPr/>
          </a:p>
          <a:p>
            <a:pPr indent="-68579" lvl="8" marL="2231136" rtl="0" algn="l">
              <a:spcBef>
                <a:spcPts val="360"/>
              </a:spcBef>
              <a:spcAft>
                <a:spcPts val="0"/>
              </a:spcAft>
              <a:buSzPts val="1800"/>
              <a:buNone/>
            </a:pPr>
            <a:r>
              <a:t/>
            </a:r>
            <a:endParaRPr/>
          </a:p>
          <a:p>
            <a:pPr indent="-320040" lvl="0" marL="438912" rtl="0" algn="l">
              <a:spcBef>
                <a:spcPts val="0"/>
              </a:spcBef>
              <a:spcAft>
                <a:spcPts val="0"/>
              </a:spcAft>
              <a:buSzPts val="2560"/>
              <a:buChar char="◼"/>
            </a:pPr>
            <a:r>
              <a:rPr b="1" lang="en-US">
                <a:solidFill>
                  <a:srgbClr val="D60093"/>
                </a:solidFill>
              </a:rPr>
              <a:t>Spam farms</a:t>
            </a:r>
            <a:r>
              <a:rPr lang="en-US">
                <a:solidFill>
                  <a:srgbClr val="D60093"/>
                </a:solidFill>
              </a:rPr>
              <a:t> </a:t>
            </a:r>
            <a:r>
              <a:rPr lang="en-US"/>
              <a:t>were developed to concentrate PageRank on a single page</a:t>
            </a:r>
            <a:endParaRPr/>
          </a:p>
          <a:p>
            <a:pPr indent="-68579" lvl="8" marL="2231136" rtl="0" algn="l">
              <a:spcBef>
                <a:spcPts val="360"/>
              </a:spcBef>
              <a:spcAft>
                <a:spcPts val="0"/>
              </a:spcAft>
              <a:buSzPts val="1800"/>
              <a:buNone/>
            </a:pPr>
            <a:r>
              <a:t/>
            </a:r>
            <a:endParaRPr b="1">
              <a:solidFill>
                <a:srgbClr val="0000FF"/>
              </a:solidFill>
            </a:endParaRPr>
          </a:p>
          <a:p>
            <a:pPr indent="-320040" lvl="0" marL="438912" rtl="0" algn="l">
              <a:spcBef>
                <a:spcPts val="0"/>
              </a:spcBef>
              <a:spcAft>
                <a:spcPts val="0"/>
              </a:spcAft>
              <a:buSzPts val="2560"/>
              <a:buChar char="◼"/>
            </a:pPr>
            <a:r>
              <a:rPr b="1" lang="en-US">
                <a:solidFill>
                  <a:srgbClr val="0000FF"/>
                </a:solidFill>
              </a:rPr>
              <a:t>Link spam:</a:t>
            </a:r>
            <a:endParaRPr/>
          </a:p>
          <a:p>
            <a:pPr indent="-274319" lvl="1" marL="731520" rtl="0" algn="l">
              <a:spcBef>
                <a:spcPts val="560"/>
              </a:spcBef>
              <a:spcAft>
                <a:spcPts val="0"/>
              </a:spcAft>
              <a:buSzPts val="2800"/>
              <a:buChar char="▪"/>
            </a:pPr>
            <a:r>
              <a:rPr lang="en-US"/>
              <a:t>Creating link structures that  </a:t>
            </a:r>
            <a:br>
              <a:rPr lang="en-US"/>
            </a:br>
            <a:r>
              <a:rPr lang="en-US"/>
              <a:t>boost PageRank of a particular </a:t>
            </a:r>
            <a:br>
              <a:rPr lang="en-US"/>
            </a:br>
            <a:r>
              <a:rPr lang="en-US"/>
              <a:t>page</a:t>
            </a:r>
            <a:endParaRPr/>
          </a:p>
          <a:p>
            <a:pPr indent="-96519" lvl="1" marL="731520" rtl="0" algn="l">
              <a:spcBef>
                <a:spcPts val="560"/>
              </a:spcBef>
              <a:spcAft>
                <a:spcPts val="0"/>
              </a:spcAft>
              <a:buSzPts val="2800"/>
              <a:buNone/>
            </a:pPr>
            <a:r>
              <a:t/>
            </a:r>
            <a:endParaRPr b="1">
              <a:solidFill>
                <a:schemeClr val="accent3"/>
              </a:solidFill>
            </a:endParaRPr>
          </a:p>
          <a:p>
            <a:pPr indent="-157480" lvl="0" marL="438912" rtl="0" algn="l">
              <a:spcBef>
                <a:spcPts val="0"/>
              </a:spcBef>
              <a:spcAft>
                <a:spcPts val="0"/>
              </a:spcAft>
              <a:buSzPts val="2560"/>
              <a:buNone/>
            </a:pPr>
            <a:r>
              <a:t/>
            </a:r>
            <a:endParaRPr/>
          </a:p>
        </p:txBody>
      </p:sp>
      <p:sp>
        <p:nvSpPr>
          <p:cNvPr id="576" name="Google Shape;576;p46"/>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577" name="Google Shape;577;p46"/>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78" name="Google Shape;578;p46"/>
          <p:cNvPicPr preferRelativeResize="0"/>
          <p:nvPr/>
        </p:nvPicPr>
        <p:blipFill rotWithShape="1">
          <a:blip r:embed="rId3">
            <a:alphaModFix/>
          </a:blip>
          <a:srcRect b="0" l="0" r="0" t="0"/>
          <a:stretch/>
        </p:blipFill>
        <p:spPr>
          <a:xfrm>
            <a:off x="6248400" y="4378352"/>
            <a:ext cx="2743200" cy="217484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cxnSp>
        <p:nvCxnSpPr>
          <p:cNvPr id="583" name="Google Shape;583;p47"/>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584" name="Google Shape;584;p47"/>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585" name="Google Shape;585;p47"/>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586" name="Google Shape;586;p47"/>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587" name="Google Shape;587;p47"/>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Link Spamming</a:t>
            </a:r>
            <a:endParaRPr/>
          </a:p>
        </p:txBody>
      </p:sp>
      <p:sp>
        <p:nvSpPr>
          <p:cNvPr id="588" name="Google Shape;588;p47"/>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Autofit/>
          </a:bodyPr>
          <a:lstStyle/>
          <a:p>
            <a:pPr indent="-320040" lvl="0" marL="438912" rtl="0" algn="l">
              <a:spcBef>
                <a:spcPts val="0"/>
              </a:spcBef>
              <a:spcAft>
                <a:spcPts val="0"/>
              </a:spcAft>
              <a:buSzPts val="2560"/>
              <a:buChar char="◼"/>
            </a:pPr>
            <a:r>
              <a:rPr b="1" lang="en-US">
                <a:solidFill>
                  <a:srgbClr val="008000"/>
                </a:solidFill>
              </a:rPr>
              <a:t>Three kinds of web pages from a </a:t>
            </a:r>
            <a:br>
              <a:rPr b="1" lang="en-US">
                <a:solidFill>
                  <a:srgbClr val="008000"/>
                </a:solidFill>
              </a:rPr>
            </a:br>
            <a:r>
              <a:rPr b="1" lang="en-US">
                <a:solidFill>
                  <a:srgbClr val="008000"/>
                </a:solidFill>
              </a:rPr>
              <a:t>spammer’s point of view</a:t>
            </a:r>
            <a:endParaRPr b="1">
              <a:solidFill>
                <a:srgbClr val="008000"/>
              </a:solidFill>
            </a:endParaRPr>
          </a:p>
          <a:p>
            <a:pPr indent="-274319" lvl="1" marL="731520" rtl="0" algn="l">
              <a:spcBef>
                <a:spcPts val="560"/>
              </a:spcBef>
              <a:spcAft>
                <a:spcPts val="0"/>
              </a:spcAft>
              <a:buSzPts val="2800"/>
              <a:buChar char="▪"/>
            </a:pPr>
            <a:r>
              <a:rPr b="1" lang="en-US">
                <a:solidFill>
                  <a:srgbClr val="0000FF"/>
                </a:solidFill>
              </a:rPr>
              <a:t>Inaccessible pages</a:t>
            </a:r>
            <a:endParaRPr/>
          </a:p>
          <a:p>
            <a:pPr indent="-274319" lvl="1" marL="731520" rtl="0" algn="l">
              <a:spcBef>
                <a:spcPts val="560"/>
              </a:spcBef>
              <a:spcAft>
                <a:spcPts val="0"/>
              </a:spcAft>
              <a:buSzPts val="2800"/>
              <a:buChar char="▪"/>
            </a:pPr>
            <a:r>
              <a:rPr b="1" lang="en-US">
                <a:solidFill>
                  <a:srgbClr val="D60093"/>
                </a:solidFill>
              </a:rPr>
              <a:t>Accessible pages</a:t>
            </a:r>
            <a:endParaRPr b="1">
              <a:solidFill>
                <a:srgbClr val="D60093"/>
              </a:solidFill>
            </a:endParaRPr>
          </a:p>
          <a:p>
            <a:pPr indent="-228600" lvl="2" marL="996696" rtl="0" algn="l">
              <a:spcBef>
                <a:spcPts val="480"/>
              </a:spcBef>
              <a:spcAft>
                <a:spcPts val="0"/>
              </a:spcAft>
              <a:buSzPts val="2400"/>
              <a:buChar char="▪"/>
            </a:pPr>
            <a:r>
              <a:rPr lang="en-US"/>
              <a:t>e.g., blog comments pages</a:t>
            </a:r>
            <a:endParaRPr/>
          </a:p>
          <a:p>
            <a:pPr indent="-228600" lvl="2" marL="996696" rtl="0" algn="l">
              <a:spcBef>
                <a:spcPts val="480"/>
              </a:spcBef>
              <a:spcAft>
                <a:spcPts val="0"/>
              </a:spcAft>
              <a:buSzPts val="2400"/>
              <a:buChar char="▪"/>
            </a:pPr>
            <a:r>
              <a:rPr lang="en-US"/>
              <a:t>spammer can post links to his pages</a:t>
            </a:r>
            <a:endParaRPr/>
          </a:p>
          <a:p>
            <a:pPr indent="-274319" lvl="1" marL="731520" rtl="0" algn="l">
              <a:spcBef>
                <a:spcPts val="560"/>
              </a:spcBef>
              <a:spcAft>
                <a:spcPts val="0"/>
              </a:spcAft>
              <a:buSzPts val="2800"/>
              <a:buChar char="▪"/>
            </a:pPr>
            <a:r>
              <a:rPr b="1" lang="en-US">
                <a:solidFill>
                  <a:srgbClr val="0000FF"/>
                </a:solidFill>
              </a:rPr>
              <a:t>Owned pages</a:t>
            </a:r>
            <a:endParaRPr b="1">
              <a:solidFill>
                <a:srgbClr val="0000FF"/>
              </a:solidFill>
            </a:endParaRPr>
          </a:p>
          <a:p>
            <a:pPr indent="-228600" lvl="2" marL="996696" rtl="0" algn="l">
              <a:spcBef>
                <a:spcPts val="480"/>
              </a:spcBef>
              <a:spcAft>
                <a:spcPts val="0"/>
              </a:spcAft>
              <a:buSzPts val="2400"/>
              <a:buChar char="▪"/>
            </a:pPr>
            <a:r>
              <a:rPr lang="en-US"/>
              <a:t>Completely controlled by spammer</a:t>
            </a:r>
            <a:endParaRPr/>
          </a:p>
          <a:p>
            <a:pPr indent="-228600" lvl="2" marL="996696" rtl="0" algn="l">
              <a:spcBef>
                <a:spcPts val="480"/>
              </a:spcBef>
              <a:spcAft>
                <a:spcPts val="0"/>
              </a:spcAft>
              <a:buSzPts val="2400"/>
              <a:buChar char="▪"/>
            </a:pPr>
            <a:r>
              <a:rPr lang="en-US"/>
              <a:t>May span multiple domain names</a:t>
            </a:r>
            <a:endParaRPr/>
          </a:p>
        </p:txBody>
      </p:sp>
      <p:sp>
        <p:nvSpPr>
          <p:cNvPr id="589" name="Google Shape;589;p47"/>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90" name="Google Shape;590;p47"/>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cxnSp>
        <p:nvCxnSpPr>
          <p:cNvPr id="595" name="Google Shape;595;p48"/>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596" name="Google Shape;596;p48"/>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597" name="Google Shape;597;p48"/>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598" name="Google Shape;598;p48"/>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599" name="Google Shape;599;p48"/>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Link Farms</a:t>
            </a:r>
            <a:endParaRPr/>
          </a:p>
        </p:txBody>
      </p:sp>
      <p:sp>
        <p:nvSpPr>
          <p:cNvPr id="600" name="Google Shape;600;p48"/>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Autofit/>
          </a:bodyPr>
          <a:lstStyle/>
          <a:p>
            <a:pPr indent="-320040" lvl="0" marL="438912" rtl="0" algn="l">
              <a:spcBef>
                <a:spcPts val="0"/>
              </a:spcBef>
              <a:spcAft>
                <a:spcPts val="0"/>
              </a:spcAft>
              <a:buSzPts val="2560"/>
              <a:buChar char="◼"/>
            </a:pPr>
            <a:r>
              <a:rPr b="1" lang="en-US">
                <a:solidFill>
                  <a:srgbClr val="0000FF"/>
                </a:solidFill>
              </a:rPr>
              <a:t>Spammer’s goal:</a:t>
            </a:r>
            <a:endParaRPr b="1">
              <a:solidFill>
                <a:srgbClr val="0000FF"/>
              </a:solidFill>
            </a:endParaRPr>
          </a:p>
          <a:p>
            <a:pPr indent="-274319" lvl="1" marL="731520" rtl="0" algn="l">
              <a:spcBef>
                <a:spcPts val="560"/>
              </a:spcBef>
              <a:spcAft>
                <a:spcPts val="0"/>
              </a:spcAft>
              <a:buSzPts val="2800"/>
              <a:buChar char="▪"/>
            </a:pPr>
            <a:r>
              <a:rPr lang="en-US"/>
              <a:t>Maximize the PageRank of target page </a:t>
            </a:r>
            <a:r>
              <a:rPr b="1" i="1" lang="en-US"/>
              <a:t>t</a:t>
            </a:r>
            <a:endParaRPr/>
          </a:p>
          <a:p>
            <a:pPr indent="-55880" lvl="5" marL="1627632" rtl="0" algn="l">
              <a:spcBef>
                <a:spcPts val="400"/>
              </a:spcBef>
              <a:spcAft>
                <a:spcPts val="0"/>
              </a:spcAft>
              <a:buSzPts val="2000"/>
              <a:buNone/>
            </a:pPr>
            <a:r>
              <a:t/>
            </a:r>
            <a:endParaRPr/>
          </a:p>
          <a:p>
            <a:pPr indent="-320040" lvl="0" marL="438912" rtl="0" algn="l">
              <a:spcBef>
                <a:spcPts val="0"/>
              </a:spcBef>
              <a:spcAft>
                <a:spcPts val="0"/>
              </a:spcAft>
              <a:buSzPts val="2560"/>
              <a:buChar char="◼"/>
            </a:pPr>
            <a:r>
              <a:rPr b="1" lang="en-US">
                <a:solidFill>
                  <a:srgbClr val="D60093"/>
                </a:solidFill>
              </a:rPr>
              <a:t>Technique:</a:t>
            </a:r>
            <a:endParaRPr b="1">
              <a:solidFill>
                <a:srgbClr val="D60093"/>
              </a:solidFill>
            </a:endParaRPr>
          </a:p>
          <a:p>
            <a:pPr indent="-274319" lvl="1" marL="731520" rtl="0" algn="l">
              <a:spcBef>
                <a:spcPts val="560"/>
              </a:spcBef>
              <a:spcAft>
                <a:spcPts val="0"/>
              </a:spcAft>
              <a:buSzPts val="2800"/>
              <a:buChar char="▪"/>
            </a:pPr>
            <a:r>
              <a:rPr lang="en-US"/>
              <a:t>Get as many links from accessible pages as possible to target page </a:t>
            </a:r>
            <a:r>
              <a:rPr b="1" i="1" lang="en-US"/>
              <a:t>t</a:t>
            </a:r>
            <a:endParaRPr/>
          </a:p>
          <a:p>
            <a:pPr indent="-274319" lvl="1" marL="731520" rtl="0" algn="l">
              <a:spcBef>
                <a:spcPts val="560"/>
              </a:spcBef>
              <a:spcAft>
                <a:spcPts val="0"/>
              </a:spcAft>
              <a:buSzPts val="2800"/>
              <a:buChar char="▪"/>
            </a:pPr>
            <a:r>
              <a:rPr lang="en-US"/>
              <a:t>Construct “link farm” to get PageRank </a:t>
            </a:r>
            <a:br>
              <a:rPr lang="en-US"/>
            </a:br>
            <a:r>
              <a:rPr lang="en-US"/>
              <a:t>multiplier effect</a:t>
            </a:r>
            <a:endParaRPr/>
          </a:p>
          <a:p>
            <a:pPr indent="-96519" lvl="1" marL="731520" rtl="0" algn="l">
              <a:spcBef>
                <a:spcPts val="560"/>
              </a:spcBef>
              <a:spcAft>
                <a:spcPts val="0"/>
              </a:spcAft>
              <a:buSzPts val="2800"/>
              <a:buNone/>
            </a:pPr>
            <a:r>
              <a:t/>
            </a:r>
            <a:endParaRPr/>
          </a:p>
        </p:txBody>
      </p:sp>
      <p:sp>
        <p:nvSpPr>
          <p:cNvPr id="601" name="Google Shape;601;p48"/>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02" name="Google Shape;602;p48"/>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6" name="Shape 606"/>
        <p:cNvGrpSpPr/>
        <p:nvPr/>
      </p:nvGrpSpPr>
      <p:grpSpPr>
        <a:xfrm>
          <a:off x="0" y="0"/>
          <a:ext cx="0" cy="0"/>
          <a:chOff x="0" y="0"/>
          <a:chExt cx="0" cy="0"/>
        </a:xfrm>
      </p:grpSpPr>
      <p:cxnSp>
        <p:nvCxnSpPr>
          <p:cNvPr id="607" name="Google Shape;607;p49"/>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608" name="Google Shape;608;p49"/>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609" name="Google Shape;609;p49"/>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610" name="Google Shape;610;p49"/>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611" name="Google Shape;611;p49"/>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Link Farms</a:t>
            </a:r>
            <a:endParaRPr/>
          </a:p>
        </p:txBody>
      </p:sp>
      <p:grpSp>
        <p:nvGrpSpPr>
          <p:cNvPr id="612" name="Google Shape;612;p49"/>
          <p:cNvGrpSpPr/>
          <p:nvPr/>
        </p:nvGrpSpPr>
        <p:grpSpPr>
          <a:xfrm>
            <a:off x="631825" y="1454150"/>
            <a:ext cx="7064375" cy="3575050"/>
            <a:chOff x="631825" y="1454150"/>
            <a:chExt cx="7064375" cy="3575050"/>
          </a:xfrm>
        </p:grpSpPr>
        <p:sp>
          <p:nvSpPr>
            <p:cNvPr id="613" name="Google Shape;613;p49"/>
            <p:cNvSpPr/>
            <p:nvPr/>
          </p:nvSpPr>
          <p:spPr>
            <a:xfrm>
              <a:off x="631825" y="1809750"/>
              <a:ext cx="2438400" cy="1276350"/>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solidFill>
              <a:srgbClr val="00B0F0"/>
            </a:solidFill>
            <a:ln cap="flat" cmpd="sng" w="9525">
              <a:solidFill>
                <a:srgbClr val="000000"/>
              </a:solidFill>
              <a:prstDash val="solid"/>
              <a:miter lim="800000"/>
              <a:headEnd len="sm" w="sm" type="none"/>
              <a:tailEnd len="sm" w="sm" type="none"/>
            </a:ln>
            <a:effectLst>
              <a:outerShdw rotWithShape="0" algn="ctr" dir="2700000" dist="107763">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a:p>
              <a:pPr indent="0" lvl="0" marL="0" marR="0" rtl="0" algn="l">
                <a:spcBef>
                  <a:spcPts val="0"/>
                </a:spcBef>
                <a:spcAft>
                  <a:spcPts val="0"/>
                </a:spcAft>
                <a:buNone/>
              </a:pPr>
              <a:r>
                <a:rPr lang="en-US" sz="1800">
                  <a:solidFill>
                    <a:schemeClr val="lt1"/>
                  </a:solidFill>
                  <a:latin typeface="Verdana"/>
                  <a:ea typeface="Verdana"/>
                  <a:cs typeface="Verdana"/>
                  <a:sym typeface="Verdana"/>
                </a:rPr>
                <a:t>Inaccessible</a:t>
              </a:r>
              <a:endParaRPr sz="1800">
                <a:solidFill>
                  <a:schemeClr val="lt1"/>
                </a:solidFill>
                <a:latin typeface="Verdana"/>
                <a:ea typeface="Verdana"/>
                <a:cs typeface="Verdana"/>
                <a:sym typeface="Verdana"/>
              </a:endParaRPr>
            </a:p>
          </p:txBody>
        </p:sp>
        <p:sp>
          <p:nvSpPr>
            <p:cNvPr id="614" name="Google Shape;614;p49"/>
            <p:cNvSpPr/>
            <p:nvPr/>
          </p:nvSpPr>
          <p:spPr>
            <a:xfrm>
              <a:off x="3962400" y="1828800"/>
              <a:ext cx="1143000" cy="3200400"/>
            </a:xfrm>
            <a:prstGeom prst="ellipse">
              <a:avLst/>
            </a:prstGeom>
            <a:noFill/>
            <a:ln cap="flat" cmpd="sng" w="9525">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615" name="Google Shape;615;p49"/>
            <p:cNvSpPr/>
            <p:nvPr/>
          </p:nvSpPr>
          <p:spPr>
            <a:xfrm>
              <a:off x="5724556" y="3241360"/>
              <a:ext cx="274320" cy="274320"/>
            </a:xfrm>
            <a:prstGeom prst="ellipse">
              <a:avLst/>
            </a:prstGeom>
            <a:solidFill>
              <a:srgbClr val="008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616" name="Google Shape;616;p49"/>
            <p:cNvSpPr/>
            <p:nvPr/>
          </p:nvSpPr>
          <p:spPr>
            <a:xfrm>
              <a:off x="6877685" y="2416175"/>
              <a:ext cx="182880" cy="18288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617" name="Google Shape;617;p49"/>
            <p:cNvSpPr/>
            <p:nvPr/>
          </p:nvSpPr>
          <p:spPr>
            <a:xfrm>
              <a:off x="6877685" y="2911475"/>
              <a:ext cx="182880" cy="18288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618" name="Google Shape;618;p49"/>
            <p:cNvSpPr/>
            <p:nvPr/>
          </p:nvSpPr>
          <p:spPr>
            <a:xfrm>
              <a:off x="6877685" y="3406775"/>
              <a:ext cx="182880" cy="18288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619" name="Google Shape;619;p49"/>
            <p:cNvSpPr/>
            <p:nvPr/>
          </p:nvSpPr>
          <p:spPr>
            <a:xfrm>
              <a:off x="6877685" y="3902075"/>
              <a:ext cx="182880" cy="18288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620" name="Google Shape;620;p49"/>
            <p:cNvSpPr/>
            <p:nvPr/>
          </p:nvSpPr>
          <p:spPr>
            <a:xfrm>
              <a:off x="6877685" y="4397375"/>
              <a:ext cx="182880" cy="18288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621" name="Google Shape;621;p49"/>
            <p:cNvSpPr/>
            <p:nvPr/>
          </p:nvSpPr>
          <p:spPr>
            <a:xfrm>
              <a:off x="5486400" y="1981200"/>
              <a:ext cx="2209800" cy="2895600"/>
            </a:xfrm>
            <a:prstGeom prst="ellipse">
              <a:avLst/>
            </a:prstGeom>
            <a:noFill/>
            <a:ln cap="flat" cmpd="sng" w="9525">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cxnSp>
          <p:nvCxnSpPr>
            <p:cNvPr id="622" name="Google Shape;622;p49"/>
            <p:cNvCxnSpPr/>
            <p:nvPr/>
          </p:nvCxnSpPr>
          <p:spPr>
            <a:xfrm>
              <a:off x="4500563" y="2224088"/>
              <a:ext cx="1214438" cy="1052513"/>
            </a:xfrm>
            <a:prstGeom prst="straightConnector1">
              <a:avLst/>
            </a:prstGeom>
            <a:noFill/>
            <a:ln cap="flat" cmpd="sng" w="19050">
              <a:solidFill>
                <a:schemeClr val="dk1"/>
              </a:solidFill>
              <a:prstDash val="solid"/>
              <a:round/>
              <a:headEnd len="med" w="med" type="none"/>
              <a:tailEnd len="med" w="med" type="triangle"/>
            </a:ln>
          </p:spPr>
        </p:cxnSp>
        <p:cxnSp>
          <p:nvCxnSpPr>
            <p:cNvPr id="623" name="Google Shape;623;p49"/>
            <p:cNvCxnSpPr/>
            <p:nvPr/>
          </p:nvCxnSpPr>
          <p:spPr>
            <a:xfrm>
              <a:off x="4572000" y="2819400"/>
              <a:ext cx="1066800" cy="533400"/>
            </a:xfrm>
            <a:prstGeom prst="straightConnector1">
              <a:avLst/>
            </a:prstGeom>
            <a:noFill/>
            <a:ln cap="flat" cmpd="sng" w="19050">
              <a:solidFill>
                <a:schemeClr val="dk1"/>
              </a:solidFill>
              <a:prstDash val="solid"/>
              <a:round/>
              <a:headEnd len="med" w="med" type="none"/>
              <a:tailEnd len="med" w="med" type="triangle"/>
            </a:ln>
          </p:spPr>
        </p:cxnSp>
        <p:cxnSp>
          <p:nvCxnSpPr>
            <p:cNvPr id="624" name="Google Shape;624;p49"/>
            <p:cNvCxnSpPr/>
            <p:nvPr/>
          </p:nvCxnSpPr>
          <p:spPr>
            <a:xfrm flipH="1" rot="10800000">
              <a:off x="4572000" y="3505200"/>
              <a:ext cx="1143000" cy="457200"/>
            </a:xfrm>
            <a:prstGeom prst="straightConnector1">
              <a:avLst/>
            </a:prstGeom>
            <a:noFill/>
            <a:ln cap="flat" cmpd="sng" w="19050">
              <a:solidFill>
                <a:schemeClr val="dk1"/>
              </a:solidFill>
              <a:prstDash val="solid"/>
              <a:round/>
              <a:headEnd len="med" w="med" type="none"/>
              <a:tailEnd len="med" w="med" type="triangle"/>
            </a:ln>
          </p:spPr>
        </p:cxnSp>
        <p:cxnSp>
          <p:nvCxnSpPr>
            <p:cNvPr id="625" name="Google Shape;625;p49"/>
            <p:cNvCxnSpPr/>
            <p:nvPr/>
          </p:nvCxnSpPr>
          <p:spPr>
            <a:xfrm flipH="1" rot="10800000">
              <a:off x="4572000" y="3589654"/>
              <a:ext cx="1193006" cy="906145"/>
            </a:xfrm>
            <a:prstGeom prst="straightConnector1">
              <a:avLst/>
            </a:prstGeom>
            <a:noFill/>
            <a:ln cap="flat" cmpd="sng" w="19050">
              <a:solidFill>
                <a:schemeClr val="dk1"/>
              </a:solidFill>
              <a:prstDash val="solid"/>
              <a:round/>
              <a:headEnd len="med" w="med" type="none"/>
              <a:tailEnd len="med" w="med" type="triangle"/>
            </a:ln>
          </p:spPr>
        </p:cxnSp>
        <p:cxnSp>
          <p:nvCxnSpPr>
            <p:cNvPr id="626" name="Google Shape;626;p49"/>
            <p:cNvCxnSpPr/>
            <p:nvPr/>
          </p:nvCxnSpPr>
          <p:spPr>
            <a:xfrm flipH="1" rot="10800000">
              <a:off x="4572000" y="3429000"/>
              <a:ext cx="1066800" cy="76200"/>
            </a:xfrm>
            <a:prstGeom prst="straightConnector1">
              <a:avLst/>
            </a:prstGeom>
            <a:noFill/>
            <a:ln cap="flat" cmpd="sng" w="19050">
              <a:solidFill>
                <a:schemeClr val="dk1"/>
              </a:solidFill>
              <a:prstDash val="solid"/>
              <a:round/>
              <a:headEnd len="med" w="med" type="none"/>
              <a:tailEnd len="med" w="med" type="triangle"/>
            </a:ln>
          </p:spPr>
        </p:cxnSp>
        <p:cxnSp>
          <p:nvCxnSpPr>
            <p:cNvPr id="627" name="Google Shape;627;p49"/>
            <p:cNvCxnSpPr/>
            <p:nvPr/>
          </p:nvCxnSpPr>
          <p:spPr>
            <a:xfrm flipH="1" rot="10800000">
              <a:off x="5998875" y="2507615"/>
              <a:ext cx="878809" cy="733744"/>
            </a:xfrm>
            <a:prstGeom prst="straightConnector1">
              <a:avLst/>
            </a:prstGeom>
            <a:noFill/>
            <a:ln cap="flat" cmpd="sng" w="19050">
              <a:solidFill>
                <a:schemeClr val="dk1"/>
              </a:solidFill>
              <a:prstDash val="solid"/>
              <a:round/>
              <a:headEnd len="med" w="med" type="triangle"/>
              <a:tailEnd len="med" w="med" type="triangle"/>
            </a:ln>
          </p:spPr>
        </p:cxnSp>
        <p:cxnSp>
          <p:nvCxnSpPr>
            <p:cNvPr id="628" name="Google Shape;628;p49"/>
            <p:cNvCxnSpPr/>
            <p:nvPr/>
          </p:nvCxnSpPr>
          <p:spPr>
            <a:xfrm>
              <a:off x="6070599" y="3444875"/>
              <a:ext cx="807085" cy="53340"/>
            </a:xfrm>
            <a:prstGeom prst="straightConnector1">
              <a:avLst/>
            </a:prstGeom>
            <a:noFill/>
            <a:ln cap="flat" cmpd="sng" w="19050">
              <a:solidFill>
                <a:schemeClr val="dk1"/>
              </a:solidFill>
              <a:prstDash val="solid"/>
              <a:round/>
              <a:headEnd len="med" w="med" type="triangle"/>
              <a:tailEnd len="med" w="med" type="triangle"/>
            </a:ln>
          </p:spPr>
        </p:cxnSp>
        <p:cxnSp>
          <p:nvCxnSpPr>
            <p:cNvPr id="629" name="Google Shape;629;p49"/>
            <p:cNvCxnSpPr/>
            <p:nvPr/>
          </p:nvCxnSpPr>
          <p:spPr>
            <a:xfrm flipH="1" rot="10800000">
              <a:off x="6070599" y="3002915"/>
              <a:ext cx="807085" cy="349885"/>
            </a:xfrm>
            <a:prstGeom prst="straightConnector1">
              <a:avLst/>
            </a:prstGeom>
            <a:noFill/>
            <a:ln cap="flat" cmpd="sng" w="19050">
              <a:solidFill>
                <a:schemeClr val="dk1"/>
              </a:solidFill>
              <a:prstDash val="solid"/>
              <a:round/>
              <a:headEnd len="med" w="med" type="triangle"/>
              <a:tailEnd len="med" w="med" type="triangle"/>
            </a:ln>
          </p:spPr>
        </p:cxnSp>
        <p:cxnSp>
          <p:nvCxnSpPr>
            <p:cNvPr id="630" name="Google Shape;630;p49"/>
            <p:cNvCxnSpPr/>
            <p:nvPr/>
          </p:nvCxnSpPr>
          <p:spPr>
            <a:xfrm>
              <a:off x="6070600" y="3521075"/>
              <a:ext cx="807085" cy="419727"/>
            </a:xfrm>
            <a:prstGeom prst="straightConnector1">
              <a:avLst/>
            </a:prstGeom>
            <a:noFill/>
            <a:ln cap="flat" cmpd="sng" w="19050">
              <a:solidFill>
                <a:schemeClr val="dk1"/>
              </a:solidFill>
              <a:prstDash val="solid"/>
              <a:round/>
              <a:headEnd len="med" w="med" type="triangle"/>
              <a:tailEnd len="med" w="med" type="triangle"/>
            </a:ln>
          </p:spPr>
        </p:cxnSp>
        <p:cxnSp>
          <p:nvCxnSpPr>
            <p:cNvPr id="631" name="Google Shape;631;p49"/>
            <p:cNvCxnSpPr/>
            <p:nvPr/>
          </p:nvCxnSpPr>
          <p:spPr>
            <a:xfrm>
              <a:off x="5998876" y="3589654"/>
              <a:ext cx="900400" cy="860108"/>
            </a:xfrm>
            <a:prstGeom prst="straightConnector1">
              <a:avLst/>
            </a:prstGeom>
            <a:noFill/>
            <a:ln cap="flat" cmpd="sng" w="19050">
              <a:solidFill>
                <a:schemeClr val="dk1"/>
              </a:solidFill>
              <a:prstDash val="solid"/>
              <a:round/>
              <a:headEnd len="med" w="med" type="triangle"/>
              <a:tailEnd len="med" w="med" type="triangle"/>
            </a:ln>
          </p:spPr>
        </p:cxnSp>
        <p:sp>
          <p:nvSpPr>
            <p:cNvPr id="632" name="Google Shape;632;p49"/>
            <p:cNvSpPr txBox="1"/>
            <p:nvPr/>
          </p:nvSpPr>
          <p:spPr>
            <a:xfrm>
              <a:off x="5719634" y="2834481"/>
              <a:ext cx="29046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8000"/>
                  </a:solidFill>
                  <a:latin typeface="Verdana"/>
                  <a:ea typeface="Verdana"/>
                  <a:cs typeface="Verdana"/>
                  <a:sym typeface="Verdana"/>
                </a:rPr>
                <a:t>t</a:t>
              </a:r>
              <a:endParaRPr/>
            </a:p>
          </p:txBody>
        </p:sp>
        <p:cxnSp>
          <p:nvCxnSpPr>
            <p:cNvPr id="633" name="Google Shape;633;p49"/>
            <p:cNvCxnSpPr/>
            <p:nvPr/>
          </p:nvCxnSpPr>
          <p:spPr>
            <a:xfrm>
              <a:off x="3048000" y="2338388"/>
              <a:ext cx="990600" cy="252413"/>
            </a:xfrm>
            <a:prstGeom prst="straightConnector1">
              <a:avLst/>
            </a:prstGeom>
            <a:noFill/>
            <a:ln cap="sq" cmpd="dbl" w="76200">
              <a:solidFill>
                <a:schemeClr val="dk1"/>
              </a:solidFill>
              <a:prstDash val="solid"/>
              <a:miter lim="800000"/>
              <a:headEnd len="sm" w="sm" type="stealth"/>
              <a:tailEnd len="sm" w="sm" type="stealth"/>
            </a:ln>
          </p:spPr>
        </p:cxnSp>
        <p:sp>
          <p:nvSpPr>
            <p:cNvPr id="634" name="Google Shape;634;p49"/>
            <p:cNvSpPr txBox="1"/>
            <p:nvPr/>
          </p:nvSpPr>
          <p:spPr>
            <a:xfrm>
              <a:off x="3810000" y="1454150"/>
              <a:ext cx="1371600"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8000"/>
                  </a:solidFill>
                  <a:latin typeface="Verdana"/>
                  <a:ea typeface="Verdana"/>
                  <a:cs typeface="Verdana"/>
                  <a:sym typeface="Verdana"/>
                </a:rPr>
                <a:t>Accessible</a:t>
              </a:r>
              <a:endParaRPr/>
            </a:p>
          </p:txBody>
        </p:sp>
        <p:sp>
          <p:nvSpPr>
            <p:cNvPr id="635" name="Google Shape;635;p49"/>
            <p:cNvSpPr txBox="1"/>
            <p:nvPr/>
          </p:nvSpPr>
          <p:spPr>
            <a:xfrm>
              <a:off x="6199188" y="1460500"/>
              <a:ext cx="98296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8000"/>
                  </a:solidFill>
                  <a:latin typeface="Verdana"/>
                  <a:ea typeface="Verdana"/>
                  <a:cs typeface="Verdana"/>
                  <a:sym typeface="Verdana"/>
                </a:rPr>
                <a:t>Owned</a:t>
              </a:r>
              <a:endParaRPr sz="1800">
                <a:solidFill>
                  <a:srgbClr val="008000"/>
                </a:solidFill>
                <a:latin typeface="Verdana"/>
                <a:ea typeface="Verdana"/>
                <a:cs typeface="Verdana"/>
                <a:sym typeface="Verdana"/>
              </a:endParaRPr>
            </a:p>
          </p:txBody>
        </p:sp>
        <p:sp>
          <p:nvSpPr>
            <p:cNvPr id="636" name="Google Shape;636;p49"/>
            <p:cNvSpPr txBox="1"/>
            <p:nvPr/>
          </p:nvSpPr>
          <p:spPr>
            <a:xfrm>
              <a:off x="6995318" y="2211255"/>
              <a:ext cx="34607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1</a:t>
              </a:r>
              <a:endParaRPr/>
            </a:p>
          </p:txBody>
        </p:sp>
        <p:sp>
          <p:nvSpPr>
            <p:cNvPr id="637" name="Google Shape;637;p49"/>
            <p:cNvSpPr txBox="1"/>
            <p:nvPr/>
          </p:nvSpPr>
          <p:spPr>
            <a:xfrm>
              <a:off x="7010400" y="2703926"/>
              <a:ext cx="34607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2</a:t>
              </a:r>
              <a:endParaRPr/>
            </a:p>
          </p:txBody>
        </p:sp>
        <p:sp>
          <p:nvSpPr>
            <p:cNvPr id="638" name="Google Shape;638;p49"/>
            <p:cNvSpPr txBox="1"/>
            <p:nvPr/>
          </p:nvSpPr>
          <p:spPr>
            <a:xfrm>
              <a:off x="6969125" y="4191000"/>
              <a:ext cx="398463"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M</a:t>
              </a:r>
              <a:endParaRPr/>
            </a:p>
          </p:txBody>
        </p:sp>
        <p:sp>
          <p:nvSpPr>
            <p:cNvPr id="639" name="Google Shape;639;p49"/>
            <p:cNvSpPr/>
            <p:nvPr/>
          </p:nvSpPr>
          <p:spPr>
            <a:xfrm>
              <a:off x="4408488" y="2133600"/>
              <a:ext cx="182563" cy="182563"/>
            </a:xfrm>
            <a:prstGeom prst="ellipse">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640" name="Google Shape;640;p49"/>
            <p:cNvSpPr/>
            <p:nvPr/>
          </p:nvSpPr>
          <p:spPr>
            <a:xfrm>
              <a:off x="4408488" y="2743200"/>
              <a:ext cx="182563" cy="182563"/>
            </a:xfrm>
            <a:prstGeom prst="ellipse">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641" name="Google Shape;641;p49"/>
            <p:cNvSpPr/>
            <p:nvPr/>
          </p:nvSpPr>
          <p:spPr>
            <a:xfrm>
              <a:off x="4408488" y="3429000"/>
              <a:ext cx="182563" cy="182563"/>
            </a:xfrm>
            <a:prstGeom prst="ellipse">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642" name="Google Shape;642;p49"/>
            <p:cNvSpPr/>
            <p:nvPr/>
          </p:nvSpPr>
          <p:spPr>
            <a:xfrm>
              <a:off x="4408488" y="3886200"/>
              <a:ext cx="182563" cy="182563"/>
            </a:xfrm>
            <a:prstGeom prst="ellipse">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643" name="Google Shape;643;p49"/>
            <p:cNvSpPr/>
            <p:nvPr/>
          </p:nvSpPr>
          <p:spPr>
            <a:xfrm>
              <a:off x="4408488" y="4419600"/>
              <a:ext cx="182563" cy="182563"/>
            </a:xfrm>
            <a:prstGeom prst="ellipse">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sp>
        <p:nvSpPr>
          <p:cNvPr id="644" name="Google Shape;644;p49"/>
          <p:cNvSpPr txBox="1"/>
          <p:nvPr/>
        </p:nvSpPr>
        <p:spPr>
          <a:xfrm>
            <a:off x="1106853" y="5569803"/>
            <a:ext cx="6930295" cy="107721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rgbClr val="D60093"/>
                </a:solidFill>
                <a:latin typeface="Calibri"/>
                <a:ea typeface="Calibri"/>
                <a:cs typeface="Calibri"/>
                <a:sym typeface="Calibri"/>
              </a:rPr>
              <a:t>One of the most common and effective </a:t>
            </a:r>
            <a:br>
              <a:rPr b="1" lang="en-US" sz="3200">
                <a:solidFill>
                  <a:srgbClr val="D60093"/>
                </a:solidFill>
                <a:latin typeface="Calibri"/>
                <a:ea typeface="Calibri"/>
                <a:cs typeface="Calibri"/>
                <a:sym typeface="Calibri"/>
              </a:rPr>
            </a:br>
            <a:r>
              <a:rPr b="1" lang="en-US" sz="3200">
                <a:solidFill>
                  <a:srgbClr val="D60093"/>
                </a:solidFill>
                <a:latin typeface="Calibri"/>
                <a:ea typeface="Calibri"/>
                <a:cs typeface="Calibri"/>
                <a:sym typeface="Calibri"/>
              </a:rPr>
              <a:t>organizations for a link farm</a:t>
            </a:r>
            <a:endParaRPr/>
          </a:p>
        </p:txBody>
      </p:sp>
      <p:sp>
        <p:nvSpPr>
          <p:cNvPr id="645" name="Google Shape;645;p49"/>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46" name="Google Shape;646;p49"/>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647" name="Google Shape;647;p49"/>
          <p:cNvSpPr txBox="1"/>
          <p:nvPr/>
        </p:nvSpPr>
        <p:spPr>
          <a:xfrm>
            <a:off x="6895494" y="4724400"/>
            <a:ext cx="141577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Millions of </a:t>
            </a:r>
            <a:br>
              <a:rPr lang="en-US" sz="1800">
                <a:solidFill>
                  <a:schemeClr val="dk1"/>
                </a:solidFill>
                <a:latin typeface="Arial"/>
                <a:ea typeface="Arial"/>
                <a:cs typeface="Arial"/>
                <a:sym typeface="Arial"/>
              </a:rPr>
            </a:br>
            <a:r>
              <a:rPr b="1" i="1" lang="en-US" sz="1800">
                <a:solidFill>
                  <a:srgbClr val="FF0066"/>
                </a:solidFill>
                <a:latin typeface="Arial"/>
                <a:ea typeface="Arial"/>
                <a:cs typeface="Arial"/>
                <a:sym typeface="Arial"/>
              </a:rPr>
              <a:t>farm pages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cxnSp>
        <p:nvCxnSpPr>
          <p:cNvPr id="652" name="Google Shape;652;p50"/>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653" name="Google Shape;653;p50"/>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654" name="Google Shape;654;p50"/>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655" name="Google Shape;655;p50"/>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656" name="Google Shape;656;p50"/>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Analysis</a:t>
            </a:r>
            <a:endParaRPr/>
          </a:p>
        </p:txBody>
      </p:sp>
      <p:sp>
        <p:nvSpPr>
          <p:cNvPr id="657" name="Google Shape;657;p50"/>
          <p:cNvSpPr txBox="1"/>
          <p:nvPr>
            <p:ph idx="1" type="body"/>
          </p:nvPr>
        </p:nvSpPr>
        <p:spPr>
          <a:xfrm>
            <a:off x="566738" y="3177539"/>
            <a:ext cx="8272462" cy="3756661"/>
          </a:xfrm>
          <a:prstGeom prst="rect">
            <a:avLst/>
          </a:prstGeom>
          <a:blipFill rotWithShape="1">
            <a:blip r:embed="rId3">
              <a:alphaModFix/>
            </a:blip>
            <a:stretch>
              <a:fillRect b="0" l="0" r="0" t="-1944"/>
            </a:stretch>
          </a:blipFill>
          <a:ln>
            <a:noFill/>
          </a:ln>
        </p:spPr>
        <p:txBody>
          <a:bodyPr anchorCtr="0" anchor="t" bIns="45700" lIns="54850" spcFirstLastPara="1" rIns="91425" wrap="square" tIns="91425">
            <a:noAutofit/>
          </a:bodyPr>
          <a:lstStyle/>
          <a:p>
            <a:pPr indent="-320040" lvl="0" marL="438912" rtl="0" algn="l">
              <a:spcBef>
                <a:spcPts val="0"/>
              </a:spcBef>
              <a:spcAft>
                <a:spcPts val="0"/>
              </a:spcAft>
              <a:buSzPts val="2560"/>
              <a:buChar char="◼"/>
            </a:pPr>
            <a:r>
              <a:rPr lang="en-US"/>
              <a:t> </a:t>
            </a:r>
            <a:endParaRPr/>
          </a:p>
        </p:txBody>
      </p:sp>
      <p:grpSp>
        <p:nvGrpSpPr>
          <p:cNvPr id="658" name="Google Shape;658;p50"/>
          <p:cNvGrpSpPr/>
          <p:nvPr/>
        </p:nvGrpSpPr>
        <p:grpSpPr>
          <a:xfrm>
            <a:off x="5179858" y="5375836"/>
            <a:ext cx="3295650" cy="685800"/>
            <a:chOff x="3076" y="3369"/>
            <a:chExt cx="2076" cy="432"/>
          </a:xfrm>
        </p:grpSpPr>
        <p:sp>
          <p:nvSpPr>
            <p:cNvPr id="659" name="Google Shape;659;p50"/>
            <p:cNvSpPr/>
            <p:nvPr/>
          </p:nvSpPr>
          <p:spPr>
            <a:xfrm>
              <a:off x="3076" y="3369"/>
              <a:ext cx="374" cy="432"/>
            </a:xfrm>
            <a:prstGeom prst="rect">
              <a:avLst/>
            </a:prstGeom>
            <a:noFill/>
            <a:ln cap="flat" cmpd="sng" w="12700">
              <a:solidFill>
                <a:srgbClr val="008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8000"/>
                </a:solidFill>
                <a:latin typeface="Arial"/>
                <a:ea typeface="Arial"/>
                <a:cs typeface="Arial"/>
                <a:sym typeface="Arial"/>
              </a:endParaRPr>
            </a:p>
          </p:txBody>
        </p:sp>
        <p:sp>
          <p:nvSpPr>
            <p:cNvPr id="660" name="Google Shape;660;p50"/>
            <p:cNvSpPr txBox="1"/>
            <p:nvPr/>
          </p:nvSpPr>
          <p:spPr>
            <a:xfrm>
              <a:off x="3816" y="3391"/>
              <a:ext cx="1336" cy="4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Very small; ignore</a:t>
              </a:r>
              <a:br>
                <a:rPr lang="en-US" sz="1800">
                  <a:solidFill>
                    <a:srgbClr val="008000"/>
                  </a:solidFill>
                  <a:latin typeface="Arial"/>
                  <a:ea typeface="Arial"/>
                  <a:cs typeface="Arial"/>
                  <a:sym typeface="Arial"/>
                </a:rPr>
              </a:br>
              <a:r>
                <a:rPr lang="en-US" sz="1800">
                  <a:solidFill>
                    <a:srgbClr val="008000"/>
                  </a:solidFill>
                  <a:latin typeface="Arial"/>
                  <a:ea typeface="Arial"/>
                  <a:cs typeface="Arial"/>
                  <a:sym typeface="Arial"/>
                </a:rPr>
                <a:t>Now we solve for </a:t>
              </a:r>
              <a:r>
                <a:rPr b="1" i="1" lang="en-US" sz="1800">
                  <a:solidFill>
                    <a:srgbClr val="008000"/>
                  </a:solidFill>
                  <a:latin typeface="Arial"/>
                  <a:ea typeface="Arial"/>
                  <a:cs typeface="Arial"/>
                  <a:sym typeface="Arial"/>
                </a:rPr>
                <a:t>y</a:t>
              </a:r>
              <a:endParaRPr b="1" i="1" sz="1800">
                <a:solidFill>
                  <a:srgbClr val="008000"/>
                </a:solidFill>
                <a:latin typeface="Arial"/>
                <a:ea typeface="Arial"/>
                <a:cs typeface="Arial"/>
                <a:sym typeface="Arial"/>
              </a:endParaRPr>
            </a:p>
          </p:txBody>
        </p:sp>
      </p:grpSp>
      <p:sp>
        <p:nvSpPr>
          <p:cNvPr id="661" name="Google Shape;661;p5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62" name="Google Shape;662;p50"/>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663" name="Google Shape;663;p50"/>
          <p:cNvSpPr txBox="1"/>
          <p:nvPr/>
        </p:nvSpPr>
        <p:spPr>
          <a:xfrm>
            <a:off x="6629400" y="2365886"/>
            <a:ext cx="24384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008000"/>
                </a:solidFill>
                <a:latin typeface="Arial"/>
                <a:ea typeface="Arial"/>
                <a:cs typeface="Arial"/>
                <a:sym typeface="Arial"/>
              </a:rPr>
              <a:t>N…# pages on the web</a:t>
            </a:r>
            <a:endParaRPr/>
          </a:p>
          <a:p>
            <a:pPr indent="0" lvl="0" marL="0" marR="0" rtl="0" algn="l">
              <a:spcBef>
                <a:spcPts val="0"/>
              </a:spcBef>
              <a:spcAft>
                <a:spcPts val="0"/>
              </a:spcAft>
              <a:buNone/>
            </a:pPr>
            <a:r>
              <a:rPr lang="en-US" sz="1600">
                <a:solidFill>
                  <a:srgbClr val="008000"/>
                </a:solidFill>
                <a:latin typeface="Arial"/>
                <a:ea typeface="Arial"/>
                <a:cs typeface="Arial"/>
                <a:sym typeface="Arial"/>
              </a:rPr>
              <a:t>M…# of pages spammer owns</a:t>
            </a:r>
            <a:endParaRPr sz="1600">
              <a:solidFill>
                <a:srgbClr val="008000"/>
              </a:solidFill>
              <a:latin typeface="Arial"/>
              <a:ea typeface="Arial"/>
              <a:cs typeface="Arial"/>
              <a:sym typeface="Arial"/>
            </a:endParaRPr>
          </a:p>
        </p:txBody>
      </p:sp>
      <p:grpSp>
        <p:nvGrpSpPr>
          <p:cNvPr id="664" name="Google Shape;664;p50"/>
          <p:cNvGrpSpPr/>
          <p:nvPr/>
        </p:nvGrpSpPr>
        <p:grpSpPr>
          <a:xfrm>
            <a:off x="1290796" y="1066800"/>
            <a:ext cx="4945063" cy="2286000"/>
            <a:chOff x="631825" y="1376136"/>
            <a:chExt cx="7064375" cy="3265714"/>
          </a:xfrm>
        </p:grpSpPr>
        <p:sp>
          <p:nvSpPr>
            <p:cNvPr id="665" name="Google Shape;665;p50"/>
            <p:cNvSpPr/>
            <p:nvPr/>
          </p:nvSpPr>
          <p:spPr>
            <a:xfrm>
              <a:off x="631825" y="1574800"/>
              <a:ext cx="2438400" cy="1276350"/>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solidFill>
              <a:srgbClr val="00B0F0"/>
            </a:solidFill>
            <a:ln cap="flat" cmpd="sng" w="9525">
              <a:solidFill>
                <a:srgbClr val="000000"/>
              </a:solidFill>
              <a:prstDash val="solid"/>
              <a:miter lim="800000"/>
              <a:headEnd len="sm" w="sm" type="none"/>
              <a:tailEnd len="sm" w="sm" type="none"/>
            </a:ln>
            <a:effectLst>
              <a:outerShdw rotWithShape="0" algn="ctr" dir="2700000" dist="107763">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Verdana"/>
                <a:ea typeface="Verdana"/>
                <a:cs typeface="Verdana"/>
                <a:sym typeface="Verdana"/>
              </a:endParaRPr>
            </a:p>
            <a:p>
              <a:pPr indent="0" lvl="0" marL="0" marR="0" rtl="0" algn="l">
                <a:spcBef>
                  <a:spcPts val="0"/>
                </a:spcBef>
                <a:spcAft>
                  <a:spcPts val="0"/>
                </a:spcAft>
                <a:buNone/>
              </a:pPr>
              <a:r>
                <a:rPr lang="en-US" sz="1200">
                  <a:solidFill>
                    <a:schemeClr val="lt1"/>
                  </a:solidFill>
                  <a:latin typeface="Verdana"/>
                  <a:ea typeface="Verdana"/>
                  <a:cs typeface="Verdana"/>
                  <a:sym typeface="Verdana"/>
                </a:rPr>
                <a:t>Inaccessible</a:t>
              </a:r>
              <a:endParaRPr sz="1200">
                <a:solidFill>
                  <a:schemeClr val="lt1"/>
                </a:solidFill>
                <a:latin typeface="Verdana"/>
                <a:ea typeface="Verdana"/>
                <a:cs typeface="Verdana"/>
                <a:sym typeface="Verdana"/>
              </a:endParaRPr>
            </a:p>
          </p:txBody>
        </p:sp>
        <p:sp>
          <p:nvSpPr>
            <p:cNvPr id="666" name="Google Shape;666;p50"/>
            <p:cNvSpPr/>
            <p:nvPr/>
          </p:nvSpPr>
          <p:spPr>
            <a:xfrm>
              <a:off x="3962400" y="1785711"/>
              <a:ext cx="1143000" cy="2747281"/>
            </a:xfrm>
            <a:prstGeom prst="ellipse">
              <a:avLst/>
            </a:prstGeom>
            <a:noFill/>
            <a:ln cap="flat" cmpd="sng" w="9525">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667" name="Google Shape;667;p50"/>
            <p:cNvSpPr/>
            <p:nvPr/>
          </p:nvSpPr>
          <p:spPr>
            <a:xfrm>
              <a:off x="5724556" y="3006410"/>
              <a:ext cx="274320" cy="274320"/>
            </a:xfrm>
            <a:prstGeom prst="ellipse">
              <a:avLst/>
            </a:prstGeom>
            <a:solidFill>
              <a:srgbClr val="008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668" name="Google Shape;668;p50"/>
            <p:cNvSpPr/>
            <p:nvPr/>
          </p:nvSpPr>
          <p:spPr>
            <a:xfrm>
              <a:off x="6877685" y="2181225"/>
              <a:ext cx="182880" cy="18288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669" name="Google Shape;669;p50"/>
            <p:cNvSpPr/>
            <p:nvPr/>
          </p:nvSpPr>
          <p:spPr>
            <a:xfrm>
              <a:off x="6877685" y="2676525"/>
              <a:ext cx="182880" cy="18288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670" name="Google Shape;670;p50"/>
            <p:cNvSpPr/>
            <p:nvPr/>
          </p:nvSpPr>
          <p:spPr>
            <a:xfrm>
              <a:off x="6877685" y="3171825"/>
              <a:ext cx="182880" cy="18288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671" name="Google Shape;671;p50"/>
            <p:cNvSpPr/>
            <p:nvPr/>
          </p:nvSpPr>
          <p:spPr>
            <a:xfrm>
              <a:off x="6877685" y="3667125"/>
              <a:ext cx="182880" cy="18288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672" name="Google Shape;672;p50"/>
            <p:cNvSpPr/>
            <p:nvPr/>
          </p:nvSpPr>
          <p:spPr>
            <a:xfrm>
              <a:off x="6877685" y="4162425"/>
              <a:ext cx="182880" cy="18288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673" name="Google Shape;673;p50"/>
            <p:cNvSpPr/>
            <p:nvPr/>
          </p:nvSpPr>
          <p:spPr>
            <a:xfrm>
              <a:off x="5486400" y="1859784"/>
              <a:ext cx="2209800" cy="2782066"/>
            </a:xfrm>
            <a:prstGeom prst="ellipse">
              <a:avLst/>
            </a:prstGeom>
            <a:noFill/>
            <a:ln cap="flat" cmpd="sng" w="9525">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cxnSp>
          <p:nvCxnSpPr>
            <p:cNvPr id="674" name="Google Shape;674;p50"/>
            <p:cNvCxnSpPr/>
            <p:nvPr/>
          </p:nvCxnSpPr>
          <p:spPr>
            <a:xfrm>
              <a:off x="4500563" y="1989138"/>
              <a:ext cx="1214438" cy="1052513"/>
            </a:xfrm>
            <a:prstGeom prst="straightConnector1">
              <a:avLst/>
            </a:prstGeom>
            <a:noFill/>
            <a:ln cap="flat" cmpd="sng" w="19050">
              <a:solidFill>
                <a:schemeClr val="dk1"/>
              </a:solidFill>
              <a:prstDash val="solid"/>
              <a:round/>
              <a:headEnd len="med" w="med" type="none"/>
              <a:tailEnd len="med" w="med" type="triangle"/>
            </a:ln>
          </p:spPr>
        </p:cxnSp>
        <p:cxnSp>
          <p:nvCxnSpPr>
            <p:cNvPr id="675" name="Google Shape;675;p50"/>
            <p:cNvCxnSpPr/>
            <p:nvPr/>
          </p:nvCxnSpPr>
          <p:spPr>
            <a:xfrm>
              <a:off x="4572000" y="2584450"/>
              <a:ext cx="1066800" cy="533400"/>
            </a:xfrm>
            <a:prstGeom prst="straightConnector1">
              <a:avLst/>
            </a:prstGeom>
            <a:noFill/>
            <a:ln cap="flat" cmpd="sng" w="19050">
              <a:solidFill>
                <a:schemeClr val="dk1"/>
              </a:solidFill>
              <a:prstDash val="solid"/>
              <a:round/>
              <a:headEnd len="med" w="med" type="none"/>
              <a:tailEnd len="med" w="med" type="triangle"/>
            </a:ln>
          </p:spPr>
        </p:cxnSp>
        <p:cxnSp>
          <p:nvCxnSpPr>
            <p:cNvPr id="676" name="Google Shape;676;p50"/>
            <p:cNvCxnSpPr/>
            <p:nvPr/>
          </p:nvCxnSpPr>
          <p:spPr>
            <a:xfrm flipH="1" rot="10800000">
              <a:off x="4572000" y="3270250"/>
              <a:ext cx="1143000" cy="457200"/>
            </a:xfrm>
            <a:prstGeom prst="straightConnector1">
              <a:avLst/>
            </a:prstGeom>
            <a:noFill/>
            <a:ln cap="flat" cmpd="sng" w="19050">
              <a:solidFill>
                <a:schemeClr val="dk1"/>
              </a:solidFill>
              <a:prstDash val="solid"/>
              <a:round/>
              <a:headEnd len="med" w="med" type="none"/>
              <a:tailEnd len="med" w="med" type="triangle"/>
            </a:ln>
          </p:spPr>
        </p:cxnSp>
        <p:cxnSp>
          <p:nvCxnSpPr>
            <p:cNvPr id="677" name="Google Shape;677;p50"/>
            <p:cNvCxnSpPr/>
            <p:nvPr/>
          </p:nvCxnSpPr>
          <p:spPr>
            <a:xfrm flipH="1" rot="10800000">
              <a:off x="4572000" y="3354704"/>
              <a:ext cx="1193006" cy="906145"/>
            </a:xfrm>
            <a:prstGeom prst="straightConnector1">
              <a:avLst/>
            </a:prstGeom>
            <a:noFill/>
            <a:ln cap="flat" cmpd="sng" w="19050">
              <a:solidFill>
                <a:schemeClr val="dk1"/>
              </a:solidFill>
              <a:prstDash val="solid"/>
              <a:round/>
              <a:headEnd len="med" w="med" type="none"/>
              <a:tailEnd len="med" w="med" type="triangle"/>
            </a:ln>
          </p:spPr>
        </p:cxnSp>
        <p:cxnSp>
          <p:nvCxnSpPr>
            <p:cNvPr id="678" name="Google Shape;678;p50"/>
            <p:cNvCxnSpPr/>
            <p:nvPr/>
          </p:nvCxnSpPr>
          <p:spPr>
            <a:xfrm flipH="1" rot="10800000">
              <a:off x="4572000" y="3194050"/>
              <a:ext cx="1066800" cy="76200"/>
            </a:xfrm>
            <a:prstGeom prst="straightConnector1">
              <a:avLst/>
            </a:prstGeom>
            <a:noFill/>
            <a:ln cap="flat" cmpd="sng" w="19050">
              <a:solidFill>
                <a:schemeClr val="dk1"/>
              </a:solidFill>
              <a:prstDash val="solid"/>
              <a:round/>
              <a:headEnd len="med" w="med" type="none"/>
              <a:tailEnd len="med" w="med" type="triangle"/>
            </a:ln>
          </p:spPr>
        </p:cxnSp>
        <p:cxnSp>
          <p:nvCxnSpPr>
            <p:cNvPr id="679" name="Google Shape;679;p50"/>
            <p:cNvCxnSpPr/>
            <p:nvPr/>
          </p:nvCxnSpPr>
          <p:spPr>
            <a:xfrm flipH="1" rot="10800000">
              <a:off x="5998875" y="2272665"/>
              <a:ext cx="878809" cy="733744"/>
            </a:xfrm>
            <a:prstGeom prst="straightConnector1">
              <a:avLst/>
            </a:prstGeom>
            <a:noFill/>
            <a:ln cap="flat" cmpd="sng" w="19050">
              <a:solidFill>
                <a:schemeClr val="dk1"/>
              </a:solidFill>
              <a:prstDash val="solid"/>
              <a:round/>
              <a:headEnd len="med" w="med" type="triangle"/>
              <a:tailEnd len="med" w="med" type="triangle"/>
            </a:ln>
          </p:spPr>
        </p:cxnSp>
        <p:cxnSp>
          <p:nvCxnSpPr>
            <p:cNvPr id="680" name="Google Shape;680;p50"/>
            <p:cNvCxnSpPr/>
            <p:nvPr/>
          </p:nvCxnSpPr>
          <p:spPr>
            <a:xfrm>
              <a:off x="6070599" y="3209925"/>
              <a:ext cx="807085" cy="53340"/>
            </a:xfrm>
            <a:prstGeom prst="straightConnector1">
              <a:avLst/>
            </a:prstGeom>
            <a:noFill/>
            <a:ln cap="flat" cmpd="sng" w="19050">
              <a:solidFill>
                <a:schemeClr val="dk1"/>
              </a:solidFill>
              <a:prstDash val="solid"/>
              <a:round/>
              <a:headEnd len="med" w="med" type="triangle"/>
              <a:tailEnd len="med" w="med" type="triangle"/>
            </a:ln>
          </p:spPr>
        </p:cxnSp>
        <p:cxnSp>
          <p:nvCxnSpPr>
            <p:cNvPr id="681" name="Google Shape;681;p50"/>
            <p:cNvCxnSpPr/>
            <p:nvPr/>
          </p:nvCxnSpPr>
          <p:spPr>
            <a:xfrm flipH="1" rot="10800000">
              <a:off x="6070599" y="2767965"/>
              <a:ext cx="807085" cy="349885"/>
            </a:xfrm>
            <a:prstGeom prst="straightConnector1">
              <a:avLst/>
            </a:prstGeom>
            <a:noFill/>
            <a:ln cap="flat" cmpd="sng" w="19050">
              <a:solidFill>
                <a:schemeClr val="dk1"/>
              </a:solidFill>
              <a:prstDash val="solid"/>
              <a:round/>
              <a:headEnd len="med" w="med" type="triangle"/>
              <a:tailEnd len="med" w="med" type="triangle"/>
            </a:ln>
          </p:spPr>
        </p:cxnSp>
        <p:cxnSp>
          <p:nvCxnSpPr>
            <p:cNvPr id="682" name="Google Shape;682;p50"/>
            <p:cNvCxnSpPr/>
            <p:nvPr/>
          </p:nvCxnSpPr>
          <p:spPr>
            <a:xfrm>
              <a:off x="6070600" y="3286125"/>
              <a:ext cx="807085" cy="419727"/>
            </a:xfrm>
            <a:prstGeom prst="straightConnector1">
              <a:avLst/>
            </a:prstGeom>
            <a:noFill/>
            <a:ln cap="flat" cmpd="sng" w="19050">
              <a:solidFill>
                <a:schemeClr val="dk1"/>
              </a:solidFill>
              <a:prstDash val="solid"/>
              <a:round/>
              <a:headEnd len="med" w="med" type="triangle"/>
              <a:tailEnd len="med" w="med" type="triangle"/>
            </a:ln>
          </p:spPr>
        </p:cxnSp>
        <p:cxnSp>
          <p:nvCxnSpPr>
            <p:cNvPr id="683" name="Google Shape;683;p50"/>
            <p:cNvCxnSpPr/>
            <p:nvPr/>
          </p:nvCxnSpPr>
          <p:spPr>
            <a:xfrm>
              <a:off x="5998876" y="3354704"/>
              <a:ext cx="900400" cy="860108"/>
            </a:xfrm>
            <a:prstGeom prst="straightConnector1">
              <a:avLst/>
            </a:prstGeom>
            <a:noFill/>
            <a:ln cap="flat" cmpd="sng" w="19050">
              <a:solidFill>
                <a:schemeClr val="dk1"/>
              </a:solidFill>
              <a:prstDash val="solid"/>
              <a:round/>
              <a:headEnd len="med" w="med" type="triangle"/>
              <a:tailEnd len="med" w="med" type="triangle"/>
            </a:ln>
          </p:spPr>
        </p:cxnSp>
        <p:sp>
          <p:nvSpPr>
            <p:cNvPr id="684" name="Google Shape;684;p50"/>
            <p:cNvSpPr txBox="1"/>
            <p:nvPr/>
          </p:nvSpPr>
          <p:spPr>
            <a:xfrm>
              <a:off x="5622925" y="2514600"/>
              <a:ext cx="284163"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t</a:t>
              </a:r>
              <a:endParaRPr/>
            </a:p>
          </p:txBody>
        </p:sp>
        <p:cxnSp>
          <p:nvCxnSpPr>
            <p:cNvPr id="685" name="Google Shape;685;p50"/>
            <p:cNvCxnSpPr/>
            <p:nvPr/>
          </p:nvCxnSpPr>
          <p:spPr>
            <a:xfrm>
              <a:off x="3048000" y="2103438"/>
              <a:ext cx="990600" cy="252413"/>
            </a:xfrm>
            <a:prstGeom prst="straightConnector1">
              <a:avLst/>
            </a:prstGeom>
            <a:noFill/>
            <a:ln cap="sq" cmpd="dbl" w="76200">
              <a:solidFill>
                <a:schemeClr val="dk1"/>
              </a:solidFill>
              <a:prstDash val="solid"/>
              <a:miter lim="800000"/>
              <a:headEnd len="sm" w="sm" type="stealth"/>
              <a:tailEnd len="sm" w="sm" type="stealth"/>
            </a:ln>
          </p:spPr>
        </p:cxnSp>
        <p:sp>
          <p:nvSpPr>
            <p:cNvPr id="686" name="Google Shape;686;p50"/>
            <p:cNvSpPr txBox="1"/>
            <p:nvPr/>
          </p:nvSpPr>
          <p:spPr>
            <a:xfrm>
              <a:off x="3810000" y="1376136"/>
              <a:ext cx="1770631" cy="4836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008000"/>
                  </a:solidFill>
                  <a:latin typeface="Verdana"/>
                  <a:ea typeface="Verdana"/>
                  <a:cs typeface="Verdana"/>
                  <a:sym typeface="Verdana"/>
                </a:rPr>
                <a:t>Accessible</a:t>
              </a:r>
              <a:endParaRPr/>
            </a:p>
          </p:txBody>
        </p:sp>
        <p:sp>
          <p:nvSpPr>
            <p:cNvPr id="687" name="Google Shape;687;p50"/>
            <p:cNvSpPr txBox="1"/>
            <p:nvPr/>
          </p:nvSpPr>
          <p:spPr>
            <a:xfrm>
              <a:off x="6199187" y="1376136"/>
              <a:ext cx="1278281" cy="4836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008000"/>
                  </a:solidFill>
                  <a:latin typeface="Verdana"/>
                  <a:ea typeface="Verdana"/>
                  <a:cs typeface="Verdana"/>
                  <a:sym typeface="Verdana"/>
                </a:rPr>
                <a:t>Owned</a:t>
              </a:r>
              <a:endParaRPr sz="1600">
                <a:solidFill>
                  <a:srgbClr val="008000"/>
                </a:solidFill>
                <a:latin typeface="Verdana"/>
                <a:ea typeface="Verdana"/>
                <a:cs typeface="Verdana"/>
                <a:sym typeface="Verdana"/>
              </a:endParaRPr>
            </a:p>
          </p:txBody>
        </p:sp>
        <p:sp>
          <p:nvSpPr>
            <p:cNvPr id="688" name="Google Shape;688;p50"/>
            <p:cNvSpPr txBox="1"/>
            <p:nvPr/>
          </p:nvSpPr>
          <p:spPr>
            <a:xfrm>
              <a:off x="6995318" y="1976305"/>
              <a:ext cx="34607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1</a:t>
              </a:r>
              <a:endParaRPr/>
            </a:p>
          </p:txBody>
        </p:sp>
        <p:sp>
          <p:nvSpPr>
            <p:cNvPr id="689" name="Google Shape;689;p50"/>
            <p:cNvSpPr txBox="1"/>
            <p:nvPr/>
          </p:nvSpPr>
          <p:spPr>
            <a:xfrm>
              <a:off x="7010400" y="2468976"/>
              <a:ext cx="34607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2</a:t>
              </a:r>
              <a:endParaRPr/>
            </a:p>
          </p:txBody>
        </p:sp>
        <p:sp>
          <p:nvSpPr>
            <p:cNvPr id="690" name="Google Shape;690;p50"/>
            <p:cNvSpPr txBox="1"/>
            <p:nvPr/>
          </p:nvSpPr>
          <p:spPr>
            <a:xfrm>
              <a:off x="6969125" y="3956050"/>
              <a:ext cx="398463"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M</a:t>
              </a:r>
              <a:endParaRPr/>
            </a:p>
          </p:txBody>
        </p:sp>
        <p:sp>
          <p:nvSpPr>
            <p:cNvPr id="691" name="Google Shape;691;p50"/>
            <p:cNvSpPr/>
            <p:nvPr/>
          </p:nvSpPr>
          <p:spPr>
            <a:xfrm>
              <a:off x="4408488" y="1898650"/>
              <a:ext cx="182563" cy="182563"/>
            </a:xfrm>
            <a:prstGeom prst="ellipse">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692" name="Google Shape;692;p50"/>
            <p:cNvSpPr/>
            <p:nvPr/>
          </p:nvSpPr>
          <p:spPr>
            <a:xfrm>
              <a:off x="4408488" y="2508250"/>
              <a:ext cx="182563" cy="182563"/>
            </a:xfrm>
            <a:prstGeom prst="ellipse">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693" name="Google Shape;693;p50"/>
            <p:cNvSpPr/>
            <p:nvPr/>
          </p:nvSpPr>
          <p:spPr>
            <a:xfrm>
              <a:off x="4408488" y="3194050"/>
              <a:ext cx="182563" cy="182563"/>
            </a:xfrm>
            <a:prstGeom prst="ellipse">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694" name="Google Shape;694;p50"/>
            <p:cNvSpPr/>
            <p:nvPr/>
          </p:nvSpPr>
          <p:spPr>
            <a:xfrm>
              <a:off x="4408488" y="3651250"/>
              <a:ext cx="182563" cy="182563"/>
            </a:xfrm>
            <a:prstGeom prst="ellipse">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695" name="Google Shape;695;p50"/>
            <p:cNvSpPr/>
            <p:nvPr/>
          </p:nvSpPr>
          <p:spPr>
            <a:xfrm>
              <a:off x="4408488" y="4184650"/>
              <a:ext cx="182563" cy="182563"/>
            </a:xfrm>
            <a:prstGeom prst="ellipse">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9" name="Shape 699"/>
        <p:cNvGrpSpPr/>
        <p:nvPr/>
      </p:nvGrpSpPr>
      <p:grpSpPr>
        <a:xfrm>
          <a:off x="0" y="0"/>
          <a:ext cx="0" cy="0"/>
          <a:chOff x="0" y="0"/>
          <a:chExt cx="0" cy="0"/>
        </a:xfrm>
      </p:grpSpPr>
      <p:cxnSp>
        <p:nvCxnSpPr>
          <p:cNvPr id="700" name="Google Shape;700;p51"/>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701" name="Google Shape;701;p51"/>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702" name="Google Shape;702;p51"/>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703" name="Google Shape;703;p51"/>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704" name="Google Shape;704;p51"/>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Analysis</a:t>
            </a:r>
            <a:endParaRPr/>
          </a:p>
        </p:txBody>
      </p:sp>
      <p:sp>
        <p:nvSpPr>
          <p:cNvPr id="705" name="Google Shape;705;p51"/>
          <p:cNvSpPr txBox="1"/>
          <p:nvPr>
            <p:ph idx="1" type="body"/>
          </p:nvPr>
        </p:nvSpPr>
        <p:spPr>
          <a:xfrm>
            <a:off x="566738" y="3429000"/>
            <a:ext cx="8272462" cy="3505200"/>
          </a:xfrm>
          <a:prstGeom prst="rect">
            <a:avLst/>
          </a:prstGeom>
          <a:blipFill rotWithShape="1">
            <a:blip r:embed="rId3">
              <a:alphaModFix/>
            </a:blip>
            <a:stretch>
              <a:fillRect b="0" l="-73" r="0" t="0"/>
            </a:stretch>
          </a:blipFill>
          <a:ln>
            <a:noFill/>
          </a:ln>
        </p:spPr>
        <p:txBody>
          <a:bodyPr anchorCtr="0" anchor="t" bIns="45700" lIns="54850" spcFirstLastPara="1" rIns="91425" wrap="square" tIns="91425">
            <a:noAutofit/>
          </a:bodyPr>
          <a:lstStyle/>
          <a:p>
            <a:pPr indent="-320040" lvl="0" marL="438912" rtl="0" algn="l">
              <a:spcBef>
                <a:spcPts val="0"/>
              </a:spcBef>
              <a:spcAft>
                <a:spcPts val="0"/>
              </a:spcAft>
              <a:buSzPts val="2560"/>
              <a:buChar char="◼"/>
            </a:pPr>
            <a:r>
              <a:rPr lang="en-US"/>
              <a:t> </a:t>
            </a:r>
            <a:endParaRPr/>
          </a:p>
        </p:txBody>
      </p:sp>
      <p:sp>
        <p:nvSpPr>
          <p:cNvPr id="706" name="Google Shape;706;p5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07" name="Google Shape;707;p51"/>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708" name="Google Shape;708;p51"/>
          <p:cNvSpPr txBox="1"/>
          <p:nvPr/>
        </p:nvSpPr>
        <p:spPr>
          <a:xfrm>
            <a:off x="6629400" y="2365886"/>
            <a:ext cx="24384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008000"/>
                </a:solidFill>
                <a:latin typeface="Arial"/>
                <a:ea typeface="Arial"/>
                <a:cs typeface="Arial"/>
                <a:sym typeface="Arial"/>
              </a:rPr>
              <a:t>N…# pages on the web</a:t>
            </a:r>
            <a:endParaRPr/>
          </a:p>
          <a:p>
            <a:pPr indent="0" lvl="0" marL="0" marR="0" rtl="0" algn="l">
              <a:spcBef>
                <a:spcPts val="0"/>
              </a:spcBef>
              <a:spcAft>
                <a:spcPts val="0"/>
              </a:spcAft>
              <a:buNone/>
            </a:pPr>
            <a:r>
              <a:rPr lang="en-US" sz="1600">
                <a:solidFill>
                  <a:srgbClr val="008000"/>
                </a:solidFill>
                <a:latin typeface="Arial"/>
                <a:ea typeface="Arial"/>
                <a:cs typeface="Arial"/>
                <a:sym typeface="Arial"/>
              </a:rPr>
              <a:t>M…# of pages spammer owns</a:t>
            </a:r>
            <a:endParaRPr sz="1600">
              <a:solidFill>
                <a:srgbClr val="008000"/>
              </a:solidFill>
              <a:latin typeface="Arial"/>
              <a:ea typeface="Arial"/>
              <a:cs typeface="Arial"/>
              <a:sym typeface="Arial"/>
            </a:endParaRPr>
          </a:p>
        </p:txBody>
      </p:sp>
      <p:grpSp>
        <p:nvGrpSpPr>
          <p:cNvPr id="709" name="Google Shape;709;p51"/>
          <p:cNvGrpSpPr/>
          <p:nvPr/>
        </p:nvGrpSpPr>
        <p:grpSpPr>
          <a:xfrm>
            <a:off x="1290796" y="1066800"/>
            <a:ext cx="4945063" cy="2286000"/>
            <a:chOff x="631825" y="1376136"/>
            <a:chExt cx="7064375" cy="3265714"/>
          </a:xfrm>
        </p:grpSpPr>
        <p:sp>
          <p:nvSpPr>
            <p:cNvPr id="710" name="Google Shape;710;p51"/>
            <p:cNvSpPr/>
            <p:nvPr/>
          </p:nvSpPr>
          <p:spPr>
            <a:xfrm>
              <a:off x="631825" y="1574800"/>
              <a:ext cx="2438400" cy="1276350"/>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solidFill>
              <a:srgbClr val="00B0F0"/>
            </a:solidFill>
            <a:ln cap="flat" cmpd="sng" w="9525">
              <a:solidFill>
                <a:srgbClr val="000000"/>
              </a:solidFill>
              <a:prstDash val="solid"/>
              <a:miter lim="800000"/>
              <a:headEnd len="sm" w="sm" type="none"/>
              <a:tailEnd len="sm" w="sm" type="none"/>
            </a:ln>
            <a:effectLst>
              <a:outerShdw rotWithShape="0" algn="ctr" dir="2700000" dist="107763">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Verdana"/>
                <a:ea typeface="Verdana"/>
                <a:cs typeface="Verdana"/>
                <a:sym typeface="Verdana"/>
              </a:endParaRPr>
            </a:p>
            <a:p>
              <a:pPr indent="0" lvl="0" marL="0" marR="0" rtl="0" algn="l">
                <a:spcBef>
                  <a:spcPts val="0"/>
                </a:spcBef>
                <a:spcAft>
                  <a:spcPts val="0"/>
                </a:spcAft>
                <a:buNone/>
              </a:pPr>
              <a:r>
                <a:rPr lang="en-US" sz="1200">
                  <a:solidFill>
                    <a:schemeClr val="lt1"/>
                  </a:solidFill>
                  <a:latin typeface="Verdana"/>
                  <a:ea typeface="Verdana"/>
                  <a:cs typeface="Verdana"/>
                  <a:sym typeface="Verdana"/>
                </a:rPr>
                <a:t>Inaccessible</a:t>
              </a:r>
              <a:endParaRPr sz="1200">
                <a:solidFill>
                  <a:schemeClr val="lt1"/>
                </a:solidFill>
                <a:latin typeface="Verdana"/>
                <a:ea typeface="Verdana"/>
                <a:cs typeface="Verdana"/>
                <a:sym typeface="Verdana"/>
              </a:endParaRPr>
            </a:p>
          </p:txBody>
        </p:sp>
        <p:sp>
          <p:nvSpPr>
            <p:cNvPr id="711" name="Google Shape;711;p51"/>
            <p:cNvSpPr/>
            <p:nvPr/>
          </p:nvSpPr>
          <p:spPr>
            <a:xfrm>
              <a:off x="3962400" y="1785711"/>
              <a:ext cx="1143000" cy="2747281"/>
            </a:xfrm>
            <a:prstGeom prst="ellipse">
              <a:avLst/>
            </a:prstGeom>
            <a:noFill/>
            <a:ln cap="flat" cmpd="sng" w="9525">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712" name="Google Shape;712;p51"/>
            <p:cNvSpPr/>
            <p:nvPr/>
          </p:nvSpPr>
          <p:spPr>
            <a:xfrm>
              <a:off x="5724556" y="3006410"/>
              <a:ext cx="274320" cy="274320"/>
            </a:xfrm>
            <a:prstGeom prst="ellipse">
              <a:avLst/>
            </a:prstGeom>
            <a:solidFill>
              <a:srgbClr val="008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713" name="Google Shape;713;p51"/>
            <p:cNvSpPr/>
            <p:nvPr/>
          </p:nvSpPr>
          <p:spPr>
            <a:xfrm>
              <a:off x="6877685" y="2181225"/>
              <a:ext cx="182880" cy="18288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714" name="Google Shape;714;p51"/>
            <p:cNvSpPr/>
            <p:nvPr/>
          </p:nvSpPr>
          <p:spPr>
            <a:xfrm>
              <a:off x="6877685" y="2676525"/>
              <a:ext cx="182880" cy="18288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715" name="Google Shape;715;p51"/>
            <p:cNvSpPr/>
            <p:nvPr/>
          </p:nvSpPr>
          <p:spPr>
            <a:xfrm>
              <a:off x="6877685" y="3171825"/>
              <a:ext cx="182880" cy="18288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716" name="Google Shape;716;p51"/>
            <p:cNvSpPr/>
            <p:nvPr/>
          </p:nvSpPr>
          <p:spPr>
            <a:xfrm>
              <a:off x="6877685" y="3667125"/>
              <a:ext cx="182880" cy="18288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717" name="Google Shape;717;p51"/>
            <p:cNvSpPr/>
            <p:nvPr/>
          </p:nvSpPr>
          <p:spPr>
            <a:xfrm>
              <a:off x="6877685" y="4162425"/>
              <a:ext cx="182880" cy="18288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718" name="Google Shape;718;p51"/>
            <p:cNvSpPr/>
            <p:nvPr/>
          </p:nvSpPr>
          <p:spPr>
            <a:xfrm>
              <a:off x="5486400" y="1859784"/>
              <a:ext cx="2209800" cy="2782066"/>
            </a:xfrm>
            <a:prstGeom prst="ellipse">
              <a:avLst/>
            </a:prstGeom>
            <a:noFill/>
            <a:ln cap="flat" cmpd="sng" w="9525">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cxnSp>
          <p:nvCxnSpPr>
            <p:cNvPr id="719" name="Google Shape;719;p51"/>
            <p:cNvCxnSpPr/>
            <p:nvPr/>
          </p:nvCxnSpPr>
          <p:spPr>
            <a:xfrm>
              <a:off x="4500563" y="1989138"/>
              <a:ext cx="1214438" cy="1052513"/>
            </a:xfrm>
            <a:prstGeom prst="straightConnector1">
              <a:avLst/>
            </a:prstGeom>
            <a:noFill/>
            <a:ln cap="flat" cmpd="sng" w="19050">
              <a:solidFill>
                <a:schemeClr val="dk1"/>
              </a:solidFill>
              <a:prstDash val="solid"/>
              <a:round/>
              <a:headEnd len="med" w="med" type="none"/>
              <a:tailEnd len="med" w="med" type="triangle"/>
            </a:ln>
          </p:spPr>
        </p:cxnSp>
        <p:cxnSp>
          <p:nvCxnSpPr>
            <p:cNvPr id="720" name="Google Shape;720;p51"/>
            <p:cNvCxnSpPr/>
            <p:nvPr/>
          </p:nvCxnSpPr>
          <p:spPr>
            <a:xfrm>
              <a:off x="4572000" y="2584450"/>
              <a:ext cx="1066800" cy="533400"/>
            </a:xfrm>
            <a:prstGeom prst="straightConnector1">
              <a:avLst/>
            </a:prstGeom>
            <a:noFill/>
            <a:ln cap="flat" cmpd="sng" w="19050">
              <a:solidFill>
                <a:schemeClr val="dk1"/>
              </a:solidFill>
              <a:prstDash val="solid"/>
              <a:round/>
              <a:headEnd len="med" w="med" type="none"/>
              <a:tailEnd len="med" w="med" type="triangle"/>
            </a:ln>
          </p:spPr>
        </p:cxnSp>
        <p:cxnSp>
          <p:nvCxnSpPr>
            <p:cNvPr id="721" name="Google Shape;721;p51"/>
            <p:cNvCxnSpPr/>
            <p:nvPr/>
          </p:nvCxnSpPr>
          <p:spPr>
            <a:xfrm flipH="1" rot="10800000">
              <a:off x="4572000" y="3270250"/>
              <a:ext cx="1143000" cy="457200"/>
            </a:xfrm>
            <a:prstGeom prst="straightConnector1">
              <a:avLst/>
            </a:prstGeom>
            <a:noFill/>
            <a:ln cap="flat" cmpd="sng" w="19050">
              <a:solidFill>
                <a:schemeClr val="dk1"/>
              </a:solidFill>
              <a:prstDash val="solid"/>
              <a:round/>
              <a:headEnd len="med" w="med" type="none"/>
              <a:tailEnd len="med" w="med" type="triangle"/>
            </a:ln>
          </p:spPr>
        </p:cxnSp>
        <p:cxnSp>
          <p:nvCxnSpPr>
            <p:cNvPr id="722" name="Google Shape;722;p51"/>
            <p:cNvCxnSpPr/>
            <p:nvPr/>
          </p:nvCxnSpPr>
          <p:spPr>
            <a:xfrm flipH="1" rot="10800000">
              <a:off x="4572000" y="3354704"/>
              <a:ext cx="1193006" cy="906145"/>
            </a:xfrm>
            <a:prstGeom prst="straightConnector1">
              <a:avLst/>
            </a:prstGeom>
            <a:noFill/>
            <a:ln cap="flat" cmpd="sng" w="19050">
              <a:solidFill>
                <a:schemeClr val="dk1"/>
              </a:solidFill>
              <a:prstDash val="solid"/>
              <a:round/>
              <a:headEnd len="med" w="med" type="none"/>
              <a:tailEnd len="med" w="med" type="triangle"/>
            </a:ln>
          </p:spPr>
        </p:cxnSp>
        <p:cxnSp>
          <p:nvCxnSpPr>
            <p:cNvPr id="723" name="Google Shape;723;p51"/>
            <p:cNvCxnSpPr/>
            <p:nvPr/>
          </p:nvCxnSpPr>
          <p:spPr>
            <a:xfrm flipH="1" rot="10800000">
              <a:off x="4572000" y="3194050"/>
              <a:ext cx="1066800" cy="76200"/>
            </a:xfrm>
            <a:prstGeom prst="straightConnector1">
              <a:avLst/>
            </a:prstGeom>
            <a:noFill/>
            <a:ln cap="flat" cmpd="sng" w="19050">
              <a:solidFill>
                <a:schemeClr val="dk1"/>
              </a:solidFill>
              <a:prstDash val="solid"/>
              <a:round/>
              <a:headEnd len="med" w="med" type="none"/>
              <a:tailEnd len="med" w="med" type="triangle"/>
            </a:ln>
          </p:spPr>
        </p:cxnSp>
        <p:cxnSp>
          <p:nvCxnSpPr>
            <p:cNvPr id="724" name="Google Shape;724;p51"/>
            <p:cNvCxnSpPr/>
            <p:nvPr/>
          </p:nvCxnSpPr>
          <p:spPr>
            <a:xfrm flipH="1" rot="10800000">
              <a:off x="5998875" y="2272665"/>
              <a:ext cx="878809" cy="733744"/>
            </a:xfrm>
            <a:prstGeom prst="straightConnector1">
              <a:avLst/>
            </a:prstGeom>
            <a:noFill/>
            <a:ln cap="flat" cmpd="sng" w="19050">
              <a:solidFill>
                <a:schemeClr val="dk1"/>
              </a:solidFill>
              <a:prstDash val="solid"/>
              <a:round/>
              <a:headEnd len="med" w="med" type="triangle"/>
              <a:tailEnd len="med" w="med" type="triangle"/>
            </a:ln>
          </p:spPr>
        </p:cxnSp>
        <p:cxnSp>
          <p:nvCxnSpPr>
            <p:cNvPr id="725" name="Google Shape;725;p51"/>
            <p:cNvCxnSpPr/>
            <p:nvPr/>
          </p:nvCxnSpPr>
          <p:spPr>
            <a:xfrm>
              <a:off x="6070599" y="3209925"/>
              <a:ext cx="807085" cy="53340"/>
            </a:xfrm>
            <a:prstGeom prst="straightConnector1">
              <a:avLst/>
            </a:prstGeom>
            <a:noFill/>
            <a:ln cap="flat" cmpd="sng" w="19050">
              <a:solidFill>
                <a:schemeClr val="dk1"/>
              </a:solidFill>
              <a:prstDash val="solid"/>
              <a:round/>
              <a:headEnd len="med" w="med" type="triangle"/>
              <a:tailEnd len="med" w="med" type="triangle"/>
            </a:ln>
          </p:spPr>
        </p:cxnSp>
        <p:cxnSp>
          <p:nvCxnSpPr>
            <p:cNvPr id="726" name="Google Shape;726;p51"/>
            <p:cNvCxnSpPr/>
            <p:nvPr/>
          </p:nvCxnSpPr>
          <p:spPr>
            <a:xfrm flipH="1" rot="10800000">
              <a:off x="6070599" y="2767965"/>
              <a:ext cx="807085" cy="349885"/>
            </a:xfrm>
            <a:prstGeom prst="straightConnector1">
              <a:avLst/>
            </a:prstGeom>
            <a:noFill/>
            <a:ln cap="flat" cmpd="sng" w="19050">
              <a:solidFill>
                <a:schemeClr val="dk1"/>
              </a:solidFill>
              <a:prstDash val="solid"/>
              <a:round/>
              <a:headEnd len="med" w="med" type="triangle"/>
              <a:tailEnd len="med" w="med" type="triangle"/>
            </a:ln>
          </p:spPr>
        </p:cxnSp>
        <p:cxnSp>
          <p:nvCxnSpPr>
            <p:cNvPr id="727" name="Google Shape;727;p51"/>
            <p:cNvCxnSpPr/>
            <p:nvPr/>
          </p:nvCxnSpPr>
          <p:spPr>
            <a:xfrm>
              <a:off x="6070600" y="3286125"/>
              <a:ext cx="807085" cy="419727"/>
            </a:xfrm>
            <a:prstGeom prst="straightConnector1">
              <a:avLst/>
            </a:prstGeom>
            <a:noFill/>
            <a:ln cap="flat" cmpd="sng" w="19050">
              <a:solidFill>
                <a:schemeClr val="dk1"/>
              </a:solidFill>
              <a:prstDash val="solid"/>
              <a:round/>
              <a:headEnd len="med" w="med" type="triangle"/>
              <a:tailEnd len="med" w="med" type="triangle"/>
            </a:ln>
          </p:spPr>
        </p:cxnSp>
        <p:cxnSp>
          <p:nvCxnSpPr>
            <p:cNvPr id="728" name="Google Shape;728;p51"/>
            <p:cNvCxnSpPr/>
            <p:nvPr/>
          </p:nvCxnSpPr>
          <p:spPr>
            <a:xfrm>
              <a:off x="5998876" y="3354704"/>
              <a:ext cx="900400" cy="860108"/>
            </a:xfrm>
            <a:prstGeom prst="straightConnector1">
              <a:avLst/>
            </a:prstGeom>
            <a:noFill/>
            <a:ln cap="flat" cmpd="sng" w="19050">
              <a:solidFill>
                <a:schemeClr val="dk1"/>
              </a:solidFill>
              <a:prstDash val="solid"/>
              <a:round/>
              <a:headEnd len="med" w="med" type="triangle"/>
              <a:tailEnd len="med" w="med" type="triangle"/>
            </a:ln>
          </p:spPr>
        </p:cxnSp>
        <p:sp>
          <p:nvSpPr>
            <p:cNvPr id="729" name="Google Shape;729;p51"/>
            <p:cNvSpPr txBox="1"/>
            <p:nvPr/>
          </p:nvSpPr>
          <p:spPr>
            <a:xfrm>
              <a:off x="5622924" y="2514600"/>
              <a:ext cx="414949" cy="5276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8000"/>
                  </a:solidFill>
                  <a:latin typeface="Verdana"/>
                  <a:ea typeface="Verdana"/>
                  <a:cs typeface="Verdana"/>
                  <a:sym typeface="Verdana"/>
                </a:rPr>
                <a:t>t</a:t>
              </a:r>
              <a:endParaRPr/>
            </a:p>
          </p:txBody>
        </p:sp>
        <p:cxnSp>
          <p:nvCxnSpPr>
            <p:cNvPr id="730" name="Google Shape;730;p51"/>
            <p:cNvCxnSpPr/>
            <p:nvPr/>
          </p:nvCxnSpPr>
          <p:spPr>
            <a:xfrm>
              <a:off x="3048000" y="2103438"/>
              <a:ext cx="990600" cy="252413"/>
            </a:xfrm>
            <a:prstGeom prst="straightConnector1">
              <a:avLst/>
            </a:prstGeom>
            <a:noFill/>
            <a:ln cap="sq" cmpd="dbl" w="76200">
              <a:solidFill>
                <a:schemeClr val="dk1"/>
              </a:solidFill>
              <a:prstDash val="solid"/>
              <a:miter lim="800000"/>
              <a:headEnd len="sm" w="sm" type="stealth"/>
              <a:tailEnd len="sm" w="sm" type="stealth"/>
            </a:ln>
          </p:spPr>
        </p:cxnSp>
        <p:sp>
          <p:nvSpPr>
            <p:cNvPr id="731" name="Google Shape;731;p51"/>
            <p:cNvSpPr txBox="1"/>
            <p:nvPr/>
          </p:nvSpPr>
          <p:spPr>
            <a:xfrm>
              <a:off x="3810000" y="1376136"/>
              <a:ext cx="1770631" cy="4836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008000"/>
                  </a:solidFill>
                  <a:latin typeface="Verdana"/>
                  <a:ea typeface="Verdana"/>
                  <a:cs typeface="Verdana"/>
                  <a:sym typeface="Verdana"/>
                </a:rPr>
                <a:t>Accessible</a:t>
              </a:r>
              <a:endParaRPr/>
            </a:p>
          </p:txBody>
        </p:sp>
        <p:sp>
          <p:nvSpPr>
            <p:cNvPr id="732" name="Google Shape;732;p51"/>
            <p:cNvSpPr txBox="1"/>
            <p:nvPr/>
          </p:nvSpPr>
          <p:spPr>
            <a:xfrm>
              <a:off x="6199187" y="1376136"/>
              <a:ext cx="1278281" cy="4836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008000"/>
                  </a:solidFill>
                  <a:latin typeface="Verdana"/>
                  <a:ea typeface="Verdana"/>
                  <a:cs typeface="Verdana"/>
                  <a:sym typeface="Verdana"/>
                </a:rPr>
                <a:t>Owned</a:t>
              </a:r>
              <a:endParaRPr sz="1600">
                <a:solidFill>
                  <a:srgbClr val="008000"/>
                </a:solidFill>
                <a:latin typeface="Verdana"/>
                <a:ea typeface="Verdana"/>
                <a:cs typeface="Verdana"/>
                <a:sym typeface="Verdana"/>
              </a:endParaRPr>
            </a:p>
          </p:txBody>
        </p:sp>
        <p:sp>
          <p:nvSpPr>
            <p:cNvPr id="733" name="Google Shape;733;p51"/>
            <p:cNvSpPr txBox="1"/>
            <p:nvPr/>
          </p:nvSpPr>
          <p:spPr>
            <a:xfrm>
              <a:off x="6995318" y="1976305"/>
              <a:ext cx="34607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1</a:t>
              </a:r>
              <a:endParaRPr/>
            </a:p>
          </p:txBody>
        </p:sp>
        <p:sp>
          <p:nvSpPr>
            <p:cNvPr id="734" name="Google Shape;734;p51"/>
            <p:cNvSpPr txBox="1"/>
            <p:nvPr/>
          </p:nvSpPr>
          <p:spPr>
            <a:xfrm>
              <a:off x="7010400" y="2468976"/>
              <a:ext cx="34607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2</a:t>
              </a:r>
              <a:endParaRPr/>
            </a:p>
          </p:txBody>
        </p:sp>
        <p:sp>
          <p:nvSpPr>
            <p:cNvPr id="735" name="Google Shape;735;p51"/>
            <p:cNvSpPr txBox="1"/>
            <p:nvPr/>
          </p:nvSpPr>
          <p:spPr>
            <a:xfrm>
              <a:off x="6969124" y="3956050"/>
              <a:ext cx="575249" cy="5276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Verdana"/>
                  <a:ea typeface="Verdana"/>
                  <a:cs typeface="Verdana"/>
                  <a:sym typeface="Verdana"/>
                </a:rPr>
                <a:t>M</a:t>
              </a:r>
              <a:endParaRPr b="1" sz="1800">
                <a:solidFill>
                  <a:schemeClr val="dk1"/>
                </a:solidFill>
                <a:latin typeface="Verdana"/>
                <a:ea typeface="Verdana"/>
                <a:cs typeface="Verdana"/>
                <a:sym typeface="Verdana"/>
              </a:endParaRPr>
            </a:p>
          </p:txBody>
        </p:sp>
        <p:sp>
          <p:nvSpPr>
            <p:cNvPr id="736" name="Google Shape;736;p51"/>
            <p:cNvSpPr/>
            <p:nvPr/>
          </p:nvSpPr>
          <p:spPr>
            <a:xfrm>
              <a:off x="4408488" y="1898650"/>
              <a:ext cx="182563" cy="182563"/>
            </a:xfrm>
            <a:prstGeom prst="ellipse">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737" name="Google Shape;737;p51"/>
            <p:cNvSpPr/>
            <p:nvPr/>
          </p:nvSpPr>
          <p:spPr>
            <a:xfrm>
              <a:off x="4408488" y="2508250"/>
              <a:ext cx="182563" cy="182563"/>
            </a:xfrm>
            <a:prstGeom prst="ellipse">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738" name="Google Shape;738;p51"/>
            <p:cNvSpPr/>
            <p:nvPr/>
          </p:nvSpPr>
          <p:spPr>
            <a:xfrm>
              <a:off x="4408488" y="3194050"/>
              <a:ext cx="182563" cy="182563"/>
            </a:xfrm>
            <a:prstGeom prst="ellipse">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739" name="Google Shape;739;p51"/>
            <p:cNvSpPr/>
            <p:nvPr/>
          </p:nvSpPr>
          <p:spPr>
            <a:xfrm>
              <a:off x="4408488" y="3651250"/>
              <a:ext cx="182563" cy="182563"/>
            </a:xfrm>
            <a:prstGeom prst="ellipse">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740" name="Google Shape;740;p51"/>
            <p:cNvSpPr/>
            <p:nvPr/>
          </p:nvSpPr>
          <p:spPr>
            <a:xfrm>
              <a:off x="4408488" y="4184650"/>
              <a:ext cx="182563" cy="182563"/>
            </a:xfrm>
            <a:prstGeom prst="ellipse">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4" name="Shape 744"/>
        <p:cNvGrpSpPr/>
        <p:nvPr/>
      </p:nvGrpSpPr>
      <p:grpSpPr>
        <a:xfrm>
          <a:off x="0" y="0"/>
          <a:ext cx="0" cy="0"/>
          <a:chOff x="0" y="0"/>
          <a:chExt cx="0" cy="0"/>
        </a:xfrm>
      </p:grpSpPr>
      <p:cxnSp>
        <p:nvCxnSpPr>
          <p:cNvPr id="745" name="Google Shape;745;p52"/>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746" name="Google Shape;746;p52"/>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747" name="Google Shape;747;p52"/>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748" name="Google Shape;748;p52"/>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749" name="Google Shape;749;p52"/>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Autofit/>
          </a:bodyPr>
          <a:lstStyle/>
          <a:p>
            <a:pPr indent="0" lvl="0" marL="0" rtl="0" algn="l">
              <a:spcBef>
                <a:spcPts val="0"/>
              </a:spcBef>
              <a:spcAft>
                <a:spcPts val="0"/>
              </a:spcAft>
              <a:buClr>
                <a:srgbClr val="FFC700"/>
              </a:buClr>
              <a:buSzPts val="4700"/>
              <a:buFont typeface="Corbel"/>
              <a:buNone/>
            </a:pPr>
            <a:r>
              <a:rPr lang="en-US"/>
              <a:t>TrustRank: </a:t>
            </a:r>
            <a:br>
              <a:rPr lang="en-US"/>
            </a:br>
            <a:r>
              <a:rPr lang="en-US"/>
              <a:t>Combating the Web Spam</a:t>
            </a:r>
            <a:endParaRPr/>
          </a:p>
        </p:txBody>
      </p:sp>
      <p:sp>
        <p:nvSpPr>
          <p:cNvPr id="750" name="Google Shape;750;p52"/>
          <p:cNvSpPr txBox="1"/>
          <p:nvPr>
            <p:ph idx="1" type="subTitle"/>
          </p:nvPr>
        </p:nvSpPr>
        <p:spPr>
          <a:xfrm>
            <a:off x="685800" y="1828800"/>
            <a:ext cx="8077200" cy="1499616"/>
          </a:xfrm>
          <a:prstGeom prst="rect">
            <a:avLst/>
          </a:prstGeom>
          <a:noFill/>
          <a:ln>
            <a:noFill/>
          </a:ln>
        </p:spPr>
        <p:txBody>
          <a:bodyPr anchorCtr="0" anchor="b" bIns="0" lIns="118850" spcFirstLastPara="1" rIns="45700" wrap="square" tIns="0">
            <a:noAutofit/>
          </a:bodyPr>
          <a:lstStyle/>
          <a:p>
            <a:pPr indent="0" lvl="0" marL="0" rtl="0" algn="l">
              <a:spcBef>
                <a:spcPts val="0"/>
              </a:spcBef>
              <a:spcAft>
                <a:spcPts val="0"/>
              </a:spcAft>
              <a:buSzPts val="16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4" name="Shape 754"/>
        <p:cNvGrpSpPr/>
        <p:nvPr/>
      </p:nvGrpSpPr>
      <p:grpSpPr>
        <a:xfrm>
          <a:off x="0" y="0"/>
          <a:ext cx="0" cy="0"/>
          <a:chOff x="0" y="0"/>
          <a:chExt cx="0" cy="0"/>
        </a:xfrm>
      </p:grpSpPr>
      <p:cxnSp>
        <p:nvCxnSpPr>
          <p:cNvPr id="755" name="Google Shape;755;p53"/>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756" name="Google Shape;756;p53"/>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757" name="Google Shape;757;p53"/>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758" name="Google Shape;758;p53"/>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759" name="Google Shape;759;p53"/>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Combating Spam</a:t>
            </a:r>
            <a:endParaRPr/>
          </a:p>
        </p:txBody>
      </p:sp>
      <p:sp>
        <p:nvSpPr>
          <p:cNvPr id="760" name="Google Shape;760;p53"/>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Autofit/>
          </a:bodyPr>
          <a:lstStyle/>
          <a:p>
            <a:pPr indent="-320040" lvl="0" marL="438912" rtl="0" algn="l">
              <a:spcBef>
                <a:spcPts val="0"/>
              </a:spcBef>
              <a:spcAft>
                <a:spcPts val="0"/>
              </a:spcAft>
              <a:buSzPts val="2368"/>
              <a:buChar char="◼"/>
            </a:pPr>
            <a:r>
              <a:rPr b="1" lang="en-US" sz="2960">
                <a:solidFill>
                  <a:srgbClr val="D60093"/>
                </a:solidFill>
              </a:rPr>
              <a:t>Combating term spam</a:t>
            </a:r>
            <a:endParaRPr/>
          </a:p>
          <a:p>
            <a:pPr indent="-274319" lvl="1" marL="731520" rtl="0" algn="l">
              <a:spcBef>
                <a:spcPts val="518"/>
              </a:spcBef>
              <a:spcAft>
                <a:spcPts val="0"/>
              </a:spcAft>
              <a:buSzPts val="2590"/>
              <a:buChar char="▪"/>
            </a:pPr>
            <a:r>
              <a:rPr lang="en-US" sz="2590"/>
              <a:t>Analyze text using statistical methods</a:t>
            </a:r>
            <a:endParaRPr/>
          </a:p>
          <a:p>
            <a:pPr indent="-274319" lvl="1" marL="731520" rtl="0" algn="l">
              <a:spcBef>
                <a:spcPts val="518"/>
              </a:spcBef>
              <a:spcAft>
                <a:spcPts val="0"/>
              </a:spcAft>
              <a:buSzPts val="2590"/>
              <a:buChar char="▪"/>
            </a:pPr>
            <a:r>
              <a:rPr lang="en-US" sz="2590"/>
              <a:t>Similar to email spam filtering</a:t>
            </a:r>
            <a:endParaRPr/>
          </a:p>
          <a:p>
            <a:pPr indent="-274319" lvl="1" marL="731520" rtl="0" algn="l">
              <a:spcBef>
                <a:spcPts val="518"/>
              </a:spcBef>
              <a:spcAft>
                <a:spcPts val="0"/>
              </a:spcAft>
              <a:buSzPts val="2590"/>
              <a:buChar char="▪"/>
            </a:pPr>
            <a:r>
              <a:rPr lang="en-US" sz="2590"/>
              <a:t>Also useful: Detecting approximate duplicate pages</a:t>
            </a:r>
            <a:endParaRPr/>
          </a:p>
          <a:p>
            <a:pPr indent="-320040" lvl="0" marL="438912" rtl="0" algn="l">
              <a:spcBef>
                <a:spcPts val="0"/>
              </a:spcBef>
              <a:spcAft>
                <a:spcPts val="0"/>
              </a:spcAft>
              <a:buSzPts val="2368"/>
              <a:buChar char="◼"/>
            </a:pPr>
            <a:r>
              <a:rPr b="1" lang="en-US" sz="2960">
                <a:solidFill>
                  <a:srgbClr val="D60093"/>
                </a:solidFill>
              </a:rPr>
              <a:t>Combating link spam</a:t>
            </a:r>
            <a:endParaRPr/>
          </a:p>
          <a:p>
            <a:pPr indent="-274319" lvl="1" marL="731520" rtl="0" algn="l">
              <a:spcBef>
                <a:spcPts val="518"/>
              </a:spcBef>
              <a:spcAft>
                <a:spcPts val="0"/>
              </a:spcAft>
              <a:buSzPts val="2590"/>
              <a:buChar char="▪"/>
            </a:pPr>
            <a:r>
              <a:rPr b="1" lang="en-US" sz="2590"/>
              <a:t>Detection and blacklisting of structures that look like spam farms</a:t>
            </a:r>
            <a:endParaRPr/>
          </a:p>
          <a:p>
            <a:pPr indent="-228600" lvl="2" marL="996696" rtl="0" algn="l">
              <a:spcBef>
                <a:spcPts val="444"/>
              </a:spcBef>
              <a:spcAft>
                <a:spcPts val="0"/>
              </a:spcAft>
              <a:buSzPts val="2220"/>
              <a:buChar char="▪"/>
            </a:pPr>
            <a:r>
              <a:rPr lang="en-US" sz="2220"/>
              <a:t>Leads to another war – hiding and detecting spam farms</a:t>
            </a:r>
            <a:endParaRPr/>
          </a:p>
          <a:p>
            <a:pPr indent="-274319" lvl="1" marL="731520" rtl="0" algn="l">
              <a:spcBef>
                <a:spcPts val="518"/>
              </a:spcBef>
              <a:spcAft>
                <a:spcPts val="0"/>
              </a:spcAft>
              <a:buSzPts val="2590"/>
              <a:buChar char="▪"/>
            </a:pPr>
            <a:r>
              <a:rPr b="1" lang="en-US" sz="2590">
                <a:solidFill>
                  <a:srgbClr val="0000FF"/>
                </a:solidFill>
              </a:rPr>
              <a:t>TrustRank</a:t>
            </a:r>
            <a:r>
              <a:rPr lang="en-US" sz="2590">
                <a:solidFill>
                  <a:srgbClr val="0000FF"/>
                </a:solidFill>
              </a:rPr>
              <a:t> </a:t>
            </a:r>
            <a:r>
              <a:rPr lang="en-US" sz="2590"/>
              <a:t>= topic-specific PageRank with a teleport set of </a:t>
            </a:r>
            <a:r>
              <a:rPr b="1" lang="en-US" sz="2590"/>
              <a:t>trusted pages</a:t>
            </a:r>
            <a:endParaRPr/>
          </a:p>
          <a:p>
            <a:pPr indent="-228600" lvl="2" marL="996696" rtl="0" algn="l">
              <a:spcBef>
                <a:spcPts val="444"/>
              </a:spcBef>
              <a:spcAft>
                <a:spcPts val="0"/>
              </a:spcAft>
              <a:buSzPts val="2220"/>
              <a:buChar char="▪"/>
            </a:pPr>
            <a:r>
              <a:rPr lang="en-US" sz="2220">
                <a:solidFill>
                  <a:srgbClr val="008000"/>
                </a:solidFill>
              </a:rPr>
              <a:t>Example:</a:t>
            </a:r>
            <a:r>
              <a:rPr lang="en-US" sz="2220"/>
              <a:t> .edu domains, similar domains for non-US schools</a:t>
            </a:r>
            <a:endParaRPr sz="2220"/>
          </a:p>
        </p:txBody>
      </p:sp>
      <p:sp>
        <p:nvSpPr>
          <p:cNvPr id="761" name="Google Shape;761;p53"/>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762" name="Google Shape;762;p5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6" name="Shape 766"/>
        <p:cNvGrpSpPr/>
        <p:nvPr/>
      </p:nvGrpSpPr>
      <p:grpSpPr>
        <a:xfrm>
          <a:off x="0" y="0"/>
          <a:ext cx="0" cy="0"/>
          <a:chOff x="0" y="0"/>
          <a:chExt cx="0" cy="0"/>
        </a:xfrm>
      </p:grpSpPr>
      <p:cxnSp>
        <p:nvCxnSpPr>
          <p:cNvPr id="767" name="Google Shape;767;p54"/>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768" name="Google Shape;768;p54"/>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769" name="Google Shape;769;p54"/>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770" name="Google Shape;770;p54"/>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771" name="Google Shape;771;p54"/>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TrustRank: Idea</a:t>
            </a:r>
            <a:endParaRPr/>
          </a:p>
        </p:txBody>
      </p:sp>
      <p:sp>
        <p:nvSpPr>
          <p:cNvPr id="772" name="Google Shape;772;p54"/>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Autofit/>
          </a:bodyPr>
          <a:lstStyle/>
          <a:p>
            <a:pPr indent="-320040" lvl="0" marL="438912" rtl="0" algn="l">
              <a:spcBef>
                <a:spcPts val="0"/>
              </a:spcBef>
              <a:spcAft>
                <a:spcPts val="0"/>
              </a:spcAft>
              <a:buSzPts val="2560"/>
              <a:buChar char="◼"/>
            </a:pPr>
            <a:r>
              <a:rPr b="1" lang="en-US"/>
              <a:t>Basic principle: </a:t>
            </a:r>
            <a:r>
              <a:rPr b="1" lang="en-US">
                <a:solidFill>
                  <a:srgbClr val="0000FF"/>
                </a:solidFill>
              </a:rPr>
              <a:t>Approximate isolation</a:t>
            </a:r>
            <a:endParaRPr/>
          </a:p>
          <a:p>
            <a:pPr indent="-274319" lvl="1" marL="731520" rtl="0" algn="l">
              <a:spcBef>
                <a:spcPts val="560"/>
              </a:spcBef>
              <a:spcAft>
                <a:spcPts val="0"/>
              </a:spcAft>
              <a:buSzPts val="2800"/>
              <a:buChar char="▪"/>
            </a:pPr>
            <a:r>
              <a:rPr lang="en-US"/>
              <a:t>It is rare for a “good” page to point to a “bad” (spam) page</a:t>
            </a:r>
            <a:endParaRPr/>
          </a:p>
          <a:p>
            <a:pPr indent="-68579" lvl="8" marL="2231136" rtl="0" algn="l">
              <a:spcBef>
                <a:spcPts val="360"/>
              </a:spcBef>
              <a:spcAft>
                <a:spcPts val="0"/>
              </a:spcAft>
              <a:buSzPts val="1800"/>
              <a:buNone/>
            </a:pPr>
            <a:r>
              <a:t/>
            </a:r>
            <a:endParaRPr/>
          </a:p>
          <a:p>
            <a:pPr indent="-320040" lvl="0" marL="438912" rtl="0" algn="l">
              <a:spcBef>
                <a:spcPts val="0"/>
              </a:spcBef>
              <a:spcAft>
                <a:spcPts val="0"/>
              </a:spcAft>
              <a:buSzPts val="2560"/>
              <a:buChar char="◼"/>
            </a:pPr>
            <a:r>
              <a:rPr lang="en-US"/>
              <a:t>Sample a set of </a:t>
            </a:r>
            <a:r>
              <a:rPr b="1" lang="en-US">
                <a:solidFill>
                  <a:srgbClr val="D60093"/>
                </a:solidFill>
              </a:rPr>
              <a:t>seed pages</a:t>
            </a:r>
            <a:r>
              <a:rPr lang="en-US"/>
              <a:t> from the web</a:t>
            </a:r>
            <a:endParaRPr/>
          </a:p>
          <a:p>
            <a:pPr indent="-68579" lvl="8" marL="2231136" rtl="0" algn="l">
              <a:spcBef>
                <a:spcPts val="360"/>
              </a:spcBef>
              <a:spcAft>
                <a:spcPts val="0"/>
              </a:spcAft>
              <a:buSzPts val="1800"/>
              <a:buNone/>
            </a:pPr>
            <a:r>
              <a:t/>
            </a:r>
            <a:endParaRPr/>
          </a:p>
          <a:p>
            <a:pPr indent="-320040" lvl="0" marL="438912" rtl="0" algn="l">
              <a:spcBef>
                <a:spcPts val="0"/>
              </a:spcBef>
              <a:spcAft>
                <a:spcPts val="0"/>
              </a:spcAft>
              <a:buSzPts val="2560"/>
              <a:buChar char="◼"/>
            </a:pPr>
            <a:r>
              <a:rPr lang="en-US"/>
              <a:t>Have an </a:t>
            </a:r>
            <a:r>
              <a:rPr b="1" lang="en-US">
                <a:solidFill>
                  <a:srgbClr val="0000FF"/>
                </a:solidFill>
              </a:rPr>
              <a:t>oracle</a:t>
            </a:r>
            <a:r>
              <a:rPr lang="en-US">
                <a:solidFill>
                  <a:srgbClr val="0000FF"/>
                </a:solidFill>
              </a:rPr>
              <a:t> </a:t>
            </a:r>
            <a:r>
              <a:rPr lang="en-US"/>
              <a:t>(</a:t>
            </a:r>
            <a:r>
              <a:rPr b="1" lang="en-US">
                <a:solidFill>
                  <a:srgbClr val="0000FF"/>
                </a:solidFill>
              </a:rPr>
              <a:t>human</a:t>
            </a:r>
            <a:r>
              <a:rPr lang="en-US"/>
              <a:t>) to identify the good pages and the spam pages in the seed set</a:t>
            </a:r>
            <a:endParaRPr/>
          </a:p>
          <a:p>
            <a:pPr indent="-274319" lvl="1" marL="731520" rtl="0" algn="l">
              <a:spcBef>
                <a:spcPts val="560"/>
              </a:spcBef>
              <a:spcAft>
                <a:spcPts val="0"/>
              </a:spcAft>
              <a:buSzPts val="2800"/>
              <a:buChar char="▪"/>
            </a:pPr>
            <a:r>
              <a:rPr b="1" lang="en-US">
                <a:solidFill>
                  <a:srgbClr val="D60093"/>
                </a:solidFill>
              </a:rPr>
              <a:t>Expensive task</a:t>
            </a:r>
            <a:r>
              <a:rPr lang="en-US">
                <a:solidFill>
                  <a:srgbClr val="D60093"/>
                </a:solidFill>
              </a:rPr>
              <a:t>, </a:t>
            </a:r>
            <a:r>
              <a:rPr lang="en-US"/>
              <a:t>so we must make seed set as </a:t>
            </a:r>
            <a:br>
              <a:rPr lang="en-US"/>
            </a:br>
            <a:r>
              <a:rPr lang="en-US"/>
              <a:t>small as possible</a:t>
            </a:r>
            <a:endParaRPr/>
          </a:p>
        </p:txBody>
      </p:sp>
      <p:sp>
        <p:nvSpPr>
          <p:cNvPr id="773" name="Google Shape;773;p54"/>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774" name="Google Shape;774;p5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cxnSp>
        <p:nvCxnSpPr>
          <p:cNvPr id="779" name="Google Shape;779;p55"/>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780" name="Google Shape;780;p55"/>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781" name="Google Shape;781;p55"/>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782" name="Google Shape;782;p55"/>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783" name="Google Shape;783;p55"/>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Trust Propagation</a:t>
            </a:r>
            <a:endParaRPr/>
          </a:p>
        </p:txBody>
      </p:sp>
      <p:sp>
        <p:nvSpPr>
          <p:cNvPr id="784" name="Google Shape;784;p55"/>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Autofit/>
          </a:bodyPr>
          <a:lstStyle/>
          <a:p>
            <a:pPr indent="-320040" lvl="0" marL="438912" rtl="0" algn="l">
              <a:spcBef>
                <a:spcPts val="0"/>
              </a:spcBef>
              <a:spcAft>
                <a:spcPts val="0"/>
              </a:spcAft>
              <a:buSzPts val="2560"/>
              <a:buChar char="◼"/>
            </a:pPr>
            <a:r>
              <a:rPr lang="en-US"/>
              <a:t>Call the subset of seed pages that are identified as </a:t>
            </a:r>
            <a:r>
              <a:rPr b="1" lang="en-US">
                <a:solidFill>
                  <a:srgbClr val="D60093"/>
                </a:solidFill>
              </a:rPr>
              <a:t>good</a:t>
            </a:r>
            <a:r>
              <a:rPr lang="en-US">
                <a:solidFill>
                  <a:srgbClr val="D60093"/>
                </a:solidFill>
              </a:rPr>
              <a:t> </a:t>
            </a:r>
            <a:r>
              <a:rPr lang="en-US"/>
              <a:t>the </a:t>
            </a:r>
            <a:r>
              <a:rPr b="1" lang="en-US">
                <a:solidFill>
                  <a:srgbClr val="D60093"/>
                </a:solidFill>
              </a:rPr>
              <a:t>trusted pages</a:t>
            </a:r>
            <a:endParaRPr b="1">
              <a:solidFill>
                <a:srgbClr val="D60093"/>
              </a:solidFill>
            </a:endParaRPr>
          </a:p>
          <a:p>
            <a:pPr indent="-68579" lvl="8" marL="2231136" rtl="0" algn="l">
              <a:spcBef>
                <a:spcPts val="360"/>
              </a:spcBef>
              <a:spcAft>
                <a:spcPts val="0"/>
              </a:spcAft>
              <a:buSzPts val="1800"/>
              <a:buNone/>
            </a:pPr>
            <a:r>
              <a:t/>
            </a:r>
            <a:endParaRPr/>
          </a:p>
          <a:p>
            <a:pPr indent="-320040" lvl="0" marL="438912" rtl="0" algn="l">
              <a:spcBef>
                <a:spcPts val="0"/>
              </a:spcBef>
              <a:spcAft>
                <a:spcPts val="0"/>
              </a:spcAft>
              <a:buSzPts val="2560"/>
              <a:buChar char="◼"/>
            </a:pPr>
            <a:r>
              <a:rPr lang="en-US"/>
              <a:t>Perform a topic-sensitive PageRank with </a:t>
            </a:r>
            <a:r>
              <a:rPr b="1" lang="en-US">
                <a:solidFill>
                  <a:srgbClr val="008000"/>
                </a:solidFill>
              </a:rPr>
              <a:t>teleport set = trusted pages</a:t>
            </a:r>
            <a:endParaRPr b="1"/>
          </a:p>
          <a:p>
            <a:pPr indent="-274319" lvl="1" marL="731520" rtl="0" algn="l">
              <a:spcBef>
                <a:spcPts val="560"/>
              </a:spcBef>
              <a:spcAft>
                <a:spcPts val="0"/>
              </a:spcAft>
              <a:buSzPts val="2800"/>
              <a:buChar char="▪"/>
            </a:pPr>
            <a:r>
              <a:rPr b="1" lang="en-US">
                <a:solidFill>
                  <a:srgbClr val="0000FF"/>
                </a:solidFill>
              </a:rPr>
              <a:t>Propagate trust through links:</a:t>
            </a:r>
            <a:endParaRPr b="1">
              <a:solidFill>
                <a:srgbClr val="0000FF"/>
              </a:solidFill>
            </a:endParaRPr>
          </a:p>
          <a:p>
            <a:pPr indent="-228600" lvl="2" marL="996696" rtl="0" algn="l">
              <a:spcBef>
                <a:spcPts val="480"/>
              </a:spcBef>
              <a:spcAft>
                <a:spcPts val="0"/>
              </a:spcAft>
              <a:buSzPts val="2400"/>
              <a:buChar char="▪"/>
            </a:pPr>
            <a:r>
              <a:rPr lang="en-US"/>
              <a:t>Each page gets a trust value between </a:t>
            </a:r>
            <a:r>
              <a:rPr b="1" lang="en-US"/>
              <a:t>0</a:t>
            </a:r>
            <a:r>
              <a:rPr lang="en-US"/>
              <a:t> and </a:t>
            </a:r>
            <a:r>
              <a:rPr b="1" lang="en-US"/>
              <a:t>1</a:t>
            </a:r>
            <a:endParaRPr/>
          </a:p>
          <a:p>
            <a:pPr indent="-68579" lvl="8" marL="2231136" rtl="0" algn="l">
              <a:spcBef>
                <a:spcPts val="360"/>
              </a:spcBef>
              <a:spcAft>
                <a:spcPts val="0"/>
              </a:spcAft>
              <a:buSzPts val="1800"/>
              <a:buNone/>
            </a:pPr>
            <a:r>
              <a:t/>
            </a:r>
            <a:endParaRPr/>
          </a:p>
          <a:p>
            <a:pPr indent="-320040" lvl="0" marL="438912" rtl="0" algn="l">
              <a:spcBef>
                <a:spcPts val="0"/>
              </a:spcBef>
              <a:spcAft>
                <a:spcPts val="0"/>
              </a:spcAft>
              <a:buSzPts val="2560"/>
              <a:buChar char="◼"/>
            </a:pPr>
            <a:r>
              <a:rPr b="1" lang="en-US" u="sng">
                <a:solidFill>
                  <a:srgbClr val="D60093"/>
                </a:solidFill>
              </a:rPr>
              <a:t>Solution 1:</a:t>
            </a:r>
            <a:r>
              <a:rPr b="1" lang="en-US"/>
              <a:t> Use a threshold value and mark all pages below the trust threshold as spam</a:t>
            </a:r>
            <a:endParaRPr b="1"/>
          </a:p>
        </p:txBody>
      </p:sp>
      <p:sp>
        <p:nvSpPr>
          <p:cNvPr id="785" name="Google Shape;785;p55"/>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786" name="Google Shape;786;p5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784">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4">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4">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4">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4">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4">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cxnSp>
        <p:nvCxnSpPr>
          <p:cNvPr id="225" name="Google Shape;225;p20"/>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226" name="Google Shape;226;p20"/>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227" name="Google Shape;227;p20"/>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228" name="Google Shape;228;p20"/>
          <p:cNvSpPr/>
          <p:nvPr/>
        </p:nvSpPr>
        <p:spPr>
          <a:xfrm>
            <a:off x="533400" y="2407227"/>
            <a:ext cx="5943600" cy="4069773"/>
          </a:xfrm>
          <a:prstGeom prst="rect">
            <a:avLst/>
          </a:prstGeom>
          <a:solidFill>
            <a:srgbClr val="FEEFC9"/>
          </a:solidFill>
          <a:ln cap="flat" cmpd="sng" w="381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cxnSp>
        <p:nvCxnSpPr>
          <p:cNvPr id="229" name="Google Shape;229;p20"/>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230" name="Google Shape;230;p20"/>
          <p:cNvSpPr txBox="1"/>
          <p:nvPr>
            <p:ph type="title"/>
          </p:nvPr>
        </p:nvSpPr>
        <p:spPr>
          <a:xfrm>
            <a:off x="457200" y="76200"/>
            <a:ext cx="86868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050"/>
              <a:buFont typeface="Corbel"/>
              <a:buNone/>
            </a:pPr>
            <a:r>
              <a:rPr lang="en-US" sz="4050"/>
              <a:t>PageRank: The Complete Algorithm</a:t>
            </a:r>
            <a:endParaRPr sz="4050"/>
          </a:p>
        </p:txBody>
      </p:sp>
      <p:sp>
        <p:nvSpPr>
          <p:cNvPr id="231" name="Google Shape;231;p20"/>
          <p:cNvSpPr txBox="1"/>
          <p:nvPr>
            <p:ph idx="1" type="body"/>
          </p:nvPr>
        </p:nvSpPr>
        <p:spPr>
          <a:xfrm>
            <a:off x="457200" y="1295400"/>
            <a:ext cx="8610600" cy="5486400"/>
          </a:xfrm>
          <a:prstGeom prst="rect">
            <a:avLst/>
          </a:prstGeom>
          <a:blipFill rotWithShape="1">
            <a:blip r:embed="rId3">
              <a:alphaModFix/>
            </a:blip>
            <a:stretch>
              <a:fillRect b="0" l="0" r="0" t="-1443"/>
            </a:stretch>
          </a:blipFill>
          <a:ln>
            <a:noFill/>
          </a:ln>
        </p:spPr>
        <p:txBody>
          <a:bodyPr anchorCtr="0" anchor="t" bIns="45700" lIns="54850" spcFirstLastPara="1" rIns="91425" wrap="square" tIns="91425">
            <a:noAutofit/>
          </a:bodyPr>
          <a:lstStyle/>
          <a:p>
            <a:pPr indent="-320040" lvl="0" marL="438912" rtl="0" algn="l">
              <a:spcBef>
                <a:spcPts val="0"/>
              </a:spcBef>
              <a:spcAft>
                <a:spcPts val="0"/>
              </a:spcAft>
              <a:buSzPts val="2560"/>
              <a:buChar char="◼"/>
            </a:pPr>
            <a:r>
              <a:rPr lang="en-US"/>
              <a:t> </a:t>
            </a:r>
            <a:endParaRPr/>
          </a:p>
        </p:txBody>
      </p:sp>
      <p:sp>
        <p:nvSpPr>
          <p:cNvPr id="232" name="Google Shape;232;p2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3" name="Google Shape;233;p20"/>
          <p:cNvSpPr/>
          <p:nvPr/>
        </p:nvSpPr>
        <p:spPr>
          <a:xfrm>
            <a:off x="3352799" y="5348232"/>
            <a:ext cx="3276601" cy="518925"/>
          </a:xfrm>
          <a:prstGeom prst="rect">
            <a:avLst/>
          </a:prstGeom>
          <a:blipFill rotWithShape="1">
            <a:blip r:embed="rId4">
              <a:alphaModFix/>
            </a:blip>
            <a:stretch>
              <a:fillRect b="-10587"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orbel"/>
                <a:ea typeface="Corbel"/>
                <a:cs typeface="Corbel"/>
                <a:sym typeface="Corbel"/>
              </a:rPr>
              <a:t> </a:t>
            </a:r>
            <a:endParaRPr/>
          </a:p>
        </p:txBody>
      </p:sp>
      <p:sp>
        <p:nvSpPr>
          <p:cNvPr id="234" name="Google Shape;234;p20"/>
          <p:cNvSpPr txBox="1"/>
          <p:nvPr/>
        </p:nvSpPr>
        <p:spPr>
          <a:xfrm>
            <a:off x="6629400" y="4965918"/>
            <a:ext cx="2514600" cy="18158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8000"/>
                </a:solidFill>
                <a:latin typeface="Arial"/>
                <a:ea typeface="Arial"/>
                <a:cs typeface="Arial"/>
                <a:sym typeface="Arial"/>
              </a:rPr>
              <a:t>If the graph has no dead-ends then the amount of leaked PageRank is </a:t>
            </a:r>
            <a:r>
              <a:rPr b="1" lang="en-US" sz="1400">
                <a:solidFill>
                  <a:srgbClr val="008000"/>
                </a:solidFill>
                <a:latin typeface="Arial"/>
                <a:ea typeface="Arial"/>
                <a:cs typeface="Arial"/>
                <a:sym typeface="Arial"/>
              </a:rPr>
              <a:t>1-β</a:t>
            </a:r>
            <a:r>
              <a:rPr lang="en-US" sz="1400">
                <a:solidFill>
                  <a:srgbClr val="008000"/>
                </a:solidFill>
                <a:latin typeface="Arial"/>
                <a:ea typeface="Arial"/>
                <a:cs typeface="Arial"/>
                <a:sym typeface="Arial"/>
              </a:rPr>
              <a:t>. But since we have dead-ends the amount of leaked PageRank may be larger. We have to explicitly account for it by computing </a:t>
            </a:r>
            <a:r>
              <a:rPr b="1" lang="en-US" sz="1400">
                <a:solidFill>
                  <a:srgbClr val="008000"/>
                </a:solidFill>
                <a:latin typeface="Arial"/>
                <a:ea typeface="Arial"/>
                <a:cs typeface="Arial"/>
                <a:sym typeface="Arial"/>
              </a:rPr>
              <a:t>S</a:t>
            </a:r>
            <a:r>
              <a:rPr lang="en-US" sz="1400">
                <a:solidFill>
                  <a:srgbClr val="008000"/>
                </a:solidFill>
                <a:latin typeface="Arial"/>
                <a:ea typeface="Arial"/>
                <a:cs typeface="Arial"/>
                <a:sym typeface="Arial"/>
              </a:rPr>
              <a:t>.</a:t>
            </a:r>
            <a:endParaRPr/>
          </a:p>
        </p:txBody>
      </p:sp>
      <p:sp>
        <p:nvSpPr>
          <p:cNvPr id="235" name="Google Shape;235;p20"/>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cxnSp>
        <p:nvCxnSpPr>
          <p:cNvPr id="791" name="Google Shape;791;p56"/>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792" name="Google Shape;792;p56"/>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793" name="Google Shape;793;p56"/>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Simple Model: Trust Propagation</a:t>
            </a:r>
            <a:endParaRPr/>
          </a:p>
        </p:txBody>
      </p:sp>
      <p:sp>
        <p:nvSpPr>
          <p:cNvPr id="794" name="Google Shape;794;p56"/>
          <p:cNvSpPr txBox="1"/>
          <p:nvPr>
            <p:ph idx="1" type="body"/>
          </p:nvPr>
        </p:nvSpPr>
        <p:spPr>
          <a:xfrm>
            <a:off x="457200" y="1295400"/>
            <a:ext cx="8229600" cy="5410200"/>
          </a:xfrm>
          <a:prstGeom prst="rect">
            <a:avLst/>
          </a:prstGeom>
          <a:noFill/>
          <a:ln>
            <a:noFill/>
          </a:ln>
        </p:spPr>
        <p:txBody>
          <a:bodyPr anchorCtr="0" anchor="t" bIns="45700" lIns="54850" spcFirstLastPara="1" rIns="91425" wrap="square" tIns="91425">
            <a:noAutofit/>
          </a:bodyPr>
          <a:lstStyle/>
          <a:p>
            <a:pPr indent="-320040" lvl="0" marL="438912" rtl="0" algn="l">
              <a:lnSpc>
                <a:spcPct val="90000"/>
              </a:lnSpc>
              <a:spcBef>
                <a:spcPts val="0"/>
              </a:spcBef>
              <a:spcAft>
                <a:spcPts val="0"/>
              </a:spcAft>
              <a:buSzPts val="2560"/>
              <a:buChar char="◼"/>
            </a:pPr>
            <a:r>
              <a:rPr b="1" lang="en-US">
                <a:solidFill>
                  <a:srgbClr val="FF0066"/>
                </a:solidFill>
              </a:rPr>
              <a:t>Set trust of each trusted page to 1</a:t>
            </a:r>
            <a:endParaRPr/>
          </a:p>
          <a:p>
            <a:pPr indent="-320040" lvl="0" marL="438912" rtl="0" algn="l">
              <a:lnSpc>
                <a:spcPct val="90000"/>
              </a:lnSpc>
              <a:spcBef>
                <a:spcPts val="0"/>
              </a:spcBef>
              <a:spcAft>
                <a:spcPts val="0"/>
              </a:spcAft>
              <a:buSzPts val="2560"/>
              <a:buChar char="◼"/>
            </a:pPr>
            <a:r>
              <a:rPr lang="en-US"/>
              <a:t>Suppose trust of page </a:t>
            </a:r>
            <a:r>
              <a:rPr b="1" i="1" lang="en-US"/>
              <a:t>p</a:t>
            </a:r>
            <a:r>
              <a:rPr lang="en-US"/>
              <a:t> is </a:t>
            </a:r>
            <a:r>
              <a:rPr b="1" i="1" lang="en-US"/>
              <a:t>t</a:t>
            </a:r>
            <a:r>
              <a:rPr b="1" baseline="-25000" i="1" lang="en-US"/>
              <a:t>p</a:t>
            </a:r>
            <a:endParaRPr b="1" baseline="-25000" i="1"/>
          </a:p>
          <a:p>
            <a:pPr indent="-274319" lvl="1" marL="731520" rtl="0" algn="l">
              <a:lnSpc>
                <a:spcPct val="90000"/>
              </a:lnSpc>
              <a:spcBef>
                <a:spcPts val="560"/>
              </a:spcBef>
              <a:spcAft>
                <a:spcPts val="0"/>
              </a:spcAft>
              <a:buSzPts val="2800"/>
              <a:buChar char="▪"/>
            </a:pPr>
            <a:r>
              <a:rPr lang="en-US"/>
              <a:t>Page </a:t>
            </a:r>
            <a:r>
              <a:rPr b="1" i="1" lang="en-US"/>
              <a:t>p </a:t>
            </a:r>
            <a:r>
              <a:rPr lang="en-US"/>
              <a:t>has a set of out-links </a:t>
            </a:r>
            <a:r>
              <a:rPr b="1" i="1" lang="en-US"/>
              <a:t>o</a:t>
            </a:r>
            <a:r>
              <a:rPr b="1" baseline="-25000" i="1" lang="en-US"/>
              <a:t>p</a:t>
            </a:r>
            <a:endParaRPr b="1" i="1"/>
          </a:p>
          <a:p>
            <a:pPr indent="-320040" lvl="0" marL="438912" rtl="0" algn="l">
              <a:lnSpc>
                <a:spcPct val="90000"/>
              </a:lnSpc>
              <a:spcBef>
                <a:spcPts val="0"/>
              </a:spcBef>
              <a:spcAft>
                <a:spcPts val="0"/>
              </a:spcAft>
              <a:buSzPts val="2560"/>
              <a:buChar char="◼"/>
            </a:pPr>
            <a:r>
              <a:rPr lang="en-US"/>
              <a:t>For each </a:t>
            </a:r>
            <a:r>
              <a:rPr b="1" i="1" lang="en-US"/>
              <a:t>q</a:t>
            </a:r>
            <a:r>
              <a:rPr b="1" i="1" lang="en-US">
                <a:latin typeface="Arial"/>
                <a:ea typeface="Arial"/>
                <a:cs typeface="Arial"/>
                <a:sym typeface="Arial"/>
              </a:rPr>
              <a:t>∈</a:t>
            </a:r>
            <a:r>
              <a:rPr b="1" i="1" lang="en-US"/>
              <a:t>o</a:t>
            </a:r>
            <a:r>
              <a:rPr b="1" baseline="-25000" i="1" lang="en-US"/>
              <a:t>p</a:t>
            </a:r>
            <a:r>
              <a:rPr lang="en-US"/>
              <a:t>, </a:t>
            </a:r>
            <a:r>
              <a:rPr b="1" i="1" lang="en-US"/>
              <a:t>p</a:t>
            </a:r>
            <a:r>
              <a:rPr lang="en-US"/>
              <a:t> </a:t>
            </a:r>
            <a:r>
              <a:rPr b="1" lang="en-US">
                <a:solidFill>
                  <a:srgbClr val="FF0066"/>
                </a:solidFill>
              </a:rPr>
              <a:t>confers the trust</a:t>
            </a:r>
            <a:r>
              <a:rPr lang="en-US"/>
              <a:t> to </a:t>
            </a:r>
            <a:r>
              <a:rPr b="1" i="1" lang="en-US"/>
              <a:t>q</a:t>
            </a:r>
            <a:endParaRPr/>
          </a:p>
          <a:p>
            <a:pPr indent="-274319" lvl="1" marL="731520" rtl="0" algn="l">
              <a:lnSpc>
                <a:spcPct val="90000"/>
              </a:lnSpc>
              <a:spcBef>
                <a:spcPts val="560"/>
              </a:spcBef>
              <a:spcAft>
                <a:spcPts val="0"/>
              </a:spcAft>
              <a:buSzPts val="2800"/>
              <a:buChar char="▪"/>
            </a:pPr>
            <a:r>
              <a:rPr lang="en-US"/>
              <a:t> </a:t>
            </a:r>
            <a:r>
              <a:rPr b="1" i="1" lang="en-US">
                <a:latin typeface="Noto Sans Symbols"/>
                <a:ea typeface="Noto Sans Symbols"/>
                <a:cs typeface="Noto Sans Symbols"/>
                <a:sym typeface="Noto Sans Symbols"/>
              </a:rPr>
              <a:t>β </a:t>
            </a:r>
            <a:r>
              <a:rPr b="1" i="1" lang="en-US"/>
              <a:t>t</a:t>
            </a:r>
            <a:r>
              <a:rPr b="1" baseline="-25000" i="1" lang="en-US"/>
              <a:t>p </a:t>
            </a:r>
            <a:r>
              <a:rPr b="1" i="1" lang="en-US"/>
              <a:t>/|o</a:t>
            </a:r>
            <a:r>
              <a:rPr b="1" baseline="-25000" i="1" lang="en-US"/>
              <a:t>p</a:t>
            </a:r>
            <a:r>
              <a:rPr b="1" i="1" lang="en-US"/>
              <a:t>|</a:t>
            </a:r>
            <a:r>
              <a:rPr lang="en-US"/>
              <a:t>    for  0 &lt;</a:t>
            </a:r>
            <a:r>
              <a:rPr i="1" lang="en-US">
                <a:latin typeface="Noto Sans Symbols"/>
                <a:ea typeface="Noto Sans Symbols"/>
                <a:cs typeface="Noto Sans Symbols"/>
                <a:sym typeface="Noto Sans Symbols"/>
              </a:rPr>
              <a:t>β </a:t>
            </a:r>
            <a:r>
              <a:rPr lang="en-US"/>
              <a:t>&lt; 1</a:t>
            </a:r>
            <a:endParaRPr/>
          </a:p>
          <a:p>
            <a:pPr indent="-320040" lvl="0" marL="438912" rtl="0" algn="l">
              <a:lnSpc>
                <a:spcPct val="90000"/>
              </a:lnSpc>
              <a:spcBef>
                <a:spcPts val="0"/>
              </a:spcBef>
              <a:spcAft>
                <a:spcPts val="0"/>
              </a:spcAft>
              <a:buSzPts val="2560"/>
              <a:buChar char="◼"/>
            </a:pPr>
            <a:r>
              <a:rPr b="1" lang="en-US">
                <a:solidFill>
                  <a:srgbClr val="008000"/>
                </a:solidFill>
              </a:rPr>
              <a:t>Trust is additive </a:t>
            </a:r>
            <a:endParaRPr/>
          </a:p>
          <a:p>
            <a:pPr indent="-274319" lvl="1" marL="731520" rtl="0" algn="l">
              <a:lnSpc>
                <a:spcPct val="90000"/>
              </a:lnSpc>
              <a:spcBef>
                <a:spcPts val="560"/>
              </a:spcBef>
              <a:spcAft>
                <a:spcPts val="0"/>
              </a:spcAft>
              <a:buSzPts val="2800"/>
              <a:buChar char="▪"/>
            </a:pPr>
            <a:r>
              <a:rPr lang="en-US"/>
              <a:t>Trust of </a:t>
            </a:r>
            <a:r>
              <a:rPr b="1" i="1" lang="en-US"/>
              <a:t>p</a:t>
            </a:r>
            <a:r>
              <a:rPr lang="en-US"/>
              <a:t> is the sum of the trust conferred </a:t>
            </a:r>
            <a:br>
              <a:rPr lang="en-US"/>
            </a:br>
            <a:r>
              <a:rPr lang="en-US"/>
              <a:t>on </a:t>
            </a:r>
            <a:r>
              <a:rPr b="1" i="1" lang="en-US"/>
              <a:t>p</a:t>
            </a:r>
            <a:r>
              <a:rPr lang="en-US"/>
              <a:t> by all its in-linked pages</a:t>
            </a:r>
            <a:endParaRPr/>
          </a:p>
          <a:p>
            <a:pPr indent="-320040" lvl="0" marL="438912" rtl="0" algn="l">
              <a:lnSpc>
                <a:spcPct val="90000"/>
              </a:lnSpc>
              <a:spcBef>
                <a:spcPts val="0"/>
              </a:spcBef>
              <a:spcAft>
                <a:spcPts val="0"/>
              </a:spcAft>
              <a:buSzPts val="2560"/>
              <a:buChar char="◼"/>
            </a:pPr>
            <a:r>
              <a:rPr b="1" lang="en-US">
                <a:solidFill>
                  <a:srgbClr val="0000FF"/>
                </a:solidFill>
              </a:rPr>
              <a:t>Note similarity to Topic-Specific PageRank</a:t>
            </a:r>
            <a:endParaRPr b="1">
              <a:solidFill>
                <a:srgbClr val="0000FF"/>
              </a:solidFill>
            </a:endParaRPr>
          </a:p>
          <a:p>
            <a:pPr indent="-274319" lvl="1" marL="731520" rtl="0" algn="l">
              <a:lnSpc>
                <a:spcPct val="90000"/>
              </a:lnSpc>
              <a:spcBef>
                <a:spcPts val="560"/>
              </a:spcBef>
              <a:spcAft>
                <a:spcPts val="0"/>
              </a:spcAft>
              <a:buSzPts val="2800"/>
              <a:buChar char="▪"/>
            </a:pPr>
            <a:r>
              <a:rPr lang="en-US"/>
              <a:t>Within a scaling factor</a:t>
            </a:r>
            <a:r>
              <a:rPr lang="en-US">
                <a:solidFill>
                  <a:srgbClr val="FF0066"/>
                </a:solidFill>
              </a:rPr>
              <a:t>, </a:t>
            </a:r>
            <a:r>
              <a:rPr b="1" lang="en-US">
                <a:solidFill>
                  <a:srgbClr val="FF0066"/>
                </a:solidFill>
              </a:rPr>
              <a:t>TrustRank = PageRank</a:t>
            </a:r>
            <a:r>
              <a:rPr lang="en-US">
                <a:solidFill>
                  <a:srgbClr val="FF0066"/>
                </a:solidFill>
              </a:rPr>
              <a:t> </a:t>
            </a:r>
            <a:r>
              <a:rPr lang="en-US"/>
              <a:t>with trusted pages as teleport set</a:t>
            </a:r>
            <a:endParaRPr/>
          </a:p>
        </p:txBody>
      </p:sp>
      <p:sp>
        <p:nvSpPr>
          <p:cNvPr id="795" name="Google Shape;795;p56"/>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96" name="Google Shape;796;p56"/>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794">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4">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4">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4">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4">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4">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4">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4">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cxnSp>
        <p:nvCxnSpPr>
          <p:cNvPr id="801" name="Google Shape;801;p57"/>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802" name="Google Shape;802;p57"/>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803" name="Google Shape;803;p57"/>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804" name="Google Shape;804;p57"/>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805" name="Google Shape;805;p57"/>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Why is it a good idea?</a:t>
            </a:r>
            <a:endParaRPr/>
          </a:p>
        </p:txBody>
      </p:sp>
      <p:sp>
        <p:nvSpPr>
          <p:cNvPr id="806" name="Google Shape;806;p57"/>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Autofit/>
          </a:bodyPr>
          <a:lstStyle/>
          <a:p>
            <a:pPr indent="-320040" lvl="0" marL="438912" rtl="0" algn="l">
              <a:spcBef>
                <a:spcPts val="0"/>
              </a:spcBef>
              <a:spcAft>
                <a:spcPts val="0"/>
              </a:spcAft>
              <a:buSzPts val="2560"/>
              <a:buChar char="◼"/>
            </a:pPr>
            <a:r>
              <a:rPr b="1" lang="en-US">
                <a:solidFill>
                  <a:srgbClr val="0066FF"/>
                </a:solidFill>
              </a:rPr>
              <a:t>Trust attenuation:</a:t>
            </a:r>
            <a:endParaRPr b="1">
              <a:solidFill>
                <a:srgbClr val="0066FF"/>
              </a:solidFill>
            </a:endParaRPr>
          </a:p>
          <a:p>
            <a:pPr indent="-274319" lvl="1" marL="731520" rtl="0" algn="l">
              <a:spcBef>
                <a:spcPts val="560"/>
              </a:spcBef>
              <a:spcAft>
                <a:spcPts val="0"/>
              </a:spcAft>
              <a:buSzPts val="2800"/>
              <a:buChar char="▪"/>
            </a:pPr>
            <a:r>
              <a:rPr lang="en-US"/>
              <a:t>The degree of trust conferred by a trusted page decreases with the distance in the graph</a:t>
            </a:r>
            <a:endParaRPr/>
          </a:p>
          <a:p>
            <a:pPr indent="-68579" lvl="8" marL="2231136" rtl="0" algn="l">
              <a:spcBef>
                <a:spcPts val="360"/>
              </a:spcBef>
              <a:spcAft>
                <a:spcPts val="0"/>
              </a:spcAft>
              <a:buSzPts val="1800"/>
              <a:buNone/>
            </a:pPr>
            <a:r>
              <a:t/>
            </a:r>
            <a:endParaRPr/>
          </a:p>
          <a:p>
            <a:pPr indent="-320040" lvl="0" marL="438912" rtl="0" algn="l">
              <a:spcBef>
                <a:spcPts val="0"/>
              </a:spcBef>
              <a:spcAft>
                <a:spcPts val="0"/>
              </a:spcAft>
              <a:buSzPts val="2560"/>
              <a:buChar char="◼"/>
            </a:pPr>
            <a:r>
              <a:rPr b="1" lang="en-US">
                <a:solidFill>
                  <a:srgbClr val="0066FF"/>
                </a:solidFill>
              </a:rPr>
              <a:t>Trust splitting:</a:t>
            </a:r>
            <a:endParaRPr b="1">
              <a:solidFill>
                <a:srgbClr val="0066FF"/>
              </a:solidFill>
            </a:endParaRPr>
          </a:p>
          <a:p>
            <a:pPr indent="-274319" lvl="1" marL="731520" rtl="0" algn="l">
              <a:spcBef>
                <a:spcPts val="560"/>
              </a:spcBef>
              <a:spcAft>
                <a:spcPts val="0"/>
              </a:spcAft>
              <a:buSzPts val="2800"/>
              <a:buChar char="▪"/>
            </a:pPr>
            <a:r>
              <a:rPr lang="en-US"/>
              <a:t>The larger the number of out-links from a page, the less scrutiny the page author gives each out-link</a:t>
            </a:r>
            <a:endParaRPr/>
          </a:p>
          <a:p>
            <a:pPr indent="-274319" lvl="1" marL="731520" rtl="0" algn="l">
              <a:spcBef>
                <a:spcPts val="560"/>
              </a:spcBef>
              <a:spcAft>
                <a:spcPts val="0"/>
              </a:spcAft>
              <a:buSzPts val="2800"/>
              <a:buChar char="▪"/>
            </a:pPr>
            <a:r>
              <a:rPr lang="en-US"/>
              <a:t>Trust is </a:t>
            </a:r>
            <a:r>
              <a:rPr b="1" lang="en-US">
                <a:solidFill>
                  <a:srgbClr val="008000"/>
                </a:solidFill>
              </a:rPr>
              <a:t>split</a:t>
            </a:r>
            <a:r>
              <a:rPr lang="en-US"/>
              <a:t> across out-links</a:t>
            </a:r>
            <a:endParaRPr/>
          </a:p>
        </p:txBody>
      </p:sp>
      <p:sp>
        <p:nvSpPr>
          <p:cNvPr id="807" name="Google Shape;807;p57"/>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808" name="Google Shape;808;p57"/>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cxnSp>
        <p:nvCxnSpPr>
          <p:cNvPr id="813" name="Google Shape;813;p58"/>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814" name="Google Shape;814;p58"/>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815" name="Google Shape;815;p58"/>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816" name="Google Shape;816;p58"/>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817" name="Google Shape;817;p58"/>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Picking the Seed Set</a:t>
            </a:r>
            <a:endParaRPr/>
          </a:p>
        </p:txBody>
      </p:sp>
      <p:sp>
        <p:nvSpPr>
          <p:cNvPr id="818" name="Google Shape;818;p58"/>
          <p:cNvSpPr txBox="1"/>
          <p:nvPr>
            <p:ph idx="1" type="body"/>
          </p:nvPr>
        </p:nvSpPr>
        <p:spPr>
          <a:xfrm>
            <a:off x="457200" y="1600201"/>
            <a:ext cx="7315200" cy="4953000"/>
          </a:xfrm>
          <a:prstGeom prst="rect">
            <a:avLst/>
          </a:prstGeom>
          <a:noFill/>
          <a:ln>
            <a:noFill/>
          </a:ln>
        </p:spPr>
        <p:txBody>
          <a:bodyPr anchorCtr="0" anchor="t" bIns="45700" lIns="54850" spcFirstLastPara="1" rIns="91425" wrap="square" tIns="91425">
            <a:noAutofit/>
          </a:bodyPr>
          <a:lstStyle/>
          <a:p>
            <a:pPr indent="-320040" lvl="0" marL="438912" rtl="0" algn="l">
              <a:spcBef>
                <a:spcPts val="0"/>
              </a:spcBef>
              <a:spcAft>
                <a:spcPts val="0"/>
              </a:spcAft>
              <a:buSzPts val="2560"/>
              <a:buChar char="◼"/>
            </a:pPr>
            <a:r>
              <a:rPr b="1" lang="en-US">
                <a:solidFill>
                  <a:srgbClr val="008000"/>
                </a:solidFill>
              </a:rPr>
              <a:t>Two conflicting considerations:</a:t>
            </a:r>
            <a:endParaRPr b="1">
              <a:solidFill>
                <a:srgbClr val="008000"/>
              </a:solidFill>
            </a:endParaRPr>
          </a:p>
          <a:p>
            <a:pPr indent="-274319" lvl="1" marL="731520" rtl="0" algn="l">
              <a:spcBef>
                <a:spcPts val="560"/>
              </a:spcBef>
              <a:spcAft>
                <a:spcPts val="0"/>
              </a:spcAft>
              <a:buSzPts val="2800"/>
              <a:buChar char="▪"/>
            </a:pPr>
            <a:r>
              <a:rPr lang="en-US"/>
              <a:t>Human has to inspect each seed page, so seed set must be as small as possible</a:t>
            </a:r>
            <a:endParaRPr/>
          </a:p>
          <a:p>
            <a:pPr indent="-68579" lvl="8" marL="2231136" rtl="0" algn="l">
              <a:spcBef>
                <a:spcPts val="360"/>
              </a:spcBef>
              <a:spcAft>
                <a:spcPts val="0"/>
              </a:spcAft>
              <a:buSzPts val="1800"/>
              <a:buNone/>
            </a:pPr>
            <a:r>
              <a:t/>
            </a:r>
            <a:endParaRPr/>
          </a:p>
          <a:p>
            <a:pPr indent="-274319" lvl="1" marL="731520" rtl="0" algn="l">
              <a:spcBef>
                <a:spcPts val="560"/>
              </a:spcBef>
              <a:spcAft>
                <a:spcPts val="0"/>
              </a:spcAft>
              <a:buSzPts val="2800"/>
              <a:buChar char="▪"/>
            </a:pPr>
            <a:r>
              <a:rPr lang="en-US"/>
              <a:t>Must ensure every </a:t>
            </a:r>
            <a:r>
              <a:rPr b="1" lang="en-US">
                <a:solidFill>
                  <a:srgbClr val="FF0066"/>
                </a:solidFill>
              </a:rPr>
              <a:t>good page</a:t>
            </a:r>
            <a:r>
              <a:rPr lang="en-US">
                <a:solidFill>
                  <a:srgbClr val="FF0066"/>
                </a:solidFill>
              </a:rPr>
              <a:t> </a:t>
            </a:r>
            <a:r>
              <a:rPr lang="en-US"/>
              <a:t>gets adequate trust rank, so need make all good pages reachable from seed set by short paths</a:t>
            </a:r>
            <a:endParaRPr/>
          </a:p>
        </p:txBody>
      </p:sp>
      <p:sp>
        <p:nvSpPr>
          <p:cNvPr id="819" name="Google Shape;819;p58"/>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20" name="Google Shape;820;p58"/>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cxnSp>
        <p:nvCxnSpPr>
          <p:cNvPr id="825" name="Google Shape;825;p59"/>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826" name="Google Shape;826;p59"/>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827" name="Google Shape;827;p59"/>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828" name="Google Shape;828;p59"/>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829" name="Google Shape;829;p59"/>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Approaches to Picking Seed Set</a:t>
            </a:r>
            <a:endParaRPr/>
          </a:p>
        </p:txBody>
      </p:sp>
      <p:sp>
        <p:nvSpPr>
          <p:cNvPr id="830" name="Google Shape;830;p59"/>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Autofit/>
          </a:bodyPr>
          <a:lstStyle/>
          <a:p>
            <a:pPr indent="-320040" lvl="0" marL="438912" rtl="0" algn="l">
              <a:spcBef>
                <a:spcPts val="0"/>
              </a:spcBef>
              <a:spcAft>
                <a:spcPts val="0"/>
              </a:spcAft>
              <a:buSzPts val="2560"/>
              <a:buChar char="◼"/>
            </a:pPr>
            <a:r>
              <a:rPr lang="en-US"/>
              <a:t>Suppose we want to pick a seed set of </a:t>
            </a:r>
            <a:r>
              <a:rPr b="1" i="1" lang="en-US"/>
              <a:t>k</a:t>
            </a:r>
            <a:r>
              <a:rPr lang="en-US"/>
              <a:t> pages</a:t>
            </a:r>
            <a:endParaRPr/>
          </a:p>
          <a:p>
            <a:pPr indent="-320040" lvl="0" marL="438912" rtl="0" algn="l">
              <a:spcBef>
                <a:spcPts val="0"/>
              </a:spcBef>
              <a:spcAft>
                <a:spcPts val="0"/>
              </a:spcAft>
              <a:buSzPts val="2560"/>
              <a:buChar char="◼"/>
            </a:pPr>
            <a:r>
              <a:rPr b="1" lang="en-US"/>
              <a:t>How to do that?</a:t>
            </a:r>
            <a:endParaRPr/>
          </a:p>
          <a:p>
            <a:pPr indent="-320040" lvl="0" marL="438912" rtl="0" algn="l">
              <a:spcBef>
                <a:spcPts val="0"/>
              </a:spcBef>
              <a:spcAft>
                <a:spcPts val="0"/>
              </a:spcAft>
              <a:buSzPts val="2560"/>
              <a:buChar char="◼"/>
            </a:pPr>
            <a:r>
              <a:rPr b="1" lang="en-US">
                <a:solidFill>
                  <a:srgbClr val="0000FF"/>
                </a:solidFill>
              </a:rPr>
              <a:t>(1) PageRank:</a:t>
            </a:r>
            <a:endParaRPr b="1">
              <a:solidFill>
                <a:srgbClr val="0000FF"/>
              </a:solidFill>
            </a:endParaRPr>
          </a:p>
          <a:p>
            <a:pPr indent="-274319" lvl="1" marL="731520" rtl="0" algn="l">
              <a:spcBef>
                <a:spcPts val="560"/>
              </a:spcBef>
              <a:spcAft>
                <a:spcPts val="0"/>
              </a:spcAft>
              <a:buSzPts val="2800"/>
              <a:buChar char="▪"/>
            </a:pPr>
            <a:r>
              <a:rPr lang="en-US"/>
              <a:t>Pick the top </a:t>
            </a:r>
            <a:r>
              <a:rPr b="1" i="1" lang="en-US"/>
              <a:t>k</a:t>
            </a:r>
            <a:r>
              <a:rPr lang="en-US"/>
              <a:t> pages by PageRank</a:t>
            </a:r>
            <a:endParaRPr/>
          </a:p>
          <a:p>
            <a:pPr indent="-274319" lvl="1" marL="731520" rtl="0" algn="l">
              <a:spcBef>
                <a:spcPts val="560"/>
              </a:spcBef>
              <a:spcAft>
                <a:spcPts val="0"/>
              </a:spcAft>
              <a:buSzPts val="2800"/>
              <a:buChar char="▪"/>
            </a:pPr>
            <a:r>
              <a:rPr lang="en-US"/>
              <a:t>Theory is that you can’t get a bad page’s rank really high</a:t>
            </a:r>
            <a:endParaRPr/>
          </a:p>
          <a:p>
            <a:pPr indent="-320040" lvl="0" marL="438912" rtl="0" algn="l">
              <a:spcBef>
                <a:spcPts val="0"/>
              </a:spcBef>
              <a:spcAft>
                <a:spcPts val="0"/>
              </a:spcAft>
              <a:buSzPts val="2560"/>
              <a:buChar char="◼"/>
            </a:pPr>
            <a:r>
              <a:rPr b="1" lang="en-US">
                <a:solidFill>
                  <a:srgbClr val="0000FF"/>
                </a:solidFill>
              </a:rPr>
              <a:t>(2) Use trusted domains</a:t>
            </a:r>
            <a:r>
              <a:rPr lang="en-US"/>
              <a:t> whose membership is controlled, like .edu, .mil, .gov</a:t>
            </a:r>
            <a:endParaRPr/>
          </a:p>
          <a:p>
            <a:pPr indent="-320040" lvl="0" marL="438912" rtl="0" algn="l">
              <a:spcBef>
                <a:spcPts val="0"/>
              </a:spcBef>
              <a:spcAft>
                <a:spcPts val="0"/>
              </a:spcAft>
              <a:buSzPts val="2560"/>
              <a:buFont typeface="Noto Sans Symbols"/>
              <a:buNone/>
            </a:pPr>
            <a:r>
              <a:t/>
            </a:r>
            <a:endParaRPr/>
          </a:p>
        </p:txBody>
      </p:sp>
      <p:sp>
        <p:nvSpPr>
          <p:cNvPr id="831" name="Google Shape;831;p59"/>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832" name="Google Shape;832;p59"/>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6" name="Shape 836"/>
        <p:cNvGrpSpPr/>
        <p:nvPr/>
      </p:nvGrpSpPr>
      <p:grpSpPr>
        <a:xfrm>
          <a:off x="0" y="0"/>
          <a:ext cx="0" cy="0"/>
          <a:chOff x="0" y="0"/>
          <a:chExt cx="0" cy="0"/>
        </a:xfrm>
      </p:grpSpPr>
      <p:cxnSp>
        <p:nvCxnSpPr>
          <p:cNvPr id="837" name="Google Shape;837;p60"/>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838" name="Google Shape;838;p60"/>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839" name="Google Shape;839;p60"/>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840" name="Google Shape;840;p60"/>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841" name="Google Shape;841;p60"/>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Spam Mass</a:t>
            </a:r>
            <a:endParaRPr/>
          </a:p>
        </p:txBody>
      </p:sp>
      <p:sp>
        <p:nvSpPr>
          <p:cNvPr id="842" name="Google Shape;842;p60"/>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Autofit/>
          </a:bodyPr>
          <a:lstStyle/>
          <a:p>
            <a:pPr indent="-320040" lvl="0" marL="438912" rtl="0" algn="l">
              <a:spcBef>
                <a:spcPts val="0"/>
              </a:spcBef>
              <a:spcAft>
                <a:spcPts val="0"/>
              </a:spcAft>
              <a:buSzPts val="2560"/>
              <a:buChar char="◼"/>
            </a:pPr>
            <a:r>
              <a:rPr lang="en-US"/>
              <a:t>In the </a:t>
            </a:r>
            <a:r>
              <a:rPr b="1" lang="en-US"/>
              <a:t>TrustRank</a:t>
            </a:r>
            <a:r>
              <a:rPr lang="en-US"/>
              <a:t> model, we start with good pages and propagate trust</a:t>
            </a:r>
            <a:endParaRPr/>
          </a:p>
          <a:p>
            <a:pPr indent="-68579" lvl="8" marL="2231136" rtl="0" algn="l">
              <a:spcBef>
                <a:spcPts val="360"/>
              </a:spcBef>
              <a:spcAft>
                <a:spcPts val="0"/>
              </a:spcAft>
              <a:buSzPts val="1800"/>
              <a:buNone/>
            </a:pPr>
            <a:r>
              <a:t/>
            </a:r>
            <a:endParaRPr/>
          </a:p>
          <a:p>
            <a:pPr indent="-320040" lvl="0" marL="438912" rtl="0" algn="l">
              <a:spcBef>
                <a:spcPts val="0"/>
              </a:spcBef>
              <a:spcAft>
                <a:spcPts val="0"/>
              </a:spcAft>
              <a:buSzPts val="2560"/>
              <a:buChar char="◼"/>
            </a:pPr>
            <a:r>
              <a:rPr b="1" lang="en-US">
                <a:solidFill>
                  <a:srgbClr val="0000FF"/>
                </a:solidFill>
              </a:rPr>
              <a:t>Complementary view: </a:t>
            </a:r>
            <a:endParaRPr/>
          </a:p>
          <a:p>
            <a:pPr indent="-320040" lvl="0" marL="438912" rtl="0" algn="l">
              <a:spcBef>
                <a:spcPts val="0"/>
              </a:spcBef>
              <a:spcAft>
                <a:spcPts val="0"/>
              </a:spcAft>
              <a:buSzPts val="2560"/>
              <a:buNone/>
            </a:pPr>
            <a:r>
              <a:rPr lang="en-US"/>
              <a:t>	</a:t>
            </a:r>
            <a:r>
              <a:rPr lang="en-US">
                <a:solidFill>
                  <a:srgbClr val="D60093"/>
                </a:solidFill>
              </a:rPr>
              <a:t>What fraction of a page’s PageRank comes from </a:t>
            </a:r>
            <a:r>
              <a:rPr b="1" lang="en-US">
                <a:solidFill>
                  <a:srgbClr val="D60093"/>
                </a:solidFill>
              </a:rPr>
              <a:t>spam</a:t>
            </a:r>
            <a:r>
              <a:rPr lang="en-US">
                <a:solidFill>
                  <a:srgbClr val="D60093"/>
                </a:solidFill>
              </a:rPr>
              <a:t> pages?</a:t>
            </a:r>
            <a:endParaRPr/>
          </a:p>
          <a:p>
            <a:pPr indent="-68579" lvl="8" marL="2231136" rtl="0" algn="l">
              <a:spcBef>
                <a:spcPts val="360"/>
              </a:spcBef>
              <a:spcAft>
                <a:spcPts val="0"/>
              </a:spcAft>
              <a:buSzPts val="1800"/>
              <a:buNone/>
            </a:pPr>
            <a:r>
              <a:t/>
            </a:r>
            <a:endParaRPr/>
          </a:p>
          <a:p>
            <a:pPr indent="-320040" lvl="0" marL="438912" rtl="0" algn="l">
              <a:spcBef>
                <a:spcPts val="0"/>
              </a:spcBef>
              <a:spcAft>
                <a:spcPts val="0"/>
              </a:spcAft>
              <a:buSzPts val="2560"/>
              <a:buChar char="◼"/>
            </a:pPr>
            <a:r>
              <a:rPr lang="en-US"/>
              <a:t>In practice, we don’t know all </a:t>
            </a:r>
            <a:br>
              <a:rPr lang="en-US"/>
            </a:br>
            <a:r>
              <a:rPr lang="en-US"/>
              <a:t>the spam pages, so we need </a:t>
            </a:r>
            <a:br>
              <a:rPr lang="en-US"/>
            </a:br>
            <a:r>
              <a:rPr lang="en-US"/>
              <a:t>to estimate</a:t>
            </a:r>
            <a:endParaRPr/>
          </a:p>
        </p:txBody>
      </p:sp>
      <p:sp>
        <p:nvSpPr>
          <p:cNvPr id="843" name="Google Shape;843;p60"/>
          <p:cNvSpPr/>
          <p:nvPr/>
        </p:nvSpPr>
        <p:spPr>
          <a:xfrm>
            <a:off x="5898382" y="4114800"/>
            <a:ext cx="3276600" cy="2590800"/>
          </a:xfrm>
          <a:prstGeom prst="cloud">
            <a:avLst/>
          </a:prstGeom>
          <a:gradFill>
            <a:gsLst>
              <a:gs pos="0">
                <a:srgbClr val="A1EFFF"/>
              </a:gs>
              <a:gs pos="35000">
                <a:srgbClr val="BBF2FF"/>
              </a:gs>
              <a:gs pos="100000">
                <a:srgbClr val="E3FCFF"/>
              </a:gs>
            </a:gsLst>
            <a:lin ang="16200000" scaled="0"/>
          </a:gradFill>
          <a:ln cap="rnd" cmpd="sng" w="9525">
            <a:solidFill>
              <a:srgbClr val="5AB1C9"/>
            </a:solidFill>
            <a:prstDash val="solid"/>
            <a:round/>
            <a:headEnd len="sm" w="sm" type="none"/>
            <a:tailEnd len="sm" w="sm" type="none"/>
          </a:ln>
          <a:effectLst>
            <a:outerShdw blurRad="45000" rotWithShape="0" dir="5400000" dist="25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844" name="Google Shape;844;p60"/>
          <p:cNvSpPr txBox="1"/>
          <p:nvPr/>
        </p:nvSpPr>
        <p:spPr>
          <a:xfrm>
            <a:off x="7315200" y="6324600"/>
            <a:ext cx="66781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00FF"/>
                </a:solidFill>
                <a:latin typeface="Arial"/>
                <a:ea typeface="Arial"/>
                <a:cs typeface="Arial"/>
                <a:sym typeface="Arial"/>
              </a:rPr>
              <a:t>Web</a:t>
            </a:r>
            <a:endParaRPr/>
          </a:p>
        </p:txBody>
      </p:sp>
      <p:sp>
        <p:nvSpPr>
          <p:cNvPr id="845" name="Google Shape;845;p60"/>
          <p:cNvSpPr/>
          <p:nvPr/>
        </p:nvSpPr>
        <p:spPr>
          <a:xfrm>
            <a:off x="7467600" y="4572000"/>
            <a:ext cx="1371600" cy="838200"/>
          </a:xfrm>
          <a:prstGeom prst="ellipse">
            <a:avLst/>
          </a:prstGeom>
          <a:solidFill>
            <a:srgbClr val="33CC33"/>
          </a:solidFill>
          <a:ln cap="flat" cmpd="sng" w="38100">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orbel"/>
                <a:ea typeface="Corbel"/>
                <a:cs typeface="Corbel"/>
                <a:sym typeface="Corbel"/>
              </a:rPr>
              <a:t>Trusted set</a:t>
            </a:r>
            <a:endParaRPr b="1" sz="1800">
              <a:solidFill>
                <a:schemeClr val="lt1"/>
              </a:solidFill>
              <a:latin typeface="Corbel"/>
              <a:ea typeface="Corbel"/>
              <a:cs typeface="Corbel"/>
              <a:sym typeface="Corbel"/>
            </a:endParaRPr>
          </a:p>
        </p:txBody>
      </p:sp>
      <p:sp>
        <p:nvSpPr>
          <p:cNvPr id="846" name="Google Shape;846;p60"/>
          <p:cNvSpPr/>
          <p:nvPr/>
        </p:nvSpPr>
        <p:spPr>
          <a:xfrm>
            <a:off x="6418385" y="5562600"/>
            <a:ext cx="152400" cy="152400"/>
          </a:xfrm>
          <a:prstGeom prst="ellipse">
            <a:avLst/>
          </a:prstGeom>
          <a:solidFill>
            <a:srgbClr val="FF0000"/>
          </a:solid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847" name="Google Shape;847;p60"/>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848" name="Google Shape;848;p6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2" name="Shape 852"/>
        <p:cNvGrpSpPr/>
        <p:nvPr/>
      </p:nvGrpSpPr>
      <p:grpSpPr>
        <a:xfrm>
          <a:off x="0" y="0"/>
          <a:ext cx="0" cy="0"/>
          <a:chOff x="0" y="0"/>
          <a:chExt cx="0" cy="0"/>
        </a:xfrm>
      </p:grpSpPr>
      <p:cxnSp>
        <p:nvCxnSpPr>
          <p:cNvPr id="853" name="Google Shape;853;p61"/>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854" name="Google Shape;854;p61"/>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855" name="Google Shape;855;p61"/>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856" name="Google Shape;856;p61"/>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857" name="Google Shape;857;p61"/>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Spam Mass Estimation</a:t>
            </a:r>
            <a:endParaRPr/>
          </a:p>
        </p:txBody>
      </p:sp>
      <p:sp>
        <p:nvSpPr>
          <p:cNvPr id="858" name="Google Shape;858;p61"/>
          <p:cNvSpPr txBox="1"/>
          <p:nvPr>
            <p:ph idx="1" type="body"/>
          </p:nvPr>
        </p:nvSpPr>
        <p:spPr>
          <a:xfrm>
            <a:off x="457200" y="1295400"/>
            <a:ext cx="8229600" cy="5562600"/>
          </a:xfrm>
          <a:prstGeom prst="rect">
            <a:avLst/>
          </a:prstGeom>
          <a:blipFill rotWithShape="1">
            <a:blip r:embed="rId3">
              <a:alphaModFix/>
            </a:blip>
            <a:stretch>
              <a:fillRect b="0" l="-740" r="-1110" t="-1423"/>
            </a:stretch>
          </a:blipFill>
          <a:ln>
            <a:noFill/>
          </a:ln>
        </p:spPr>
        <p:txBody>
          <a:bodyPr anchorCtr="0" anchor="t" bIns="45700" lIns="54850" spcFirstLastPara="1" rIns="91425" wrap="square" tIns="91425">
            <a:noAutofit/>
          </a:bodyPr>
          <a:lstStyle/>
          <a:p>
            <a:pPr indent="-320040" lvl="0" marL="438912" rtl="0" algn="l">
              <a:spcBef>
                <a:spcPts val="0"/>
              </a:spcBef>
              <a:spcAft>
                <a:spcPts val="0"/>
              </a:spcAft>
              <a:buSzPts val="2560"/>
              <a:buChar char="◼"/>
            </a:pPr>
            <a:r>
              <a:rPr lang="en-US"/>
              <a:t> </a:t>
            </a:r>
            <a:endParaRPr/>
          </a:p>
        </p:txBody>
      </p:sp>
      <p:sp>
        <p:nvSpPr>
          <p:cNvPr id="859" name="Google Shape;859;p61"/>
          <p:cNvSpPr/>
          <p:nvPr/>
        </p:nvSpPr>
        <p:spPr>
          <a:xfrm>
            <a:off x="5822182" y="4114800"/>
            <a:ext cx="3276600" cy="2590800"/>
          </a:xfrm>
          <a:prstGeom prst="cloud">
            <a:avLst/>
          </a:prstGeom>
          <a:gradFill>
            <a:gsLst>
              <a:gs pos="0">
                <a:srgbClr val="A1EFFF"/>
              </a:gs>
              <a:gs pos="35000">
                <a:srgbClr val="BBF2FF"/>
              </a:gs>
              <a:gs pos="100000">
                <a:srgbClr val="E3FCFF"/>
              </a:gs>
            </a:gsLst>
            <a:lin ang="16200000" scaled="0"/>
          </a:gradFill>
          <a:ln cap="rnd" cmpd="sng" w="9525">
            <a:solidFill>
              <a:srgbClr val="5AB1C9"/>
            </a:solidFill>
            <a:prstDash val="solid"/>
            <a:round/>
            <a:headEnd len="sm" w="sm" type="none"/>
            <a:tailEnd len="sm" w="sm" type="none"/>
          </a:ln>
          <a:effectLst>
            <a:outerShdw blurRad="45000" rotWithShape="0" dir="5400000" dist="25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860" name="Google Shape;860;p61"/>
          <p:cNvSpPr/>
          <p:nvPr/>
        </p:nvSpPr>
        <p:spPr>
          <a:xfrm>
            <a:off x="7391400" y="4572000"/>
            <a:ext cx="1371600" cy="838200"/>
          </a:xfrm>
          <a:prstGeom prst="ellipse">
            <a:avLst/>
          </a:prstGeom>
          <a:solidFill>
            <a:srgbClr val="33CC33"/>
          </a:solidFill>
          <a:ln cap="flat" cmpd="sng" w="38100">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orbel"/>
                <a:ea typeface="Corbel"/>
                <a:cs typeface="Corbel"/>
                <a:sym typeface="Corbel"/>
              </a:rPr>
              <a:t>Trusted set</a:t>
            </a:r>
            <a:endParaRPr b="1" sz="1800">
              <a:solidFill>
                <a:schemeClr val="lt1"/>
              </a:solidFill>
              <a:latin typeface="Corbel"/>
              <a:ea typeface="Corbel"/>
              <a:cs typeface="Corbel"/>
              <a:sym typeface="Corbel"/>
            </a:endParaRPr>
          </a:p>
        </p:txBody>
      </p:sp>
      <p:sp>
        <p:nvSpPr>
          <p:cNvPr id="861" name="Google Shape;861;p61"/>
          <p:cNvSpPr/>
          <p:nvPr/>
        </p:nvSpPr>
        <p:spPr>
          <a:xfrm>
            <a:off x="6342185" y="5562600"/>
            <a:ext cx="152400" cy="152400"/>
          </a:xfrm>
          <a:prstGeom prst="ellipse">
            <a:avLst/>
          </a:prstGeom>
          <a:solidFill>
            <a:srgbClr val="FF0000"/>
          </a:solid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862" name="Google Shape;862;p61"/>
          <p:cNvSpPr/>
          <p:nvPr/>
        </p:nvSpPr>
        <p:spPr>
          <a:xfrm>
            <a:off x="6858000" y="5029200"/>
            <a:ext cx="152400" cy="152400"/>
          </a:xfrm>
          <a:prstGeom prst="ellipse">
            <a:avLst/>
          </a:prstGeom>
          <a:solidFill>
            <a:srgbClr val="0000FF"/>
          </a:solidFill>
          <a:ln cap="flat" cmpd="sng" w="381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cxnSp>
        <p:nvCxnSpPr>
          <p:cNvPr id="863" name="Google Shape;863;p61"/>
          <p:cNvCxnSpPr/>
          <p:nvPr/>
        </p:nvCxnSpPr>
        <p:spPr>
          <a:xfrm rot="10800000">
            <a:off x="6418385" y="5715000"/>
            <a:ext cx="76200" cy="304800"/>
          </a:xfrm>
          <a:prstGeom prst="straightConnector1">
            <a:avLst/>
          </a:prstGeom>
          <a:noFill/>
          <a:ln cap="flat" cmpd="sng" w="28575">
            <a:solidFill>
              <a:schemeClr val="dk1"/>
            </a:solidFill>
            <a:prstDash val="solid"/>
            <a:round/>
            <a:headEnd len="sm" w="sm" type="none"/>
            <a:tailEnd len="med" w="med" type="stealth"/>
          </a:ln>
        </p:spPr>
      </p:cxnSp>
      <p:cxnSp>
        <p:nvCxnSpPr>
          <p:cNvPr id="864" name="Google Shape;864;p61"/>
          <p:cNvCxnSpPr/>
          <p:nvPr/>
        </p:nvCxnSpPr>
        <p:spPr>
          <a:xfrm rot="10800000">
            <a:off x="6523892" y="5662246"/>
            <a:ext cx="76200" cy="304800"/>
          </a:xfrm>
          <a:prstGeom prst="straightConnector1">
            <a:avLst/>
          </a:prstGeom>
          <a:noFill/>
          <a:ln cap="flat" cmpd="sng" w="28575">
            <a:solidFill>
              <a:schemeClr val="dk1"/>
            </a:solidFill>
            <a:prstDash val="solid"/>
            <a:round/>
            <a:headEnd len="sm" w="sm" type="none"/>
            <a:tailEnd len="med" w="med" type="stealth"/>
          </a:ln>
        </p:spPr>
      </p:cxnSp>
      <p:cxnSp>
        <p:nvCxnSpPr>
          <p:cNvPr id="865" name="Google Shape;865;p61"/>
          <p:cNvCxnSpPr/>
          <p:nvPr/>
        </p:nvCxnSpPr>
        <p:spPr>
          <a:xfrm rot="10800000">
            <a:off x="6324601" y="5715000"/>
            <a:ext cx="58211" cy="304800"/>
          </a:xfrm>
          <a:prstGeom prst="straightConnector1">
            <a:avLst/>
          </a:prstGeom>
          <a:noFill/>
          <a:ln cap="flat" cmpd="sng" w="28575">
            <a:solidFill>
              <a:schemeClr val="dk1"/>
            </a:solidFill>
            <a:prstDash val="solid"/>
            <a:round/>
            <a:headEnd len="sm" w="sm" type="none"/>
            <a:tailEnd len="med" w="med" type="stealth"/>
          </a:ln>
        </p:spPr>
      </p:cxnSp>
      <p:sp>
        <p:nvSpPr>
          <p:cNvPr id="866" name="Google Shape;866;p61"/>
          <p:cNvSpPr txBox="1"/>
          <p:nvPr/>
        </p:nvSpPr>
        <p:spPr>
          <a:xfrm>
            <a:off x="7162800" y="6324600"/>
            <a:ext cx="66781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00FF"/>
                </a:solidFill>
                <a:latin typeface="Arial"/>
                <a:ea typeface="Arial"/>
                <a:cs typeface="Arial"/>
                <a:sym typeface="Arial"/>
              </a:rPr>
              <a:t>Web</a:t>
            </a:r>
            <a:endParaRPr/>
          </a:p>
        </p:txBody>
      </p:sp>
      <p:sp>
        <p:nvSpPr>
          <p:cNvPr id="867" name="Google Shape;867;p61"/>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868" name="Google Shape;868;p6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2" name="Shape 872"/>
        <p:cNvGrpSpPr/>
        <p:nvPr/>
      </p:nvGrpSpPr>
      <p:grpSpPr>
        <a:xfrm>
          <a:off x="0" y="0"/>
          <a:ext cx="0" cy="0"/>
          <a:chOff x="0" y="0"/>
          <a:chExt cx="0" cy="0"/>
        </a:xfrm>
      </p:grpSpPr>
      <p:cxnSp>
        <p:nvCxnSpPr>
          <p:cNvPr id="873" name="Google Shape;873;p62"/>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874" name="Google Shape;874;p62"/>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875" name="Google Shape;875;p62"/>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876" name="Google Shape;876;p62"/>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877" name="Google Shape;877;p62"/>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Autofit/>
          </a:bodyPr>
          <a:lstStyle/>
          <a:p>
            <a:pPr indent="0" lvl="0" marL="0" rtl="0" algn="l">
              <a:spcBef>
                <a:spcPts val="0"/>
              </a:spcBef>
              <a:spcAft>
                <a:spcPts val="0"/>
              </a:spcAft>
              <a:buClr>
                <a:srgbClr val="FFC700"/>
              </a:buClr>
              <a:buSzPts val="4700"/>
              <a:buFont typeface="Corbel"/>
              <a:buNone/>
            </a:pPr>
            <a:br>
              <a:rPr lang="en-US"/>
            </a:br>
            <a:r>
              <a:rPr lang="en-US"/>
              <a:t>HITS: Hubs and Authorities</a:t>
            </a:r>
            <a:endParaRPr/>
          </a:p>
        </p:txBody>
      </p:sp>
      <p:sp>
        <p:nvSpPr>
          <p:cNvPr id="878" name="Google Shape;878;p62"/>
          <p:cNvSpPr txBox="1"/>
          <p:nvPr>
            <p:ph idx="1" type="subTitle"/>
          </p:nvPr>
        </p:nvSpPr>
        <p:spPr>
          <a:xfrm>
            <a:off x="685800" y="1828800"/>
            <a:ext cx="8077200" cy="1499616"/>
          </a:xfrm>
          <a:prstGeom prst="rect">
            <a:avLst/>
          </a:prstGeom>
          <a:noFill/>
          <a:ln>
            <a:noFill/>
          </a:ln>
        </p:spPr>
        <p:txBody>
          <a:bodyPr anchorCtr="0" anchor="b" bIns="0" lIns="118850" spcFirstLastPara="1" rIns="45700" wrap="square" tIns="0">
            <a:noAutofit/>
          </a:bodyPr>
          <a:lstStyle/>
          <a:p>
            <a:pPr indent="0" lvl="0" marL="0" rtl="0" algn="l">
              <a:spcBef>
                <a:spcPts val="0"/>
              </a:spcBef>
              <a:spcAft>
                <a:spcPts val="0"/>
              </a:spcAft>
              <a:buSzPts val="16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cxnSp>
        <p:nvCxnSpPr>
          <p:cNvPr id="883" name="Google Shape;883;p63"/>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884" name="Google Shape;884;p63"/>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885" name="Google Shape;885;p63"/>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886" name="Google Shape;886;p63"/>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887" name="Google Shape;887;p63"/>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Hubs and Authorities</a:t>
            </a:r>
            <a:endParaRPr/>
          </a:p>
        </p:txBody>
      </p:sp>
      <p:sp>
        <p:nvSpPr>
          <p:cNvPr id="888" name="Google Shape;888;p63"/>
          <p:cNvSpPr txBox="1"/>
          <p:nvPr>
            <p:ph idx="1" type="body"/>
          </p:nvPr>
        </p:nvSpPr>
        <p:spPr>
          <a:xfrm>
            <a:off x="457200" y="1295400"/>
            <a:ext cx="8458200" cy="5410200"/>
          </a:xfrm>
          <a:prstGeom prst="rect">
            <a:avLst/>
          </a:prstGeom>
          <a:noFill/>
          <a:ln>
            <a:noFill/>
          </a:ln>
        </p:spPr>
        <p:txBody>
          <a:bodyPr anchorCtr="0" anchor="t" bIns="45700" lIns="54850" spcFirstLastPara="1" rIns="91425" wrap="square" tIns="91425">
            <a:noAutofit/>
          </a:bodyPr>
          <a:lstStyle/>
          <a:p>
            <a:pPr indent="-320040" lvl="0" marL="438912" rtl="0" algn="l">
              <a:spcBef>
                <a:spcPts val="0"/>
              </a:spcBef>
              <a:spcAft>
                <a:spcPts val="0"/>
              </a:spcAft>
              <a:buSzPts val="2560"/>
              <a:buChar char="◼"/>
            </a:pPr>
            <a:r>
              <a:rPr b="1" lang="en-US">
                <a:solidFill>
                  <a:srgbClr val="D60093"/>
                </a:solidFill>
              </a:rPr>
              <a:t>HITS</a:t>
            </a:r>
            <a:r>
              <a:rPr lang="en-US">
                <a:solidFill>
                  <a:srgbClr val="D60093"/>
                </a:solidFill>
              </a:rPr>
              <a:t> </a:t>
            </a:r>
            <a:r>
              <a:rPr b="1" lang="en-US">
                <a:solidFill>
                  <a:srgbClr val="0000FF"/>
                </a:solidFill>
              </a:rPr>
              <a:t>(Hypertext-Induced Topic Selection)</a:t>
            </a:r>
            <a:r>
              <a:rPr lang="en-US"/>
              <a:t> </a:t>
            </a:r>
            <a:endParaRPr/>
          </a:p>
          <a:p>
            <a:pPr indent="-274319" lvl="1" marL="731520" rtl="0" algn="l">
              <a:spcBef>
                <a:spcPts val="560"/>
              </a:spcBef>
              <a:spcAft>
                <a:spcPts val="0"/>
              </a:spcAft>
              <a:buSzPts val="2800"/>
              <a:buChar char="▪"/>
            </a:pPr>
            <a:r>
              <a:rPr b="1" lang="en-US"/>
              <a:t>Is a measure of importance of pages or documents, similar to PageRank</a:t>
            </a:r>
            <a:endParaRPr b="1"/>
          </a:p>
          <a:p>
            <a:pPr indent="-274319" lvl="1" marL="731520" rtl="0" algn="l">
              <a:spcBef>
                <a:spcPts val="560"/>
              </a:spcBef>
              <a:spcAft>
                <a:spcPts val="0"/>
              </a:spcAft>
              <a:buSzPts val="2800"/>
              <a:buChar char="▪"/>
            </a:pPr>
            <a:r>
              <a:rPr lang="en-US"/>
              <a:t>Proposed at around same time as PageRank (‘98)</a:t>
            </a:r>
            <a:endParaRPr/>
          </a:p>
          <a:p>
            <a:pPr indent="-320040" lvl="0" marL="438912" rtl="0" algn="l">
              <a:spcBef>
                <a:spcPts val="0"/>
              </a:spcBef>
              <a:spcAft>
                <a:spcPts val="0"/>
              </a:spcAft>
              <a:buSzPts val="2560"/>
              <a:buChar char="◼"/>
            </a:pPr>
            <a:r>
              <a:rPr b="1" lang="en-US">
                <a:solidFill>
                  <a:srgbClr val="0000FF"/>
                </a:solidFill>
              </a:rPr>
              <a:t>Goal</a:t>
            </a:r>
            <a:r>
              <a:rPr lang="en-US"/>
              <a:t>: Say we want to find good newspapers</a:t>
            </a:r>
            <a:endParaRPr>
              <a:solidFill>
                <a:schemeClr val="accent2"/>
              </a:solidFill>
            </a:endParaRPr>
          </a:p>
          <a:p>
            <a:pPr indent="-274319" lvl="1" marL="731520" rtl="0" algn="l">
              <a:spcBef>
                <a:spcPts val="560"/>
              </a:spcBef>
              <a:spcAft>
                <a:spcPts val="0"/>
              </a:spcAft>
              <a:buSzPts val="2800"/>
              <a:buChar char="▪"/>
            </a:pPr>
            <a:r>
              <a:rPr lang="en-US"/>
              <a:t>Don’t just find newspapers. Find “experts” – people who link in a coordinated way to good newspapers</a:t>
            </a:r>
            <a:endParaRPr/>
          </a:p>
          <a:p>
            <a:pPr indent="-320040" lvl="0" marL="438912" rtl="0" algn="l">
              <a:spcBef>
                <a:spcPts val="0"/>
              </a:spcBef>
              <a:spcAft>
                <a:spcPts val="0"/>
              </a:spcAft>
              <a:buSzPts val="2560"/>
              <a:buChar char="◼"/>
            </a:pPr>
            <a:r>
              <a:rPr b="1" lang="en-US">
                <a:solidFill>
                  <a:srgbClr val="008000"/>
                </a:solidFill>
              </a:rPr>
              <a:t>Idea:</a:t>
            </a:r>
            <a:r>
              <a:rPr lang="en-US"/>
              <a:t> </a:t>
            </a:r>
            <a:r>
              <a:rPr b="1" lang="en-US">
                <a:solidFill>
                  <a:srgbClr val="D60093"/>
                </a:solidFill>
              </a:rPr>
              <a:t>Links as votes</a:t>
            </a:r>
            <a:endParaRPr/>
          </a:p>
          <a:p>
            <a:pPr indent="-274319" lvl="1" marL="731520" rtl="0" algn="l">
              <a:spcBef>
                <a:spcPts val="560"/>
              </a:spcBef>
              <a:spcAft>
                <a:spcPts val="0"/>
              </a:spcAft>
              <a:buSzPts val="2800"/>
              <a:buChar char="▪"/>
            </a:pPr>
            <a:r>
              <a:rPr b="1" lang="en-US"/>
              <a:t>Page is more important if it has more links</a:t>
            </a:r>
            <a:endParaRPr/>
          </a:p>
          <a:p>
            <a:pPr indent="-228600" lvl="2" marL="996696" rtl="0" algn="l">
              <a:spcBef>
                <a:spcPts val="480"/>
              </a:spcBef>
              <a:spcAft>
                <a:spcPts val="0"/>
              </a:spcAft>
              <a:buSzPts val="2400"/>
              <a:buChar char="▪"/>
            </a:pPr>
            <a:r>
              <a:rPr lang="en-US"/>
              <a:t>In-coming links? Out-going links?</a:t>
            </a:r>
            <a:endParaRPr/>
          </a:p>
          <a:p>
            <a:pPr indent="-157480" lvl="0" marL="438912" rtl="0" algn="l">
              <a:spcBef>
                <a:spcPts val="0"/>
              </a:spcBef>
              <a:spcAft>
                <a:spcPts val="0"/>
              </a:spcAft>
              <a:buSzPts val="2560"/>
              <a:buNone/>
            </a:pPr>
            <a:r>
              <a:t/>
            </a:r>
            <a:endParaRPr/>
          </a:p>
        </p:txBody>
      </p:sp>
      <p:sp>
        <p:nvSpPr>
          <p:cNvPr id="889" name="Google Shape;889;p6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90" name="Google Shape;890;p63"/>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4" name="Shape 894"/>
        <p:cNvGrpSpPr/>
        <p:nvPr/>
      </p:nvGrpSpPr>
      <p:grpSpPr>
        <a:xfrm>
          <a:off x="0" y="0"/>
          <a:ext cx="0" cy="0"/>
          <a:chOff x="0" y="0"/>
          <a:chExt cx="0" cy="0"/>
        </a:xfrm>
      </p:grpSpPr>
      <p:cxnSp>
        <p:nvCxnSpPr>
          <p:cNvPr id="895" name="Google Shape;895;p64"/>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896" name="Google Shape;896;p64"/>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897" name="Google Shape;897;p64"/>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898" name="Google Shape;898;p64"/>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899" name="Google Shape;899;p64"/>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Finding newspapers</a:t>
            </a:r>
            <a:endParaRPr/>
          </a:p>
        </p:txBody>
      </p:sp>
      <p:sp>
        <p:nvSpPr>
          <p:cNvPr id="900" name="Google Shape;900;p64"/>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Autofit/>
          </a:bodyPr>
          <a:lstStyle/>
          <a:p>
            <a:pPr indent="-320040" lvl="0" marL="438912" rtl="0" algn="l">
              <a:spcBef>
                <a:spcPts val="0"/>
              </a:spcBef>
              <a:spcAft>
                <a:spcPts val="0"/>
              </a:spcAft>
              <a:buSzPts val="2560"/>
              <a:buChar char="◼"/>
            </a:pPr>
            <a:r>
              <a:rPr b="1" lang="en-US">
                <a:solidFill>
                  <a:srgbClr val="0000FF"/>
                </a:solidFill>
              </a:rPr>
              <a:t>Hubs</a:t>
            </a:r>
            <a:r>
              <a:rPr b="1" lang="en-US">
                <a:solidFill>
                  <a:srgbClr val="D60093"/>
                </a:solidFill>
              </a:rPr>
              <a:t> and </a:t>
            </a:r>
            <a:r>
              <a:rPr b="1" lang="en-US">
                <a:solidFill>
                  <a:srgbClr val="008000"/>
                </a:solidFill>
              </a:rPr>
              <a:t>Authorities</a:t>
            </a:r>
            <a:br>
              <a:rPr b="1" lang="en-US">
                <a:solidFill>
                  <a:srgbClr val="D60093"/>
                </a:solidFill>
              </a:rPr>
            </a:br>
            <a:r>
              <a:rPr lang="en-US"/>
              <a:t>Each page has 2 scores:</a:t>
            </a:r>
            <a:endParaRPr>
              <a:solidFill>
                <a:schemeClr val="accent2"/>
              </a:solidFill>
            </a:endParaRPr>
          </a:p>
          <a:p>
            <a:pPr indent="-274319" lvl="1" marL="731520" rtl="0" algn="l">
              <a:spcBef>
                <a:spcPts val="560"/>
              </a:spcBef>
              <a:spcAft>
                <a:spcPts val="0"/>
              </a:spcAft>
              <a:buSzPts val="2800"/>
              <a:buChar char="▪"/>
            </a:pPr>
            <a:r>
              <a:rPr b="1" lang="en-US"/>
              <a:t>Quality as an expert (</a:t>
            </a:r>
            <a:r>
              <a:rPr b="1" lang="en-US">
                <a:solidFill>
                  <a:srgbClr val="0000FF"/>
                </a:solidFill>
              </a:rPr>
              <a:t>hub</a:t>
            </a:r>
            <a:r>
              <a:rPr b="1" lang="en-US"/>
              <a:t>):</a:t>
            </a:r>
            <a:endParaRPr/>
          </a:p>
          <a:p>
            <a:pPr indent="-228600" lvl="2" marL="996696" rtl="0" algn="l">
              <a:spcBef>
                <a:spcPts val="480"/>
              </a:spcBef>
              <a:spcAft>
                <a:spcPts val="0"/>
              </a:spcAft>
              <a:buSzPts val="2400"/>
              <a:buChar char="▪"/>
            </a:pPr>
            <a:r>
              <a:rPr lang="en-US"/>
              <a:t>Total sum of votes of authorities pointed to</a:t>
            </a:r>
            <a:endParaRPr/>
          </a:p>
          <a:p>
            <a:pPr indent="-274319" lvl="1" marL="731520" rtl="0" algn="l">
              <a:spcBef>
                <a:spcPts val="560"/>
              </a:spcBef>
              <a:spcAft>
                <a:spcPts val="0"/>
              </a:spcAft>
              <a:buSzPts val="2800"/>
              <a:buChar char="▪"/>
            </a:pPr>
            <a:r>
              <a:rPr b="1" lang="en-US"/>
              <a:t>Quality as a content (</a:t>
            </a:r>
            <a:r>
              <a:rPr b="1" lang="en-US">
                <a:solidFill>
                  <a:srgbClr val="008000"/>
                </a:solidFill>
              </a:rPr>
              <a:t>authority</a:t>
            </a:r>
            <a:r>
              <a:rPr b="1" lang="en-US"/>
              <a:t>):</a:t>
            </a:r>
            <a:endParaRPr/>
          </a:p>
          <a:p>
            <a:pPr indent="-228600" lvl="2" marL="996696" rtl="0" algn="l">
              <a:spcBef>
                <a:spcPts val="480"/>
              </a:spcBef>
              <a:spcAft>
                <a:spcPts val="0"/>
              </a:spcAft>
              <a:buSzPts val="2400"/>
              <a:buChar char="▪"/>
            </a:pPr>
            <a:r>
              <a:rPr lang="en-US"/>
              <a:t>Total sum of votes coming from experts</a:t>
            </a:r>
            <a:endParaRPr/>
          </a:p>
          <a:p>
            <a:pPr indent="-76200" lvl="2" marL="996696" rtl="0" algn="l">
              <a:spcBef>
                <a:spcPts val="480"/>
              </a:spcBef>
              <a:spcAft>
                <a:spcPts val="0"/>
              </a:spcAft>
              <a:buSzPts val="2400"/>
              <a:buNone/>
            </a:pPr>
            <a:r>
              <a:t/>
            </a:r>
            <a:endParaRPr/>
          </a:p>
          <a:p>
            <a:pPr indent="-320040" lvl="0" marL="438912" rtl="0" algn="l">
              <a:spcBef>
                <a:spcPts val="0"/>
              </a:spcBef>
              <a:spcAft>
                <a:spcPts val="0"/>
              </a:spcAft>
              <a:buSzPts val="2560"/>
              <a:buChar char="◼"/>
            </a:pPr>
            <a:r>
              <a:rPr b="1" lang="en-US"/>
              <a:t>Principle of repeated improvement</a:t>
            </a:r>
            <a:endParaRPr/>
          </a:p>
        </p:txBody>
      </p:sp>
      <p:sp>
        <p:nvSpPr>
          <p:cNvPr id="901" name="Google Shape;901;p6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02" name="Google Shape;902;p64"/>
          <p:cNvSpPr txBox="1"/>
          <p:nvPr/>
        </p:nvSpPr>
        <p:spPr>
          <a:xfrm>
            <a:off x="7912946" y="1600200"/>
            <a:ext cx="1146532"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NYT: 10</a:t>
            </a:r>
            <a:endParaRPr/>
          </a:p>
          <a:p>
            <a:pPr indent="0" lvl="0" marL="0" marR="0" rtl="0" algn="l">
              <a:spcBef>
                <a:spcPts val="0"/>
              </a:spcBef>
              <a:spcAft>
                <a:spcPts val="0"/>
              </a:spcAft>
              <a:buNone/>
            </a:pPr>
            <a:r>
              <a:t/>
            </a:r>
            <a:endParaRPr b="1" sz="1800">
              <a:solidFill>
                <a:srgbClr val="008000"/>
              </a:solidFill>
              <a:latin typeface="Arial"/>
              <a:ea typeface="Arial"/>
              <a:cs typeface="Arial"/>
              <a:sym typeface="Arial"/>
            </a:endParaRPr>
          </a:p>
          <a:p>
            <a:pPr indent="0" lvl="0" marL="0" marR="0" rtl="0" algn="l">
              <a:spcBef>
                <a:spcPts val="0"/>
              </a:spcBef>
              <a:spcAft>
                <a:spcPts val="0"/>
              </a:spcAft>
              <a:buNone/>
            </a:pPr>
            <a:r>
              <a:rPr b="1" lang="en-US" sz="1800">
                <a:solidFill>
                  <a:srgbClr val="008000"/>
                </a:solidFill>
                <a:latin typeface="Arial"/>
                <a:ea typeface="Arial"/>
                <a:cs typeface="Arial"/>
                <a:sym typeface="Arial"/>
              </a:rPr>
              <a:t>Ebay: 3</a:t>
            </a:r>
            <a:endParaRPr/>
          </a:p>
          <a:p>
            <a:pPr indent="0" lvl="0" marL="0" marR="0" rtl="0" algn="l">
              <a:spcBef>
                <a:spcPts val="0"/>
              </a:spcBef>
              <a:spcAft>
                <a:spcPts val="0"/>
              </a:spcAft>
              <a:buNone/>
            </a:pPr>
            <a:r>
              <a:t/>
            </a:r>
            <a:endParaRPr b="1" sz="1800">
              <a:solidFill>
                <a:srgbClr val="008000"/>
              </a:solidFill>
              <a:latin typeface="Arial"/>
              <a:ea typeface="Arial"/>
              <a:cs typeface="Arial"/>
              <a:sym typeface="Arial"/>
            </a:endParaRPr>
          </a:p>
          <a:p>
            <a:pPr indent="0" lvl="0" marL="0" marR="0" rtl="0" algn="l">
              <a:spcBef>
                <a:spcPts val="0"/>
              </a:spcBef>
              <a:spcAft>
                <a:spcPts val="0"/>
              </a:spcAft>
              <a:buNone/>
            </a:pPr>
            <a:r>
              <a:rPr b="1" lang="en-US" sz="1800">
                <a:solidFill>
                  <a:srgbClr val="008000"/>
                </a:solidFill>
                <a:latin typeface="Arial"/>
                <a:ea typeface="Arial"/>
                <a:cs typeface="Arial"/>
                <a:sym typeface="Arial"/>
              </a:rPr>
              <a:t>Yahoo: 3</a:t>
            </a:r>
            <a:endParaRPr/>
          </a:p>
          <a:p>
            <a:pPr indent="0" lvl="0" marL="0" marR="0" rtl="0" algn="l">
              <a:spcBef>
                <a:spcPts val="0"/>
              </a:spcBef>
              <a:spcAft>
                <a:spcPts val="0"/>
              </a:spcAft>
              <a:buNone/>
            </a:pPr>
            <a:r>
              <a:t/>
            </a:r>
            <a:endParaRPr b="1" sz="1800">
              <a:solidFill>
                <a:srgbClr val="008000"/>
              </a:solidFill>
              <a:latin typeface="Arial"/>
              <a:ea typeface="Arial"/>
              <a:cs typeface="Arial"/>
              <a:sym typeface="Arial"/>
            </a:endParaRPr>
          </a:p>
          <a:p>
            <a:pPr indent="0" lvl="0" marL="0" marR="0" rtl="0" algn="l">
              <a:spcBef>
                <a:spcPts val="0"/>
              </a:spcBef>
              <a:spcAft>
                <a:spcPts val="0"/>
              </a:spcAft>
              <a:buNone/>
            </a:pPr>
            <a:r>
              <a:rPr b="1" lang="en-US" sz="1800">
                <a:solidFill>
                  <a:srgbClr val="008000"/>
                </a:solidFill>
                <a:latin typeface="Arial"/>
                <a:ea typeface="Arial"/>
                <a:cs typeface="Arial"/>
                <a:sym typeface="Arial"/>
              </a:rPr>
              <a:t>CNN: 8</a:t>
            </a:r>
            <a:endParaRPr/>
          </a:p>
          <a:p>
            <a:pPr indent="0" lvl="0" marL="0" marR="0" rtl="0" algn="l">
              <a:spcBef>
                <a:spcPts val="0"/>
              </a:spcBef>
              <a:spcAft>
                <a:spcPts val="0"/>
              </a:spcAft>
              <a:buNone/>
            </a:pPr>
            <a:r>
              <a:t/>
            </a:r>
            <a:endParaRPr b="1" sz="1800">
              <a:solidFill>
                <a:srgbClr val="008000"/>
              </a:solidFill>
              <a:latin typeface="Arial"/>
              <a:ea typeface="Arial"/>
              <a:cs typeface="Arial"/>
              <a:sym typeface="Arial"/>
            </a:endParaRPr>
          </a:p>
          <a:p>
            <a:pPr indent="0" lvl="0" marL="0" marR="0" rtl="0" algn="l">
              <a:spcBef>
                <a:spcPts val="0"/>
              </a:spcBef>
              <a:spcAft>
                <a:spcPts val="0"/>
              </a:spcAft>
              <a:buNone/>
            </a:pPr>
            <a:r>
              <a:rPr b="1" lang="en-US" sz="1800">
                <a:solidFill>
                  <a:srgbClr val="008000"/>
                </a:solidFill>
                <a:latin typeface="Arial"/>
                <a:ea typeface="Arial"/>
                <a:cs typeface="Arial"/>
                <a:sym typeface="Arial"/>
              </a:rPr>
              <a:t>WSJ: 9</a:t>
            </a:r>
            <a:endParaRPr b="1" sz="1800">
              <a:solidFill>
                <a:srgbClr val="008000"/>
              </a:solidFill>
              <a:latin typeface="Arial"/>
              <a:ea typeface="Arial"/>
              <a:cs typeface="Arial"/>
              <a:sym typeface="Arial"/>
            </a:endParaRPr>
          </a:p>
        </p:txBody>
      </p:sp>
      <p:sp>
        <p:nvSpPr>
          <p:cNvPr id="903" name="Google Shape;903;p64"/>
          <p:cNvSpPr/>
          <p:nvPr/>
        </p:nvSpPr>
        <p:spPr>
          <a:xfrm>
            <a:off x="7086600" y="2198320"/>
            <a:ext cx="228600" cy="228600"/>
          </a:xfrm>
          <a:prstGeom prst="ellipse">
            <a:avLst/>
          </a:prstGeom>
          <a:solidFill>
            <a:srgbClr val="0000FF"/>
          </a:solidFill>
          <a:ln cap="flat" cmpd="sng" w="19050">
            <a:solidFill>
              <a:schemeClr val="dk1"/>
            </a:solidFill>
            <a:prstDash val="solid"/>
            <a:round/>
            <a:headEnd len="sm" w="sm" type="none"/>
            <a:tailEnd len="sm" w="sm" type="none"/>
          </a:ln>
          <a:effectLst>
            <a:outerShdw blurRad="45000" rotWithShape="0" dir="5400000" dist="25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904" name="Google Shape;904;p64"/>
          <p:cNvSpPr/>
          <p:nvPr/>
        </p:nvSpPr>
        <p:spPr>
          <a:xfrm>
            <a:off x="7086600" y="2685048"/>
            <a:ext cx="228600" cy="228600"/>
          </a:xfrm>
          <a:prstGeom prst="ellipse">
            <a:avLst/>
          </a:prstGeom>
          <a:solidFill>
            <a:srgbClr val="0000FF"/>
          </a:solidFill>
          <a:ln cap="flat" cmpd="sng" w="19050">
            <a:solidFill>
              <a:schemeClr val="dk1"/>
            </a:solidFill>
            <a:prstDash val="solid"/>
            <a:round/>
            <a:headEnd len="sm" w="sm" type="none"/>
            <a:tailEnd len="sm" w="sm" type="none"/>
          </a:ln>
          <a:effectLst>
            <a:outerShdw blurRad="45000" rotWithShape="0" dir="5400000" dist="25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905" name="Google Shape;905;p64"/>
          <p:cNvSpPr/>
          <p:nvPr/>
        </p:nvSpPr>
        <p:spPr>
          <a:xfrm>
            <a:off x="7086600" y="3447048"/>
            <a:ext cx="228600" cy="228600"/>
          </a:xfrm>
          <a:prstGeom prst="ellipse">
            <a:avLst/>
          </a:prstGeom>
          <a:solidFill>
            <a:srgbClr val="0000FF"/>
          </a:solidFill>
          <a:ln cap="flat" cmpd="sng" w="19050">
            <a:solidFill>
              <a:schemeClr val="dk1"/>
            </a:solidFill>
            <a:prstDash val="solid"/>
            <a:round/>
            <a:headEnd len="sm" w="sm" type="none"/>
            <a:tailEnd len="sm" w="sm" type="none"/>
          </a:ln>
          <a:effectLst>
            <a:outerShdw blurRad="45000" rotWithShape="0" dir="5400000" dist="25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cxnSp>
        <p:nvCxnSpPr>
          <p:cNvPr id="906" name="Google Shape;906;p64"/>
          <p:cNvCxnSpPr>
            <a:stCxn id="903" idx="6"/>
          </p:cNvCxnSpPr>
          <p:nvPr/>
        </p:nvCxnSpPr>
        <p:spPr>
          <a:xfrm flipH="1" rot="10800000">
            <a:off x="7315200" y="1846720"/>
            <a:ext cx="609600" cy="465900"/>
          </a:xfrm>
          <a:prstGeom prst="straightConnector1">
            <a:avLst/>
          </a:prstGeom>
          <a:gradFill>
            <a:gsLst>
              <a:gs pos="0">
                <a:srgbClr val="BABABA"/>
              </a:gs>
              <a:gs pos="35000">
                <a:srgbClr val="CFCFCF"/>
              </a:gs>
              <a:gs pos="100000">
                <a:srgbClr val="EDEDED"/>
              </a:gs>
            </a:gsLst>
            <a:lin ang="16200000" scaled="0"/>
          </a:gradFill>
          <a:ln cap="flat" cmpd="sng" w="19050">
            <a:solidFill>
              <a:schemeClr val="dk1"/>
            </a:solidFill>
            <a:prstDash val="solid"/>
            <a:round/>
            <a:headEnd len="sm" w="sm" type="none"/>
            <a:tailEnd len="med" w="med" type="stealth"/>
          </a:ln>
          <a:effectLst>
            <a:outerShdw blurRad="45000" rotWithShape="0" dir="5400000" dist="25000">
              <a:srgbClr val="000000">
                <a:alpha val="37647"/>
              </a:srgbClr>
            </a:outerShdw>
          </a:effectLst>
        </p:spPr>
      </p:cxnSp>
      <p:cxnSp>
        <p:nvCxnSpPr>
          <p:cNvPr id="907" name="Google Shape;907;p64"/>
          <p:cNvCxnSpPr/>
          <p:nvPr/>
        </p:nvCxnSpPr>
        <p:spPr>
          <a:xfrm>
            <a:off x="7315200" y="2332672"/>
            <a:ext cx="685800" cy="466676"/>
          </a:xfrm>
          <a:prstGeom prst="straightConnector1">
            <a:avLst/>
          </a:prstGeom>
          <a:gradFill>
            <a:gsLst>
              <a:gs pos="0">
                <a:srgbClr val="BABABA"/>
              </a:gs>
              <a:gs pos="35000">
                <a:srgbClr val="CFCFCF"/>
              </a:gs>
              <a:gs pos="100000">
                <a:srgbClr val="EDEDED"/>
              </a:gs>
            </a:gsLst>
            <a:lin ang="16200000" scaled="0"/>
          </a:gradFill>
          <a:ln cap="flat" cmpd="sng" w="19050">
            <a:solidFill>
              <a:schemeClr val="dk1"/>
            </a:solidFill>
            <a:prstDash val="solid"/>
            <a:round/>
            <a:headEnd len="sm" w="sm" type="none"/>
            <a:tailEnd len="med" w="med" type="stealth"/>
          </a:ln>
          <a:effectLst>
            <a:outerShdw blurRad="45000" rotWithShape="0" dir="5400000" dist="25000">
              <a:srgbClr val="000000">
                <a:alpha val="37647"/>
              </a:srgbClr>
            </a:outerShdw>
          </a:effectLst>
        </p:spPr>
      </p:cxnSp>
      <p:cxnSp>
        <p:nvCxnSpPr>
          <p:cNvPr id="908" name="Google Shape;908;p64"/>
          <p:cNvCxnSpPr>
            <a:stCxn id="904" idx="6"/>
          </p:cNvCxnSpPr>
          <p:nvPr/>
        </p:nvCxnSpPr>
        <p:spPr>
          <a:xfrm flipH="1" rot="10800000">
            <a:off x="7315200" y="2333448"/>
            <a:ext cx="685800" cy="465900"/>
          </a:xfrm>
          <a:prstGeom prst="straightConnector1">
            <a:avLst/>
          </a:prstGeom>
          <a:gradFill>
            <a:gsLst>
              <a:gs pos="0">
                <a:srgbClr val="BABABA"/>
              </a:gs>
              <a:gs pos="35000">
                <a:srgbClr val="CFCFCF"/>
              </a:gs>
              <a:gs pos="100000">
                <a:srgbClr val="EDEDED"/>
              </a:gs>
            </a:gsLst>
            <a:lin ang="16200000" scaled="0"/>
          </a:gradFill>
          <a:ln cap="flat" cmpd="sng" w="19050">
            <a:solidFill>
              <a:schemeClr val="dk1"/>
            </a:solidFill>
            <a:prstDash val="solid"/>
            <a:round/>
            <a:headEnd len="sm" w="sm" type="none"/>
            <a:tailEnd len="med" w="med" type="stealth"/>
          </a:ln>
          <a:effectLst>
            <a:outerShdw blurRad="45000" rotWithShape="0" dir="5400000" dist="25000">
              <a:srgbClr val="000000">
                <a:alpha val="37647"/>
              </a:srgbClr>
            </a:outerShdw>
          </a:effectLst>
        </p:spPr>
      </p:cxnSp>
      <p:cxnSp>
        <p:nvCxnSpPr>
          <p:cNvPr id="909" name="Google Shape;909;p64"/>
          <p:cNvCxnSpPr>
            <a:stCxn id="905" idx="6"/>
          </p:cNvCxnSpPr>
          <p:nvPr/>
        </p:nvCxnSpPr>
        <p:spPr>
          <a:xfrm flipH="1" rot="10800000">
            <a:off x="7315200" y="3447048"/>
            <a:ext cx="685800" cy="114300"/>
          </a:xfrm>
          <a:prstGeom prst="straightConnector1">
            <a:avLst/>
          </a:prstGeom>
          <a:gradFill>
            <a:gsLst>
              <a:gs pos="0">
                <a:srgbClr val="BABABA"/>
              </a:gs>
              <a:gs pos="35000">
                <a:srgbClr val="CFCFCF"/>
              </a:gs>
              <a:gs pos="100000">
                <a:srgbClr val="EDEDED"/>
              </a:gs>
            </a:gsLst>
            <a:lin ang="16200000" scaled="0"/>
          </a:gradFill>
          <a:ln cap="flat" cmpd="sng" w="19050">
            <a:solidFill>
              <a:schemeClr val="dk1"/>
            </a:solidFill>
            <a:prstDash val="solid"/>
            <a:round/>
            <a:headEnd len="sm" w="sm" type="none"/>
            <a:tailEnd len="med" w="med" type="stealth"/>
          </a:ln>
          <a:effectLst>
            <a:outerShdw blurRad="45000" rotWithShape="0" dir="5400000" dist="25000">
              <a:srgbClr val="000000">
                <a:alpha val="37647"/>
              </a:srgbClr>
            </a:outerShdw>
          </a:effectLst>
        </p:spPr>
      </p:cxnSp>
      <p:cxnSp>
        <p:nvCxnSpPr>
          <p:cNvPr id="910" name="Google Shape;910;p64"/>
          <p:cNvCxnSpPr>
            <a:stCxn id="905" idx="5"/>
          </p:cNvCxnSpPr>
          <p:nvPr/>
        </p:nvCxnSpPr>
        <p:spPr>
          <a:xfrm>
            <a:off x="7281722" y="3642170"/>
            <a:ext cx="643200" cy="338400"/>
          </a:xfrm>
          <a:prstGeom prst="straightConnector1">
            <a:avLst/>
          </a:prstGeom>
          <a:gradFill>
            <a:gsLst>
              <a:gs pos="0">
                <a:srgbClr val="BABABA"/>
              </a:gs>
              <a:gs pos="35000">
                <a:srgbClr val="CFCFCF"/>
              </a:gs>
              <a:gs pos="100000">
                <a:srgbClr val="EDEDED"/>
              </a:gs>
            </a:gsLst>
            <a:lin ang="16200000" scaled="0"/>
          </a:gradFill>
          <a:ln cap="flat" cmpd="sng" w="19050">
            <a:solidFill>
              <a:schemeClr val="dk1"/>
            </a:solidFill>
            <a:prstDash val="solid"/>
            <a:round/>
            <a:headEnd len="sm" w="sm" type="none"/>
            <a:tailEnd len="med" w="med" type="stealth"/>
          </a:ln>
          <a:effectLst>
            <a:outerShdw blurRad="45000" rotWithShape="0" dir="5400000" dist="25000">
              <a:srgbClr val="000000">
                <a:alpha val="37647"/>
              </a:srgbClr>
            </a:outerShdw>
          </a:effectLst>
        </p:spPr>
      </p:cxnSp>
      <p:cxnSp>
        <p:nvCxnSpPr>
          <p:cNvPr id="911" name="Google Shape;911;p64"/>
          <p:cNvCxnSpPr>
            <a:stCxn id="903" idx="5"/>
          </p:cNvCxnSpPr>
          <p:nvPr/>
        </p:nvCxnSpPr>
        <p:spPr>
          <a:xfrm>
            <a:off x="7281722" y="2393442"/>
            <a:ext cx="643200" cy="977400"/>
          </a:xfrm>
          <a:prstGeom prst="straightConnector1">
            <a:avLst/>
          </a:prstGeom>
          <a:gradFill>
            <a:gsLst>
              <a:gs pos="0">
                <a:srgbClr val="BABABA"/>
              </a:gs>
              <a:gs pos="35000">
                <a:srgbClr val="CFCFCF"/>
              </a:gs>
              <a:gs pos="100000">
                <a:srgbClr val="EDEDED"/>
              </a:gs>
            </a:gsLst>
            <a:lin ang="16200000" scaled="0"/>
          </a:gradFill>
          <a:ln cap="flat" cmpd="sng" w="19050">
            <a:solidFill>
              <a:schemeClr val="dk1"/>
            </a:solidFill>
            <a:prstDash val="solid"/>
            <a:round/>
            <a:headEnd len="sm" w="sm" type="none"/>
            <a:tailEnd len="med" w="med" type="stealth"/>
          </a:ln>
          <a:effectLst>
            <a:outerShdw blurRad="45000" rotWithShape="0" dir="5400000" dist="25000">
              <a:srgbClr val="000000">
                <a:alpha val="37647"/>
              </a:srgbClr>
            </a:outerShdw>
          </a:effectLst>
        </p:spPr>
      </p:cxnSp>
      <p:sp>
        <p:nvSpPr>
          <p:cNvPr id="912" name="Google Shape;912;p64"/>
          <p:cNvSpPr/>
          <p:nvPr/>
        </p:nvSpPr>
        <p:spPr>
          <a:xfrm>
            <a:off x="7086600" y="3066048"/>
            <a:ext cx="228600" cy="228600"/>
          </a:xfrm>
          <a:prstGeom prst="ellipse">
            <a:avLst/>
          </a:prstGeom>
          <a:solidFill>
            <a:srgbClr val="0000FF"/>
          </a:solidFill>
          <a:ln cap="flat" cmpd="sng" w="19050">
            <a:solidFill>
              <a:schemeClr val="dk1"/>
            </a:solidFill>
            <a:prstDash val="solid"/>
            <a:round/>
            <a:headEnd len="sm" w="sm" type="none"/>
            <a:tailEnd len="sm" w="sm" type="none"/>
          </a:ln>
          <a:effectLst>
            <a:outerShdw blurRad="45000" rotWithShape="0" dir="5400000" dist="25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cxnSp>
        <p:nvCxnSpPr>
          <p:cNvPr id="913" name="Google Shape;913;p64"/>
          <p:cNvCxnSpPr>
            <a:stCxn id="912" idx="5"/>
          </p:cNvCxnSpPr>
          <p:nvPr/>
        </p:nvCxnSpPr>
        <p:spPr>
          <a:xfrm>
            <a:off x="7281722" y="3261170"/>
            <a:ext cx="643200" cy="567000"/>
          </a:xfrm>
          <a:prstGeom prst="straightConnector1">
            <a:avLst/>
          </a:prstGeom>
          <a:gradFill>
            <a:gsLst>
              <a:gs pos="0">
                <a:srgbClr val="BABABA"/>
              </a:gs>
              <a:gs pos="35000">
                <a:srgbClr val="CFCFCF"/>
              </a:gs>
              <a:gs pos="100000">
                <a:srgbClr val="EDEDED"/>
              </a:gs>
            </a:gsLst>
            <a:lin ang="16200000" scaled="0"/>
          </a:gradFill>
          <a:ln cap="flat" cmpd="sng" w="19050">
            <a:solidFill>
              <a:schemeClr val="dk1"/>
            </a:solidFill>
            <a:prstDash val="solid"/>
            <a:round/>
            <a:headEnd len="sm" w="sm" type="none"/>
            <a:tailEnd len="med" w="med" type="stealth"/>
          </a:ln>
          <a:effectLst>
            <a:outerShdw blurRad="45000" rotWithShape="0" dir="5400000" dist="25000">
              <a:srgbClr val="000000">
                <a:alpha val="37647"/>
              </a:srgbClr>
            </a:outerShdw>
          </a:effectLst>
        </p:spPr>
      </p:cxnSp>
      <p:cxnSp>
        <p:nvCxnSpPr>
          <p:cNvPr id="914" name="Google Shape;914;p64"/>
          <p:cNvCxnSpPr>
            <a:stCxn id="912" idx="6"/>
          </p:cNvCxnSpPr>
          <p:nvPr/>
        </p:nvCxnSpPr>
        <p:spPr>
          <a:xfrm flipH="1" rot="10800000">
            <a:off x="7315200" y="2989848"/>
            <a:ext cx="685800" cy="190500"/>
          </a:xfrm>
          <a:prstGeom prst="straightConnector1">
            <a:avLst/>
          </a:prstGeom>
          <a:gradFill>
            <a:gsLst>
              <a:gs pos="0">
                <a:srgbClr val="BABABA"/>
              </a:gs>
              <a:gs pos="35000">
                <a:srgbClr val="CFCFCF"/>
              </a:gs>
              <a:gs pos="100000">
                <a:srgbClr val="EDEDED"/>
              </a:gs>
            </a:gsLst>
            <a:lin ang="16200000" scaled="0"/>
          </a:gradFill>
          <a:ln cap="flat" cmpd="sng" w="19050">
            <a:solidFill>
              <a:schemeClr val="dk1"/>
            </a:solidFill>
            <a:prstDash val="solid"/>
            <a:round/>
            <a:headEnd len="sm" w="sm" type="none"/>
            <a:tailEnd len="med" w="med" type="stealth"/>
          </a:ln>
          <a:effectLst>
            <a:outerShdw blurRad="45000" rotWithShape="0" dir="5400000" dist="25000">
              <a:srgbClr val="000000">
                <a:alpha val="37647"/>
              </a:srgbClr>
            </a:outerShdw>
          </a:effectLst>
        </p:spPr>
      </p:cxnSp>
      <p:sp>
        <p:nvSpPr>
          <p:cNvPr id="915" name="Google Shape;915;p64"/>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9" name="Shape 919"/>
        <p:cNvGrpSpPr/>
        <p:nvPr/>
      </p:nvGrpSpPr>
      <p:grpSpPr>
        <a:xfrm>
          <a:off x="0" y="0"/>
          <a:ext cx="0" cy="0"/>
          <a:chOff x="0" y="0"/>
          <a:chExt cx="0" cy="0"/>
        </a:xfrm>
      </p:grpSpPr>
      <p:cxnSp>
        <p:nvCxnSpPr>
          <p:cNvPr id="920" name="Google Shape;920;p65"/>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921" name="Google Shape;921;p65"/>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922" name="Google Shape;922;p65"/>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923" name="Google Shape;923;p65"/>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pic>
        <p:nvPicPr>
          <p:cNvPr descr="Hubs and Authorities Diagram" id="924" name="Google Shape;924;p65"/>
          <p:cNvPicPr preferRelativeResize="0"/>
          <p:nvPr/>
        </p:nvPicPr>
        <p:blipFill rotWithShape="1">
          <a:blip r:embed="rId3">
            <a:alphaModFix/>
          </a:blip>
          <a:srcRect b="0" l="0" r="0" t="0"/>
          <a:stretch/>
        </p:blipFill>
        <p:spPr>
          <a:xfrm>
            <a:off x="5832901" y="4800600"/>
            <a:ext cx="3291840" cy="2057400"/>
          </a:xfrm>
          <a:prstGeom prst="rect">
            <a:avLst/>
          </a:prstGeom>
          <a:noFill/>
          <a:ln>
            <a:noFill/>
          </a:ln>
        </p:spPr>
      </p:pic>
      <p:sp>
        <p:nvSpPr>
          <p:cNvPr id="925" name="Google Shape;925;p65"/>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Hubs and Authorities</a:t>
            </a:r>
            <a:endParaRPr/>
          </a:p>
        </p:txBody>
      </p:sp>
      <p:sp>
        <p:nvSpPr>
          <p:cNvPr id="926" name="Google Shape;926;p65"/>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Autofit/>
          </a:bodyPr>
          <a:lstStyle/>
          <a:p>
            <a:pPr indent="-533400" lvl="0" marL="533400" rtl="0" algn="l">
              <a:lnSpc>
                <a:spcPct val="90000"/>
              </a:lnSpc>
              <a:spcBef>
                <a:spcPts val="0"/>
              </a:spcBef>
              <a:spcAft>
                <a:spcPts val="0"/>
              </a:spcAft>
              <a:buSzPts val="2560"/>
              <a:buNone/>
            </a:pPr>
            <a:r>
              <a:rPr b="1" lang="en-US">
                <a:solidFill>
                  <a:srgbClr val="D60093"/>
                </a:solidFill>
              </a:rPr>
              <a:t>Interesting pages fall into two classes:</a:t>
            </a:r>
            <a:endParaRPr b="1">
              <a:solidFill>
                <a:srgbClr val="D60093"/>
              </a:solidFill>
            </a:endParaRPr>
          </a:p>
          <a:p>
            <a:pPr indent="-533400" lvl="0" marL="533400" rtl="0" algn="l">
              <a:lnSpc>
                <a:spcPct val="90000"/>
              </a:lnSpc>
              <a:spcBef>
                <a:spcPts val="0"/>
              </a:spcBef>
              <a:spcAft>
                <a:spcPts val="0"/>
              </a:spcAft>
              <a:buSzPts val="2560"/>
              <a:buFont typeface="Noto Sans Symbols"/>
              <a:buAutoNum type="arabicPeriod"/>
            </a:pPr>
            <a:r>
              <a:rPr b="1" lang="en-US">
                <a:solidFill>
                  <a:srgbClr val="008000"/>
                </a:solidFill>
              </a:rPr>
              <a:t>Authorities</a:t>
            </a:r>
            <a:r>
              <a:rPr lang="en-US">
                <a:solidFill>
                  <a:srgbClr val="008000"/>
                </a:solidFill>
              </a:rPr>
              <a:t> </a:t>
            </a:r>
            <a:r>
              <a:rPr lang="en-US"/>
              <a:t>are pages containing </a:t>
            </a:r>
            <a:br>
              <a:rPr lang="en-US"/>
            </a:br>
            <a:r>
              <a:rPr lang="en-US"/>
              <a:t>useful information</a:t>
            </a:r>
            <a:endParaRPr/>
          </a:p>
          <a:p>
            <a:pPr indent="-457200" lvl="1" marL="928688" rtl="0" algn="l">
              <a:lnSpc>
                <a:spcPct val="90000"/>
              </a:lnSpc>
              <a:spcBef>
                <a:spcPts val="560"/>
              </a:spcBef>
              <a:spcAft>
                <a:spcPts val="0"/>
              </a:spcAft>
              <a:buSzPts val="2800"/>
              <a:buChar char="▪"/>
            </a:pPr>
            <a:r>
              <a:rPr lang="en-US"/>
              <a:t>Newspaper home pages</a:t>
            </a:r>
            <a:endParaRPr/>
          </a:p>
          <a:p>
            <a:pPr indent="-457200" lvl="1" marL="928688" rtl="0" algn="l">
              <a:lnSpc>
                <a:spcPct val="90000"/>
              </a:lnSpc>
              <a:spcBef>
                <a:spcPts val="560"/>
              </a:spcBef>
              <a:spcAft>
                <a:spcPts val="0"/>
              </a:spcAft>
              <a:buSzPts val="2800"/>
              <a:buChar char="▪"/>
            </a:pPr>
            <a:r>
              <a:rPr lang="en-US"/>
              <a:t>Course home pages</a:t>
            </a:r>
            <a:endParaRPr/>
          </a:p>
          <a:p>
            <a:pPr indent="-457200" lvl="1" marL="928688" rtl="0" algn="l">
              <a:lnSpc>
                <a:spcPct val="90000"/>
              </a:lnSpc>
              <a:spcBef>
                <a:spcPts val="560"/>
              </a:spcBef>
              <a:spcAft>
                <a:spcPts val="0"/>
              </a:spcAft>
              <a:buSzPts val="2800"/>
              <a:buChar char="▪"/>
            </a:pPr>
            <a:r>
              <a:rPr lang="en-US"/>
              <a:t>Home pages of auto manufacturers</a:t>
            </a:r>
            <a:endParaRPr/>
          </a:p>
          <a:p>
            <a:pPr indent="-342900" lvl="6" marL="2025968" rtl="0" algn="l">
              <a:lnSpc>
                <a:spcPct val="90000"/>
              </a:lnSpc>
              <a:spcBef>
                <a:spcPts val="360"/>
              </a:spcBef>
              <a:spcAft>
                <a:spcPts val="0"/>
              </a:spcAft>
              <a:buSzPts val="1800"/>
              <a:buNone/>
            </a:pPr>
            <a:r>
              <a:t/>
            </a:r>
            <a:endParaRPr/>
          </a:p>
          <a:p>
            <a:pPr indent="-533400" lvl="0" marL="533400" rtl="0" algn="l">
              <a:lnSpc>
                <a:spcPct val="90000"/>
              </a:lnSpc>
              <a:spcBef>
                <a:spcPts val="0"/>
              </a:spcBef>
              <a:spcAft>
                <a:spcPts val="0"/>
              </a:spcAft>
              <a:buSzPts val="2560"/>
              <a:buFont typeface="Noto Sans Symbols"/>
              <a:buAutoNum type="arabicPeriod"/>
            </a:pPr>
            <a:r>
              <a:rPr b="1" lang="en-US">
                <a:solidFill>
                  <a:srgbClr val="0000FF"/>
                </a:solidFill>
              </a:rPr>
              <a:t>Hubs</a:t>
            </a:r>
            <a:r>
              <a:rPr lang="en-US">
                <a:solidFill>
                  <a:srgbClr val="0000FF"/>
                </a:solidFill>
              </a:rPr>
              <a:t> </a:t>
            </a:r>
            <a:r>
              <a:rPr lang="en-US"/>
              <a:t>are pages that link to authorities</a:t>
            </a:r>
            <a:endParaRPr/>
          </a:p>
          <a:p>
            <a:pPr indent="-457200" lvl="1" marL="928688" rtl="0" algn="l">
              <a:lnSpc>
                <a:spcPct val="90000"/>
              </a:lnSpc>
              <a:spcBef>
                <a:spcPts val="560"/>
              </a:spcBef>
              <a:spcAft>
                <a:spcPts val="0"/>
              </a:spcAft>
              <a:buSzPts val="2800"/>
              <a:buChar char="▪"/>
            </a:pPr>
            <a:r>
              <a:rPr lang="en-US"/>
              <a:t>List of newspapers</a:t>
            </a:r>
            <a:endParaRPr/>
          </a:p>
          <a:p>
            <a:pPr indent="-457200" lvl="1" marL="928688" rtl="0" algn="l">
              <a:lnSpc>
                <a:spcPct val="90000"/>
              </a:lnSpc>
              <a:spcBef>
                <a:spcPts val="560"/>
              </a:spcBef>
              <a:spcAft>
                <a:spcPts val="0"/>
              </a:spcAft>
              <a:buSzPts val="2800"/>
              <a:buChar char="▪"/>
            </a:pPr>
            <a:r>
              <a:rPr lang="en-US"/>
              <a:t>Course bulletin</a:t>
            </a:r>
            <a:endParaRPr/>
          </a:p>
          <a:p>
            <a:pPr indent="-457200" lvl="1" marL="928688" rtl="0" algn="l">
              <a:lnSpc>
                <a:spcPct val="90000"/>
              </a:lnSpc>
              <a:spcBef>
                <a:spcPts val="560"/>
              </a:spcBef>
              <a:spcAft>
                <a:spcPts val="0"/>
              </a:spcAft>
              <a:buSzPts val="2800"/>
              <a:buChar char="▪"/>
            </a:pPr>
            <a:r>
              <a:rPr lang="en-US"/>
              <a:t>List of US auto manufacturers</a:t>
            </a:r>
            <a:endParaRPr/>
          </a:p>
          <a:p>
            <a:pPr indent="-370840" lvl="0" marL="533400" rtl="0" algn="l">
              <a:lnSpc>
                <a:spcPct val="90000"/>
              </a:lnSpc>
              <a:spcBef>
                <a:spcPts val="0"/>
              </a:spcBef>
              <a:spcAft>
                <a:spcPts val="0"/>
              </a:spcAft>
              <a:buSzPts val="2560"/>
              <a:buNone/>
            </a:pPr>
            <a:r>
              <a:t/>
            </a:r>
            <a:endParaRPr/>
          </a:p>
        </p:txBody>
      </p:sp>
      <p:sp>
        <p:nvSpPr>
          <p:cNvPr id="927" name="Google Shape;927;p6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28" name="Google Shape;928;p65"/>
          <p:cNvSpPr/>
          <p:nvPr/>
        </p:nvSpPr>
        <p:spPr>
          <a:xfrm>
            <a:off x="6934200" y="5590650"/>
            <a:ext cx="304800" cy="304800"/>
          </a:xfrm>
          <a:prstGeom prst="ellipse">
            <a:avLst/>
          </a:prstGeom>
          <a:solidFill>
            <a:srgbClr val="008000"/>
          </a:solidFill>
          <a:ln cap="flat" cmpd="sng" w="38100">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929" name="Google Shape;929;p65"/>
          <p:cNvSpPr/>
          <p:nvPr/>
        </p:nvSpPr>
        <p:spPr>
          <a:xfrm>
            <a:off x="8062708" y="5249386"/>
            <a:ext cx="304800" cy="304800"/>
          </a:xfrm>
          <a:prstGeom prst="ellipse">
            <a:avLst/>
          </a:prstGeom>
          <a:solidFill>
            <a:srgbClr val="008000"/>
          </a:solidFill>
          <a:ln cap="flat" cmpd="sng" w="38100">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930" name="Google Shape;930;p65"/>
          <p:cNvSpPr/>
          <p:nvPr/>
        </p:nvSpPr>
        <p:spPr>
          <a:xfrm>
            <a:off x="7281541" y="5148410"/>
            <a:ext cx="152400" cy="152400"/>
          </a:xfrm>
          <a:prstGeom prst="ellipse">
            <a:avLst/>
          </a:prstGeom>
          <a:solidFill>
            <a:srgbClr val="0000FF"/>
          </a:solidFill>
          <a:ln cap="flat" cmpd="sng" w="381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931" name="Google Shape;931;p65"/>
          <p:cNvSpPr/>
          <p:nvPr/>
        </p:nvSpPr>
        <p:spPr>
          <a:xfrm>
            <a:off x="6427446" y="6442875"/>
            <a:ext cx="76200" cy="76200"/>
          </a:xfrm>
          <a:prstGeom prst="ellipse">
            <a:avLst/>
          </a:prstGeom>
          <a:solidFill>
            <a:srgbClr val="0000FF"/>
          </a:solidFill>
          <a:ln cap="flat" cmpd="sng" w="381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932" name="Google Shape;932;p65"/>
          <p:cNvSpPr/>
          <p:nvPr/>
        </p:nvSpPr>
        <p:spPr>
          <a:xfrm>
            <a:off x="6293746" y="5175992"/>
            <a:ext cx="76200" cy="76200"/>
          </a:xfrm>
          <a:prstGeom prst="ellipse">
            <a:avLst/>
          </a:prstGeom>
          <a:solidFill>
            <a:srgbClr val="0000FF"/>
          </a:solidFill>
          <a:ln cap="flat" cmpd="sng" w="381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933" name="Google Shape;933;p65"/>
          <p:cNvSpPr/>
          <p:nvPr/>
        </p:nvSpPr>
        <p:spPr>
          <a:xfrm>
            <a:off x="6411552" y="5793071"/>
            <a:ext cx="76200" cy="76200"/>
          </a:xfrm>
          <a:prstGeom prst="ellipse">
            <a:avLst/>
          </a:prstGeom>
          <a:solidFill>
            <a:srgbClr val="0000FF"/>
          </a:solidFill>
          <a:ln cap="flat" cmpd="sng" w="381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934" name="Google Shape;934;p65"/>
          <p:cNvSpPr/>
          <p:nvPr/>
        </p:nvSpPr>
        <p:spPr>
          <a:xfrm>
            <a:off x="8039334" y="6584990"/>
            <a:ext cx="109728" cy="109728"/>
          </a:xfrm>
          <a:prstGeom prst="ellipse">
            <a:avLst/>
          </a:prstGeom>
          <a:solidFill>
            <a:srgbClr val="0000FF"/>
          </a:solidFill>
          <a:ln cap="flat" cmpd="sng" w="381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935" name="Google Shape;935;p65"/>
          <p:cNvSpPr/>
          <p:nvPr/>
        </p:nvSpPr>
        <p:spPr>
          <a:xfrm>
            <a:off x="7677267" y="5739312"/>
            <a:ext cx="109728" cy="109728"/>
          </a:xfrm>
          <a:prstGeom prst="ellipse">
            <a:avLst/>
          </a:prstGeom>
          <a:solidFill>
            <a:srgbClr val="0000FF"/>
          </a:solidFill>
          <a:ln cap="flat" cmpd="sng" w="381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936" name="Google Shape;936;p65"/>
          <p:cNvSpPr/>
          <p:nvPr/>
        </p:nvSpPr>
        <p:spPr>
          <a:xfrm>
            <a:off x="8794555" y="5768296"/>
            <a:ext cx="109728" cy="109728"/>
          </a:xfrm>
          <a:prstGeom prst="ellipse">
            <a:avLst/>
          </a:prstGeom>
          <a:solidFill>
            <a:srgbClr val="0000FF"/>
          </a:solidFill>
          <a:ln cap="flat" cmpd="sng" w="381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937" name="Google Shape;937;p65"/>
          <p:cNvSpPr/>
          <p:nvPr/>
        </p:nvSpPr>
        <p:spPr>
          <a:xfrm>
            <a:off x="7883194" y="6226897"/>
            <a:ext cx="109728" cy="109728"/>
          </a:xfrm>
          <a:prstGeom prst="ellipse">
            <a:avLst/>
          </a:prstGeom>
          <a:solidFill>
            <a:srgbClr val="0000FF"/>
          </a:solidFill>
          <a:ln cap="flat" cmpd="sng" w="381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938" name="Google Shape;938;p65"/>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1"/>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Some Problems with PageRank</a:t>
            </a:r>
            <a:endParaRPr/>
          </a:p>
        </p:txBody>
      </p:sp>
      <p:sp>
        <p:nvSpPr>
          <p:cNvPr id="242" name="Google Shape;242;p21"/>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Autofit/>
          </a:bodyPr>
          <a:lstStyle/>
          <a:p>
            <a:pPr indent="-320040" lvl="0" marL="438912" rtl="0" algn="l">
              <a:spcBef>
                <a:spcPts val="0"/>
              </a:spcBef>
              <a:spcAft>
                <a:spcPts val="0"/>
              </a:spcAft>
              <a:buSzPts val="2560"/>
              <a:buChar char="◼"/>
            </a:pPr>
            <a:r>
              <a:rPr b="1" lang="en-US">
                <a:solidFill>
                  <a:srgbClr val="D60093"/>
                </a:solidFill>
              </a:rPr>
              <a:t>Measures generic popularity of a page</a:t>
            </a:r>
            <a:endParaRPr/>
          </a:p>
          <a:p>
            <a:pPr indent="-274319" lvl="1" marL="731520" rtl="0" algn="l">
              <a:spcBef>
                <a:spcPts val="560"/>
              </a:spcBef>
              <a:spcAft>
                <a:spcPts val="0"/>
              </a:spcAft>
              <a:buSzPts val="2800"/>
              <a:buChar char="▪"/>
            </a:pPr>
            <a:r>
              <a:rPr lang="en-US"/>
              <a:t>Will ignore/miss topic-specific authorities</a:t>
            </a:r>
            <a:endParaRPr/>
          </a:p>
          <a:p>
            <a:pPr indent="-274319" lvl="1" marL="731520" rtl="0" algn="l">
              <a:spcBef>
                <a:spcPts val="560"/>
              </a:spcBef>
              <a:spcAft>
                <a:spcPts val="0"/>
              </a:spcAft>
              <a:buSzPts val="2800"/>
              <a:buChar char="▪"/>
            </a:pPr>
            <a:r>
              <a:rPr b="1" lang="en-US">
                <a:solidFill>
                  <a:srgbClr val="008000"/>
                </a:solidFill>
              </a:rPr>
              <a:t>Solution:</a:t>
            </a:r>
            <a:r>
              <a:rPr lang="en-US"/>
              <a:t> Topic-Specific PageRank (</a:t>
            </a:r>
            <a:r>
              <a:rPr b="1" lang="en-US"/>
              <a:t>next</a:t>
            </a:r>
            <a:r>
              <a:rPr lang="en-US"/>
              <a:t>)</a:t>
            </a:r>
            <a:endParaRPr/>
          </a:p>
          <a:p>
            <a:pPr indent="-320040" lvl="0" marL="438912" rtl="0" algn="l">
              <a:spcBef>
                <a:spcPts val="0"/>
              </a:spcBef>
              <a:spcAft>
                <a:spcPts val="0"/>
              </a:spcAft>
              <a:buSzPts val="2560"/>
              <a:buChar char="◼"/>
            </a:pPr>
            <a:r>
              <a:rPr b="1" lang="en-US">
                <a:solidFill>
                  <a:srgbClr val="D60093"/>
                </a:solidFill>
              </a:rPr>
              <a:t>Uses a single measure of importance</a:t>
            </a:r>
            <a:endParaRPr/>
          </a:p>
          <a:p>
            <a:pPr indent="-274319" lvl="1" marL="731520" rtl="0" algn="l">
              <a:spcBef>
                <a:spcPts val="560"/>
              </a:spcBef>
              <a:spcAft>
                <a:spcPts val="0"/>
              </a:spcAft>
              <a:buSzPts val="2800"/>
              <a:buChar char="▪"/>
            </a:pPr>
            <a:r>
              <a:rPr lang="en-US"/>
              <a:t>Other models of importance</a:t>
            </a:r>
            <a:endParaRPr b="1">
              <a:solidFill>
                <a:srgbClr val="0000FF"/>
              </a:solidFill>
            </a:endParaRPr>
          </a:p>
          <a:p>
            <a:pPr indent="-274319" lvl="1" marL="731520" rtl="0" algn="l">
              <a:spcBef>
                <a:spcPts val="560"/>
              </a:spcBef>
              <a:spcAft>
                <a:spcPts val="0"/>
              </a:spcAft>
              <a:buSzPts val="2800"/>
              <a:buChar char="▪"/>
            </a:pPr>
            <a:r>
              <a:rPr b="1" lang="en-US">
                <a:solidFill>
                  <a:srgbClr val="008000"/>
                </a:solidFill>
              </a:rPr>
              <a:t>Solution:</a:t>
            </a:r>
            <a:r>
              <a:rPr lang="en-US">
                <a:solidFill>
                  <a:srgbClr val="008000"/>
                </a:solidFill>
              </a:rPr>
              <a:t> </a:t>
            </a:r>
            <a:r>
              <a:rPr lang="en-US"/>
              <a:t>Hubs-and-Authorities</a:t>
            </a:r>
            <a:endParaRPr/>
          </a:p>
          <a:p>
            <a:pPr indent="-320040" lvl="0" marL="438912" rtl="0" algn="l">
              <a:spcBef>
                <a:spcPts val="0"/>
              </a:spcBef>
              <a:spcAft>
                <a:spcPts val="0"/>
              </a:spcAft>
              <a:buSzPts val="2560"/>
              <a:buChar char="◼"/>
            </a:pPr>
            <a:r>
              <a:rPr b="1" lang="en-US">
                <a:solidFill>
                  <a:srgbClr val="D60093"/>
                </a:solidFill>
              </a:rPr>
              <a:t>Susceptible to Link spam</a:t>
            </a:r>
            <a:endParaRPr/>
          </a:p>
          <a:p>
            <a:pPr indent="-274319" lvl="1" marL="731520" rtl="0" algn="l">
              <a:spcBef>
                <a:spcPts val="560"/>
              </a:spcBef>
              <a:spcAft>
                <a:spcPts val="0"/>
              </a:spcAft>
              <a:buSzPts val="2800"/>
              <a:buChar char="▪"/>
            </a:pPr>
            <a:r>
              <a:rPr lang="en-US"/>
              <a:t>Artificial link topographies created in order to boost page rank</a:t>
            </a:r>
            <a:endParaRPr/>
          </a:p>
          <a:p>
            <a:pPr indent="-274319" lvl="1" marL="731520" rtl="0" algn="l">
              <a:spcBef>
                <a:spcPts val="560"/>
              </a:spcBef>
              <a:spcAft>
                <a:spcPts val="0"/>
              </a:spcAft>
              <a:buSzPts val="2800"/>
              <a:buChar char="▪"/>
            </a:pPr>
            <a:r>
              <a:rPr b="1" lang="en-US">
                <a:solidFill>
                  <a:srgbClr val="008000"/>
                </a:solidFill>
              </a:rPr>
              <a:t>Solution:</a:t>
            </a:r>
            <a:r>
              <a:rPr lang="en-US">
                <a:solidFill>
                  <a:srgbClr val="008000"/>
                </a:solidFill>
              </a:rPr>
              <a:t> </a:t>
            </a:r>
            <a:r>
              <a:rPr lang="en-US"/>
              <a:t>TrustRank</a:t>
            </a:r>
            <a:endParaRPr/>
          </a:p>
          <a:p>
            <a:pPr indent="-96519" lvl="1" marL="731520" rtl="0" algn="l">
              <a:spcBef>
                <a:spcPts val="560"/>
              </a:spcBef>
              <a:spcAft>
                <a:spcPts val="0"/>
              </a:spcAft>
              <a:buSzPts val="2800"/>
              <a:buNone/>
            </a:pPr>
            <a:r>
              <a:t/>
            </a:r>
            <a:endParaRPr/>
          </a:p>
        </p:txBody>
      </p:sp>
      <p:sp>
        <p:nvSpPr>
          <p:cNvPr id="243" name="Google Shape;243;p21"/>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244" name="Google Shape;244;p2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2" name="Shape 942"/>
        <p:cNvGrpSpPr/>
        <p:nvPr/>
      </p:nvGrpSpPr>
      <p:grpSpPr>
        <a:xfrm>
          <a:off x="0" y="0"/>
          <a:ext cx="0" cy="0"/>
          <a:chOff x="0" y="0"/>
          <a:chExt cx="0" cy="0"/>
        </a:xfrm>
      </p:grpSpPr>
      <p:cxnSp>
        <p:nvCxnSpPr>
          <p:cNvPr id="943" name="Google Shape;943;p66"/>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944" name="Google Shape;944;p66"/>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945" name="Google Shape;945;p66"/>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946" name="Google Shape;946;p66"/>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947" name="Google Shape;947;p66"/>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Counting in-links: Authority</a:t>
            </a:r>
            <a:endParaRPr/>
          </a:p>
        </p:txBody>
      </p:sp>
      <p:sp>
        <p:nvSpPr>
          <p:cNvPr id="948" name="Google Shape;948;p66"/>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949" name="Google Shape;949;p66"/>
          <p:cNvPicPr preferRelativeResize="0"/>
          <p:nvPr/>
        </p:nvPicPr>
        <p:blipFill rotWithShape="1">
          <a:blip r:embed="rId3">
            <a:alphaModFix/>
          </a:blip>
          <a:srcRect b="0" l="0" r="0" t="0"/>
          <a:stretch/>
        </p:blipFill>
        <p:spPr>
          <a:xfrm>
            <a:off x="1676400" y="1143000"/>
            <a:ext cx="5867400" cy="4707370"/>
          </a:xfrm>
          <a:prstGeom prst="rect">
            <a:avLst/>
          </a:prstGeom>
          <a:noFill/>
          <a:ln>
            <a:noFill/>
          </a:ln>
        </p:spPr>
      </p:pic>
      <p:sp>
        <p:nvSpPr>
          <p:cNvPr id="950" name="Google Shape;950;p66"/>
          <p:cNvSpPr/>
          <p:nvPr/>
        </p:nvSpPr>
        <p:spPr>
          <a:xfrm>
            <a:off x="6781800" y="1295400"/>
            <a:ext cx="609600" cy="381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951" name="Google Shape;951;p66"/>
          <p:cNvSpPr/>
          <p:nvPr/>
        </p:nvSpPr>
        <p:spPr>
          <a:xfrm>
            <a:off x="6934200" y="1981200"/>
            <a:ext cx="609600" cy="381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952" name="Google Shape;952;p66"/>
          <p:cNvSpPr/>
          <p:nvPr/>
        </p:nvSpPr>
        <p:spPr>
          <a:xfrm>
            <a:off x="6629400" y="2971800"/>
            <a:ext cx="609600" cy="381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953" name="Google Shape;953;p66"/>
          <p:cNvSpPr/>
          <p:nvPr/>
        </p:nvSpPr>
        <p:spPr>
          <a:xfrm>
            <a:off x="6248400" y="3733800"/>
            <a:ext cx="609600" cy="381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954" name="Google Shape;954;p66"/>
          <p:cNvSpPr/>
          <p:nvPr/>
        </p:nvSpPr>
        <p:spPr>
          <a:xfrm>
            <a:off x="5486400" y="4419600"/>
            <a:ext cx="609600" cy="381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955" name="Google Shape;955;p66"/>
          <p:cNvSpPr/>
          <p:nvPr/>
        </p:nvSpPr>
        <p:spPr>
          <a:xfrm>
            <a:off x="4595265" y="5029200"/>
            <a:ext cx="609600" cy="381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956" name="Google Shape;956;p66"/>
          <p:cNvSpPr/>
          <p:nvPr/>
        </p:nvSpPr>
        <p:spPr>
          <a:xfrm>
            <a:off x="3505200" y="5542865"/>
            <a:ext cx="609600" cy="381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957" name="Google Shape;957;p66"/>
          <p:cNvSpPr txBox="1"/>
          <p:nvPr/>
        </p:nvSpPr>
        <p:spPr>
          <a:xfrm>
            <a:off x="1371601" y="6096000"/>
            <a:ext cx="6400800"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008000"/>
                </a:solidFill>
                <a:latin typeface="Arial"/>
                <a:ea typeface="Arial"/>
                <a:cs typeface="Arial"/>
                <a:sym typeface="Arial"/>
              </a:rPr>
              <a:t>(Note this is idealized example. In reality graph is not bipartite and each page has both the hub and authority score)</a:t>
            </a:r>
            <a:endParaRPr/>
          </a:p>
        </p:txBody>
      </p:sp>
      <p:sp>
        <p:nvSpPr>
          <p:cNvPr id="958" name="Google Shape;958;p66"/>
          <p:cNvSpPr txBox="1"/>
          <p:nvPr/>
        </p:nvSpPr>
        <p:spPr>
          <a:xfrm>
            <a:off x="5562600" y="4953000"/>
            <a:ext cx="3581400" cy="107721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rgbClr val="D60093"/>
                </a:solidFill>
                <a:latin typeface="Arial"/>
                <a:ea typeface="Arial"/>
                <a:cs typeface="Arial"/>
                <a:sym typeface="Arial"/>
              </a:rPr>
              <a:t>Each page starts </a:t>
            </a:r>
            <a:r>
              <a:rPr lang="en-US" sz="2400">
                <a:solidFill>
                  <a:srgbClr val="D60093"/>
                </a:solidFill>
                <a:latin typeface="Arial"/>
                <a:ea typeface="Arial"/>
                <a:cs typeface="Arial"/>
                <a:sym typeface="Arial"/>
              </a:rPr>
              <a:t>with</a:t>
            </a:r>
            <a:r>
              <a:rPr lang="en-US" sz="2000">
                <a:solidFill>
                  <a:srgbClr val="D60093"/>
                </a:solidFill>
                <a:latin typeface="Arial"/>
                <a:ea typeface="Arial"/>
                <a:cs typeface="Arial"/>
                <a:sym typeface="Arial"/>
              </a:rPr>
              <a:t> </a:t>
            </a:r>
            <a:r>
              <a:rPr b="1" lang="en-US" sz="2000">
                <a:solidFill>
                  <a:srgbClr val="0000FF"/>
                </a:solidFill>
                <a:latin typeface="Arial"/>
                <a:ea typeface="Arial"/>
                <a:cs typeface="Arial"/>
                <a:sym typeface="Arial"/>
              </a:rPr>
              <a:t>hub</a:t>
            </a:r>
            <a:r>
              <a:rPr lang="en-US" sz="2000">
                <a:solidFill>
                  <a:srgbClr val="0000FF"/>
                </a:solidFill>
                <a:latin typeface="Arial"/>
                <a:ea typeface="Arial"/>
                <a:cs typeface="Arial"/>
                <a:sym typeface="Arial"/>
              </a:rPr>
              <a:t> </a:t>
            </a:r>
            <a:r>
              <a:rPr lang="en-US" sz="2000">
                <a:solidFill>
                  <a:srgbClr val="D60093"/>
                </a:solidFill>
                <a:latin typeface="Arial"/>
                <a:ea typeface="Arial"/>
                <a:cs typeface="Arial"/>
                <a:sym typeface="Arial"/>
              </a:rPr>
              <a:t>score 1. </a:t>
            </a:r>
            <a:r>
              <a:rPr b="1" lang="en-US" sz="2000">
                <a:solidFill>
                  <a:srgbClr val="008000"/>
                </a:solidFill>
                <a:latin typeface="Arial"/>
                <a:ea typeface="Arial"/>
                <a:cs typeface="Arial"/>
                <a:sym typeface="Arial"/>
              </a:rPr>
              <a:t>Authorities</a:t>
            </a:r>
            <a:r>
              <a:rPr lang="en-US" sz="2000">
                <a:solidFill>
                  <a:srgbClr val="008000"/>
                </a:solidFill>
                <a:latin typeface="Arial"/>
                <a:ea typeface="Arial"/>
                <a:cs typeface="Arial"/>
                <a:sym typeface="Arial"/>
              </a:rPr>
              <a:t> </a:t>
            </a:r>
            <a:r>
              <a:rPr lang="en-US" sz="2000">
                <a:solidFill>
                  <a:srgbClr val="D60093"/>
                </a:solidFill>
                <a:latin typeface="Arial"/>
                <a:ea typeface="Arial"/>
                <a:cs typeface="Arial"/>
                <a:sym typeface="Arial"/>
              </a:rPr>
              <a:t>collect their votes</a:t>
            </a:r>
            <a:endParaRPr/>
          </a:p>
        </p:txBody>
      </p:sp>
      <p:sp>
        <p:nvSpPr>
          <p:cNvPr id="959" name="Google Shape;959;p66"/>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95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95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95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95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95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95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3" name="Shape 963"/>
        <p:cNvGrpSpPr/>
        <p:nvPr/>
      </p:nvGrpSpPr>
      <p:grpSpPr>
        <a:xfrm>
          <a:off x="0" y="0"/>
          <a:ext cx="0" cy="0"/>
          <a:chOff x="0" y="0"/>
          <a:chExt cx="0" cy="0"/>
        </a:xfrm>
      </p:grpSpPr>
      <p:cxnSp>
        <p:nvCxnSpPr>
          <p:cNvPr id="964" name="Google Shape;964;p67"/>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965" name="Google Shape;965;p67"/>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966" name="Google Shape;966;p67"/>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967" name="Google Shape;967;p67"/>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968" name="Google Shape;968;p67"/>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Counting in-links: Authority</a:t>
            </a:r>
            <a:endParaRPr/>
          </a:p>
        </p:txBody>
      </p:sp>
      <p:sp>
        <p:nvSpPr>
          <p:cNvPr id="969" name="Google Shape;969;p67"/>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970" name="Google Shape;970;p67"/>
          <p:cNvPicPr preferRelativeResize="0"/>
          <p:nvPr/>
        </p:nvPicPr>
        <p:blipFill rotWithShape="1">
          <a:blip r:embed="rId3">
            <a:alphaModFix/>
          </a:blip>
          <a:srcRect b="0" l="0" r="0" t="0"/>
          <a:stretch/>
        </p:blipFill>
        <p:spPr>
          <a:xfrm>
            <a:off x="1676400" y="1143000"/>
            <a:ext cx="5867400" cy="4707370"/>
          </a:xfrm>
          <a:prstGeom prst="rect">
            <a:avLst/>
          </a:prstGeom>
          <a:noFill/>
          <a:ln>
            <a:noFill/>
          </a:ln>
        </p:spPr>
      </p:pic>
      <p:sp>
        <p:nvSpPr>
          <p:cNvPr id="971" name="Google Shape;971;p67"/>
          <p:cNvSpPr txBox="1"/>
          <p:nvPr/>
        </p:nvSpPr>
        <p:spPr>
          <a:xfrm>
            <a:off x="1371601" y="6096000"/>
            <a:ext cx="6400800"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008000"/>
                </a:solidFill>
                <a:latin typeface="Arial"/>
                <a:ea typeface="Arial"/>
                <a:cs typeface="Arial"/>
                <a:sym typeface="Arial"/>
              </a:rPr>
              <a:t>(Note this is idealized example. In reality graph is not bipartite and each page has both the hub and authority score)</a:t>
            </a:r>
            <a:endParaRPr/>
          </a:p>
        </p:txBody>
      </p:sp>
      <p:sp>
        <p:nvSpPr>
          <p:cNvPr id="972" name="Google Shape;972;p67"/>
          <p:cNvSpPr txBox="1"/>
          <p:nvPr/>
        </p:nvSpPr>
        <p:spPr>
          <a:xfrm>
            <a:off x="7086600" y="3276600"/>
            <a:ext cx="19812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008000"/>
                </a:solidFill>
                <a:latin typeface="Arial"/>
                <a:ea typeface="Arial"/>
                <a:cs typeface="Arial"/>
                <a:sym typeface="Arial"/>
              </a:rPr>
              <a:t>Sum of </a:t>
            </a:r>
            <a:r>
              <a:rPr b="1" lang="en-US" sz="1800">
                <a:solidFill>
                  <a:srgbClr val="0000FF"/>
                </a:solidFill>
                <a:latin typeface="Arial"/>
                <a:ea typeface="Arial"/>
                <a:cs typeface="Arial"/>
                <a:sym typeface="Arial"/>
              </a:rPr>
              <a:t>hub</a:t>
            </a:r>
            <a:r>
              <a:rPr lang="en-US" sz="1800">
                <a:solidFill>
                  <a:srgbClr val="0000FF"/>
                </a:solidFill>
                <a:latin typeface="Arial"/>
                <a:ea typeface="Arial"/>
                <a:cs typeface="Arial"/>
                <a:sym typeface="Arial"/>
              </a:rPr>
              <a:t> </a:t>
            </a:r>
            <a:r>
              <a:rPr lang="en-US" sz="1800">
                <a:solidFill>
                  <a:srgbClr val="008000"/>
                </a:solidFill>
                <a:latin typeface="Arial"/>
                <a:ea typeface="Arial"/>
                <a:cs typeface="Arial"/>
                <a:sym typeface="Arial"/>
              </a:rPr>
              <a:t>scores of nodes pointing to NYT.</a:t>
            </a:r>
            <a:endParaRPr/>
          </a:p>
        </p:txBody>
      </p:sp>
      <p:cxnSp>
        <p:nvCxnSpPr>
          <p:cNvPr id="973" name="Google Shape;973;p67"/>
          <p:cNvCxnSpPr/>
          <p:nvPr/>
        </p:nvCxnSpPr>
        <p:spPr>
          <a:xfrm rot="10800000">
            <a:off x="7042674" y="3193226"/>
            <a:ext cx="353790" cy="372484"/>
          </a:xfrm>
          <a:prstGeom prst="straightConnector1">
            <a:avLst/>
          </a:prstGeom>
          <a:noFill/>
          <a:ln cap="flat" cmpd="sng" w="28575">
            <a:solidFill>
              <a:srgbClr val="008000"/>
            </a:solidFill>
            <a:prstDash val="solid"/>
            <a:round/>
            <a:headEnd len="sm" w="sm" type="none"/>
            <a:tailEnd len="med" w="med" type="stealth"/>
          </a:ln>
        </p:spPr>
      </p:cxnSp>
      <p:sp>
        <p:nvSpPr>
          <p:cNvPr id="974" name="Google Shape;974;p67"/>
          <p:cNvSpPr txBox="1"/>
          <p:nvPr/>
        </p:nvSpPr>
        <p:spPr>
          <a:xfrm>
            <a:off x="5562600" y="4953000"/>
            <a:ext cx="3581400" cy="107721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rgbClr val="D60093"/>
                </a:solidFill>
                <a:latin typeface="Arial"/>
                <a:ea typeface="Arial"/>
                <a:cs typeface="Arial"/>
                <a:sym typeface="Arial"/>
              </a:rPr>
              <a:t>Each page starts </a:t>
            </a:r>
            <a:r>
              <a:rPr lang="en-US" sz="2400">
                <a:solidFill>
                  <a:srgbClr val="D60093"/>
                </a:solidFill>
                <a:latin typeface="Arial"/>
                <a:ea typeface="Arial"/>
                <a:cs typeface="Arial"/>
                <a:sym typeface="Arial"/>
              </a:rPr>
              <a:t>with</a:t>
            </a:r>
            <a:r>
              <a:rPr lang="en-US" sz="2000">
                <a:solidFill>
                  <a:srgbClr val="D60093"/>
                </a:solidFill>
                <a:latin typeface="Arial"/>
                <a:ea typeface="Arial"/>
                <a:cs typeface="Arial"/>
                <a:sym typeface="Arial"/>
              </a:rPr>
              <a:t> </a:t>
            </a:r>
            <a:r>
              <a:rPr b="1" lang="en-US" sz="2000">
                <a:solidFill>
                  <a:srgbClr val="0000FF"/>
                </a:solidFill>
                <a:latin typeface="Arial"/>
                <a:ea typeface="Arial"/>
                <a:cs typeface="Arial"/>
                <a:sym typeface="Arial"/>
              </a:rPr>
              <a:t>hub</a:t>
            </a:r>
            <a:r>
              <a:rPr lang="en-US" sz="2000">
                <a:solidFill>
                  <a:srgbClr val="0000FF"/>
                </a:solidFill>
                <a:latin typeface="Arial"/>
                <a:ea typeface="Arial"/>
                <a:cs typeface="Arial"/>
                <a:sym typeface="Arial"/>
              </a:rPr>
              <a:t> </a:t>
            </a:r>
            <a:r>
              <a:rPr lang="en-US" sz="2000">
                <a:solidFill>
                  <a:srgbClr val="D60093"/>
                </a:solidFill>
                <a:latin typeface="Arial"/>
                <a:ea typeface="Arial"/>
                <a:cs typeface="Arial"/>
                <a:sym typeface="Arial"/>
              </a:rPr>
              <a:t>score 1. </a:t>
            </a:r>
            <a:r>
              <a:rPr b="1" lang="en-US" sz="2000">
                <a:solidFill>
                  <a:srgbClr val="008000"/>
                </a:solidFill>
                <a:latin typeface="Arial"/>
                <a:ea typeface="Arial"/>
                <a:cs typeface="Arial"/>
                <a:sym typeface="Arial"/>
              </a:rPr>
              <a:t>Authorities</a:t>
            </a:r>
            <a:r>
              <a:rPr lang="en-US" sz="2000">
                <a:solidFill>
                  <a:srgbClr val="008000"/>
                </a:solidFill>
                <a:latin typeface="Arial"/>
                <a:ea typeface="Arial"/>
                <a:cs typeface="Arial"/>
                <a:sym typeface="Arial"/>
              </a:rPr>
              <a:t> </a:t>
            </a:r>
            <a:r>
              <a:rPr lang="en-US" sz="2000">
                <a:solidFill>
                  <a:srgbClr val="D60093"/>
                </a:solidFill>
                <a:latin typeface="Arial"/>
                <a:ea typeface="Arial"/>
                <a:cs typeface="Arial"/>
                <a:sym typeface="Arial"/>
              </a:rPr>
              <a:t>collect their votes</a:t>
            </a:r>
            <a:endParaRPr/>
          </a:p>
        </p:txBody>
      </p:sp>
      <p:sp>
        <p:nvSpPr>
          <p:cNvPr id="975" name="Google Shape;975;p67"/>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9" name="Shape 979"/>
        <p:cNvGrpSpPr/>
        <p:nvPr/>
      </p:nvGrpSpPr>
      <p:grpSpPr>
        <a:xfrm>
          <a:off x="0" y="0"/>
          <a:ext cx="0" cy="0"/>
          <a:chOff x="0" y="0"/>
          <a:chExt cx="0" cy="0"/>
        </a:xfrm>
      </p:grpSpPr>
      <p:cxnSp>
        <p:nvCxnSpPr>
          <p:cNvPr id="980" name="Google Shape;980;p68"/>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981" name="Google Shape;981;p68"/>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982" name="Google Shape;982;p68"/>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983" name="Google Shape;983;p68"/>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984" name="Google Shape;984;p68"/>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Expert Quality: Hub</a:t>
            </a:r>
            <a:endParaRPr/>
          </a:p>
        </p:txBody>
      </p:sp>
      <p:sp>
        <p:nvSpPr>
          <p:cNvPr id="985" name="Google Shape;985;p68"/>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986" name="Google Shape;986;p68"/>
          <p:cNvPicPr preferRelativeResize="0"/>
          <p:nvPr/>
        </p:nvPicPr>
        <p:blipFill rotWithShape="1">
          <a:blip r:embed="rId3">
            <a:alphaModFix/>
          </a:blip>
          <a:srcRect b="0" l="0" r="0" t="0"/>
          <a:stretch/>
        </p:blipFill>
        <p:spPr>
          <a:xfrm>
            <a:off x="1524000" y="1143000"/>
            <a:ext cx="6129338" cy="4862091"/>
          </a:xfrm>
          <a:prstGeom prst="rect">
            <a:avLst/>
          </a:prstGeom>
          <a:noFill/>
          <a:ln>
            <a:noFill/>
          </a:ln>
        </p:spPr>
      </p:pic>
      <p:sp>
        <p:nvSpPr>
          <p:cNvPr id="987" name="Google Shape;987;p68"/>
          <p:cNvSpPr txBox="1"/>
          <p:nvPr/>
        </p:nvSpPr>
        <p:spPr>
          <a:xfrm>
            <a:off x="5562600" y="5181600"/>
            <a:ext cx="350448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0000FF"/>
                </a:solidFill>
                <a:latin typeface="Arial"/>
                <a:ea typeface="Arial"/>
                <a:cs typeface="Arial"/>
                <a:sym typeface="Arial"/>
              </a:rPr>
              <a:t>Hubs</a:t>
            </a:r>
            <a:r>
              <a:rPr lang="en-US" sz="2000">
                <a:solidFill>
                  <a:srgbClr val="0000FF"/>
                </a:solidFill>
                <a:latin typeface="Arial"/>
                <a:ea typeface="Arial"/>
                <a:cs typeface="Arial"/>
                <a:sym typeface="Arial"/>
              </a:rPr>
              <a:t> </a:t>
            </a:r>
            <a:r>
              <a:rPr lang="en-US" sz="2000">
                <a:solidFill>
                  <a:srgbClr val="D60093"/>
                </a:solidFill>
                <a:latin typeface="Arial"/>
                <a:ea typeface="Arial"/>
                <a:cs typeface="Arial"/>
                <a:sym typeface="Arial"/>
              </a:rPr>
              <a:t>collect authority scores</a:t>
            </a:r>
            <a:endParaRPr/>
          </a:p>
        </p:txBody>
      </p:sp>
      <p:sp>
        <p:nvSpPr>
          <p:cNvPr id="988" name="Google Shape;988;p68"/>
          <p:cNvSpPr txBox="1"/>
          <p:nvPr/>
        </p:nvSpPr>
        <p:spPr>
          <a:xfrm>
            <a:off x="1371601" y="6096000"/>
            <a:ext cx="6400800"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008000"/>
                </a:solidFill>
                <a:latin typeface="Arial"/>
                <a:ea typeface="Arial"/>
                <a:cs typeface="Arial"/>
                <a:sym typeface="Arial"/>
              </a:rPr>
              <a:t>(Note this is idealized example. In reality graph is not bipartite and each page has both the hub and authority score)</a:t>
            </a:r>
            <a:endParaRPr/>
          </a:p>
        </p:txBody>
      </p:sp>
      <p:sp>
        <p:nvSpPr>
          <p:cNvPr id="989" name="Google Shape;989;p68"/>
          <p:cNvSpPr txBox="1"/>
          <p:nvPr/>
        </p:nvSpPr>
        <p:spPr>
          <a:xfrm>
            <a:off x="304799" y="1230822"/>
            <a:ext cx="2362201"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008000"/>
                </a:solidFill>
                <a:latin typeface="Arial"/>
                <a:ea typeface="Arial"/>
                <a:cs typeface="Arial"/>
                <a:sym typeface="Arial"/>
              </a:rPr>
              <a:t>Sum of authority scores of nodes that the node points to.</a:t>
            </a:r>
            <a:endParaRPr/>
          </a:p>
        </p:txBody>
      </p:sp>
      <p:cxnSp>
        <p:nvCxnSpPr>
          <p:cNvPr id="990" name="Google Shape;990;p68"/>
          <p:cNvCxnSpPr/>
          <p:nvPr/>
        </p:nvCxnSpPr>
        <p:spPr>
          <a:xfrm>
            <a:off x="2438400" y="1905000"/>
            <a:ext cx="1143000" cy="457200"/>
          </a:xfrm>
          <a:prstGeom prst="straightConnector1">
            <a:avLst/>
          </a:prstGeom>
          <a:noFill/>
          <a:ln cap="flat" cmpd="sng" w="28575">
            <a:solidFill>
              <a:srgbClr val="008000"/>
            </a:solidFill>
            <a:prstDash val="solid"/>
            <a:round/>
            <a:headEnd len="sm" w="sm" type="none"/>
            <a:tailEnd len="med" w="med" type="stealth"/>
          </a:ln>
        </p:spPr>
      </p:cxnSp>
      <p:sp>
        <p:nvSpPr>
          <p:cNvPr id="991" name="Google Shape;991;p68"/>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5" name="Shape 995"/>
        <p:cNvGrpSpPr/>
        <p:nvPr/>
      </p:nvGrpSpPr>
      <p:grpSpPr>
        <a:xfrm>
          <a:off x="0" y="0"/>
          <a:ext cx="0" cy="0"/>
          <a:chOff x="0" y="0"/>
          <a:chExt cx="0" cy="0"/>
        </a:xfrm>
      </p:grpSpPr>
      <p:cxnSp>
        <p:nvCxnSpPr>
          <p:cNvPr id="996" name="Google Shape;996;p69"/>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997" name="Google Shape;997;p69"/>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998" name="Google Shape;998;p69"/>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999" name="Google Shape;999;p69"/>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1000" name="Google Shape;1000;p69"/>
          <p:cNvSpPr txBox="1"/>
          <p:nvPr>
            <p:ph type="title"/>
          </p:nvPr>
        </p:nvSpPr>
        <p:spPr>
          <a:xfrm>
            <a:off x="457200" y="152400"/>
            <a:ext cx="8229600" cy="838200"/>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Reweighting</a:t>
            </a:r>
            <a:endParaRPr/>
          </a:p>
        </p:txBody>
      </p:sp>
      <p:sp>
        <p:nvSpPr>
          <p:cNvPr id="1001" name="Google Shape;1001;p69"/>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002" name="Google Shape;1002;p69"/>
          <p:cNvPicPr preferRelativeResize="0"/>
          <p:nvPr/>
        </p:nvPicPr>
        <p:blipFill rotWithShape="1">
          <a:blip r:embed="rId3">
            <a:alphaModFix/>
          </a:blip>
          <a:srcRect b="0" l="0" r="0" t="0"/>
          <a:stretch/>
        </p:blipFill>
        <p:spPr>
          <a:xfrm>
            <a:off x="1524000" y="1137367"/>
            <a:ext cx="6386513" cy="5111033"/>
          </a:xfrm>
          <a:prstGeom prst="rect">
            <a:avLst/>
          </a:prstGeom>
          <a:noFill/>
          <a:ln>
            <a:noFill/>
          </a:ln>
        </p:spPr>
      </p:pic>
      <p:sp>
        <p:nvSpPr>
          <p:cNvPr id="1003" name="Google Shape;1003;p69"/>
          <p:cNvSpPr txBox="1"/>
          <p:nvPr/>
        </p:nvSpPr>
        <p:spPr>
          <a:xfrm>
            <a:off x="5873927" y="5092667"/>
            <a:ext cx="3105337"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008000"/>
                </a:solidFill>
                <a:latin typeface="Arial"/>
                <a:ea typeface="Arial"/>
                <a:cs typeface="Arial"/>
                <a:sym typeface="Arial"/>
              </a:rPr>
              <a:t>Authorities</a:t>
            </a:r>
            <a:r>
              <a:rPr lang="en-US" sz="2000">
                <a:solidFill>
                  <a:srgbClr val="008000"/>
                </a:solidFill>
                <a:latin typeface="Arial"/>
                <a:ea typeface="Arial"/>
                <a:cs typeface="Arial"/>
                <a:sym typeface="Arial"/>
              </a:rPr>
              <a:t> </a:t>
            </a:r>
            <a:r>
              <a:rPr lang="en-US" sz="2000">
                <a:solidFill>
                  <a:srgbClr val="D60093"/>
                </a:solidFill>
                <a:latin typeface="Arial"/>
                <a:ea typeface="Arial"/>
                <a:cs typeface="Arial"/>
                <a:sym typeface="Arial"/>
              </a:rPr>
              <a:t>again collect </a:t>
            </a:r>
            <a:br>
              <a:rPr lang="en-US" sz="2000">
                <a:solidFill>
                  <a:srgbClr val="D60093"/>
                </a:solidFill>
                <a:latin typeface="Arial"/>
                <a:ea typeface="Arial"/>
                <a:cs typeface="Arial"/>
                <a:sym typeface="Arial"/>
              </a:rPr>
            </a:br>
            <a:r>
              <a:rPr lang="en-US" sz="2000">
                <a:solidFill>
                  <a:srgbClr val="D60093"/>
                </a:solidFill>
                <a:latin typeface="Arial"/>
                <a:ea typeface="Arial"/>
                <a:cs typeface="Arial"/>
                <a:sym typeface="Arial"/>
              </a:rPr>
              <a:t>the </a:t>
            </a:r>
            <a:r>
              <a:rPr b="1" lang="en-US" sz="2000">
                <a:solidFill>
                  <a:srgbClr val="0000FF"/>
                </a:solidFill>
                <a:latin typeface="Arial"/>
                <a:ea typeface="Arial"/>
                <a:cs typeface="Arial"/>
                <a:sym typeface="Arial"/>
              </a:rPr>
              <a:t>hub</a:t>
            </a:r>
            <a:r>
              <a:rPr lang="en-US" sz="2000">
                <a:solidFill>
                  <a:srgbClr val="0000FF"/>
                </a:solidFill>
                <a:latin typeface="Arial"/>
                <a:ea typeface="Arial"/>
                <a:cs typeface="Arial"/>
                <a:sym typeface="Arial"/>
              </a:rPr>
              <a:t> </a:t>
            </a:r>
            <a:r>
              <a:rPr lang="en-US" sz="2000">
                <a:solidFill>
                  <a:srgbClr val="D60093"/>
                </a:solidFill>
                <a:latin typeface="Arial"/>
                <a:ea typeface="Arial"/>
                <a:cs typeface="Arial"/>
                <a:sym typeface="Arial"/>
              </a:rPr>
              <a:t>scores</a:t>
            </a:r>
            <a:endParaRPr/>
          </a:p>
        </p:txBody>
      </p:sp>
      <p:sp>
        <p:nvSpPr>
          <p:cNvPr id="1004" name="Google Shape;1004;p69"/>
          <p:cNvSpPr txBox="1"/>
          <p:nvPr/>
        </p:nvSpPr>
        <p:spPr>
          <a:xfrm>
            <a:off x="1371601" y="6096000"/>
            <a:ext cx="6400800"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008000"/>
                </a:solidFill>
                <a:latin typeface="Arial"/>
                <a:ea typeface="Arial"/>
                <a:cs typeface="Arial"/>
                <a:sym typeface="Arial"/>
              </a:rPr>
              <a:t>(Note this is idealized example. In reality graph is not bipartite and each page has both the hub and authority score)</a:t>
            </a:r>
            <a:endParaRPr/>
          </a:p>
        </p:txBody>
      </p:sp>
      <p:sp>
        <p:nvSpPr>
          <p:cNvPr id="1005" name="Google Shape;1005;p69"/>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9" name="Shape 1009"/>
        <p:cNvGrpSpPr/>
        <p:nvPr/>
      </p:nvGrpSpPr>
      <p:grpSpPr>
        <a:xfrm>
          <a:off x="0" y="0"/>
          <a:ext cx="0" cy="0"/>
          <a:chOff x="0" y="0"/>
          <a:chExt cx="0" cy="0"/>
        </a:xfrm>
      </p:grpSpPr>
      <p:cxnSp>
        <p:nvCxnSpPr>
          <p:cNvPr id="1010" name="Google Shape;1010;p70"/>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1011" name="Google Shape;1011;p70"/>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1012" name="Google Shape;1012;p70"/>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Mutually Recursive Definition</a:t>
            </a:r>
            <a:endParaRPr/>
          </a:p>
        </p:txBody>
      </p:sp>
      <p:sp>
        <p:nvSpPr>
          <p:cNvPr id="1013" name="Google Shape;1013;p70"/>
          <p:cNvSpPr txBox="1"/>
          <p:nvPr>
            <p:ph idx="1" type="body"/>
          </p:nvPr>
        </p:nvSpPr>
        <p:spPr>
          <a:xfrm>
            <a:off x="457200" y="1295400"/>
            <a:ext cx="8153400" cy="5257801"/>
          </a:xfrm>
          <a:prstGeom prst="rect">
            <a:avLst/>
          </a:prstGeom>
          <a:blipFill rotWithShape="1">
            <a:blip r:embed="rId3">
              <a:alphaModFix/>
            </a:blip>
            <a:stretch>
              <a:fillRect b="0" l="0" r="0" t="-695"/>
            </a:stretch>
          </a:blipFill>
          <a:ln>
            <a:noFill/>
          </a:ln>
        </p:spPr>
        <p:txBody>
          <a:bodyPr anchorCtr="0" anchor="t" bIns="45700" lIns="54850" spcFirstLastPara="1" rIns="91425" wrap="square" tIns="91425">
            <a:noAutofit/>
          </a:bodyPr>
          <a:lstStyle/>
          <a:p>
            <a:pPr indent="-320040" lvl="0" marL="438912" rtl="0" algn="l">
              <a:spcBef>
                <a:spcPts val="0"/>
              </a:spcBef>
              <a:spcAft>
                <a:spcPts val="0"/>
              </a:spcAft>
              <a:buSzPts val="2560"/>
              <a:buChar char="◼"/>
            </a:pPr>
            <a:r>
              <a:rPr lang="en-US"/>
              <a:t> </a:t>
            </a:r>
            <a:endParaRPr/>
          </a:p>
        </p:txBody>
      </p:sp>
      <p:sp>
        <p:nvSpPr>
          <p:cNvPr id="1014" name="Google Shape;1014;p70"/>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15" name="Google Shape;1015;p70"/>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9" name="Shape 1019"/>
        <p:cNvGrpSpPr/>
        <p:nvPr/>
      </p:nvGrpSpPr>
      <p:grpSpPr>
        <a:xfrm>
          <a:off x="0" y="0"/>
          <a:ext cx="0" cy="0"/>
          <a:chOff x="0" y="0"/>
          <a:chExt cx="0" cy="0"/>
        </a:xfrm>
      </p:grpSpPr>
      <p:cxnSp>
        <p:nvCxnSpPr>
          <p:cNvPr id="1020" name="Google Shape;1020;p71"/>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1021" name="Google Shape;1021;p71"/>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1022" name="Google Shape;1022;p71"/>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Hubs and Authorities</a:t>
            </a:r>
            <a:endParaRPr/>
          </a:p>
        </p:txBody>
      </p:sp>
      <p:sp>
        <p:nvSpPr>
          <p:cNvPr id="1023" name="Google Shape;1023;p71"/>
          <p:cNvSpPr txBox="1"/>
          <p:nvPr>
            <p:ph idx="1" type="body"/>
          </p:nvPr>
        </p:nvSpPr>
        <p:spPr>
          <a:xfrm>
            <a:off x="457199" y="1295400"/>
            <a:ext cx="7337223" cy="5486400"/>
          </a:xfrm>
          <a:prstGeom prst="rect">
            <a:avLst/>
          </a:prstGeom>
          <a:blipFill rotWithShape="1">
            <a:blip r:embed="rId3">
              <a:alphaModFix/>
            </a:blip>
            <a:stretch>
              <a:fillRect b="-555" l="-996" r="0" t="-1443"/>
            </a:stretch>
          </a:blipFill>
          <a:ln>
            <a:noFill/>
          </a:ln>
        </p:spPr>
        <p:txBody>
          <a:bodyPr anchorCtr="0" anchor="t" bIns="45700" lIns="54850" spcFirstLastPara="1" rIns="91425" wrap="square" tIns="91425">
            <a:noAutofit/>
          </a:bodyPr>
          <a:lstStyle/>
          <a:p>
            <a:pPr indent="-320040" lvl="0" marL="438912" rtl="0" algn="l">
              <a:spcBef>
                <a:spcPts val="0"/>
              </a:spcBef>
              <a:spcAft>
                <a:spcPts val="0"/>
              </a:spcAft>
              <a:buSzPts val="2560"/>
              <a:buChar char="◼"/>
            </a:pPr>
            <a:r>
              <a:rPr lang="en-US"/>
              <a:t> </a:t>
            </a:r>
            <a:endParaRPr/>
          </a:p>
        </p:txBody>
      </p:sp>
      <p:sp>
        <p:nvSpPr>
          <p:cNvPr id="1024" name="Google Shape;1024;p71"/>
          <p:cNvSpPr txBox="1"/>
          <p:nvPr/>
        </p:nvSpPr>
        <p:spPr>
          <a:xfrm>
            <a:off x="7709037" y="0"/>
            <a:ext cx="1435008" cy="33855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chemeClr val="lt1"/>
                </a:solidFill>
                <a:latin typeface="Corbel"/>
                <a:ea typeface="Corbel"/>
                <a:cs typeface="Corbel"/>
                <a:sym typeface="Corbel"/>
              </a:rPr>
              <a:t>[Kleinberg ‘98]</a:t>
            </a:r>
            <a:endParaRPr sz="1600">
              <a:solidFill>
                <a:schemeClr val="lt1"/>
              </a:solidFill>
              <a:latin typeface="Corbel"/>
              <a:ea typeface="Corbel"/>
              <a:cs typeface="Corbel"/>
              <a:sym typeface="Corbel"/>
            </a:endParaRPr>
          </a:p>
        </p:txBody>
      </p:sp>
      <p:sp>
        <p:nvSpPr>
          <p:cNvPr id="1025" name="Google Shape;1025;p71"/>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26" name="Google Shape;1026;p71"/>
          <p:cNvSpPr/>
          <p:nvPr/>
        </p:nvSpPr>
        <p:spPr>
          <a:xfrm>
            <a:off x="7642896" y="2419271"/>
            <a:ext cx="419358" cy="416891"/>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i</a:t>
            </a:r>
            <a:endParaRPr b="1" sz="2000">
              <a:solidFill>
                <a:schemeClr val="lt1"/>
              </a:solidFill>
              <a:latin typeface="Arial"/>
              <a:ea typeface="Arial"/>
              <a:cs typeface="Arial"/>
              <a:sym typeface="Arial"/>
            </a:endParaRPr>
          </a:p>
        </p:txBody>
      </p:sp>
      <p:cxnSp>
        <p:nvCxnSpPr>
          <p:cNvPr id="1027" name="Google Shape;1027;p71"/>
          <p:cNvCxnSpPr>
            <a:endCxn id="1026" idx="1"/>
          </p:cNvCxnSpPr>
          <p:nvPr/>
        </p:nvCxnSpPr>
        <p:spPr>
          <a:xfrm>
            <a:off x="6648310" y="1474723"/>
            <a:ext cx="1056000" cy="1005600"/>
          </a:xfrm>
          <a:prstGeom prst="straightConnector1">
            <a:avLst/>
          </a:prstGeom>
          <a:noFill/>
          <a:ln cap="flat" cmpd="sng" w="28575">
            <a:solidFill>
              <a:schemeClr val="dk1"/>
            </a:solidFill>
            <a:prstDash val="solid"/>
            <a:round/>
            <a:headEnd len="sm" w="sm" type="none"/>
            <a:tailEnd len="med" w="med" type="stealth"/>
          </a:ln>
        </p:spPr>
      </p:cxnSp>
      <p:cxnSp>
        <p:nvCxnSpPr>
          <p:cNvPr id="1028" name="Google Shape;1028;p71"/>
          <p:cNvCxnSpPr/>
          <p:nvPr/>
        </p:nvCxnSpPr>
        <p:spPr>
          <a:xfrm>
            <a:off x="7359521" y="1484891"/>
            <a:ext cx="410375" cy="944633"/>
          </a:xfrm>
          <a:prstGeom prst="straightConnector1">
            <a:avLst/>
          </a:prstGeom>
          <a:noFill/>
          <a:ln cap="flat" cmpd="sng" w="28575">
            <a:solidFill>
              <a:schemeClr val="dk1"/>
            </a:solidFill>
            <a:prstDash val="solid"/>
            <a:round/>
            <a:headEnd len="sm" w="sm" type="none"/>
            <a:tailEnd len="med" w="med" type="stealth"/>
          </a:ln>
        </p:spPr>
      </p:cxnSp>
      <p:cxnSp>
        <p:nvCxnSpPr>
          <p:cNvPr id="1029" name="Google Shape;1029;p71"/>
          <p:cNvCxnSpPr/>
          <p:nvPr/>
        </p:nvCxnSpPr>
        <p:spPr>
          <a:xfrm flipH="1">
            <a:off x="7896896" y="1484891"/>
            <a:ext cx="165358" cy="944633"/>
          </a:xfrm>
          <a:prstGeom prst="straightConnector1">
            <a:avLst/>
          </a:prstGeom>
          <a:noFill/>
          <a:ln cap="flat" cmpd="sng" w="28575">
            <a:solidFill>
              <a:schemeClr val="dk1"/>
            </a:solidFill>
            <a:prstDash val="solid"/>
            <a:round/>
            <a:headEnd len="sm" w="sm" type="none"/>
            <a:tailEnd len="med" w="med" type="stealth"/>
          </a:ln>
        </p:spPr>
      </p:cxnSp>
      <p:cxnSp>
        <p:nvCxnSpPr>
          <p:cNvPr id="1030" name="Google Shape;1030;p71"/>
          <p:cNvCxnSpPr>
            <a:endCxn id="1026" idx="7"/>
          </p:cNvCxnSpPr>
          <p:nvPr/>
        </p:nvCxnSpPr>
        <p:spPr>
          <a:xfrm flipH="1">
            <a:off x="8000841" y="1474723"/>
            <a:ext cx="781200" cy="1005600"/>
          </a:xfrm>
          <a:prstGeom prst="straightConnector1">
            <a:avLst/>
          </a:prstGeom>
          <a:noFill/>
          <a:ln cap="flat" cmpd="sng" w="28575">
            <a:solidFill>
              <a:schemeClr val="dk1"/>
            </a:solidFill>
            <a:prstDash val="solid"/>
            <a:round/>
            <a:headEnd len="sm" w="sm" type="none"/>
            <a:tailEnd len="med" w="med" type="stealth"/>
          </a:ln>
        </p:spPr>
      </p:cxnSp>
      <p:sp>
        <p:nvSpPr>
          <p:cNvPr id="1031" name="Google Shape;1031;p71"/>
          <p:cNvSpPr/>
          <p:nvPr/>
        </p:nvSpPr>
        <p:spPr>
          <a:xfrm>
            <a:off x="6438642" y="1276446"/>
            <a:ext cx="419358" cy="416891"/>
          </a:xfrm>
          <a:prstGeom prst="ellipse">
            <a:avLst/>
          </a:prstGeom>
          <a:solidFill>
            <a:schemeClr val="dk1"/>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j</a:t>
            </a:r>
            <a:r>
              <a:rPr b="1" baseline="-25000" lang="en-US" sz="2000">
                <a:solidFill>
                  <a:schemeClr val="lt1"/>
                </a:solidFill>
                <a:latin typeface="Arial"/>
                <a:ea typeface="Arial"/>
                <a:cs typeface="Arial"/>
                <a:sym typeface="Arial"/>
              </a:rPr>
              <a:t>1</a:t>
            </a:r>
            <a:endParaRPr b="1" baseline="-25000" sz="2000">
              <a:solidFill>
                <a:schemeClr val="lt1"/>
              </a:solidFill>
              <a:latin typeface="Arial"/>
              <a:ea typeface="Arial"/>
              <a:cs typeface="Arial"/>
              <a:sym typeface="Arial"/>
            </a:endParaRPr>
          </a:p>
        </p:txBody>
      </p:sp>
      <p:sp>
        <p:nvSpPr>
          <p:cNvPr id="1032" name="Google Shape;1032;p71"/>
          <p:cNvSpPr/>
          <p:nvPr/>
        </p:nvSpPr>
        <p:spPr>
          <a:xfrm>
            <a:off x="7149842" y="1276446"/>
            <a:ext cx="419358" cy="416891"/>
          </a:xfrm>
          <a:prstGeom prst="ellipse">
            <a:avLst/>
          </a:prstGeom>
          <a:solidFill>
            <a:schemeClr val="dk1"/>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j</a:t>
            </a:r>
            <a:r>
              <a:rPr b="1" baseline="-25000" lang="en-US" sz="2000">
                <a:solidFill>
                  <a:schemeClr val="lt1"/>
                </a:solidFill>
                <a:latin typeface="Arial"/>
                <a:ea typeface="Arial"/>
                <a:cs typeface="Arial"/>
                <a:sym typeface="Arial"/>
              </a:rPr>
              <a:t>2</a:t>
            </a:r>
            <a:endParaRPr b="1" baseline="-25000" sz="2000">
              <a:solidFill>
                <a:schemeClr val="lt1"/>
              </a:solidFill>
              <a:latin typeface="Arial"/>
              <a:ea typeface="Arial"/>
              <a:cs typeface="Arial"/>
              <a:sym typeface="Arial"/>
            </a:endParaRPr>
          </a:p>
        </p:txBody>
      </p:sp>
      <p:sp>
        <p:nvSpPr>
          <p:cNvPr id="1033" name="Google Shape;1033;p71"/>
          <p:cNvSpPr/>
          <p:nvPr/>
        </p:nvSpPr>
        <p:spPr>
          <a:xfrm>
            <a:off x="7861042" y="1276446"/>
            <a:ext cx="419358" cy="416891"/>
          </a:xfrm>
          <a:prstGeom prst="ellipse">
            <a:avLst/>
          </a:prstGeom>
          <a:solidFill>
            <a:schemeClr val="dk1"/>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j</a:t>
            </a:r>
            <a:r>
              <a:rPr b="1" baseline="-25000" lang="en-US" sz="2000">
                <a:solidFill>
                  <a:schemeClr val="lt1"/>
                </a:solidFill>
                <a:latin typeface="Arial"/>
                <a:ea typeface="Arial"/>
                <a:cs typeface="Arial"/>
                <a:sym typeface="Arial"/>
              </a:rPr>
              <a:t>3</a:t>
            </a:r>
            <a:endParaRPr b="1" baseline="-25000" sz="2000">
              <a:solidFill>
                <a:schemeClr val="lt1"/>
              </a:solidFill>
              <a:latin typeface="Arial"/>
              <a:ea typeface="Arial"/>
              <a:cs typeface="Arial"/>
              <a:sym typeface="Arial"/>
            </a:endParaRPr>
          </a:p>
        </p:txBody>
      </p:sp>
      <p:sp>
        <p:nvSpPr>
          <p:cNvPr id="1034" name="Google Shape;1034;p71"/>
          <p:cNvSpPr/>
          <p:nvPr/>
        </p:nvSpPr>
        <p:spPr>
          <a:xfrm>
            <a:off x="8572242" y="1276446"/>
            <a:ext cx="419358" cy="416891"/>
          </a:xfrm>
          <a:prstGeom prst="ellipse">
            <a:avLst/>
          </a:prstGeom>
          <a:solidFill>
            <a:schemeClr val="dk1"/>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j</a:t>
            </a:r>
            <a:r>
              <a:rPr b="1" baseline="-25000" lang="en-US" sz="2000">
                <a:solidFill>
                  <a:schemeClr val="lt1"/>
                </a:solidFill>
                <a:latin typeface="Arial"/>
                <a:ea typeface="Arial"/>
                <a:cs typeface="Arial"/>
                <a:sym typeface="Arial"/>
              </a:rPr>
              <a:t>4</a:t>
            </a:r>
            <a:endParaRPr b="1" baseline="-25000" sz="2000">
              <a:solidFill>
                <a:schemeClr val="lt1"/>
              </a:solidFill>
              <a:latin typeface="Arial"/>
              <a:ea typeface="Arial"/>
              <a:cs typeface="Arial"/>
              <a:sym typeface="Arial"/>
            </a:endParaRPr>
          </a:p>
        </p:txBody>
      </p:sp>
      <p:sp>
        <p:nvSpPr>
          <p:cNvPr id="1035" name="Google Shape;1035;p71"/>
          <p:cNvSpPr/>
          <p:nvPr/>
        </p:nvSpPr>
        <p:spPr>
          <a:xfrm>
            <a:off x="7261626" y="2753278"/>
            <a:ext cx="1314462" cy="799834"/>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orbel"/>
                <a:ea typeface="Corbel"/>
                <a:cs typeface="Corbel"/>
                <a:sym typeface="Corbel"/>
              </a:rPr>
              <a:t> </a:t>
            </a:r>
            <a:endParaRPr/>
          </a:p>
        </p:txBody>
      </p:sp>
      <p:cxnSp>
        <p:nvCxnSpPr>
          <p:cNvPr id="1036" name="Google Shape;1036;p71"/>
          <p:cNvCxnSpPr>
            <a:stCxn id="1037" idx="7"/>
            <a:endCxn id="1038" idx="3"/>
          </p:cNvCxnSpPr>
          <p:nvPr/>
        </p:nvCxnSpPr>
        <p:spPr>
          <a:xfrm flipH="1" rot="10800000">
            <a:off x="7024312" y="4362220"/>
            <a:ext cx="831600" cy="954600"/>
          </a:xfrm>
          <a:prstGeom prst="straightConnector1">
            <a:avLst/>
          </a:prstGeom>
          <a:noFill/>
          <a:ln cap="flat" cmpd="sng" w="28575">
            <a:solidFill>
              <a:schemeClr val="dk1"/>
            </a:solidFill>
            <a:prstDash val="solid"/>
            <a:round/>
            <a:headEnd len="med" w="med" type="stealth"/>
            <a:tailEnd len="sm" w="sm" type="none"/>
          </a:ln>
        </p:spPr>
      </p:cxnSp>
      <p:cxnSp>
        <p:nvCxnSpPr>
          <p:cNvPr id="1039" name="Google Shape;1039;p71"/>
          <p:cNvCxnSpPr/>
          <p:nvPr/>
        </p:nvCxnSpPr>
        <p:spPr>
          <a:xfrm flipH="1" rot="10800000">
            <a:off x="7602192" y="4423230"/>
            <a:ext cx="319230" cy="832538"/>
          </a:xfrm>
          <a:prstGeom prst="straightConnector1">
            <a:avLst/>
          </a:prstGeom>
          <a:noFill/>
          <a:ln cap="flat" cmpd="sng" w="28575">
            <a:solidFill>
              <a:schemeClr val="dk1"/>
            </a:solidFill>
            <a:prstDash val="solid"/>
            <a:round/>
            <a:headEnd len="med" w="med" type="stealth"/>
            <a:tailEnd len="sm" w="sm" type="none"/>
          </a:ln>
        </p:spPr>
      </p:cxnSp>
      <p:cxnSp>
        <p:nvCxnSpPr>
          <p:cNvPr id="1040" name="Google Shape;1040;p71"/>
          <p:cNvCxnSpPr>
            <a:stCxn id="1041" idx="0"/>
          </p:cNvCxnSpPr>
          <p:nvPr/>
        </p:nvCxnSpPr>
        <p:spPr>
          <a:xfrm rot="10800000">
            <a:off x="8054547" y="4423268"/>
            <a:ext cx="167700" cy="832500"/>
          </a:xfrm>
          <a:prstGeom prst="straightConnector1">
            <a:avLst/>
          </a:prstGeom>
          <a:noFill/>
          <a:ln cap="flat" cmpd="sng" w="28575">
            <a:solidFill>
              <a:schemeClr val="dk1"/>
            </a:solidFill>
            <a:prstDash val="solid"/>
            <a:round/>
            <a:headEnd len="med" w="med" type="stealth"/>
            <a:tailEnd len="sm" w="sm" type="none"/>
          </a:ln>
        </p:spPr>
      </p:cxnSp>
      <p:cxnSp>
        <p:nvCxnSpPr>
          <p:cNvPr id="1042" name="Google Shape;1042;p71"/>
          <p:cNvCxnSpPr>
            <a:stCxn id="1043" idx="1"/>
            <a:endCxn id="1038" idx="5"/>
          </p:cNvCxnSpPr>
          <p:nvPr/>
        </p:nvCxnSpPr>
        <p:spPr>
          <a:xfrm rot="10800000">
            <a:off x="8152439" y="4362220"/>
            <a:ext cx="594900" cy="954600"/>
          </a:xfrm>
          <a:prstGeom prst="straightConnector1">
            <a:avLst/>
          </a:prstGeom>
          <a:noFill/>
          <a:ln cap="flat" cmpd="sng" w="28575">
            <a:solidFill>
              <a:schemeClr val="dk1"/>
            </a:solidFill>
            <a:prstDash val="solid"/>
            <a:round/>
            <a:headEnd len="med" w="med" type="stealth"/>
            <a:tailEnd len="sm" w="sm" type="none"/>
          </a:ln>
        </p:spPr>
      </p:cxnSp>
      <p:sp>
        <p:nvSpPr>
          <p:cNvPr id="1037" name="Google Shape;1037;p71"/>
          <p:cNvSpPr/>
          <p:nvPr/>
        </p:nvSpPr>
        <p:spPr>
          <a:xfrm>
            <a:off x="6666368" y="5255768"/>
            <a:ext cx="419358" cy="416891"/>
          </a:xfrm>
          <a:prstGeom prst="ellipse">
            <a:avLst/>
          </a:prstGeom>
          <a:solidFill>
            <a:schemeClr val="dk1"/>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j</a:t>
            </a:r>
            <a:r>
              <a:rPr b="1" baseline="-25000" lang="en-US" sz="2000">
                <a:solidFill>
                  <a:schemeClr val="lt1"/>
                </a:solidFill>
                <a:latin typeface="Arial"/>
                <a:ea typeface="Arial"/>
                <a:cs typeface="Arial"/>
                <a:sym typeface="Arial"/>
              </a:rPr>
              <a:t>1</a:t>
            </a:r>
            <a:endParaRPr b="1" baseline="-25000" sz="2000">
              <a:solidFill>
                <a:schemeClr val="lt1"/>
              </a:solidFill>
              <a:latin typeface="Arial"/>
              <a:ea typeface="Arial"/>
              <a:cs typeface="Arial"/>
              <a:sym typeface="Arial"/>
            </a:endParaRPr>
          </a:p>
        </p:txBody>
      </p:sp>
      <p:sp>
        <p:nvSpPr>
          <p:cNvPr id="1044" name="Google Shape;1044;p71"/>
          <p:cNvSpPr/>
          <p:nvPr/>
        </p:nvSpPr>
        <p:spPr>
          <a:xfrm>
            <a:off x="7301368" y="5255768"/>
            <a:ext cx="419358" cy="416891"/>
          </a:xfrm>
          <a:prstGeom prst="ellipse">
            <a:avLst/>
          </a:prstGeom>
          <a:solidFill>
            <a:schemeClr val="dk1"/>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j</a:t>
            </a:r>
            <a:r>
              <a:rPr b="1" baseline="-25000" lang="en-US" sz="2000">
                <a:solidFill>
                  <a:schemeClr val="lt1"/>
                </a:solidFill>
                <a:latin typeface="Arial"/>
                <a:ea typeface="Arial"/>
                <a:cs typeface="Arial"/>
                <a:sym typeface="Arial"/>
              </a:rPr>
              <a:t>2</a:t>
            </a:r>
            <a:endParaRPr b="1" baseline="-25000" sz="2000">
              <a:solidFill>
                <a:schemeClr val="lt1"/>
              </a:solidFill>
              <a:latin typeface="Arial"/>
              <a:ea typeface="Arial"/>
              <a:cs typeface="Arial"/>
              <a:sym typeface="Arial"/>
            </a:endParaRPr>
          </a:p>
        </p:txBody>
      </p:sp>
      <p:sp>
        <p:nvSpPr>
          <p:cNvPr id="1041" name="Google Shape;1041;p71"/>
          <p:cNvSpPr/>
          <p:nvPr/>
        </p:nvSpPr>
        <p:spPr>
          <a:xfrm>
            <a:off x="8012568" y="5255768"/>
            <a:ext cx="419358" cy="416891"/>
          </a:xfrm>
          <a:prstGeom prst="ellipse">
            <a:avLst/>
          </a:prstGeom>
          <a:solidFill>
            <a:schemeClr val="dk1"/>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j</a:t>
            </a:r>
            <a:r>
              <a:rPr b="1" baseline="-25000" lang="en-US" sz="2000">
                <a:solidFill>
                  <a:schemeClr val="lt1"/>
                </a:solidFill>
                <a:latin typeface="Arial"/>
                <a:ea typeface="Arial"/>
                <a:cs typeface="Arial"/>
                <a:sym typeface="Arial"/>
              </a:rPr>
              <a:t>3</a:t>
            </a:r>
            <a:endParaRPr b="1" baseline="-25000" sz="2000">
              <a:solidFill>
                <a:schemeClr val="lt1"/>
              </a:solidFill>
              <a:latin typeface="Arial"/>
              <a:ea typeface="Arial"/>
              <a:cs typeface="Arial"/>
              <a:sym typeface="Arial"/>
            </a:endParaRPr>
          </a:p>
        </p:txBody>
      </p:sp>
      <p:sp>
        <p:nvSpPr>
          <p:cNvPr id="1043" name="Google Shape;1043;p71"/>
          <p:cNvSpPr/>
          <p:nvPr/>
        </p:nvSpPr>
        <p:spPr>
          <a:xfrm>
            <a:off x="8685926" y="5255768"/>
            <a:ext cx="419358" cy="416891"/>
          </a:xfrm>
          <a:prstGeom prst="ellipse">
            <a:avLst/>
          </a:prstGeom>
          <a:solidFill>
            <a:schemeClr val="dk1"/>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j</a:t>
            </a:r>
            <a:r>
              <a:rPr b="1" baseline="-25000" lang="en-US" sz="2000">
                <a:solidFill>
                  <a:schemeClr val="lt1"/>
                </a:solidFill>
                <a:latin typeface="Arial"/>
                <a:ea typeface="Arial"/>
                <a:cs typeface="Arial"/>
                <a:sym typeface="Arial"/>
              </a:rPr>
              <a:t>4</a:t>
            </a:r>
            <a:endParaRPr b="1" baseline="-25000" sz="2000">
              <a:solidFill>
                <a:schemeClr val="lt1"/>
              </a:solidFill>
              <a:latin typeface="Arial"/>
              <a:ea typeface="Arial"/>
              <a:cs typeface="Arial"/>
              <a:sym typeface="Arial"/>
            </a:endParaRPr>
          </a:p>
        </p:txBody>
      </p:sp>
      <p:sp>
        <p:nvSpPr>
          <p:cNvPr id="1045" name="Google Shape;1045;p71"/>
          <p:cNvSpPr/>
          <p:nvPr/>
        </p:nvSpPr>
        <p:spPr>
          <a:xfrm>
            <a:off x="7325230" y="5715000"/>
            <a:ext cx="1314462" cy="799834"/>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orbel"/>
                <a:ea typeface="Corbel"/>
                <a:cs typeface="Corbel"/>
                <a:sym typeface="Corbel"/>
              </a:rPr>
              <a:t> </a:t>
            </a:r>
            <a:endParaRPr/>
          </a:p>
        </p:txBody>
      </p:sp>
      <p:sp>
        <p:nvSpPr>
          <p:cNvPr id="1038" name="Google Shape;1038;p71"/>
          <p:cNvSpPr/>
          <p:nvPr/>
        </p:nvSpPr>
        <p:spPr>
          <a:xfrm>
            <a:off x="7794422" y="4006337"/>
            <a:ext cx="419358" cy="416891"/>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i</a:t>
            </a:r>
            <a:endParaRPr b="1" sz="2000">
              <a:solidFill>
                <a:schemeClr val="lt1"/>
              </a:solidFill>
              <a:latin typeface="Arial"/>
              <a:ea typeface="Arial"/>
              <a:cs typeface="Arial"/>
              <a:sym typeface="Arial"/>
            </a:endParaRPr>
          </a:p>
        </p:txBody>
      </p:sp>
      <p:sp>
        <p:nvSpPr>
          <p:cNvPr id="1046" name="Google Shape;1046;p71"/>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0" name="Shape 1050"/>
        <p:cNvGrpSpPr/>
        <p:nvPr/>
      </p:nvGrpSpPr>
      <p:grpSpPr>
        <a:xfrm>
          <a:off x="0" y="0"/>
          <a:ext cx="0" cy="0"/>
          <a:chOff x="0" y="0"/>
          <a:chExt cx="0" cy="0"/>
        </a:xfrm>
      </p:grpSpPr>
      <p:cxnSp>
        <p:nvCxnSpPr>
          <p:cNvPr id="1051" name="Google Shape;1051;p72"/>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1052" name="Google Shape;1052;p72"/>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1053" name="Google Shape;1053;p72"/>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Hubs and Authorities</a:t>
            </a:r>
            <a:endParaRPr/>
          </a:p>
        </p:txBody>
      </p:sp>
      <p:sp>
        <p:nvSpPr>
          <p:cNvPr id="1054" name="Google Shape;1054;p72"/>
          <p:cNvSpPr txBox="1"/>
          <p:nvPr>
            <p:ph idx="1" type="body"/>
          </p:nvPr>
        </p:nvSpPr>
        <p:spPr>
          <a:xfrm>
            <a:off x="457200" y="1295400"/>
            <a:ext cx="8991600" cy="5257801"/>
          </a:xfrm>
          <a:prstGeom prst="rect">
            <a:avLst/>
          </a:prstGeom>
          <a:blipFill rotWithShape="1">
            <a:blip r:embed="rId3">
              <a:alphaModFix/>
            </a:blip>
            <a:stretch>
              <a:fillRect b="0" l="0" r="0" t="-695"/>
            </a:stretch>
          </a:blipFill>
          <a:ln>
            <a:noFill/>
          </a:ln>
        </p:spPr>
        <p:txBody>
          <a:bodyPr anchorCtr="0" anchor="t" bIns="45700" lIns="54850" spcFirstLastPara="1" rIns="91425" wrap="square" tIns="91425">
            <a:noAutofit/>
          </a:bodyPr>
          <a:lstStyle/>
          <a:p>
            <a:pPr indent="-320040" lvl="0" marL="438912" rtl="0" algn="l">
              <a:spcBef>
                <a:spcPts val="0"/>
              </a:spcBef>
              <a:spcAft>
                <a:spcPts val="0"/>
              </a:spcAft>
              <a:buSzPts val="2560"/>
              <a:buChar char="◼"/>
            </a:pPr>
            <a:r>
              <a:rPr lang="en-US"/>
              <a:t> </a:t>
            </a:r>
            <a:endParaRPr/>
          </a:p>
        </p:txBody>
      </p:sp>
      <p:sp>
        <p:nvSpPr>
          <p:cNvPr id="1055" name="Google Shape;1055;p72"/>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56" name="Google Shape;1056;p72"/>
          <p:cNvSpPr txBox="1"/>
          <p:nvPr/>
        </p:nvSpPr>
        <p:spPr>
          <a:xfrm>
            <a:off x="7709037" y="0"/>
            <a:ext cx="1435008" cy="33855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chemeClr val="lt1"/>
                </a:solidFill>
                <a:latin typeface="Corbel"/>
                <a:ea typeface="Corbel"/>
                <a:cs typeface="Corbel"/>
                <a:sym typeface="Corbel"/>
              </a:rPr>
              <a:t>[Kleinberg ‘98]</a:t>
            </a:r>
            <a:endParaRPr sz="1600">
              <a:solidFill>
                <a:schemeClr val="lt1"/>
              </a:solidFill>
              <a:latin typeface="Corbel"/>
              <a:ea typeface="Corbel"/>
              <a:cs typeface="Corbel"/>
              <a:sym typeface="Corbel"/>
            </a:endParaRPr>
          </a:p>
        </p:txBody>
      </p:sp>
      <p:sp>
        <p:nvSpPr>
          <p:cNvPr id="1057" name="Google Shape;1057;p72"/>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1" name="Shape 1061"/>
        <p:cNvGrpSpPr/>
        <p:nvPr/>
      </p:nvGrpSpPr>
      <p:grpSpPr>
        <a:xfrm>
          <a:off x="0" y="0"/>
          <a:ext cx="0" cy="0"/>
          <a:chOff x="0" y="0"/>
          <a:chExt cx="0" cy="0"/>
        </a:xfrm>
      </p:grpSpPr>
      <p:cxnSp>
        <p:nvCxnSpPr>
          <p:cNvPr id="1062" name="Google Shape;1062;p73"/>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1063" name="Google Shape;1063;p73"/>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1064" name="Google Shape;1064;p73"/>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1065" name="Google Shape;1065;p73"/>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1066" name="Google Shape;1066;p73"/>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Hubs and Authorities</a:t>
            </a:r>
            <a:endParaRPr/>
          </a:p>
        </p:txBody>
      </p:sp>
      <p:sp>
        <p:nvSpPr>
          <p:cNvPr id="1067" name="Google Shape;1067;p73"/>
          <p:cNvSpPr txBox="1"/>
          <p:nvPr>
            <p:ph idx="1" type="body"/>
          </p:nvPr>
        </p:nvSpPr>
        <p:spPr>
          <a:xfrm>
            <a:off x="457200" y="1295400"/>
            <a:ext cx="8229600" cy="5410200"/>
          </a:xfrm>
          <a:prstGeom prst="rect">
            <a:avLst/>
          </a:prstGeom>
          <a:blipFill rotWithShape="1">
            <a:blip r:embed="rId3">
              <a:alphaModFix/>
            </a:blip>
            <a:stretch>
              <a:fillRect b="0" l="0" r="0" t="-675"/>
            </a:stretch>
          </a:blipFill>
          <a:ln>
            <a:noFill/>
          </a:ln>
        </p:spPr>
        <p:txBody>
          <a:bodyPr anchorCtr="0" anchor="t" bIns="45700" lIns="54850" spcFirstLastPara="1" rIns="91425" wrap="square" tIns="91425">
            <a:noAutofit/>
          </a:bodyPr>
          <a:lstStyle/>
          <a:p>
            <a:pPr indent="-320040" lvl="0" marL="438912" rtl="0" algn="l">
              <a:spcBef>
                <a:spcPts val="0"/>
              </a:spcBef>
              <a:spcAft>
                <a:spcPts val="0"/>
              </a:spcAft>
              <a:buSzPts val="2560"/>
              <a:buChar char="◼"/>
            </a:pPr>
            <a:r>
              <a:rPr lang="en-US"/>
              <a:t> </a:t>
            </a:r>
            <a:endParaRPr/>
          </a:p>
        </p:txBody>
      </p:sp>
      <p:sp>
        <p:nvSpPr>
          <p:cNvPr id="1068" name="Google Shape;1068;p73"/>
          <p:cNvSpPr/>
          <p:nvPr/>
        </p:nvSpPr>
        <p:spPr>
          <a:xfrm rot="5400000">
            <a:off x="4035495" y="4773606"/>
            <a:ext cx="162583" cy="838201"/>
          </a:xfrm>
          <a:prstGeom prst="rightBrace">
            <a:avLst>
              <a:gd fmla="val 34258" name="adj1"/>
              <a:gd fmla="val 50000" name="adj2"/>
            </a:avLst>
          </a:prstGeom>
          <a:noFill/>
          <a:ln cap="flat" cmpd="sng" w="28575">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orbel"/>
              <a:ea typeface="Corbel"/>
              <a:cs typeface="Corbel"/>
              <a:sym typeface="Corbel"/>
            </a:endParaRPr>
          </a:p>
        </p:txBody>
      </p:sp>
      <p:sp>
        <p:nvSpPr>
          <p:cNvPr id="1069" name="Google Shape;1069;p73"/>
          <p:cNvSpPr txBox="1"/>
          <p:nvPr/>
        </p:nvSpPr>
        <p:spPr>
          <a:xfrm>
            <a:off x="3759343" y="5123083"/>
            <a:ext cx="798617" cy="369332"/>
          </a:xfrm>
          <a:prstGeom prst="rect">
            <a:avLst/>
          </a:prstGeom>
          <a:blipFill rotWithShape="1">
            <a:blip r:embed="rId4">
              <a:alphaModFix/>
            </a:blip>
            <a:stretch>
              <a:fillRect b="-24589" l="-6869" r="0" t="-819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orbel"/>
                <a:ea typeface="Corbel"/>
                <a:cs typeface="Corbel"/>
                <a:sym typeface="Corbel"/>
              </a:rPr>
              <a:t> </a:t>
            </a:r>
            <a:endParaRPr/>
          </a:p>
        </p:txBody>
      </p:sp>
      <p:sp>
        <p:nvSpPr>
          <p:cNvPr id="1070" name="Google Shape;1070;p73"/>
          <p:cNvSpPr txBox="1"/>
          <p:nvPr/>
        </p:nvSpPr>
        <p:spPr>
          <a:xfrm>
            <a:off x="3359475" y="5498068"/>
            <a:ext cx="795411" cy="369332"/>
          </a:xfrm>
          <a:prstGeom prst="rect">
            <a:avLst/>
          </a:prstGeom>
          <a:blipFill rotWithShape="1">
            <a:blip r:embed="rId5">
              <a:alphaModFix/>
            </a:blip>
            <a:stretch>
              <a:fillRect b="-24589" l="-6106" r="0" t="-819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orbel"/>
                <a:ea typeface="Corbel"/>
                <a:cs typeface="Corbel"/>
                <a:sym typeface="Corbel"/>
              </a:rPr>
              <a:t> </a:t>
            </a:r>
            <a:endParaRPr/>
          </a:p>
        </p:txBody>
      </p:sp>
      <p:sp>
        <p:nvSpPr>
          <p:cNvPr id="1071" name="Google Shape;1071;p73"/>
          <p:cNvSpPr txBox="1"/>
          <p:nvPr/>
        </p:nvSpPr>
        <p:spPr>
          <a:xfrm>
            <a:off x="5181600" y="4267200"/>
            <a:ext cx="3962175" cy="1815882"/>
          </a:xfrm>
          <a:prstGeom prst="rect">
            <a:avLst/>
          </a:prstGeom>
          <a:blipFill rotWithShape="1">
            <a:blip r:embed="rId6">
              <a:alphaModFix/>
            </a:blip>
            <a:stretch>
              <a:fillRect b="0" l="-3076" r="0" t="-301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orbel"/>
                <a:ea typeface="Corbel"/>
                <a:cs typeface="Corbel"/>
                <a:sym typeface="Corbel"/>
              </a:rPr>
              <a:t> </a:t>
            </a:r>
            <a:endParaRPr/>
          </a:p>
        </p:txBody>
      </p:sp>
      <p:sp>
        <p:nvSpPr>
          <p:cNvPr id="1072" name="Google Shape;1072;p73"/>
          <p:cNvSpPr txBox="1"/>
          <p:nvPr/>
        </p:nvSpPr>
        <p:spPr>
          <a:xfrm>
            <a:off x="5026141" y="6096000"/>
            <a:ext cx="4117859" cy="523220"/>
          </a:xfrm>
          <a:prstGeom prst="rect">
            <a:avLst/>
          </a:prstGeom>
          <a:solidFill>
            <a:schemeClr val="dk1"/>
          </a:solidFill>
          <a:ln cap="flat" cmpd="thickThin" w="480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lt1"/>
                </a:solidFill>
                <a:latin typeface="Corbel"/>
                <a:ea typeface="Corbel"/>
                <a:cs typeface="Corbel"/>
                <a:sym typeface="Corbel"/>
              </a:rPr>
              <a:t>Repeated matrix powering</a:t>
            </a:r>
            <a:endParaRPr sz="2800">
              <a:solidFill>
                <a:schemeClr val="lt1"/>
              </a:solidFill>
              <a:latin typeface="Corbel"/>
              <a:ea typeface="Corbel"/>
              <a:cs typeface="Corbel"/>
              <a:sym typeface="Corbel"/>
            </a:endParaRPr>
          </a:p>
        </p:txBody>
      </p:sp>
      <p:sp>
        <p:nvSpPr>
          <p:cNvPr id="1073" name="Google Shape;1073;p7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74" name="Google Shape;1074;p73"/>
          <p:cNvSpPr/>
          <p:nvPr/>
        </p:nvSpPr>
        <p:spPr>
          <a:xfrm rot="5400000">
            <a:off x="3726512" y="4582396"/>
            <a:ext cx="179518" cy="1816258"/>
          </a:xfrm>
          <a:prstGeom prst="rightBrace">
            <a:avLst>
              <a:gd fmla="val 34258" name="adj1"/>
              <a:gd fmla="val 50000" name="adj2"/>
            </a:avLst>
          </a:prstGeom>
          <a:noFill/>
          <a:ln cap="flat" cmpd="sng" w="28575">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orbel"/>
              <a:ea typeface="Corbel"/>
              <a:cs typeface="Corbel"/>
              <a:sym typeface="Corbel"/>
            </a:endParaRPr>
          </a:p>
        </p:txBody>
      </p:sp>
      <p:sp>
        <p:nvSpPr>
          <p:cNvPr id="1075" name="Google Shape;1075;p73"/>
          <p:cNvSpPr/>
          <p:nvPr/>
        </p:nvSpPr>
        <p:spPr>
          <a:xfrm>
            <a:off x="6577500" y="2133600"/>
            <a:ext cx="2538900" cy="764568"/>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orbel"/>
                <a:ea typeface="Corbel"/>
                <a:cs typeface="Corbel"/>
                <a:sym typeface="Corbel"/>
              </a:rPr>
              <a:t> </a:t>
            </a:r>
            <a:endParaRPr/>
          </a:p>
        </p:txBody>
      </p:sp>
      <p:sp>
        <p:nvSpPr>
          <p:cNvPr id="1076" name="Google Shape;1076;p73"/>
          <p:cNvSpPr/>
          <p:nvPr/>
        </p:nvSpPr>
        <p:spPr>
          <a:xfrm>
            <a:off x="6553200" y="2816832"/>
            <a:ext cx="2542234" cy="764568"/>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orbel"/>
                <a:ea typeface="Corbel"/>
                <a:cs typeface="Corbel"/>
                <a:sym typeface="Corbel"/>
              </a:rPr>
              <a:t> </a:t>
            </a:r>
            <a:endParaRPr/>
          </a:p>
        </p:txBody>
      </p:sp>
      <p:sp>
        <p:nvSpPr>
          <p:cNvPr id="1077" name="Google Shape;1077;p73"/>
          <p:cNvSpPr txBox="1"/>
          <p:nvPr/>
        </p:nvSpPr>
        <p:spPr>
          <a:xfrm>
            <a:off x="6356801" y="1905000"/>
            <a:ext cx="271099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Convergence criterion:</a:t>
            </a:r>
            <a:endParaRPr/>
          </a:p>
        </p:txBody>
      </p:sp>
      <p:sp>
        <p:nvSpPr>
          <p:cNvPr id="1078" name="Google Shape;1078;p73"/>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0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2" name="Shape 1082"/>
        <p:cNvGrpSpPr/>
        <p:nvPr/>
      </p:nvGrpSpPr>
      <p:grpSpPr>
        <a:xfrm>
          <a:off x="0" y="0"/>
          <a:ext cx="0" cy="0"/>
          <a:chOff x="0" y="0"/>
          <a:chExt cx="0" cy="0"/>
        </a:xfrm>
      </p:grpSpPr>
      <p:cxnSp>
        <p:nvCxnSpPr>
          <p:cNvPr id="1083" name="Google Shape;1083;p74"/>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1084" name="Google Shape;1084;p74"/>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1085" name="Google Shape;1085;p74"/>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1086" name="Google Shape;1086;p74"/>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1087" name="Google Shape;1087;p74"/>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Existence and Uniqueness</a:t>
            </a:r>
            <a:endParaRPr/>
          </a:p>
        </p:txBody>
      </p:sp>
      <p:sp>
        <p:nvSpPr>
          <p:cNvPr id="1088" name="Google Shape;1088;p74"/>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Autofit/>
          </a:bodyPr>
          <a:lstStyle/>
          <a:p>
            <a:pPr indent="-320040" lvl="0" marL="438912" rtl="0" algn="l">
              <a:spcBef>
                <a:spcPts val="0"/>
              </a:spcBef>
              <a:spcAft>
                <a:spcPts val="0"/>
              </a:spcAft>
              <a:buSzPts val="2560"/>
              <a:buChar char="◼"/>
            </a:pPr>
            <a:r>
              <a:rPr b="1" i="1" lang="en-US"/>
              <a:t>h = λ A a</a:t>
            </a:r>
            <a:endParaRPr b="1" i="1"/>
          </a:p>
          <a:p>
            <a:pPr indent="-320040" lvl="0" marL="438912" rtl="0" algn="l">
              <a:spcBef>
                <a:spcPts val="0"/>
              </a:spcBef>
              <a:spcAft>
                <a:spcPts val="0"/>
              </a:spcAft>
              <a:buSzPts val="2560"/>
              <a:buChar char="◼"/>
            </a:pPr>
            <a:r>
              <a:rPr b="1" i="1" lang="en-US"/>
              <a:t>a = μ A</a:t>
            </a:r>
            <a:r>
              <a:rPr b="1" baseline="30000" i="1" lang="en-US"/>
              <a:t>T</a:t>
            </a:r>
            <a:r>
              <a:rPr b="1" i="1" lang="en-US"/>
              <a:t> h</a:t>
            </a:r>
            <a:endParaRPr/>
          </a:p>
          <a:p>
            <a:pPr indent="-320040" lvl="0" marL="438912" rtl="0" algn="l">
              <a:spcBef>
                <a:spcPts val="0"/>
              </a:spcBef>
              <a:spcAft>
                <a:spcPts val="0"/>
              </a:spcAft>
              <a:buSzPts val="2560"/>
              <a:buChar char="◼"/>
            </a:pPr>
            <a:r>
              <a:rPr b="1" i="1" lang="en-US"/>
              <a:t>h = λ μ A A</a:t>
            </a:r>
            <a:r>
              <a:rPr b="1" baseline="30000" i="1" lang="en-US"/>
              <a:t>T</a:t>
            </a:r>
            <a:r>
              <a:rPr b="1" i="1" lang="en-US"/>
              <a:t> h</a:t>
            </a:r>
            <a:endParaRPr/>
          </a:p>
          <a:p>
            <a:pPr indent="-320040" lvl="0" marL="438912" rtl="0" algn="l">
              <a:spcBef>
                <a:spcPts val="0"/>
              </a:spcBef>
              <a:spcAft>
                <a:spcPts val="0"/>
              </a:spcAft>
              <a:buSzPts val="2560"/>
              <a:buChar char="◼"/>
            </a:pPr>
            <a:r>
              <a:rPr b="1" i="1" lang="en-US"/>
              <a:t>a = λ μ A</a:t>
            </a:r>
            <a:r>
              <a:rPr b="1" baseline="30000" i="1" lang="en-US"/>
              <a:t>T </a:t>
            </a:r>
            <a:r>
              <a:rPr b="1" i="1" lang="en-US"/>
              <a:t>A a</a:t>
            </a:r>
            <a:endParaRPr/>
          </a:p>
          <a:p>
            <a:pPr indent="-68579" lvl="8" marL="2231136" rtl="0" algn="l">
              <a:spcBef>
                <a:spcPts val="360"/>
              </a:spcBef>
              <a:spcAft>
                <a:spcPts val="0"/>
              </a:spcAft>
              <a:buSzPts val="1800"/>
              <a:buNone/>
            </a:pPr>
            <a:r>
              <a:t/>
            </a:r>
            <a:endParaRPr/>
          </a:p>
          <a:p>
            <a:pPr indent="-320040" lvl="0" marL="438912" rtl="0" algn="l">
              <a:spcBef>
                <a:spcPts val="0"/>
              </a:spcBef>
              <a:spcAft>
                <a:spcPts val="0"/>
              </a:spcAft>
              <a:buSzPts val="2560"/>
              <a:buChar char="◼"/>
            </a:pPr>
            <a:r>
              <a:rPr lang="en-US"/>
              <a:t>Under reasonable assumptions about </a:t>
            </a:r>
            <a:r>
              <a:rPr b="1" lang="en-US"/>
              <a:t>A</a:t>
            </a:r>
            <a:r>
              <a:rPr lang="en-US"/>
              <a:t>, </a:t>
            </a:r>
            <a:br>
              <a:rPr lang="en-US"/>
            </a:br>
            <a:r>
              <a:rPr lang="en-US"/>
              <a:t>HITS </a:t>
            </a:r>
            <a:r>
              <a:rPr b="1" lang="en-US">
                <a:solidFill>
                  <a:srgbClr val="0000FF"/>
                </a:solidFill>
              </a:rPr>
              <a:t>converges to vectors </a:t>
            </a:r>
            <a:r>
              <a:rPr b="1" i="1" lang="en-US">
                <a:solidFill>
                  <a:srgbClr val="0000FF"/>
                </a:solidFill>
              </a:rPr>
              <a:t>h</a:t>
            </a:r>
            <a:r>
              <a:rPr b="1" baseline="30000" i="1" lang="en-US">
                <a:solidFill>
                  <a:srgbClr val="0000FF"/>
                </a:solidFill>
              </a:rPr>
              <a:t>*</a:t>
            </a:r>
            <a:r>
              <a:rPr b="1" lang="en-US">
                <a:solidFill>
                  <a:srgbClr val="0000FF"/>
                </a:solidFill>
              </a:rPr>
              <a:t> and </a:t>
            </a:r>
            <a:r>
              <a:rPr b="1" i="1" lang="en-US">
                <a:solidFill>
                  <a:srgbClr val="0000FF"/>
                </a:solidFill>
              </a:rPr>
              <a:t>a</a:t>
            </a:r>
            <a:r>
              <a:rPr b="1" baseline="30000" i="1" lang="en-US">
                <a:solidFill>
                  <a:srgbClr val="0000FF"/>
                </a:solidFill>
              </a:rPr>
              <a:t>*</a:t>
            </a:r>
            <a:r>
              <a:rPr lang="en-US"/>
              <a:t>:</a:t>
            </a:r>
            <a:endParaRPr/>
          </a:p>
          <a:p>
            <a:pPr indent="-274319" lvl="1" marL="731520" rtl="0" algn="l">
              <a:spcBef>
                <a:spcPts val="560"/>
              </a:spcBef>
              <a:spcAft>
                <a:spcPts val="0"/>
              </a:spcAft>
              <a:buSzPts val="2800"/>
              <a:buChar char="▪"/>
            </a:pPr>
            <a:r>
              <a:rPr b="1" i="1" lang="en-US"/>
              <a:t>h</a:t>
            </a:r>
            <a:r>
              <a:rPr b="1" baseline="30000" i="1" lang="en-US"/>
              <a:t>*</a:t>
            </a:r>
            <a:r>
              <a:rPr lang="en-US"/>
              <a:t> is the </a:t>
            </a:r>
            <a:r>
              <a:rPr b="1" lang="en-US">
                <a:solidFill>
                  <a:srgbClr val="D60093"/>
                </a:solidFill>
              </a:rPr>
              <a:t>principal eigenvector</a:t>
            </a:r>
            <a:r>
              <a:rPr lang="en-US"/>
              <a:t> of matrix </a:t>
            </a:r>
            <a:r>
              <a:rPr b="1" i="1" lang="en-US"/>
              <a:t>A A</a:t>
            </a:r>
            <a:r>
              <a:rPr b="1" baseline="30000" i="1" lang="en-US"/>
              <a:t>T</a:t>
            </a:r>
            <a:endParaRPr/>
          </a:p>
          <a:p>
            <a:pPr indent="-274319" lvl="1" marL="731520" rtl="0" algn="l">
              <a:spcBef>
                <a:spcPts val="560"/>
              </a:spcBef>
              <a:spcAft>
                <a:spcPts val="0"/>
              </a:spcAft>
              <a:buSzPts val="2800"/>
              <a:buChar char="▪"/>
            </a:pPr>
            <a:r>
              <a:rPr b="1" i="1" lang="en-US"/>
              <a:t>a</a:t>
            </a:r>
            <a:r>
              <a:rPr b="1" baseline="30000" i="1" lang="en-US"/>
              <a:t>*</a:t>
            </a:r>
            <a:r>
              <a:rPr lang="en-US"/>
              <a:t> is the </a:t>
            </a:r>
            <a:r>
              <a:rPr b="1" lang="en-US">
                <a:solidFill>
                  <a:srgbClr val="D60093"/>
                </a:solidFill>
              </a:rPr>
              <a:t>principal eigenvector</a:t>
            </a:r>
            <a:r>
              <a:rPr lang="en-US"/>
              <a:t> of matrix </a:t>
            </a:r>
            <a:r>
              <a:rPr b="1" i="1" lang="en-US"/>
              <a:t>A</a:t>
            </a:r>
            <a:r>
              <a:rPr b="1" baseline="30000" i="1" lang="en-US"/>
              <a:t>T </a:t>
            </a:r>
            <a:r>
              <a:rPr b="1" i="1" lang="en-US"/>
              <a:t>A</a:t>
            </a:r>
            <a:endParaRPr/>
          </a:p>
        </p:txBody>
      </p:sp>
      <p:sp>
        <p:nvSpPr>
          <p:cNvPr id="1089" name="Google Shape;1089;p74"/>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1090" name="Google Shape;1090;p7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91" name="Google Shape;1091;p74"/>
          <p:cNvSpPr/>
          <p:nvPr/>
        </p:nvSpPr>
        <p:spPr>
          <a:xfrm>
            <a:off x="5486400" y="1364454"/>
            <a:ext cx="1944763" cy="830997"/>
          </a:xfrm>
          <a:prstGeom prst="rect">
            <a:avLst/>
          </a:prstGeom>
          <a:no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λ = 1 / ∑</a:t>
            </a:r>
            <a:r>
              <a:rPr b="0" i="1" lang="en-US" sz="2400" u="none" cap="none" strike="noStrike">
                <a:solidFill>
                  <a:schemeClr val="dk1"/>
                </a:solidFill>
                <a:latin typeface="Calibri"/>
                <a:ea typeface="Calibri"/>
                <a:cs typeface="Calibri"/>
                <a:sym typeface="Calibri"/>
              </a:rPr>
              <a:t>h</a:t>
            </a:r>
            <a:r>
              <a:rPr b="0" baseline="-25000" i="1" lang="en-US" sz="2400" u="none" cap="none" strike="noStrike">
                <a:solidFill>
                  <a:schemeClr val="dk1"/>
                </a:solidFill>
                <a:latin typeface="Calibri"/>
                <a:ea typeface="Calibri"/>
                <a:cs typeface="Calibri"/>
                <a:sym typeface="Calibri"/>
              </a:rPr>
              <a:t>i</a:t>
            </a:r>
            <a:endParaRPr b="0" baseline="-25000" i="1" sz="24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μ = 1 / ∑</a:t>
            </a:r>
            <a:r>
              <a:rPr b="0" i="1" lang="en-US" sz="2400" u="none" cap="none" strike="noStrike">
                <a:solidFill>
                  <a:schemeClr val="dk1"/>
                </a:solidFill>
                <a:latin typeface="Calibri"/>
                <a:ea typeface="Calibri"/>
                <a:cs typeface="Calibri"/>
                <a:sym typeface="Calibri"/>
              </a:rPr>
              <a:t>a</a:t>
            </a:r>
            <a:r>
              <a:rPr b="0" baseline="-25000" i="1" lang="en-US" sz="2400" u="none" cap="none" strike="noStrike">
                <a:solidFill>
                  <a:schemeClr val="dk1"/>
                </a:solidFill>
                <a:latin typeface="Calibri"/>
                <a:ea typeface="Calibri"/>
                <a:cs typeface="Calibri"/>
                <a:sym typeface="Calibri"/>
              </a:rPr>
              <a:t>i</a:t>
            </a:r>
            <a:endParaRPr b="0" i="1" sz="24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5" name="Shape 1095"/>
        <p:cNvGrpSpPr/>
        <p:nvPr/>
      </p:nvGrpSpPr>
      <p:grpSpPr>
        <a:xfrm>
          <a:off x="0" y="0"/>
          <a:ext cx="0" cy="0"/>
          <a:chOff x="0" y="0"/>
          <a:chExt cx="0" cy="0"/>
        </a:xfrm>
      </p:grpSpPr>
      <p:cxnSp>
        <p:nvCxnSpPr>
          <p:cNvPr id="1096" name="Google Shape;1096;p75"/>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1097" name="Google Shape;1097;p75"/>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1098" name="Google Shape;1098;p75"/>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1099" name="Google Shape;1099;p75"/>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1100" name="Google Shape;1100;p75"/>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Example of HITS</a:t>
            </a:r>
            <a:endParaRPr/>
          </a:p>
        </p:txBody>
      </p:sp>
      <p:sp>
        <p:nvSpPr>
          <p:cNvPr id="1101" name="Google Shape;1101;p75"/>
          <p:cNvSpPr txBox="1"/>
          <p:nvPr/>
        </p:nvSpPr>
        <p:spPr>
          <a:xfrm>
            <a:off x="838200" y="1447800"/>
            <a:ext cx="1414463" cy="1187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1 1 1</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 =  1 0 1</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0 1 0</a:t>
            </a:r>
            <a:endParaRPr/>
          </a:p>
        </p:txBody>
      </p:sp>
      <p:sp>
        <p:nvSpPr>
          <p:cNvPr id="1102" name="Google Shape;1102;p75"/>
          <p:cNvSpPr txBox="1"/>
          <p:nvPr/>
        </p:nvSpPr>
        <p:spPr>
          <a:xfrm>
            <a:off x="2667000" y="1447800"/>
            <a:ext cx="1462088" cy="1187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1 1 0</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a:t>
            </a:r>
            <a:r>
              <a:rPr baseline="30000" lang="en-US" sz="2400">
                <a:solidFill>
                  <a:schemeClr val="dk1"/>
                </a:solidFill>
                <a:latin typeface="Times New Roman"/>
                <a:ea typeface="Times New Roman"/>
                <a:cs typeface="Times New Roman"/>
                <a:sym typeface="Times New Roman"/>
              </a:rPr>
              <a:t>T</a:t>
            </a:r>
            <a:r>
              <a:rPr lang="en-US" sz="2400">
                <a:solidFill>
                  <a:schemeClr val="dk1"/>
                </a:solidFill>
                <a:latin typeface="Times New Roman"/>
                <a:ea typeface="Times New Roman"/>
                <a:cs typeface="Times New Roman"/>
                <a:sym typeface="Times New Roman"/>
              </a:rPr>
              <a:t> = 1 0 1</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1 1 0</a:t>
            </a:r>
            <a:endParaRPr/>
          </a:p>
        </p:txBody>
      </p:sp>
      <p:sp>
        <p:nvSpPr>
          <p:cNvPr id="1103" name="Google Shape;1103;p75"/>
          <p:cNvSpPr/>
          <p:nvPr/>
        </p:nvSpPr>
        <p:spPr>
          <a:xfrm>
            <a:off x="1524000" y="1492250"/>
            <a:ext cx="685800" cy="1143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104" name="Google Shape;1104;p75"/>
          <p:cNvSpPr/>
          <p:nvPr/>
        </p:nvSpPr>
        <p:spPr>
          <a:xfrm>
            <a:off x="3352800" y="1492250"/>
            <a:ext cx="762000" cy="1143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105" name="Google Shape;1105;p75"/>
          <p:cNvSpPr txBox="1"/>
          <p:nvPr/>
        </p:nvSpPr>
        <p:spPr>
          <a:xfrm>
            <a:off x="1111250" y="3654425"/>
            <a:ext cx="1499128"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h(yahoo)</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h(amazon)</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h(m’soft)</a:t>
            </a:r>
            <a:endParaRPr/>
          </a:p>
        </p:txBody>
      </p:sp>
      <p:sp>
        <p:nvSpPr>
          <p:cNvPr id="1106" name="Google Shape;1106;p75"/>
          <p:cNvSpPr txBox="1"/>
          <p:nvPr/>
        </p:nvSpPr>
        <p:spPr>
          <a:xfrm>
            <a:off x="2651125" y="3613150"/>
            <a:ext cx="355600" cy="1187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t>
            </a:r>
            <a:endParaRPr/>
          </a:p>
        </p:txBody>
      </p:sp>
      <p:sp>
        <p:nvSpPr>
          <p:cNvPr id="1107" name="Google Shape;1107;p75"/>
          <p:cNvSpPr txBox="1"/>
          <p:nvPr/>
        </p:nvSpPr>
        <p:spPr>
          <a:xfrm>
            <a:off x="3336925" y="3613150"/>
            <a:ext cx="569387"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.58</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.58</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.58</a:t>
            </a:r>
            <a:endParaRPr sz="2400">
              <a:solidFill>
                <a:schemeClr val="dk1"/>
              </a:solidFill>
              <a:latin typeface="Times New Roman"/>
              <a:ea typeface="Times New Roman"/>
              <a:cs typeface="Times New Roman"/>
              <a:sym typeface="Times New Roman"/>
            </a:endParaRPr>
          </a:p>
        </p:txBody>
      </p:sp>
      <p:sp>
        <p:nvSpPr>
          <p:cNvPr id="1108" name="Google Shape;1108;p75"/>
          <p:cNvSpPr txBox="1"/>
          <p:nvPr/>
        </p:nvSpPr>
        <p:spPr>
          <a:xfrm>
            <a:off x="3946525" y="3613150"/>
            <a:ext cx="569387"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.80</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.53</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.27</a:t>
            </a:r>
            <a:endParaRPr sz="2400">
              <a:solidFill>
                <a:schemeClr val="dk1"/>
              </a:solidFill>
              <a:latin typeface="Times New Roman"/>
              <a:ea typeface="Times New Roman"/>
              <a:cs typeface="Times New Roman"/>
              <a:sym typeface="Times New Roman"/>
            </a:endParaRPr>
          </a:p>
        </p:txBody>
      </p:sp>
      <p:sp>
        <p:nvSpPr>
          <p:cNvPr id="1109" name="Google Shape;1109;p75"/>
          <p:cNvSpPr txBox="1"/>
          <p:nvPr/>
        </p:nvSpPr>
        <p:spPr>
          <a:xfrm>
            <a:off x="4556125" y="3613150"/>
            <a:ext cx="577402"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.80</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.53</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.27</a:t>
            </a:r>
            <a:endParaRPr sz="2400">
              <a:solidFill>
                <a:schemeClr val="dk1"/>
              </a:solidFill>
              <a:latin typeface="Times New Roman"/>
              <a:ea typeface="Times New Roman"/>
              <a:cs typeface="Times New Roman"/>
              <a:sym typeface="Times New Roman"/>
            </a:endParaRPr>
          </a:p>
        </p:txBody>
      </p:sp>
      <p:sp>
        <p:nvSpPr>
          <p:cNvPr id="1110" name="Google Shape;1110;p75"/>
          <p:cNvSpPr txBox="1"/>
          <p:nvPr/>
        </p:nvSpPr>
        <p:spPr>
          <a:xfrm>
            <a:off x="5241925" y="3613150"/>
            <a:ext cx="646331"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.79</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.57</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.23</a:t>
            </a:r>
            <a:endParaRPr sz="2400">
              <a:solidFill>
                <a:schemeClr val="dk1"/>
              </a:solidFill>
              <a:latin typeface="Times New Roman"/>
              <a:ea typeface="Times New Roman"/>
              <a:cs typeface="Times New Roman"/>
              <a:sym typeface="Times New Roman"/>
            </a:endParaRPr>
          </a:p>
        </p:txBody>
      </p:sp>
      <p:sp>
        <p:nvSpPr>
          <p:cNvPr id="1111" name="Google Shape;1111;p75"/>
          <p:cNvSpPr txBox="1"/>
          <p:nvPr/>
        </p:nvSpPr>
        <p:spPr>
          <a:xfrm>
            <a:off x="6003925" y="3536950"/>
            <a:ext cx="565150" cy="1187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 .</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 .</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 .</a:t>
            </a:r>
            <a:endParaRPr/>
          </a:p>
        </p:txBody>
      </p:sp>
      <p:sp>
        <p:nvSpPr>
          <p:cNvPr id="1112" name="Google Shape;1112;p75"/>
          <p:cNvSpPr txBox="1"/>
          <p:nvPr/>
        </p:nvSpPr>
        <p:spPr>
          <a:xfrm>
            <a:off x="7131050" y="3578225"/>
            <a:ext cx="723275"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.788</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.577</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.211</a:t>
            </a:r>
            <a:endParaRPr sz="2400">
              <a:solidFill>
                <a:schemeClr val="dk1"/>
              </a:solidFill>
              <a:latin typeface="Times New Roman"/>
              <a:ea typeface="Times New Roman"/>
              <a:cs typeface="Times New Roman"/>
              <a:sym typeface="Times New Roman"/>
            </a:endParaRPr>
          </a:p>
        </p:txBody>
      </p:sp>
      <p:sp>
        <p:nvSpPr>
          <p:cNvPr id="1113" name="Google Shape;1113;p75"/>
          <p:cNvSpPr txBox="1"/>
          <p:nvPr/>
        </p:nvSpPr>
        <p:spPr>
          <a:xfrm>
            <a:off x="1111250" y="5026025"/>
            <a:ext cx="2853666"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a(yahoo)      =       .58</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a(amazon)   =       .58</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a(m’soft)     =       .58</a:t>
            </a:r>
            <a:endParaRPr sz="2400">
              <a:solidFill>
                <a:schemeClr val="dk1"/>
              </a:solidFill>
              <a:latin typeface="Times New Roman"/>
              <a:ea typeface="Times New Roman"/>
              <a:cs typeface="Times New Roman"/>
              <a:sym typeface="Times New Roman"/>
            </a:endParaRPr>
          </a:p>
        </p:txBody>
      </p:sp>
      <p:sp>
        <p:nvSpPr>
          <p:cNvPr id="1114" name="Google Shape;1114;p75"/>
          <p:cNvSpPr txBox="1"/>
          <p:nvPr/>
        </p:nvSpPr>
        <p:spPr>
          <a:xfrm>
            <a:off x="3930650" y="5026025"/>
            <a:ext cx="577402"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.58</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.58</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.58</a:t>
            </a:r>
            <a:endParaRPr sz="2400">
              <a:solidFill>
                <a:schemeClr val="dk1"/>
              </a:solidFill>
              <a:latin typeface="Times New Roman"/>
              <a:ea typeface="Times New Roman"/>
              <a:cs typeface="Times New Roman"/>
              <a:sym typeface="Times New Roman"/>
            </a:endParaRPr>
          </a:p>
        </p:txBody>
      </p:sp>
      <p:sp>
        <p:nvSpPr>
          <p:cNvPr id="1115" name="Google Shape;1115;p75"/>
          <p:cNvSpPr txBox="1"/>
          <p:nvPr/>
        </p:nvSpPr>
        <p:spPr>
          <a:xfrm>
            <a:off x="5302250" y="5026025"/>
            <a:ext cx="646331"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.62</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.49</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.62</a:t>
            </a:r>
            <a:endParaRPr sz="2400">
              <a:solidFill>
                <a:schemeClr val="dk1"/>
              </a:solidFill>
              <a:latin typeface="Times New Roman"/>
              <a:ea typeface="Times New Roman"/>
              <a:cs typeface="Times New Roman"/>
              <a:sym typeface="Times New Roman"/>
            </a:endParaRPr>
          </a:p>
        </p:txBody>
      </p:sp>
      <p:sp>
        <p:nvSpPr>
          <p:cNvPr id="1116" name="Google Shape;1116;p75"/>
          <p:cNvSpPr txBox="1"/>
          <p:nvPr/>
        </p:nvSpPr>
        <p:spPr>
          <a:xfrm>
            <a:off x="6080125" y="4984750"/>
            <a:ext cx="565150" cy="1187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 .</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 .</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 .</a:t>
            </a:r>
            <a:endParaRPr/>
          </a:p>
        </p:txBody>
      </p:sp>
      <p:sp>
        <p:nvSpPr>
          <p:cNvPr id="1117" name="Google Shape;1117;p75"/>
          <p:cNvSpPr txBox="1"/>
          <p:nvPr/>
        </p:nvSpPr>
        <p:spPr>
          <a:xfrm>
            <a:off x="7131050" y="5026025"/>
            <a:ext cx="723275"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.628</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.459</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.628</a:t>
            </a:r>
            <a:endParaRPr sz="2400">
              <a:solidFill>
                <a:schemeClr val="dk1"/>
              </a:solidFill>
              <a:latin typeface="Times New Roman"/>
              <a:ea typeface="Times New Roman"/>
              <a:cs typeface="Times New Roman"/>
              <a:sym typeface="Times New Roman"/>
            </a:endParaRPr>
          </a:p>
        </p:txBody>
      </p:sp>
      <p:sp>
        <p:nvSpPr>
          <p:cNvPr id="1118" name="Google Shape;1118;p75"/>
          <p:cNvSpPr txBox="1"/>
          <p:nvPr/>
        </p:nvSpPr>
        <p:spPr>
          <a:xfrm>
            <a:off x="4556125" y="5060950"/>
            <a:ext cx="569387"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.62</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.49</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.62</a:t>
            </a:r>
            <a:endParaRPr sz="2400">
              <a:solidFill>
                <a:schemeClr val="dk1"/>
              </a:solidFill>
              <a:latin typeface="Times New Roman"/>
              <a:ea typeface="Times New Roman"/>
              <a:cs typeface="Times New Roman"/>
              <a:sym typeface="Times New Roman"/>
            </a:endParaRPr>
          </a:p>
        </p:txBody>
      </p:sp>
      <p:sp>
        <p:nvSpPr>
          <p:cNvPr id="1119" name="Google Shape;1119;p7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1120" name="Google Shape;1120;p75"/>
          <p:cNvGrpSpPr/>
          <p:nvPr/>
        </p:nvGrpSpPr>
        <p:grpSpPr>
          <a:xfrm>
            <a:off x="5867400" y="1477537"/>
            <a:ext cx="2133600" cy="1676400"/>
            <a:chOff x="1524000" y="1981200"/>
            <a:chExt cx="4038600" cy="3124200"/>
          </a:xfrm>
        </p:grpSpPr>
        <p:sp>
          <p:nvSpPr>
            <p:cNvPr id="1121" name="Google Shape;1121;p75"/>
            <p:cNvSpPr/>
            <p:nvPr/>
          </p:nvSpPr>
          <p:spPr>
            <a:xfrm>
              <a:off x="2971800" y="1981200"/>
              <a:ext cx="1219200" cy="762000"/>
            </a:xfrm>
            <a:prstGeom prst="ellipse">
              <a:avLst/>
            </a:prstGeom>
            <a:solidFill>
              <a:srgbClr val="FF0000"/>
            </a:solidFill>
            <a:ln>
              <a:noFill/>
            </a:ln>
            <a:effectLst>
              <a:outerShdw blurRad="45000" rotWithShape="0" dir="5400000" dist="25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Yahoo</a:t>
              </a:r>
              <a:endParaRPr/>
            </a:p>
          </p:txBody>
        </p:sp>
        <p:sp>
          <p:nvSpPr>
            <p:cNvPr id="1122" name="Google Shape;1122;p75"/>
            <p:cNvSpPr/>
            <p:nvPr/>
          </p:nvSpPr>
          <p:spPr>
            <a:xfrm>
              <a:off x="4343400" y="4343400"/>
              <a:ext cx="1219200" cy="762000"/>
            </a:xfrm>
            <a:prstGeom prst="ellipse">
              <a:avLst/>
            </a:prstGeom>
            <a:solidFill>
              <a:srgbClr val="FF0000"/>
            </a:solidFill>
            <a:ln>
              <a:noFill/>
            </a:ln>
            <a:effectLst>
              <a:outerShdw blurRad="45000" rotWithShape="0" dir="5400000" dist="25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M’soft</a:t>
              </a:r>
              <a:endParaRPr sz="1200">
                <a:solidFill>
                  <a:schemeClr val="lt1"/>
                </a:solidFill>
                <a:latin typeface="Arial"/>
                <a:ea typeface="Arial"/>
                <a:cs typeface="Arial"/>
                <a:sym typeface="Arial"/>
              </a:endParaRPr>
            </a:p>
          </p:txBody>
        </p:sp>
        <p:sp>
          <p:nvSpPr>
            <p:cNvPr id="1123" name="Google Shape;1123;p75"/>
            <p:cNvSpPr/>
            <p:nvPr/>
          </p:nvSpPr>
          <p:spPr>
            <a:xfrm>
              <a:off x="1524000" y="4343400"/>
              <a:ext cx="1219200" cy="762000"/>
            </a:xfrm>
            <a:prstGeom prst="ellipse">
              <a:avLst/>
            </a:prstGeom>
            <a:solidFill>
              <a:srgbClr val="FF0000"/>
            </a:solidFill>
            <a:ln>
              <a:noFill/>
            </a:ln>
            <a:effectLst>
              <a:outerShdw blurRad="45000" rotWithShape="0" dir="5400000" dist="25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Amazon</a:t>
              </a:r>
              <a:endParaRPr/>
            </a:p>
          </p:txBody>
        </p:sp>
        <p:cxnSp>
          <p:nvCxnSpPr>
            <p:cNvPr id="1124" name="Google Shape;1124;p75"/>
            <p:cNvCxnSpPr/>
            <p:nvPr/>
          </p:nvCxnSpPr>
          <p:spPr>
            <a:xfrm flipH="1" rot="10800000">
              <a:off x="1981200" y="2590800"/>
              <a:ext cx="1066800" cy="1752600"/>
            </a:xfrm>
            <a:prstGeom prst="straightConnector1">
              <a:avLst/>
            </a:prstGeom>
            <a:noFill/>
            <a:ln cap="flat" cmpd="sng" w="28575">
              <a:solidFill>
                <a:schemeClr val="dk1"/>
              </a:solidFill>
              <a:prstDash val="solid"/>
              <a:round/>
              <a:headEnd len="med" w="med" type="none"/>
              <a:tailEnd len="med" w="med" type="triangle"/>
            </a:ln>
          </p:spPr>
        </p:cxnSp>
        <p:cxnSp>
          <p:nvCxnSpPr>
            <p:cNvPr id="1125" name="Google Shape;1125;p75"/>
            <p:cNvCxnSpPr/>
            <p:nvPr/>
          </p:nvCxnSpPr>
          <p:spPr>
            <a:xfrm flipH="1">
              <a:off x="2590800" y="2743200"/>
              <a:ext cx="990600" cy="1676400"/>
            </a:xfrm>
            <a:prstGeom prst="straightConnector1">
              <a:avLst/>
            </a:prstGeom>
            <a:noFill/>
            <a:ln cap="flat" cmpd="sng" w="28575">
              <a:solidFill>
                <a:schemeClr val="dk1"/>
              </a:solidFill>
              <a:prstDash val="solid"/>
              <a:round/>
              <a:headEnd len="med" w="med" type="none"/>
              <a:tailEnd len="med" w="med" type="triangle"/>
            </a:ln>
          </p:spPr>
        </p:cxnSp>
        <p:cxnSp>
          <p:nvCxnSpPr>
            <p:cNvPr id="1126" name="Google Shape;1126;p75"/>
            <p:cNvCxnSpPr/>
            <p:nvPr/>
          </p:nvCxnSpPr>
          <p:spPr>
            <a:xfrm rot="10800000">
              <a:off x="2743200" y="4572000"/>
              <a:ext cx="1600200" cy="0"/>
            </a:xfrm>
            <a:prstGeom prst="straightConnector1">
              <a:avLst/>
            </a:prstGeom>
            <a:noFill/>
            <a:ln cap="flat" cmpd="sng" w="28575">
              <a:solidFill>
                <a:schemeClr val="dk1"/>
              </a:solidFill>
              <a:prstDash val="solid"/>
              <a:round/>
              <a:headEnd len="med" w="med" type="none"/>
              <a:tailEnd len="med" w="med" type="triangle"/>
            </a:ln>
          </p:spPr>
        </p:cxnSp>
        <p:cxnSp>
          <p:nvCxnSpPr>
            <p:cNvPr id="1127" name="Google Shape;1127;p75"/>
            <p:cNvCxnSpPr/>
            <p:nvPr/>
          </p:nvCxnSpPr>
          <p:spPr>
            <a:xfrm>
              <a:off x="2743200" y="4876800"/>
              <a:ext cx="1600200" cy="0"/>
            </a:xfrm>
            <a:prstGeom prst="straightConnector1">
              <a:avLst/>
            </a:prstGeom>
            <a:noFill/>
            <a:ln cap="flat" cmpd="sng" w="28575">
              <a:solidFill>
                <a:schemeClr val="dk1"/>
              </a:solidFill>
              <a:prstDash val="solid"/>
              <a:round/>
              <a:headEnd len="med" w="med" type="none"/>
              <a:tailEnd len="med" w="med" type="triangle"/>
            </a:ln>
          </p:spPr>
        </p:cxnSp>
        <p:cxnSp>
          <p:nvCxnSpPr>
            <p:cNvPr id="1128" name="Google Shape;1128;p75"/>
            <p:cNvCxnSpPr>
              <a:stCxn id="1121" idx="6"/>
              <a:endCxn id="1121" idx="2"/>
            </p:cNvCxnSpPr>
            <p:nvPr/>
          </p:nvCxnSpPr>
          <p:spPr>
            <a:xfrm flipH="1">
              <a:off x="2971800" y="2362200"/>
              <a:ext cx="1219200" cy="1200"/>
            </a:xfrm>
            <a:prstGeom prst="curvedConnector5">
              <a:avLst>
                <a:gd fmla="val 443527" name="adj1"/>
                <a:gd fmla="val 8265717" name="adj2"/>
                <a:gd fmla="val 703795" name="adj3"/>
              </a:avLst>
            </a:prstGeom>
            <a:noFill/>
            <a:ln cap="flat" cmpd="sng" w="28575">
              <a:solidFill>
                <a:schemeClr val="dk1"/>
              </a:solidFill>
              <a:prstDash val="solid"/>
              <a:round/>
              <a:headEnd len="med" w="med" type="none"/>
              <a:tailEnd len="med" w="med" type="triangle"/>
            </a:ln>
          </p:spPr>
        </p:cxnSp>
        <p:cxnSp>
          <p:nvCxnSpPr>
            <p:cNvPr id="1129" name="Google Shape;1129;p75"/>
            <p:cNvCxnSpPr/>
            <p:nvPr/>
          </p:nvCxnSpPr>
          <p:spPr>
            <a:xfrm>
              <a:off x="4038600" y="2667000"/>
              <a:ext cx="838200" cy="1676400"/>
            </a:xfrm>
            <a:prstGeom prst="straightConnector1">
              <a:avLst/>
            </a:prstGeom>
            <a:noFill/>
            <a:ln cap="flat" cmpd="sng" w="28575">
              <a:solidFill>
                <a:schemeClr val="dk1"/>
              </a:solidFill>
              <a:prstDash val="solid"/>
              <a:round/>
              <a:headEnd len="med" w="med" type="none"/>
              <a:tailEnd len="med" w="med" type="triangle"/>
            </a:ln>
          </p:spPr>
        </p:cxnSp>
      </p:grpSp>
      <p:sp>
        <p:nvSpPr>
          <p:cNvPr id="1130" name="Google Shape;1130;p75"/>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cxnSp>
        <p:nvCxnSpPr>
          <p:cNvPr id="249" name="Google Shape;249;p22"/>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250" name="Google Shape;250;p22"/>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251" name="Google Shape;251;p22"/>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252" name="Google Shape;252;p22"/>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Autofit/>
          </a:bodyPr>
          <a:lstStyle/>
          <a:p>
            <a:pPr indent="0" lvl="0" marL="0" rtl="0" algn="l">
              <a:spcBef>
                <a:spcPts val="0"/>
              </a:spcBef>
              <a:spcAft>
                <a:spcPts val="0"/>
              </a:spcAft>
              <a:buClr>
                <a:srgbClr val="FFC700"/>
              </a:buClr>
              <a:buSzPts val="4700"/>
              <a:buFont typeface="Corbel"/>
              <a:buNone/>
            </a:pPr>
            <a:br>
              <a:rPr lang="en-US"/>
            </a:br>
            <a:r>
              <a:rPr lang="en-US"/>
              <a:t>Topic-Specific PageRank</a:t>
            </a:r>
            <a:endParaRPr/>
          </a:p>
        </p:txBody>
      </p:sp>
      <p:sp>
        <p:nvSpPr>
          <p:cNvPr id="253" name="Google Shape;253;p22"/>
          <p:cNvSpPr txBox="1"/>
          <p:nvPr>
            <p:ph idx="1" type="subTitle"/>
          </p:nvPr>
        </p:nvSpPr>
        <p:spPr>
          <a:xfrm>
            <a:off x="685800" y="1828800"/>
            <a:ext cx="8077200" cy="1499616"/>
          </a:xfrm>
          <a:prstGeom prst="rect">
            <a:avLst/>
          </a:prstGeom>
          <a:noFill/>
          <a:ln>
            <a:noFill/>
          </a:ln>
        </p:spPr>
        <p:txBody>
          <a:bodyPr anchorCtr="0" anchor="b" bIns="0" lIns="118850" spcFirstLastPara="1" rIns="45700" wrap="square" tIns="0">
            <a:noAutofit/>
          </a:bodyPr>
          <a:lstStyle/>
          <a:p>
            <a:pPr indent="0" lvl="0" marL="0" rtl="0" algn="l">
              <a:spcBef>
                <a:spcPts val="0"/>
              </a:spcBef>
              <a:spcAft>
                <a:spcPts val="0"/>
              </a:spcAft>
              <a:buSzPts val="1600"/>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4" name="Shape 1134"/>
        <p:cNvGrpSpPr/>
        <p:nvPr/>
      </p:nvGrpSpPr>
      <p:grpSpPr>
        <a:xfrm>
          <a:off x="0" y="0"/>
          <a:ext cx="0" cy="0"/>
          <a:chOff x="0" y="0"/>
          <a:chExt cx="0" cy="0"/>
        </a:xfrm>
      </p:grpSpPr>
      <p:cxnSp>
        <p:nvCxnSpPr>
          <p:cNvPr id="1135" name="Google Shape;1135;p76"/>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1136" name="Google Shape;1136;p76"/>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1137" name="Google Shape;1137;p76"/>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1138" name="Google Shape;1138;p76"/>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1139" name="Google Shape;1139;p76"/>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PageRank and HITS</a:t>
            </a:r>
            <a:endParaRPr/>
          </a:p>
        </p:txBody>
      </p:sp>
      <p:sp>
        <p:nvSpPr>
          <p:cNvPr id="1140" name="Google Shape;1140;p76"/>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Autofit/>
          </a:bodyPr>
          <a:lstStyle/>
          <a:p>
            <a:pPr indent="-320040" lvl="0" marL="438912" rtl="0" algn="l">
              <a:spcBef>
                <a:spcPts val="0"/>
              </a:spcBef>
              <a:spcAft>
                <a:spcPts val="0"/>
              </a:spcAft>
              <a:buSzPts val="2560"/>
              <a:buChar char="◼"/>
            </a:pPr>
            <a:r>
              <a:rPr b="1" lang="en-US"/>
              <a:t>PageRank and HITS are two solutions to the same problem:</a:t>
            </a:r>
            <a:endParaRPr b="1"/>
          </a:p>
          <a:p>
            <a:pPr indent="-274319" lvl="1" marL="731520" rtl="0" algn="l">
              <a:spcBef>
                <a:spcPts val="560"/>
              </a:spcBef>
              <a:spcAft>
                <a:spcPts val="0"/>
              </a:spcAft>
              <a:buSzPts val="2800"/>
              <a:buChar char="▪"/>
            </a:pPr>
            <a:r>
              <a:rPr b="1" lang="en-US">
                <a:solidFill>
                  <a:srgbClr val="D60093"/>
                </a:solidFill>
              </a:rPr>
              <a:t>What is the value of an in-link from </a:t>
            </a:r>
            <a:r>
              <a:rPr b="1" i="1" lang="en-US">
                <a:solidFill>
                  <a:srgbClr val="D60093"/>
                </a:solidFill>
              </a:rPr>
              <a:t>u</a:t>
            </a:r>
            <a:r>
              <a:rPr b="1" lang="en-US">
                <a:solidFill>
                  <a:srgbClr val="D60093"/>
                </a:solidFill>
              </a:rPr>
              <a:t> to </a:t>
            </a:r>
            <a:r>
              <a:rPr b="1" i="1" lang="en-US">
                <a:solidFill>
                  <a:srgbClr val="D60093"/>
                </a:solidFill>
              </a:rPr>
              <a:t>v</a:t>
            </a:r>
            <a:r>
              <a:rPr b="1" lang="en-US">
                <a:solidFill>
                  <a:srgbClr val="D60093"/>
                </a:solidFill>
              </a:rPr>
              <a:t>?</a:t>
            </a:r>
            <a:endParaRPr b="1">
              <a:solidFill>
                <a:srgbClr val="D60093"/>
              </a:solidFill>
            </a:endParaRPr>
          </a:p>
          <a:p>
            <a:pPr indent="-274319" lvl="1" marL="731520" rtl="0" algn="l">
              <a:spcBef>
                <a:spcPts val="560"/>
              </a:spcBef>
              <a:spcAft>
                <a:spcPts val="0"/>
              </a:spcAft>
              <a:buSzPts val="2800"/>
              <a:buChar char="▪"/>
            </a:pPr>
            <a:r>
              <a:rPr lang="en-US"/>
              <a:t>In the PageRank model, the value of the link depends on the </a:t>
            </a:r>
            <a:r>
              <a:rPr lang="en-US">
                <a:solidFill>
                  <a:srgbClr val="0000FF"/>
                </a:solidFill>
              </a:rPr>
              <a:t>links </a:t>
            </a:r>
            <a:r>
              <a:rPr b="1" lang="en-US">
                <a:solidFill>
                  <a:srgbClr val="0000FF"/>
                </a:solidFill>
              </a:rPr>
              <a:t>into</a:t>
            </a:r>
            <a:r>
              <a:rPr lang="en-US">
                <a:solidFill>
                  <a:srgbClr val="0000FF"/>
                </a:solidFill>
              </a:rPr>
              <a:t> </a:t>
            </a:r>
            <a:r>
              <a:rPr i="1" lang="en-US">
                <a:solidFill>
                  <a:srgbClr val="0000FF"/>
                </a:solidFill>
              </a:rPr>
              <a:t>u</a:t>
            </a:r>
            <a:endParaRPr i="1">
              <a:solidFill>
                <a:srgbClr val="0000FF"/>
              </a:solidFill>
            </a:endParaRPr>
          </a:p>
          <a:p>
            <a:pPr indent="-274319" lvl="1" marL="731520" rtl="0" algn="l">
              <a:spcBef>
                <a:spcPts val="560"/>
              </a:spcBef>
              <a:spcAft>
                <a:spcPts val="0"/>
              </a:spcAft>
              <a:buSzPts val="2800"/>
              <a:buChar char="▪"/>
            </a:pPr>
            <a:r>
              <a:rPr lang="en-US"/>
              <a:t>In the HITS model, it depends on the value of the other </a:t>
            </a:r>
            <a:r>
              <a:rPr lang="en-US">
                <a:solidFill>
                  <a:srgbClr val="008000"/>
                </a:solidFill>
              </a:rPr>
              <a:t>links</a:t>
            </a:r>
            <a:r>
              <a:rPr lang="en-US"/>
              <a:t> </a:t>
            </a:r>
            <a:r>
              <a:rPr b="1" lang="en-US">
                <a:solidFill>
                  <a:srgbClr val="008000"/>
                </a:solidFill>
              </a:rPr>
              <a:t>out of</a:t>
            </a:r>
            <a:r>
              <a:rPr lang="en-US">
                <a:solidFill>
                  <a:srgbClr val="008000"/>
                </a:solidFill>
              </a:rPr>
              <a:t> </a:t>
            </a:r>
            <a:r>
              <a:rPr i="1" lang="en-US">
                <a:solidFill>
                  <a:srgbClr val="008000"/>
                </a:solidFill>
              </a:rPr>
              <a:t>u</a:t>
            </a:r>
            <a:endParaRPr/>
          </a:p>
          <a:p>
            <a:pPr indent="-68579" lvl="8" marL="2231136" rtl="0" algn="l">
              <a:spcBef>
                <a:spcPts val="360"/>
              </a:spcBef>
              <a:spcAft>
                <a:spcPts val="0"/>
              </a:spcAft>
              <a:buSzPts val="1800"/>
              <a:buNone/>
            </a:pPr>
            <a:r>
              <a:t/>
            </a:r>
            <a:endParaRPr/>
          </a:p>
          <a:p>
            <a:pPr indent="-320040" lvl="0" marL="438912" rtl="0" algn="l">
              <a:spcBef>
                <a:spcPts val="0"/>
              </a:spcBef>
              <a:spcAft>
                <a:spcPts val="0"/>
              </a:spcAft>
              <a:buSzPts val="2560"/>
              <a:buChar char="◼"/>
            </a:pPr>
            <a:r>
              <a:rPr b="1" lang="en-US"/>
              <a:t>The destinies of PageRank and HITS </a:t>
            </a:r>
            <a:br>
              <a:rPr b="1" lang="en-US"/>
            </a:br>
            <a:r>
              <a:rPr b="1" lang="en-US"/>
              <a:t>post-1998 were very different</a:t>
            </a:r>
            <a:endParaRPr b="1"/>
          </a:p>
        </p:txBody>
      </p:sp>
      <p:sp>
        <p:nvSpPr>
          <p:cNvPr id="1141" name="Google Shape;1141;p76"/>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42" name="Google Shape;1142;p76"/>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cxnSp>
        <p:nvCxnSpPr>
          <p:cNvPr id="259" name="Google Shape;259;p23"/>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260" name="Google Shape;260;p23"/>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261" name="Google Shape;261;p23"/>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262" name="Google Shape;262;p23"/>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263" name="Google Shape;263;p23"/>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Topic-Specific PageRank</a:t>
            </a:r>
            <a:endParaRPr/>
          </a:p>
        </p:txBody>
      </p:sp>
      <p:sp>
        <p:nvSpPr>
          <p:cNvPr id="264" name="Google Shape;264;p23"/>
          <p:cNvSpPr txBox="1"/>
          <p:nvPr>
            <p:ph idx="1" type="body"/>
          </p:nvPr>
        </p:nvSpPr>
        <p:spPr>
          <a:xfrm>
            <a:off x="457200" y="1295400"/>
            <a:ext cx="8229600" cy="5257801"/>
          </a:xfrm>
          <a:prstGeom prst="rect">
            <a:avLst/>
          </a:prstGeom>
          <a:noFill/>
          <a:ln>
            <a:noFill/>
          </a:ln>
        </p:spPr>
        <p:txBody>
          <a:bodyPr anchorCtr="0" anchor="t" bIns="45700" lIns="54850" spcFirstLastPara="1" rIns="91425" wrap="square" tIns="91425">
            <a:noAutofit/>
          </a:bodyPr>
          <a:lstStyle/>
          <a:p>
            <a:pPr indent="-320040" lvl="0" marL="438912" rtl="0" algn="l">
              <a:spcBef>
                <a:spcPts val="0"/>
              </a:spcBef>
              <a:spcAft>
                <a:spcPts val="0"/>
              </a:spcAft>
              <a:buSzPts val="2560"/>
              <a:buChar char="◼"/>
            </a:pPr>
            <a:r>
              <a:rPr b="1" lang="en-US">
                <a:solidFill>
                  <a:srgbClr val="D60093"/>
                </a:solidFill>
              </a:rPr>
              <a:t>Instead of generic popularity, can we measure popularity within a topic?</a:t>
            </a:r>
            <a:endParaRPr/>
          </a:p>
          <a:p>
            <a:pPr indent="-320040" lvl="0" marL="438912" rtl="0" algn="l">
              <a:spcBef>
                <a:spcPts val="0"/>
              </a:spcBef>
              <a:spcAft>
                <a:spcPts val="0"/>
              </a:spcAft>
              <a:buSzPts val="2560"/>
              <a:buChar char="◼"/>
            </a:pPr>
            <a:r>
              <a:rPr b="1" lang="en-US">
                <a:solidFill>
                  <a:srgbClr val="008000"/>
                </a:solidFill>
              </a:rPr>
              <a:t>Goal:</a:t>
            </a:r>
            <a:r>
              <a:rPr lang="en-US"/>
              <a:t> Evaluate Web pages not just according to their popularity, but by how close they are to a particular topic, e.g. “sports” or “history”</a:t>
            </a:r>
            <a:endParaRPr/>
          </a:p>
          <a:p>
            <a:pPr indent="-320040" lvl="0" marL="438912" rtl="0" algn="l">
              <a:spcBef>
                <a:spcPts val="0"/>
              </a:spcBef>
              <a:spcAft>
                <a:spcPts val="0"/>
              </a:spcAft>
              <a:buSzPts val="2560"/>
              <a:buChar char="◼"/>
            </a:pPr>
            <a:r>
              <a:rPr b="1" lang="en-US">
                <a:solidFill>
                  <a:srgbClr val="0000FF"/>
                </a:solidFill>
              </a:rPr>
              <a:t>Allows search queries to be answered based on interests of the user</a:t>
            </a:r>
            <a:endParaRPr b="1">
              <a:solidFill>
                <a:srgbClr val="0000FF"/>
              </a:solidFill>
            </a:endParaRPr>
          </a:p>
          <a:p>
            <a:pPr indent="-274319" lvl="1" marL="731520" rtl="0" algn="l">
              <a:spcBef>
                <a:spcPts val="560"/>
              </a:spcBef>
              <a:spcAft>
                <a:spcPts val="0"/>
              </a:spcAft>
              <a:buSzPts val="2800"/>
              <a:buChar char="▪"/>
            </a:pPr>
            <a:r>
              <a:rPr b="1" lang="en-US">
                <a:solidFill>
                  <a:srgbClr val="D60093"/>
                </a:solidFill>
              </a:rPr>
              <a:t>Example:</a:t>
            </a:r>
            <a:r>
              <a:rPr lang="en-US"/>
              <a:t> Query “Trojan” wants different pages depending on whether you are interested in sports, history and computer security</a:t>
            </a:r>
            <a:endParaRPr/>
          </a:p>
        </p:txBody>
      </p:sp>
      <p:sp>
        <p:nvSpPr>
          <p:cNvPr id="265" name="Google Shape;265;p23"/>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6" name="Google Shape;266;p23"/>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cxnSp>
        <p:nvCxnSpPr>
          <p:cNvPr id="272" name="Google Shape;272;p24"/>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273" name="Google Shape;273;p24"/>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274" name="Google Shape;274;p24"/>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275" name="Google Shape;275;p24"/>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276" name="Google Shape;276;p24"/>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Topic-Specific PageRank</a:t>
            </a:r>
            <a:endParaRPr/>
          </a:p>
        </p:txBody>
      </p:sp>
      <p:sp>
        <p:nvSpPr>
          <p:cNvPr id="277" name="Google Shape;277;p24"/>
          <p:cNvSpPr txBox="1"/>
          <p:nvPr>
            <p:ph idx="1" type="body"/>
          </p:nvPr>
        </p:nvSpPr>
        <p:spPr>
          <a:xfrm>
            <a:off x="457200" y="1295400"/>
            <a:ext cx="8534400" cy="5410200"/>
          </a:xfrm>
          <a:prstGeom prst="rect">
            <a:avLst/>
          </a:prstGeom>
          <a:noFill/>
          <a:ln>
            <a:noFill/>
          </a:ln>
        </p:spPr>
        <p:txBody>
          <a:bodyPr anchorCtr="0" anchor="t" bIns="45700" lIns="54850" spcFirstLastPara="1" rIns="91425" wrap="square" tIns="91425">
            <a:noAutofit/>
          </a:bodyPr>
          <a:lstStyle/>
          <a:p>
            <a:pPr indent="-320040" lvl="0" marL="438912" rtl="0" algn="l">
              <a:lnSpc>
                <a:spcPct val="90000"/>
              </a:lnSpc>
              <a:spcBef>
                <a:spcPts val="0"/>
              </a:spcBef>
              <a:spcAft>
                <a:spcPts val="0"/>
              </a:spcAft>
              <a:buSzPts val="2368"/>
              <a:buChar char="◼"/>
            </a:pPr>
            <a:r>
              <a:rPr lang="en-US" sz="2960"/>
              <a:t>Random walker has a small probability of teleporting at any step</a:t>
            </a:r>
            <a:endParaRPr sz="2960"/>
          </a:p>
          <a:p>
            <a:pPr indent="-320040" lvl="0" marL="438912" rtl="0" algn="l">
              <a:lnSpc>
                <a:spcPct val="90000"/>
              </a:lnSpc>
              <a:spcBef>
                <a:spcPts val="0"/>
              </a:spcBef>
              <a:spcAft>
                <a:spcPts val="0"/>
              </a:spcAft>
              <a:buSzPts val="2368"/>
              <a:buChar char="◼"/>
            </a:pPr>
            <a:r>
              <a:rPr b="1" lang="en-US" sz="2960">
                <a:solidFill>
                  <a:srgbClr val="FF0066"/>
                </a:solidFill>
              </a:rPr>
              <a:t>Teleport can go to:</a:t>
            </a:r>
            <a:endParaRPr/>
          </a:p>
          <a:p>
            <a:pPr indent="-274319" lvl="1" marL="731520" rtl="0" algn="l">
              <a:lnSpc>
                <a:spcPct val="90000"/>
              </a:lnSpc>
              <a:spcBef>
                <a:spcPts val="518"/>
              </a:spcBef>
              <a:spcAft>
                <a:spcPts val="0"/>
              </a:spcAft>
              <a:buSzPts val="2590"/>
              <a:buChar char="▪"/>
            </a:pPr>
            <a:r>
              <a:rPr b="1" lang="en-US" sz="2590">
                <a:solidFill>
                  <a:srgbClr val="0000FF"/>
                </a:solidFill>
              </a:rPr>
              <a:t>Standard PageRank: </a:t>
            </a:r>
            <a:r>
              <a:rPr b="1" lang="en-US" sz="2590"/>
              <a:t>Any page with equal probability</a:t>
            </a:r>
            <a:endParaRPr/>
          </a:p>
          <a:p>
            <a:pPr indent="-228600" lvl="2" marL="996696" rtl="0" algn="l">
              <a:lnSpc>
                <a:spcPct val="90000"/>
              </a:lnSpc>
              <a:spcBef>
                <a:spcPts val="444"/>
              </a:spcBef>
              <a:spcAft>
                <a:spcPts val="0"/>
              </a:spcAft>
              <a:buSzPts val="2220"/>
              <a:buChar char="▪"/>
            </a:pPr>
            <a:r>
              <a:rPr lang="en-US" sz="2220"/>
              <a:t>To avoid dead-end and spider-trap problems</a:t>
            </a:r>
            <a:endParaRPr sz="2220"/>
          </a:p>
          <a:p>
            <a:pPr indent="-274319" lvl="1" marL="731520" rtl="0" algn="l">
              <a:lnSpc>
                <a:spcPct val="90000"/>
              </a:lnSpc>
              <a:spcBef>
                <a:spcPts val="518"/>
              </a:spcBef>
              <a:spcAft>
                <a:spcPts val="0"/>
              </a:spcAft>
              <a:buSzPts val="2590"/>
              <a:buChar char="▪"/>
            </a:pPr>
            <a:r>
              <a:rPr b="1" lang="en-US" sz="2590">
                <a:solidFill>
                  <a:srgbClr val="0000FF"/>
                </a:solidFill>
              </a:rPr>
              <a:t>Topic Specific PageRank: </a:t>
            </a:r>
            <a:r>
              <a:rPr b="1" lang="en-US" sz="2590"/>
              <a:t>A topic-specific set of “relevant” pages (</a:t>
            </a:r>
            <a:r>
              <a:rPr b="1" lang="en-US" sz="2590">
                <a:solidFill>
                  <a:srgbClr val="008000"/>
                </a:solidFill>
              </a:rPr>
              <a:t>teleport set</a:t>
            </a:r>
            <a:r>
              <a:rPr b="1" lang="en-US" sz="2590"/>
              <a:t>)</a:t>
            </a:r>
            <a:endParaRPr b="1" sz="2590"/>
          </a:p>
          <a:p>
            <a:pPr indent="-320040" lvl="0" marL="438912" rtl="0" algn="l">
              <a:lnSpc>
                <a:spcPct val="90000"/>
              </a:lnSpc>
              <a:spcBef>
                <a:spcPts val="0"/>
              </a:spcBef>
              <a:spcAft>
                <a:spcPts val="0"/>
              </a:spcAft>
              <a:buSzPts val="2368"/>
              <a:buChar char="◼"/>
            </a:pPr>
            <a:r>
              <a:rPr b="1" lang="en-US" sz="2960">
                <a:solidFill>
                  <a:srgbClr val="D60093"/>
                </a:solidFill>
              </a:rPr>
              <a:t>Idea: Bias the random walk</a:t>
            </a:r>
            <a:endParaRPr/>
          </a:p>
          <a:p>
            <a:pPr indent="-274319" lvl="1" marL="731520" rtl="0" algn="l">
              <a:lnSpc>
                <a:spcPct val="90000"/>
              </a:lnSpc>
              <a:spcBef>
                <a:spcPts val="518"/>
              </a:spcBef>
              <a:spcAft>
                <a:spcPts val="0"/>
              </a:spcAft>
              <a:buSzPts val="2590"/>
              <a:buChar char="▪"/>
            </a:pPr>
            <a:r>
              <a:rPr lang="en-US" sz="2590"/>
              <a:t>When walker teleports, she pick a page from a set </a:t>
            </a:r>
            <a:r>
              <a:rPr b="1" i="1" lang="en-US" sz="2590"/>
              <a:t>S</a:t>
            </a:r>
            <a:endParaRPr b="1" sz="2590"/>
          </a:p>
          <a:p>
            <a:pPr indent="-274319" lvl="1" marL="731520" rtl="0" algn="l">
              <a:lnSpc>
                <a:spcPct val="90000"/>
              </a:lnSpc>
              <a:spcBef>
                <a:spcPts val="518"/>
              </a:spcBef>
              <a:spcAft>
                <a:spcPts val="0"/>
              </a:spcAft>
              <a:buSzPts val="2590"/>
              <a:buChar char="▪"/>
            </a:pPr>
            <a:r>
              <a:rPr b="1" i="1" lang="en-US" sz="2590"/>
              <a:t>S</a:t>
            </a:r>
            <a:r>
              <a:rPr lang="en-US" sz="2590"/>
              <a:t> contains only pages that are relevant to the topic</a:t>
            </a:r>
            <a:endParaRPr/>
          </a:p>
          <a:p>
            <a:pPr indent="-228600" lvl="2" marL="996696" rtl="0" algn="l">
              <a:lnSpc>
                <a:spcPct val="90000"/>
              </a:lnSpc>
              <a:spcBef>
                <a:spcPts val="444"/>
              </a:spcBef>
              <a:spcAft>
                <a:spcPts val="0"/>
              </a:spcAft>
              <a:buSzPts val="2220"/>
              <a:buChar char="▪"/>
            </a:pPr>
            <a:r>
              <a:rPr lang="en-US" sz="2220"/>
              <a:t>E.g., Open Directory (DMOZ) pages for a given topic/query</a:t>
            </a:r>
            <a:endParaRPr sz="2220"/>
          </a:p>
          <a:p>
            <a:pPr indent="-274319" lvl="1" marL="731520" rtl="0" algn="l">
              <a:lnSpc>
                <a:spcPct val="90000"/>
              </a:lnSpc>
              <a:spcBef>
                <a:spcPts val="518"/>
              </a:spcBef>
              <a:spcAft>
                <a:spcPts val="0"/>
              </a:spcAft>
              <a:buSzPts val="2590"/>
              <a:buChar char="▪"/>
            </a:pPr>
            <a:r>
              <a:rPr lang="en-US" sz="2590"/>
              <a:t>For each teleport set </a:t>
            </a:r>
            <a:r>
              <a:rPr b="1" i="1" lang="en-US" sz="2590"/>
              <a:t>S</a:t>
            </a:r>
            <a:r>
              <a:rPr lang="en-US" sz="2590"/>
              <a:t>, we get a different vector </a:t>
            </a:r>
            <a:r>
              <a:rPr b="1" i="1" lang="en-US" sz="2590"/>
              <a:t>r</a:t>
            </a:r>
            <a:r>
              <a:rPr b="1" baseline="-25000" i="1" lang="en-US" sz="2590"/>
              <a:t>S</a:t>
            </a:r>
            <a:endParaRPr b="1" baseline="-25000" i="1" sz="2590"/>
          </a:p>
        </p:txBody>
      </p:sp>
      <p:sp>
        <p:nvSpPr>
          <p:cNvPr id="278" name="Google Shape;278;p24"/>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9" name="Google Shape;279;p24"/>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cxnSp>
        <p:nvCxnSpPr>
          <p:cNvPr id="285" name="Google Shape;285;p25"/>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cxnSp>
        <p:nvCxnSpPr>
          <p:cNvPr id="286" name="Google Shape;286;p25"/>
          <p:cNvCxnSpPr/>
          <p:nvPr/>
        </p:nvCxnSpPr>
        <p:spPr>
          <a:xfrm>
            <a:off x="0" y="0"/>
            <a:ext cx="914400" cy="0"/>
          </a:xfrm>
          <a:prstGeom prst="straightConnector1">
            <a:avLst/>
          </a:prstGeom>
          <a:noFill/>
          <a:ln cap="rnd" cmpd="sng" w="9525">
            <a:solidFill>
              <a:srgbClr val="FBFFFF"/>
            </a:solidFill>
            <a:prstDash val="solid"/>
            <a:round/>
            <a:headEnd len="sm" w="sm" type="none"/>
            <a:tailEnd len="sm" w="sm" type="none"/>
          </a:ln>
        </p:spPr>
      </p:cxnSp>
      <p:sp>
        <p:nvSpPr>
          <p:cNvPr id="287" name="Google Shape;287;p25"/>
          <p:cNvSpPr txBox="1"/>
          <p:nvPr>
            <p:ph type="title"/>
          </p:nvPr>
        </p:nvSpPr>
        <p:spPr>
          <a:xfrm>
            <a:off x="457200" y="76200"/>
            <a:ext cx="8229600" cy="987552"/>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FC700"/>
              </a:buClr>
              <a:buSzPts val="4500"/>
              <a:buFont typeface="Corbel"/>
              <a:buNone/>
            </a:pPr>
            <a:r>
              <a:rPr lang="en-US"/>
              <a:t>Matrix Formulation</a:t>
            </a:r>
            <a:endParaRPr/>
          </a:p>
        </p:txBody>
      </p:sp>
      <p:sp>
        <p:nvSpPr>
          <p:cNvPr id="288" name="Google Shape;288;p25"/>
          <p:cNvSpPr txBox="1"/>
          <p:nvPr>
            <p:ph idx="1" type="body"/>
          </p:nvPr>
        </p:nvSpPr>
        <p:spPr>
          <a:xfrm>
            <a:off x="457200" y="1295400"/>
            <a:ext cx="8534400" cy="5410200"/>
          </a:xfrm>
          <a:prstGeom prst="rect">
            <a:avLst/>
          </a:prstGeom>
          <a:blipFill rotWithShape="1">
            <a:blip r:embed="rId3">
              <a:alphaModFix/>
            </a:blip>
            <a:stretch>
              <a:fillRect b="0" l="0" r="0" t="-562"/>
            </a:stretch>
          </a:blipFill>
          <a:ln>
            <a:noFill/>
          </a:ln>
        </p:spPr>
        <p:txBody>
          <a:bodyPr anchorCtr="0" anchor="t" bIns="45700" lIns="54850" spcFirstLastPara="1" rIns="91425" wrap="square" tIns="91425">
            <a:noAutofit/>
          </a:bodyPr>
          <a:lstStyle/>
          <a:p>
            <a:pPr indent="-320040" lvl="0" marL="438912" rtl="0" algn="l">
              <a:spcBef>
                <a:spcPts val="0"/>
              </a:spcBef>
              <a:spcAft>
                <a:spcPts val="0"/>
              </a:spcAft>
              <a:buSzPts val="2560"/>
              <a:buChar char="◼"/>
            </a:pPr>
            <a:r>
              <a:rPr lang="en-US"/>
              <a:t> </a:t>
            </a:r>
            <a:endParaRPr/>
          </a:p>
        </p:txBody>
      </p:sp>
      <p:sp>
        <p:nvSpPr>
          <p:cNvPr id="289" name="Google Shape;289;p25"/>
          <p:cNvSpPr txBox="1"/>
          <p:nvPr>
            <p:ph idx="11" type="ftr"/>
          </p:nvPr>
        </p:nvSpPr>
        <p:spPr>
          <a:xfrm>
            <a:off x="2640596" y="6583680"/>
            <a:ext cx="5507719" cy="274320"/>
          </a:xfrm>
          <a:prstGeom prst="rect">
            <a:avLst/>
          </a:prstGeom>
          <a:noFill/>
          <a:ln>
            <a:noFill/>
          </a:ln>
        </p:spPr>
        <p:txBody>
          <a:bodyPr anchorCtr="0" anchor="b" bIns="0" lIns="45700" spcFirstLastPara="1" rIns="45700" wrap="square" tIns="45700">
            <a:noAutofit/>
          </a:bodyPr>
          <a:lstStyle/>
          <a:p>
            <a:pPr indent="0" lvl="0" marL="0" rtl="0" algn="l">
              <a:spcBef>
                <a:spcPts val="0"/>
              </a:spcBef>
              <a:spcAft>
                <a:spcPts val="0"/>
              </a:spcAft>
              <a:buNone/>
            </a:pPr>
            <a:r>
              <a:rPr lang="en-US"/>
              <a:t>J. Leskovec, A. Rajaraman, J. Ullman: Mining of Massive Datasets, http://www.mmds.org</a:t>
            </a:r>
            <a:endParaRPr/>
          </a:p>
        </p:txBody>
      </p:sp>
      <p:sp>
        <p:nvSpPr>
          <p:cNvPr id="290" name="Google Shape;290;p25"/>
          <p:cNvSpPr txBox="1"/>
          <p:nvPr>
            <p:ph idx="12" type="sldNum"/>
          </p:nvPr>
        </p:nvSpPr>
        <p:spPr>
          <a:xfrm>
            <a:off x="8204396" y="6583680"/>
            <a:ext cx="733864" cy="274320"/>
          </a:xfrm>
          <a:prstGeom prst="rect">
            <a:avLst/>
          </a:prstGeom>
          <a:noFill/>
          <a:ln>
            <a:noFill/>
          </a:ln>
        </p:spPr>
        <p:txBody>
          <a:bodyPr anchorCtr="0" anchor="b" bIns="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1" name="Google Shape;291;p25"/>
          <p:cNvSpPr/>
          <p:nvPr/>
        </p:nvSpPr>
        <p:spPr>
          <a:xfrm>
            <a:off x="2428879" y="2514600"/>
            <a:ext cx="200025" cy="914400"/>
          </a:xfrm>
          <a:prstGeom prst="leftBrace">
            <a:avLst>
              <a:gd fmla="val 60747" name="adj1"/>
              <a:gd fmla="val 31926"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rbel"/>
              <a:ea typeface="Corbel"/>
              <a:cs typeface="Corbel"/>
              <a:sym typeface="Corbel"/>
            </a:endParaRPr>
          </a:p>
        </p:txBody>
      </p:sp>
    </p:spTree>
  </p:cSld>
  <p:clrMapOvr>
    <a:masterClrMapping/>
  </p:clrMapOvr>
</p:sld>
</file>

<file path=ppt/theme/theme1.xml><?xml version="1.0" encoding="utf-8"?>
<a:theme xmlns:a="http://schemas.openxmlformats.org/drawingml/2006/main" xmlns:r="http://schemas.openxmlformats.org/officeDocument/2006/relationships" name="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