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Roboto Medium"/>
      <p:regular r:id="rId17"/>
      <p:bold r:id="rId18"/>
      <p:italic r:id="rId19"/>
      <p:boldItalic r:id="rId20"/>
    </p:embeddedFon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boldItalic.fntdata"/><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RobotoMedium-regular.fntdata"/><Relationship Id="rId16" Type="http://schemas.openxmlformats.org/officeDocument/2006/relationships/font" Target="fonts/Roboto-boldItalic.fntdata"/><Relationship Id="rId19" Type="http://schemas.openxmlformats.org/officeDocument/2006/relationships/font" Target="fonts/RobotoMedium-italic.fntdata"/><Relationship Id="rId18" Type="http://schemas.openxmlformats.org/officeDocument/2006/relationships/font" Target="fonts/Roboto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bb552dcaa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bb552dcaa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bb552dcaa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bb552dcaa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bb552dcaa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bb552dcaa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bb552dcaa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bb552dcaa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bb552dcaa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bb552dcaa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bb552dcaa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bb552dcaa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bb552dcaa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bb552dcaa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12" y="797448"/>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Identification Analysis and Calibration of Various Traffic Factor</a:t>
            </a:r>
            <a:endParaRPr>
              <a:latin typeface="Roboto"/>
              <a:ea typeface="Roboto"/>
              <a:cs typeface="Roboto"/>
              <a:sym typeface="Roboto"/>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600">
                <a:solidFill>
                  <a:srgbClr val="000000"/>
                </a:solidFill>
                <a:latin typeface="Roboto Medium"/>
                <a:ea typeface="Roboto Medium"/>
                <a:cs typeface="Roboto Medium"/>
                <a:sym typeface="Roboto Medium"/>
              </a:rPr>
              <a:t>By M.Saeem Ansari (2019430001)</a:t>
            </a:r>
            <a:endParaRPr sz="1600">
              <a:solidFill>
                <a:srgbClr val="000000"/>
              </a:solidFill>
              <a:latin typeface="Roboto Medium"/>
              <a:ea typeface="Roboto Medium"/>
              <a:cs typeface="Roboto Medium"/>
              <a:sym typeface="Roboto Medium"/>
            </a:endParaRPr>
          </a:p>
          <a:p>
            <a:pPr indent="0" lvl="0" marL="0" rtl="0" algn="ctr">
              <a:lnSpc>
                <a:spcPct val="115000"/>
              </a:lnSpc>
              <a:spcBef>
                <a:spcPts val="1000"/>
              </a:spcBef>
              <a:spcAft>
                <a:spcPts val="1000"/>
              </a:spcAft>
              <a:buNone/>
            </a:pPr>
            <a:r>
              <a:rPr lang="en" sz="1600">
                <a:solidFill>
                  <a:srgbClr val="000000"/>
                </a:solidFill>
                <a:latin typeface="Roboto Medium"/>
                <a:ea typeface="Roboto Medium"/>
                <a:cs typeface="Roboto Medium"/>
                <a:sym typeface="Roboto Medium"/>
              </a:rPr>
              <a:t>Faculty Incharge: Dr. Prof. Radha Shankarmani</a:t>
            </a:r>
            <a:endParaRPr sz="1600">
              <a:solidFill>
                <a:srgbClr val="000000"/>
              </a:solidFill>
              <a:latin typeface="Roboto Medium"/>
              <a:ea typeface="Roboto Medium"/>
              <a:cs typeface="Roboto Medium"/>
              <a:sym typeface="Robo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Introduction </a:t>
            </a:r>
            <a:endParaRPr>
              <a:latin typeface="Roboto"/>
              <a:ea typeface="Roboto"/>
              <a:cs typeface="Roboto"/>
              <a:sym typeface="Roboto"/>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Roboto"/>
              <a:buChar char="●"/>
            </a:pPr>
            <a:r>
              <a:rPr lang="en">
                <a:solidFill>
                  <a:srgbClr val="000000"/>
                </a:solidFill>
                <a:latin typeface="Roboto"/>
                <a:ea typeface="Roboto"/>
                <a:cs typeface="Roboto"/>
                <a:sym typeface="Roboto"/>
              </a:rPr>
              <a:t>The aim of this research is to identify analyze and calibrate the various factors associated with traffic.</a:t>
            </a:r>
            <a:endParaRPr>
              <a:solidFill>
                <a:srgbClr val="000000"/>
              </a:solidFill>
              <a:latin typeface="Roboto"/>
              <a:ea typeface="Roboto"/>
              <a:cs typeface="Roboto"/>
              <a:sym typeface="Roboto"/>
            </a:endParaRPr>
          </a:p>
          <a:p>
            <a:pPr indent="-342900" lvl="0" marL="457200" rtl="0" algn="just">
              <a:lnSpc>
                <a:spcPct val="115000"/>
              </a:lnSpc>
              <a:spcBef>
                <a:spcPts val="1200"/>
              </a:spcBef>
              <a:spcAft>
                <a:spcPts val="0"/>
              </a:spcAft>
              <a:buClr>
                <a:srgbClr val="000000"/>
              </a:buClr>
              <a:buSzPts val="1800"/>
              <a:buFont typeface="Roboto"/>
              <a:buChar char="●"/>
            </a:pPr>
            <a:r>
              <a:rPr lang="en">
                <a:solidFill>
                  <a:srgbClr val="000000"/>
                </a:solidFill>
                <a:latin typeface="Roboto"/>
                <a:ea typeface="Roboto"/>
                <a:cs typeface="Roboto"/>
                <a:sym typeface="Roboto"/>
              </a:rPr>
              <a:t>With the advancements in computational technology over the last few decades, traffic analysis and  simulation has become popular among researchers.</a:t>
            </a:r>
            <a:endParaRPr>
              <a:solidFill>
                <a:srgbClr val="000000"/>
              </a:solidFill>
              <a:latin typeface="Roboto"/>
              <a:ea typeface="Roboto"/>
              <a:cs typeface="Roboto"/>
              <a:sym typeface="Roboto"/>
            </a:endParaRPr>
          </a:p>
          <a:p>
            <a:pPr indent="-342900" lvl="0" marL="457200" rtl="0" algn="just">
              <a:lnSpc>
                <a:spcPct val="115000"/>
              </a:lnSpc>
              <a:spcBef>
                <a:spcPts val="1200"/>
              </a:spcBef>
              <a:spcAft>
                <a:spcPts val="1000"/>
              </a:spcAft>
              <a:buClr>
                <a:srgbClr val="000000"/>
              </a:buClr>
              <a:buSzPts val="1800"/>
              <a:buFont typeface="Roboto"/>
              <a:buChar char="●"/>
            </a:pPr>
            <a:r>
              <a:rPr lang="en">
                <a:solidFill>
                  <a:srgbClr val="000000"/>
                </a:solidFill>
                <a:latin typeface="Roboto"/>
                <a:ea typeface="Roboto"/>
                <a:cs typeface="Roboto"/>
                <a:sym typeface="Roboto"/>
              </a:rPr>
              <a:t>The findings showed that we can group factors associated to traffic into three cluster based on delay its caused and distance between the source and destination.</a:t>
            </a:r>
            <a:endParaRPr>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5735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a:t>
            </a:r>
            <a:r>
              <a:rPr lang="en"/>
              <a:t> Survey</a:t>
            </a:r>
            <a:endParaRPr/>
          </a:p>
        </p:txBody>
      </p:sp>
      <p:sp>
        <p:nvSpPr>
          <p:cNvPr id="79" name="Google Shape;79;p15"/>
          <p:cNvSpPr txBox="1"/>
          <p:nvPr>
            <p:ph idx="1" type="body"/>
          </p:nvPr>
        </p:nvSpPr>
        <p:spPr>
          <a:xfrm>
            <a:off x="75600" y="556775"/>
            <a:ext cx="8992800" cy="4350000"/>
          </a:xfrm>
          <a:prstGeom prst="rect">
            <a:avLst/>
          </a:prstGeom>
        </p:spPr>
        <p:txBody>
          <a:bodyPr anchorCtr="0" anchor="t" bIns="91425" lIns="91425" spcFirstLastPara="1" rIns="91425" wrap="square" tIns="91425">
            <a:noAutofit/>
          </a:bodyPr>
          <a:lstStyle/>
          <a:p>
            <a:pPr indent="-228600" lvl="0" marL="228600" rtl="0" algn="just">
              <a:lnSpc>
                <a:spcPct val="115000"/>
              </a:lnSpc>
              <a:spcBef>
                <a:spcPts val="0"/>
              </a:spcBef>
              <a:spcAft>
                <a:spcPts val="0"/>
              </a:spcAft>
              <a:buNone/>
            </a:pPr>
            <a:r>
              <a:rPr lang="en" sz="1600">
                <a:solidFill>
                  <a:srgbClr val="000000"/>
                </a:solidFill>
                <a:latin typeface="Roboto"/>
                <a:ea typeface="Roboto"/>
                <a:cs typeface="Roboto"/>
                <a:sym typeface="Roboto"/>
              </a:rPr>
              <a:t>1.Investigating and calibrating the dynamics of vehicles in traffic micro-simulations models:</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AIMSUN software allows to model transportation network small and large from a single intersection to an entire region. </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This research paper investigated two main approaches in studying how car dynamics are represented in AIMSUN traffic micro-simulation model. </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 First is to analyse traffic using AIMSUN and second is using Instrument vehicle(vi).</a:t>
            </a:r>
            <a:endParaRPr sz="1600">
              <a:solidFill>
                <a:srgbClr val="000000"/>
              </a:solidFill>
              <a:latin typeface="Roboto"/>
              <a:ea typeface="Roboto"/>
              <a:cs typeface="Roboto"/>
              <a:sym typeface="Roboto"/>
            </a:endParaRPr>
          </a:p>
          <a:p>
            <a:pPr indent="-228600" lvl="0" marL="228600" rtl="0" algn="just">
              <a:lnSpc>
                <a:spcPct val="115000"/>
              </a:lnSpc>
              <a:spcBef>
                <a:spcPts val="0"/>
              </a:spcBef>
              <a:spcAft>
                <a:spcPts val="0"/>
              </a:spcAft>
              <a:buNone/>
            </a:pPr>
            <a:r>
              <a:t/>
            </a:r>
            <a:endParaRPr sz="1600">
              <a:solidFill>
                <a:srgbClr val="000000"/>
              </a:solidFill>
              <a:latin typeface="Roboto"/>
              <a:ea typeface="Roboto"/>
              <a:cs typeface="Roboto"/>
              <a:sym typeface="Roboto"/>
            </a:endParaRPr>
          </a:p>
          <a:p>
            <a:pPr indent="-228600" lvl="0" marL="228600" rtl="0" algn="just">
              <a:lnSpc>
                <a:spcPct val="115000"/>
              </a:lnSpc>
              <a:spcBef>
                <a:spcPts val="0"/>
              </a:spcBef>
              <a:spcAft>
                <a:spcPts val="0"/>
              </a:spcAft>
              <a:buNone/>
            </a:pPr>
            <a:r>
              <a:rPr lang="en" sz="1600">
                <a:solidFill>
                  <a:srgbClr val="000000"/>
                </a:solidFill>
                <a:latin typeface="Roboto"/>
                <a:ea typeface="Roboto"/>
                <a:cs typeface="Roboto"/>
                <a:sym typeface="Roboto"/>
              </a:rPr>
              <a:t>2.Investigating the Transferability of Calibrated Microsimulation Parameters for Operational Performance Analysis in Roundabouts:</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Microscopic simulation models are based on modelling of vehicle kinematics and interactions.</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Movements are governed by gap acceptance, car following, lane changing, and other models and are typically calculated for each vehicle at every specified time-step.</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Proposed two analytical models (aaSIDRA and RODEL) • </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Proposed Three microsimulation tools (PARAMICS, Sim-Traffic, and VISSIM) •</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 Analysis done at Marconi Roundabout Cosenza, South Italy.</a:t>
            </a:r>
            <a:endParaRPr sz="1600">
              <a:solidFill>
                <a:srgbClr val="000000"/>
              </a:solidFill>
              <a:latin typeface="Roboto"/>
              <a:ea typeface="Roboto"/>
              <a:cs typeface="Roboto"/>
              <a:sym typeface="Roboto"/>
            </a:endParaRPr>
          </a:p>
          <a:p>
            <a:pPr indent="-228600" lvl="0" marL="228600" rtl="0" algn="just">
              <a:lnSpc>
                <a:spcPct val="115000"/>
              </a:lnSpc>
              <a:spcBef>
                <a:spcPts val="0"/>
              </a:spcBef>
              <a:spcAft>
                <a:spcPts val="0"/>
              </a:spcAft>
              <a:buNone/>
            </a:pPr>
            <a:r>
              <a:t/>
            </a:r>
            <a:endParaRPr sz="1600">
              <a:solidFill>
                <a:srgbClr val="000000"/>
              </a:solidFill>
              <a:latin typeface="Roboto"/>
              <a:ea typeface="Roboto"/>
              <a:cs typeface="Roboto"/>
              <a:sym typeface="Roboto"/>
            </a:endParaRPr>
          </a:p>
          <a:p>
            <a:pPr indent="-228600" lvl="0" marL="228600" rtl="0" algn="just">
              <a:lnSpc>
                <a:spcPct val="115000"/>
              </a:lnSpc>
              <a:spcBef>
                <a:spcPts val="0"/>
              </a:spcBef>
              <a:spcAft>
                <a:spcPts val="0"/>
              </a:spcAft>
              <a:buNone/>
            </a:pPr>
            <a:r>
              <a:t/>
            </a:r>
            <a:endParaRPr sz="1600">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0" y="567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 (cont ...)</a:t>
            </a:r>
            <a:endParaRPr/>
          </a:p>
          <a:p>
            <a:pPr indent="0" lvl="0" marL="0" rtl="0" algn="l">
              <a:spcBef>
                <a:spcPts val="0"/>
              </a:spcBef>
              <a:spcAft>
                <a:spcPts val="0"/>
              </a:spcAft>
              <a:buNone/>
            </a:pPr>
            <a:r>
              <a:rPr lang="en"/>
              <a:t> </a:t>
            </a:r>
            <a:endParaRPr/>
          </a:p>
        </p:txBody>
      </p:sp>
      <p:sp>
        <p:nvSpPr>
          <p:cNvPr id="85" name="Google Shape;85;p16"/>
          <p:cNvSpPr txBox="1"/>
          <p:nvPr>
            <p:ph idx="1" type="body"/>
          </p:nvPr>
        </p:nvSpPr>
        <p:spPr>
          <a:xfrm>
            <a:off x="70725" y="837925"/>
            <a:ext cx="8979600" cy="4162500"/>
          </a:xfrm>
          <a:prstGeom prst="rect">
            <a:avLst/>
          </a:prstGeom>
        </p:spPr>
        <p:txBody>
          <a:bodyPr anchorCtr="0" anchor="t" bIns="91425" lIns="91425" spcFirstLastPara="1" rIns="91425" wrap="square" tIns="91425">
            <a:noAutofit/>
          </a:bodyPr>
          <a:lstStyle/>
          <a:p>
            <a:pPr indent="-228600" lvl="0" marL="228600" rtl="0" algn="just">
              <a:lnSpc>
                <a:spcPct val="115000"/>
              </a:lnSpc>
              <a:spcBef>
                <a:spcPts val="0"/>
              </a:spcBef>
              <a:spcAft>
                <a:spcPts val="0"/>
              </a:spcAft>
              <a:buNone/>
            </a:pPr>
            <a:r>
              <a:rPr lang="en" sz="1600">
                <a:solidFill>
                  <a:srgbClr val="000000"/>
                </a:solidFill>
                <a:latin typeface="Roboto"/>
                <a:ea typeface="Roboto"/>
                <a:cs typeface="Roboto"/>
                <a:sym typeface="Roboto"/>
              </a:rPr>
              <a:t>3.Modelling, Simulation Methods for Intelligent Transportation Systems:</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Presents an overview of traffic flow modelling at the microscopic and macroscopic levels • Review of current traffic simulation software, as well as several methods for managing and controlling the various transportation systems. </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Examines the field of traffic flow theory and the concept of macroscopic vs. microscopic ways of modelling transportation systems </a:t>
            </a:r>
            <a:endParaRPr sz="1600">
              <a:solidFill>
                <a:srgbClr val="000000"/>
              </a:solidFill>
              <a:latin typeface="Roboto"/>
              <a:ea typeface="Roboto"/>
              <a:cs typeface="Roboto"/>
              <a:sym typeface="Roboto"/>
            </a:endParaRPr>
          </a:p>
          <a:p>
            <a:pPr indent="-228600" lvl="0" marL="228600" rtl="0" algn="just">
              <a:lnSpc>
                <a:spcPct val="115000"/>
              </a:lnSpc>
              <a:spcBef>
                <a:spcPts val="0"/>
              </a:spcBef>
              <a:spcAft>
                <a:spcPts val="0"/>
              </a:spcAft>
              <a:buNone/>
            </a:pPr>
            <a:r>
              <a:rPr lang="en" sz="1600">
                <a:solidFill>
                  <a:srgbClr val="000000"/>
                </a:solidFill>
                <a:latin typeface="Roboto"/>
                <a:ea typeface="Roboto"/>
                <a:cs typeface="Roboto"/>
                <a:sym typeface="Roboto"/>
              </a:rPr>
              <a:t>4.Short-term traffic forecasting: Where we are and where we’re going:</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Literature review of the last decade(2001 to 2012) </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Findings support research interest towards:</a:t>
            </a:r>
            <a:endParaRPr sz="1600">
              <a:solidFill>
                <a:srgbClr val="000000"/>
              </a:solidFill>
              <a:latin typeface="Roboto"/>
              <a:ea typeface="Roboto"/>
              <a:cs typeface="Roboto"/>
              <a:sym typeface="Roboto"/>
            </a:endParaRPr>
          </a:p>
          <a:p>
            <a:pPr indent="-330200" lvl="1" marL="9144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Responsive forecasting(capture situation as accurate as possible) schemes for non-recurrent conditions (unlikely to happen again).</a:t>
            </a:r>
            <a:endParaRPr sz="1600">
              <a:solidFill>
                <a:srgbClr val="000000"/>
              </a:solidFill>
              <a:latin typeface="Roboto"/>
              <a:ea typeface="Roboto"/>
              <a:cs typeface="Roboto"/>
              <a:sym typeface="Roboto"/>
            </a:endParaRPr>
          </a:p>
          <a:p>
            <a:pPr indent="-330200" lvl="1" marL="9144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Developing prediction systems with increased algorithmic complexity ◦ attempting to understand data coming from novel technologies and fuse multi-source traffic data to improve predictions. </a:t>
            </a:r>
            <a:endParaRPr sz="1600">
              <a:solidFill>
                <a:srgbClr val="000000"/>
              </a:solidFill>
              <a:latin typeface="Roboto"/>
              <a:ea typeface="Roboto"/>
              <a:cs typeface="Roboto"/>
              <a:sym typeface="Roboto"/>
            </a:endParaRPr>
          </a:p>
          <a:p>
            <a:pPr indent="-330200" lvl="1" marL="9144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The applicability of AI methodologies to the short-term traffic prediction problem.</a:t>
            </a:r>
            <a:endParaRPr sz="16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57350" y="70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 (cont ...)</a:t>
            </a:r>
            <a:endParaRPr/>
          </a:p>
        </p:txBody>
      </p:sp>
      <p:sp>
        <p:nvSpPr>
          <p:cNvPr id="91" name="Google Shape;91;p17"/>
          <p:cNvSpPr txBox="1"/>
          <p:nvPr>
            <p:ph idx="1" type="body"/>
          </p:nvPr>
        </p:nvSpPr>
        <p:spPr>
          <a:xfrm>
            <a:off x="57350" y="920400"/>
            <a:ext cx="8912700" cy="3999600"/>
          </a:xfrm>
          <a:prstGeom prst="rect">
            <a:avLst/>
          </a:prstGeom>
        </p:spPr>
        <p:txBody>
          <a:bodyPr anchorCtr="0" anchor="t" bIns="91425" lIns="91425" spcFirstLastPara="1" rIns="91425" wrap="square" tIns="91425">
            <a:noAutofit/>
          </a:bodyPr>
          <a:lstStyle/>
          <a:p>
            <a:pPr indent="-228600" lvl="0" marL="228600" rtl="0" algn="just">
              <a:lnSpc>
                <a:spcPct val="115000"/>
              </a:lnSpc>
              <a:spcBef>
                <a:spcPts val="0"/>
              </a:spcBef>
              <a:spcAft>
                <a:spcPts val="0"/>
              </a:spcAft>
              <a:buNone/>
            </a:pPr>
            <a:r>
              <a:rPr lang="en" sz="1600">
                <a:solidFill>
                  <a:srgbClr val="000000"/>
                </a:solidFill>
              </a:rPr>
              <a:t>5.Speed and acceleration distributions at a traffic signal analyzed from microscopic real and simulated data:</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Modeling realistic driving behavior, determining the traffic signal performance, assessing the effect of different control strategies, estimating traffic emissions. </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This paper presents a method to collect real vehicle trajectories near traffic signals dataset using image processing techniques. </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Measure individual vehicles speeds and accelerations at a microscopic level </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 Phases: </a:t>
            </a:r>
            <a:endParaRPr sz="1600">
              <a:solidFill>
                <a:srgbClr val="000000"/>
              </a:solidFill>
            </a:endParaRPr>
          </a:p>
          <a:p>
            <a:pPr indent="-330200" lvl="1" marL="914400" rtl="0" algn="just">
              <a:lnSpc>
                <a:spcPct val="115000"/>
              </a:lnSpc>
              <a:spcBef>
                <a:spcPts val="0"/>
              </a:spcBef>
              <a:spcAft>
                <a:spcPts val="0"/>
              </a:spcAft>
              <a:buClr>
                <a:srgbClr val="000000"/>
              </a:buClr>
              <a:buSzPts val="1600"/>
              <a:buChar char="○"/>
            </a:pPr>
            <a:r>
              <a:rPr lang="en" sz="1600">
                <a:solidFill>
                  <a:srgbClr val="000000"/>
                </a:solidFill>
              </a:rPr>
              <a:t>Data requirements and choice of the study area : Rotterdam, the Netherlands </a:t>
            </a:r>
            <a:endParaRPr sz="1600">
              <a:solidFill>
                <a:srgbClr val="000000"/>
              </a:solidFill>
            </a:endParaRPr>
          </a:p>
          <a:p>
            <a:pPr indent="-330200" lvl="1" marL="914400" rtl="0" algn="just">
              <a:lnSpc>
                <a:spcPct val="115000"/>
              </a:lnSpc>
              <a:spcBef>
                <a:spcPts val="0"/>
              </a:spcBef>
              <a:spcAft>
                <a:spcPts val="0"/>
              </a:spcAft>
              <a:buClr>
                <a:srgbClr val="000000"/>
              </a:buClr>
              <a:buSzPts val="1600"/>
              <a:buChar char="○"/>
            </a:pPr>
            <a:r>
              <a:rPr lang="en" sz="1600">
                <a:solidFill>
                  <a:srgbClr val="000000"/>
                </a:solidFill>
              </a:rPr>
              <a:t>Data conversion process : To detect automatically vehicles as moving objects image processing technique implemented in matlab is used.</a:t>
            </a:r>
            <a:endParaRPr sz="1600">
              <a:solidFill>
                <a:srgbClr val="000000"/>
              </a:solidFill>
            </a:endParaRPr>
          </a:p>
          <a:p>
            <a:pPr indent="-330200" lvl="1" marL="914400" rtl="0" algn="just">
              <a:lnSpc>
                <a:spcPct val="115000"/>
              </a:lnSpc>
              <a:spcBef>
                <a:spcPts val="0"/>
              </a:spcBef>
              <a:spcAft>
                <a:spcPts val="0"/>
              </a:spcAft>
              <a:buClr>
                <a:srgbClr val="000000"/>
              </a:buClr>
              <a:buSzPts val="1600"/>
              <a:buChar char="○"/>
            </a:pPr>
            <a:r>
              <a:rPr lang="en" sz="1600">
                <a:solidFill>
                  <a:srgbClr val="000000"/>
                </a:solidFill>
              </a:rPr>
              <a:t>Data cleaning : cleaning the errors when detecting moving vehicle.</a:t>
            </a:r>
            <a:endParaRPr sz="1600">
              <a:solidFill>
                <a:srgbClr val="000000"/>
              </a:solidFill>
            </a:endParaRPr>
          </a:p>
          <a:p>
            <a:pPr indent="-330200" lvl="1" marL="914400" rtl="0" algn="just">
              <a:lnSpc>
                <a:spcPct val="115000"/>
              </a:lnSpc>
              <a:spcBef>
                <a:spcPts val="0"/>
              </a:spcBef>
              <a:spcAft>
                <a:spcPts val="0"/>
              </a:spcAft>
              <a:buClr>
                <a:srgbClr val="000000"/>
              </a:buClr>
              <a:buSzPts val="1600"/>
              <a:buChar char="○"/>
            </a:pPr>
            <a:r>
              <a:rPr lang="en" sz="1600">
                <a:solidFill>
                  <a:srgbClr val="000000"/>
                </a:solidFill>
              </a:rPr>
              <a:t>Simulation : using AIMSUN and VISSIM</a:t>
            </a:r>
            <a:endParaRPr sz="1600">
              <a:solidFill>
                <a:srgbClr val="000000"/>
              </a:solidFill>
            </a:endParaRPr>
          </a:p>
          <a:p>
            <a:pPr indent="0" lvl="0" marL="0" rtl="0" algn="just">
              <a:lnSpc>
                <a:spcPct val="115000"/>
              </a:lnSpc>
              <a:spcBef>
                <a:spcPts val="0"/>
              </a:spcBef>
              <a:spcAft>
                <a:spcPts val="0"/>
              </a:spcAft>
              <a:buNone/>
            </a:pPr>
            <a:r>
              <a:t/>
            </a:r>
            <a:endParaRPr sz="1600">
              <a:solidFill>
                <a:srgbClr val="000000"/>
              </a:solidFill>
            </a:endParaRPr>
          </a:p>
          <a:p>
            <a:pPr indent="-228600" lvl="0" marL="228600" rtl="0" algn="just">
              <a:lnSpc>
                <a:spcPct val="115000"/>
              </a:lnSpc>
              <a:spcBef>
                <a:spcPts val="0"/>
              </a:spcBef>
              <a:spcAft>
                <a:spcPts val="0"/>
              </a:spcAft>
              <a:buNone/>
            </a:pPr>
            <a:r>
              <a:t/>
            </a:r>
            <a:endParaRPr sz="1600">
              <a:solidFill>
                <a:srgbClr val="000000"/>
              </a:solidFill>
            </a:endParaRPr>
          </a:p>
          <a:p>
            <a:pPr indent="0" lvl="0" marL="0" rtl="0" algn="l">
              <a:spcBef>
                <a:spcPts val="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57325" y="835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 (cont ...)</a:t>
            </a:r>
            <a:endParaRPr/>
          </a:p>
          <a:p>
            <a:pPr indent="0" lvl="0" marL="0" rtl="0" algn="l">
              <a:spcBef>
                <a:spcPts val="0"/>
              </a:spcBef>
              <a:spcAft>
                <a:spcPts val="0"/>
              </a:spcAft>
              <a:buNone/>
            </a:pPr>
            <a:r>
              <a:t/>
            </a:r>
            <a:endParaRPr/>
          </a:p>
        </p:txBody>
      </p:sp>
      <p:sp>
        <p:nvSpPr>
          <p:cNvPr id="97" name="Google Shape;97;p18"/>
          <p:cNvSpPr txBox="1"/>
          <p:nvPr>
            <p:ph idx="1" type="body"/>
          </p:nvPr>
        </p:nvSpPr>
        <p:spPr>
          <a:xfrm>
            <a:off x="0" y="790925"/>
            <a:ext cx="8952900" cy="4093500"/>
          </a:xfrm>
          <a:prstGeom prst="rect">
            <a:avLst/>
          </a:prstGeom>
        </p:spPr>
        <p:txBody>
          <a:bodyPr anchorCtr="0" anchor="t" bIns="91425" lIns="91425" spcFirstLastPara="1" rIns="91425" wrap="square" tIns="91425">
            <a:noAutofit/>
          </a:bodyPr>
          <a:lstStyle/>
          <a:p>
            <a:pPr indent="-228600" lvl="0" marL="228600" rtl="0" algn="just">
              <a:lnSpc>
                <a:spcPct val="115000"/>
              </a:lnSpc>
              <a:spcBef>
                <a:spcPts val="0"/>
              </a:spcBef>
              <a:spcAft>
                <a:spcPts val="0"/>
              </a:spcAft>
              <a:buNone/>
            </a:pPr>
            <a:r>
              <a:rPr lang="en" sz="1600">
                <a:solidFill>
                  <a:srgbClr val="000000"/>
                </a:solidFill>
                <a:latin typeface="Roboto"/>
                <a:ea typeface="Roboto"/>
                <a:cs typeface="Roboto"/>
                <a:sym typeface="Roboto"/>
              </a:rPr>
              <a:t>6.Traffic Simulation:Case for guidelines:</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Examine how existing guidelines are known and how much they are used in traffic simulation.</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The availability of guidelines was found to vary strongly from country to country.Eight countries have some guidance.(UK , US, Australia, Germany, Canada, New Zealand, Netherland, Japan).</a:t>
            </a:r>
            <a:endParaRPr sz="1600">
              <a:solidFill>
                <a:srgbClr val="000000"/>
              </a:solidFill>
              <a:latin typeface="Roboto"/>
              <a:ea typeface="Roboto"/>
              <a:cs typeface="Roboto"/>
              <a:sym typeface="Roboto"/>
            </a:endParaRPr>
          </a:p>
          <a:p>
            <a:pPr indent="-330200" lvl="0" marL="4572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Discuss various issues to simulate traffic and some of them are as follows: </a:t>
            </a:r>
            <a:endParaRPr sz="1600">
              <a:solidFill>
                <a:srgbClr val="000000"/>
              </a:solidFill>
              <a:latin typeface="Roboto"/>
              <a:ea typeface="Roboto"/>
              <a:cs typeface="Roboto"/>
              <a:sym typeface="Roboto"/>
            </a:endParaRPr>
          </a:p>
          <a:p>
            <a:pPr indent="-330200" lvl="1" marL="9144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How to structure and manage a simulation project. </a:t>
            </a:r>
            <a:endParaRPr sz="1600">
              <a:solidFill>
                <a:srgbClr val="000000"/>
              </a:solidFill>
              <a:latin typeface="Roboto"/>
              <a:ea typeface="Roboto"/>
              <a:cs typeface="Roboto"/>
              <a:sym typeface="Roboto"/>
            </a:endParaRPr>
          </a:p>
          <a:p>
            <a:pPr indent="-330200" lvl="1" marL="9144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How to handle model ‘warm up’/run duration/’cooling off’ period: </a:t>
            </a:r>
            <a:endParaRPr sz="1600">
              <a:solidFill>
                <a:srgbClr val="000000"/>
              </a:solidFill>
              <a:latin typeface="Roboto"/>
              <a:ea typeface="Roboto"/>
              <a:cs typeface="Roboto"/>
              <a:sym typeface="Roboto"/>
            </a:endParaRPr>
          </a:p>
          <a:p>
            <a:pPr indent="-330200" lvl="2" marL="13716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 Warmup - time taken by initial empty network to fill with vehicles. </a:t>
            </a:r>
            <a:endParaRPr sz="1600">
              <a:solidFill>
                <a:srgbClr val="000000"/>
              </a:solidFill>
              <a:latin typeface="Roboto"/>
              <a:ea typeface="Roboto"/>
              <a:cs typeface="Roboto"/>
              <a:sym typeface="Roboto"/>
            </a:endParaRPr>
          </a:p>
          <a:p>
            <a:pPr indent="-330200" lvl="2" marL="13716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Run duration - time taken for actual simulation </a:t>
            </a:r>
            <a:endParaRPr sz="1600">
              <a:solidFill>
                <a:srgbClr val="000000"/>
              </a:solidFill>
              <a:latin typeface="Roboto"/>
              <a:ea typeface="Roboto"/>
              <a:cs typeface="Roboto"/>
              <a:sym typeface="Roboto"/>
            </a:endParaRPr>
          </a:p>
          <a:p>
            <a:pPr indent="-330200" lvl="2" marL="13716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Cooling off - time taken by network filled with vehicle to empty </a:t>
            </a:r>
            <a:endParaRPr sz="1600">
              <a:solidFill>
                <a:srgbClr val="000000"/>
              </a:solidFill>
              <a:latin typeface="Roboto"/>
              <a:ea typeface="Roboto"/>
              <a:cs typeface="Roboto"/>
              <a:sym typeface="Roboto"/>
            </a:endParaRPr>
          </a:p>
          <a:p>
            <a:pPr indent="-330200" lvl="1" marL="914400" rtl="0" algn="just">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Number of runs to perform: Since traffic is stochastic and random so multiple runs of the simulation program are needed to obtain reliable results, problem is to find how much runs needed to complete the simulation </a:t>
            </a:r>
            <a:endParaRPr sz="1600">
              <a:solidFill>
                <a:srgbClr val="000000"/>
              </a:solidFill>
              <a:latin typeface="Roboto"/>
              <a:ea typeface="Roboto"/>
              <a:cs typeface="Roboto"/>
              <a:sym typeface="Roboto"/>
            </a:endParaRPr>
          </a:p>
          <a:p>
            <a:pPr indent="0" lvl="0" marL="0" rtl="0" algn="l">
              <a:spcBef>
                <a:spcPts val="0"/>
              </a:spcBef>
              <a:spcAft>
                <a:spcPts val="1600"/>
              </a:spcAft>
              <a:buNone/>
            </a:pPr>
            <a:r>
              <a:t/>
            </a:r>
            <a:endParaRPr sz="16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Traffic is very serious issue in </a:t>
            </a:r>
            <a:r>
              <a:rPr lang="en">
                <a:latin typeface="Roboto"/>
                <a:ea typeface="Roboto"/>
                <a:cs typeface="Roboto"/>
                <a:sym typeface="Roboto"/>
              </a:rPr>
              <a:t>metropolitan</a:t>
            </a:r>
            <a:r>
              <a:rPr lang="en">
                <a:latin typeface="Roboto"/>
                <a:ea typeface="Roboto"/>
                <a:cs typeface="Roboto"/>
                <a:sym typeface="Roboto"/>
              </a:rPr>
              <a:t> cities around the globe.</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It is cost effective to analysis traffic before construction of any road or flyover. </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Traffic is random in nature to its very difficult to </a:t>
            </a:r>
            <a:r>
              <a:rPr lang="en">
                <a:latin typeface="Roboto"/>
                <a:ea typeface="Roboto"/>
                <a:cs typeface="Roboto"/>
                <a:sym typeface="Roboto"/>
              </a:rPr>
              <a:t>predict</a:t>
            </a:r>
            <a:r>
              <a:rPr lang="en">
                <a:latin typeface="Roboto"/>
                <a:ea typeface="Roboto"/>
                <a:cs typeface="Roboto"/>
                <a:sym typeface="Roboto"/>
              </a:rPr>
              <a:t> it.</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