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3BD8A-45E9-4F49-933B-D0733A0BD92D}" type="datetimeFigureOut">
              <a:rPr lang="en-IN" smtClean="0"/>
              <a:t>30/04/2018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F2DD6-F6CA-482B-9CF9-68F643BA9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27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3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2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4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68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46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19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9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12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E5D2E-1F93-4D04-8F48-23DAF903F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75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User Experience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ISE Presentation on Topic 3.1 Contextual Inquiry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1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SnakeLight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mid-1990s, Black &amp; Decker </a:t>
            </a:r>
            <a:r>
              <a:rPr lang="en-US" dirty="0" smtClean="0"/>
              <a:t>was considering </a:t>
            </a:r>
            <a:r>
              <a:rPr lang="en-US" dirty="0"/>
              <a:t>getting into handheld lighting </a:t>
            </a:r>
            <a:r>
              <a:rPr lang="en-US" dirty="0" smtClean="0"/>
              <a:t>devices.</a:t>
            </a:r>
          </a:p>
          <a:p>
            <a:r>
              <a:rPr lang="en-IN" dirty="0"/>
              <a:t>Over half </a:t>
            </a:r>
            <a:r>
              <a:rPr lang="en-IN" dirty="0" smtClean="0"/>
              <a:t>of </a:t>
            </a:r>
            <a:r>
              <a:rPr lang="en-US" dirty="0" smtClean="0"/>
              <a:t>the </a:t>
            </a:r>
            <a:r>
              <a:rPr lang="en-US" dirty="0"/>
              <a:t>people they observed during actual usage under car hoods, under </a:t>
            </a:r>
            <a:r>
              <a:rPr lang="en-US" dirty="0" smtClean="0"/>
              <a:t>kitchen sinks </a:t>
            </a:r>
            <a:r>
              <a:rPr lang="en-US" dirty="0"/>
              <a:t>and in closets and attics said that some kind of hands-free usage would </a:t>
            </a:r>
            <a:r>
              <a:rPr lang="en-US" dirty="0" smtClean="0"/>
              <a:t>be </a:t>
            </a:r>
            <a:r>
              <a:rPr lang="en-IN" dirty="0" smtClean="0"/>
              <a:t>desirable.</a:t>
            </a:r>
          </a:p>
          <a:p>
            <a:r>
              <a:rPr lang="en-US" dirty="0"/>
              <a:t>They made a flashlight that could be bent and formed and that can </a:t>
            </a:r>
            <a:r>
              <a:rPr lang="en-US" dirty="0" smtClean="0"/>
              <a:t>stand </a:t>
            </a:r>
            <a:r>
              <a:rPr lang="en-IN" dirty="0" smtClean="0"/>
              <a:t>up </a:t>
            </a:r>
            <a:r>
              <a:rPr lang="en-IN" dirty="0"/>
              <a:t>by itself.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9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System </a:t>
            </a:r>
            <a:r>
              <a:rPr lang="en-IN" dirty="0"/>
              <a:t>C</a:t>
            </a:r>
            <a:r>
              <a:rPr lang="en-IN" dirty="0" smtClean="0"/>
              <a:t>oncept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concept statement is a concise descriptive summary of the </a:t>
            </a:r>
            <a:r>
              <a:rPr lang="en-US" dirty="0" smtClean="0"/>
              <a:t>envisioned system </a:t>
            </a:r>
            <a:r>
              <a:rPr lang="en-US" dirty="0"/>
              <a:t>or product stating an initial system vision or </a:t>
            </a:r>
            <a:r>
              <a:rPr lang="en-US" dirty="0" smtClean="0"/>
              <a:t>mandate.</a:t>
            </a:r>
          </a:p>
          <a:p>
            <a:r>
              <a:rPr lang="en-US" dirty="0"/>
              <a:t>A system (or product) concept </a:t>
            </a:r>
            <a:r>
              <a:rPr lang="en-US" dirty="0" smtClean="0"/>
              <a:t>statement is </a:t>
            </a:r>
            <a:r>
              <a:rPr lang="en-US" dirty="0"/>
              <a:t>where it all starts, even before contextual inquiry</a:t>
            </a:r>
            <a:r>
              <a:rPr lang="en-US" dirty="0" smtClean="0"/>
              <a:t>.</a:t>
            </a:r>
          </a:p>
          <a:p>
            <a:r>
              <a:rPr lang="en-US" dirty="0"/>
              <a:t>Before </a:t>
            </a:r>
            <a:r>
              <a:rPr lang="en-US" dirty="0" smtClean="0"/>
              <a:t>a UX team </a:t>
            </a:r>
            <a:r>
              <a:rPr lang="en-US" dirty="0"/>
              <a:t>can conduct contextual </a:t>
            </a:r>
            <a:r>
              <a:rPr lang="en-US" dirty="0" smtClean="0"/>
              <a:t>inquiry, which </a:t>
            </a:r>
            <a:r>
              <a:rPr lang="en-US" dirty="0"/>
              <a:t>will lead to requirements and design for the envisioned system, there </a:t>
            </a:r>
            <a:r>
              <a:rPr lang="en-US" dirty="0" smtClean="0"/>
              <a:t>has to </a:t>
            </a:r>
            <a:r>
              <a:rPr lang="en-US" dirty="0"/>
              <a:t>be a system </a:t>
            </a:r>
            <a:r>
              <a:rPr lang="en-US" dirty="0" smtClean="0"/>
              <a:t>concept.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8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System </a:t>
            </a:r>
            <a:r>
              <a:rPr lang="en-IN" dirty="0"/>
              <a:t>C</a:t>
            </a:r>
            <a:r>
              <a:rPr lang="en-IN" dirty="0" smtClean="0"/>
              <a:t>oncept </a:t>
            </a:r>
            <a:r>
              <a:rPr lang="en-IN" dirty="0"/>
              <a:t>S</a:t>
            </a:r>
            <a:r>
              <a:rPr lang="en-IN" dirty="0" smtClean="0"/>
              <a:t>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system concept statement is typically 100 to 150 words in length.</a:t>
            </a:r>
          </a:p>
          <a:p>
            <a:r>
              <a:rPr lang="en-US" dirty="0" smtClean="0"/>
              <a:t>It </a:t>
            </a:r>
            <a:r>
              <a:rPr lang="en-US" dirty="0"/>
              <a:t>is a mission statement for a system to explain the system to outsiders and to help </a:t>
            </a:r>
            <a:r>
              <a:rPr lang="en-US" dirty="0" smtClean="0"/>
              <a:t>set focus </a:t>
            </a:r>
            <a:r>
              <a:rPr lang="en-US" dirty="0"/>
              <a:t>and scope for system development internally.</a:t>
            </a:r>
          </a:p>
          <a:p>
            <a:r>
              <a:rPr lang="en-US" dirty="0" smtClean="0"/>
              <a:t>The </a:t>
            </a:r>
            <a:r>
              <a:rPr lang="en-US" dirty="0"/>
              <a:t>amount of attention given per word is high. A system concept statement is not </a:t>
            </a:r>
            <a:r>
              <a:rPr lang="en-US" dirty="0" smtClean="0"/>
              <a:t>just written</a:t>
            </a:r>
            <a:r>
              <a:rPr lang="en-US" dirty="0"/>
              <a:t>; it is iterated and refined to make it as clear and specific as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ATVM.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1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effective system concept statement answers at least the </a:t>
            </a:r>
            <a:r>
              <a:rPr lang="en-US" dirty="0" smtClean="0"/>
              <a:t>following </a:t>
            </a:r>
            <a:r>
              <a:rPr lang="en-IN" dirty="0" smtClean="0"/>
              <a:t>questions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system name</a:t>
            </a:r>
            <a:r>
              <a:rPr lang="en-US" dirty="0" smtClean="0"/>
              <a:t>?</a:t>
            </a:r>
          </a:p>
          <a:p>
            <a:r>
              <a:rPr lang="en-US" dirty="0"/>
              <a:t>Who are the system users</a:t>
            </a:r>
            <a:r>
              <a:rPr lang="en-US" dirty="0" smtClean="0"/>
              <a:t>?</a:t>
            </a:r>
          </a:p>
          <a:p>
            <a:r>
              <a:rPr lang="en-US" dirty="0"/>
              <a:t>What will the system do</a:t>
            </a:r>
            <a:r>
              <a:rPr lang="en-US" dirty="0" smtClean="0"/>
              <a:t>?</a:t>
            </a:r>
          </a:p>
          <a:p>
            <a:r>
              <a:rPr lang="en-US" dirty="0"/>
              <a:t>What problem(s) will the system solve</a:t>
            </a:r>
            <a:r>
              <a:rPr lang="en-US" dirty="0" smtClean="0"/>
              <a:t>? (</a:t>
            </a:r>
            <a:r>
              <a:rPr lang="en-IN" dirty="0" smtClean="0"/>
              <a:t>Business objectives)</a:t>
            </a:r>
          </a:p>
          <a:p>
            <a:r>
              <a:rPr lang="en-IN" dirty="0" smtClean="0"/>
              <a:t>What </a:t>
            </a:r>
            <a:r>
              <a:rPr lang="en-US" dirty="0" smtClean="0"/>
              <a:t>experience </a:t>
            </a:r>
            <a:r>
              <a:rPr lang="en-US" dirty="0"/>
              <a:t>will the system provide to the user</a:t>
            </a:r>
            <a:r>
              <a:rPr lang="en-US" dirty="0" smtClean="0"/>
              <a:t>? (</a:t>
            </a:r>
            <a:r>
              <a:rPr lang="en-IN" dirty="0" smtClean="0"/>
              <a:t>Especially </a:t>
            </a:r>
            <a:r>
              <a:rPr lang="en-IN" dirty="0"/>
              <a:t>important </a:t>
            </a:r>
            <a:r>
              <a:rPr lang="en-IN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a commercial </a:t>
            </a:r>
            <a:r>
              <a:rPr lang="en-US" dirty="0" smtClean="0"/>
              <a:t>product)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6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Work </a:t>
            </a:r>
            <a:r>
              <a:rPr lang="en-US" dirty="0"/>
              <a:t>A</a:t>
            </a:r>
            <a:r>
              <a:rPr lang="en-US" dirty="0" smtClean="0"/>
              <a:t>ctivity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G</a:t>
            </a:r>
            <a:r>
              <a:rPr lang="en-US" dirty="0" smtClean="0"/>
              <a:t>athering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Tasks involved in </a:t>
            </a:r>
            <a:r>
              <a:rPr lang="en-US" dirty="0"/>
              <a:t>user work activity data </a:t>
            </a:r>
            <a:r>
              <a:rPr lang="en-US" dirty="0" smtClean="0"/>
              <a:t>gathering: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prepare and conduct field visits to the customer/user work environment, where </a:t>
            </a:r>
            <a:r>
              <a:rPr lang="en-US" dirty="0" smtClean="0"/>
              <a:t>the system </a:t>
            </a:r>
            <a:r>
              <a:rPr lang="en-US" dirty="0"/>
              <a:t>being designed will be </a:t>
            </a:r>
            <a:r>
              <a:rPr lang="en-US" dirty="0" smtClean="0"/>
              <a:t>used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observe and interview users while they </a:t>
            </a:r>
            <a:r>
              <a:rPr lang="en-US" dirty="0" smtClean="0"/>
              <a:t>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inquire into the structure of the users’ own work </a:t>
            </a:r>
            <a:r>
              <a:rPr lang="en-US" dirty="0" smtClean="0"/>
              <a:t>practice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learn about how people do the work your system is to be designed to </a:t>
            </a:r>
            <a:r>
              <a:rPr lang="en-US" dirty="0" smtClean="0"/>
              <a:t>support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take </a:t>
            </a:r>
            <a:r>
              <a:rPr lang="en-US" dirty="0" smtClean="0"/>
              <a:t>detailed </a:t>
            </a:r>
            <a:r>
              <a:rPr lang="en-US" dirty="0"/>
              <a:t>notes, raw user work activity data, on the observations </a:t>
            </a:r>
            <a:r>
              <a:rPr lang="en-US" dirty="0" smtClean="0"/>
              <a:t>and </a:t>
            </a:r>
            <a:r>
              <a:rPr lang="en-IN" dirty="0" smtClean="0"/>
              <a:t>interviews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5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the Visit: Preparation for the </a:t>
            </a:r>
            <a:r>
              <a:rPr lang="en-US" dirty="0" smtClean="0"/>
              <a:t>Domain-Complex </a:t>
            </a:r>
            <a:r>
              <a:rPr lang="en-IN" dirty="0" smtClean="0"/>
              <a:t>System </a:t>
            </a:r>
            <a:r>
              <a:rPr lang="en-IN" dirty="0"/>
              <a:t>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Doing </a:t>
            </a:r>
            <a:r>
              <a:rPr lang="en-US" dirty="0"/>
              <a:t>upfront planning, including </a:t>
            </a:r>
            <a:r>
              <a:rPr lang="en-US" dirty="0" smtClean="0"/>
              <a:t>addressing issues </a:t>
            </a:r>
            <a:r>
              <a:rPr lang="en-US" dirty="0"/>
              <a:t>such as these about the </a:t>
            </a:r>
            <a:r>
              <a:rPr lang="en-US" dirty="0" smtClean="0"/>
              <a:t>customer: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Customer’s </a:t>
            </a:r>
            <a:r>
              <a:rPr lang="en-IN" dirty="0"/>
              <a:t>organizational </a:t>
            </a:r>
            <a:r>
              <a:rPr lang="en-IN" dirty="0" smtClean="0"/>
              <a:t>policies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Vocabulary </a:t>
            </a:r>
            <a:r>
              <a:rPr lang="en-IN" dirty="0"/>
              <a:t>and technical </a:t>
            </a:r>
            <a:r>
              <a:rPr lang="en-IN" dirty="0" smtClean="0"/>
              <a:t>terms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Competition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Differences </a:t>
            </a:r>
            <a:r>
              <a:rPr lang="en-IN" dirty="0"/>
              <a:t>in </a:t>
            </a:r>
            <a:r>
              <a:rPr lang="en-IN" dirty="0" smtClean="0"/>
              <a:t>perspectives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Investigate the current </a:t>
            </a:r>
            <a:r>
              <a:rPr lang="en-IN" dirty="0" smtClean="0"/>
              <a:t>system</a:t>
            </a:r>
          </a:p>
          <a:p>
            <a:r>
              <a:rPr lang="en-IN" dirty="0"/>
              <a:t>Learn about the </a:t>
            </a:r>
            <a:r>
              <a:rPr lang="en-IN" dirty="0" smtClean="0"/>
              <a:t>domain: Working with SMEs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93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</a:t>
            </a:r>
            <a:r>
              <a:rPr lang="en-IN" dirty="0" smtClean="0"/>
              <a:t>about </a:t>
            </a:r>
            <a:r>
              <a:rPr lang="en-IN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</a:t>
            </a:r>
            <a:r>
              <a:rPr lang="en-IN" dirty="0"/>
              <a:t>many </a:t>
            </a:r>
            <a:r>
              <a:rPr lang="en-IN" dirty="0" smtClean="0"/>
              <a:t>people</a:t>
            </a:r>
          </a:p>
          <a:p>
            <a:r>
              <a:rPr lang="en-US" dirty="0" smtClean="0"/>
              <a:t>Who </a:t>
            </a:r>
            <a:r>
              <a:rPr lang="en-US" dirty="0"/>
              <a:t>should go on each </a:t>
            </a:r>
            <a:r>
              <a:rPr lang="en-US" dirty="0" smtClean="0"/>
              <a:t>different visit</a:t>
            </a:r>
          </a:p>
          <a:p>
            <a:r>
              <a:rPr lang="en-US" dirty="0" smtClean="0"/>
              <a:t>Limits </a:t>
            </a:r>
            <a:r>
              <a:rPr lang="en-US" dirty="0"/>
              <a:t>on the number of visits and number </a:t>
            </a:r>
            <a:r>
              <a:rPr lang="en-US" dirty="0" smtClean="0"/>
              <a:t>of </a:t>
            </a:r>
            <a:r>
              <a:rPr lang="en-US" dirty="0"/>
              <a:t>team </a:t>
            </a:r>
            <a:r>
              <a:rPr lang="en-US" dirty="0" smtClean="0"/>
              <a:t>members</a:t>
            </a:r>
          </a:p>
          <a:p>
            <a:r>
              <a:rPr lang="en-IN" dirty="0" smtClean="0"/>
              <a:t>Planning and assigning tasks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5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Lining up the right customer and user people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and contact appropriate users or customer management and </a:t>
            </a:r>
            <a:r>
              <a:rPr lang="en-US" dirty="0" smtClean="0"/>
              <a:t>administrative </a:t>
            </a:r>
            <a:r>
              <a:rPr lang="en-IN" dirty="0" smtClean="0"/>
              <a:t>people</a:t>
            </a:r>
          </a:p>
          <a:p>
            <a:r>
              <a:rPr lang="en-US" dirty="0" smtClean="0"/>
              <a:t>Explain </a:t>
            </a:r>
            <a:r>
              <a:rPr lang="en-US" dirty="0"/>
              <a:t>the purpose of the </a:t>
            </a:r>
            <a:r>
              <a:rPr lang="en-US" dirty="0" smtClean="0"/>
              <a:t>visit</a:t>
            </a:r>
          </a:p>
          <a:p>
            <a:r>
              <a:rPr lang="en-IN" dirty="0" smtClean="0"/>
              <a:t>Build trust</a:t>
            </a:r>
          </a:p>
          <a:p>
            <a:r>
              <a:rPr lang="en-IN" dirty="0"/>
              <a:t>D</a:t>
            </a:r>
            <a:r>
              <a:rPr lang="en-IN" dirty="0" smtClean="0"/>
              <a:t>iscuss timing</a:t>
            </a:r>
          </a:p>
          <a:p>
            <a:r>
              <a:rPr lang="en-IN" dirty="0" smtClean="0"/>
              <a:t>Set scope of the system to be developed</a:t>
            </a:r>
          </a:p>
          <a:p>
            <a:r>
              <a:rPr lang="en-US" dirty="0" smtClean="0"/>
              <a:t>Negotiate </a:t>
            </a:r>
            <a:r>
              <a:rPr lang="en-US" dirty="0"/>
              <a:t>various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Contact </a:t>
            </a:r>
            <a:r>
              <a:rPr lang="en-US" dirty="0"/>
              <a:t>appropriate people to meet, </a:t>
            </a:r>
            <a:r>
              <a:rPr lang="en-US" dirty="0" smtClean="0"/>
              <a:t>observe </a:t>
            </a:r>
            <a:r>
              <a:rPr lang="en-US" dirty="0"/>
              <a:t>and interview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1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access to “key” people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</a:t>
            </a:r>
            <a:r>
              <a:rPr lang="en-US" dirty="0"/>
              <a:t>of the system in question are scarce and generally unavailable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Establish </a:t>
            </a:r>
            <a:r>
              <a:rPr lang="en-US" dirty="0"/>
              <a:t>the necessity for gathering requirements that will work </a:t>
            </a:r>
            <a:r>
              <a:rPr lang="en-US" dirty="0" smtClean="0"/>
              <a:t>and the </a:t>
            </a:r>
            <a:r>
              <a:rPr lang="en-US" dirty="0"/>
              <a:t>necessity for firmly basing requirements on an understanding of </a:t>
            </a:r>
            <a:r>
              <a:rPr lang="en-US" dirty="0" smtClean="0"/>
              <a:t>existing </a:t>
            </a:r>
            <a:r>
              <a:rPr lang="en-IN" dirty="0" smtClean="0"/>
              <a:t>work </a:t>
            </a:r>
            <a:r>
              <a:rPr lang="en-IN" dirty="0"/>
              <a:t>activities</a:t>
            </a:r>
            <a:r>
              <a:rPr lang="en-IN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xplain </a:t>
            </a:r>
            <a:r>
              <a:rPr lang="en-US" dirty="0"/>
              <a:t>how this extra work </a:t>
            </a:r>
            <a:r>
              <a:rPr lang="en-US" dirty="0" smtClean="0"/>
              <a:t>will </a:t>
            </a:r>
            <a:r>
              <a:rPr lang="en-US" dirty="0"/>
              <a:t>reduce </a:t>
            </a:r>
            <a:r>
              <a:rPr lang="en-US" dirty="0" smtClean="0"/>
              <a:t>long-term costs </a:t>
            </a:r>
            <a:r>
              <a:rPr lang="en-US" dirty="0"/>
              <a:t>of reworking everything if analysts do not get the </a:t>
            </a:r>
            <a:r>
              <a:rPr lang="en-US" dirty="0" smtClean="0"/>
              <a:t>right requirements.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60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Wheel Lifecycle Template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2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95" y="1331025"/>
            <a:ext cx="6853810" cy="47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Contextual Inquiry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begins with understanding user work and </a:t>
            </a:r>
            <a:r>
              <a:rPr lang="en-US" dirty="0" smtClean="0"/>
              <a:t>needs.</a:t>
            </a:r>
          </a:p>
          <a:p>
            <a:r>
              <a:rPr lang="en-US" dirty="0"/>
              <a:t>To understand the users’ activities in the context </a:t>
            </a:r>
            <a:r>
              <a:rPr lang="en-US" dirty="0" smtClean="0"/>
              <a:t>of </a:t>
            </a:r>
            <a:r>
              <a:rPr lang="en-US" dirty="0"/>
              <a:t>their current work practice (or play practice), using any currently existing </a:t>
            </a:r>
            <a:r>
              <a:rPr lang="en-US" dirty="0" smtClean="0"/>
              <a:t>system or </a:t>
            </a:r>
            <a:r>
              <a:rPr lang="en-US" dirty="0"/>
              <a:t>product, we do contextual </a:t>
            </a:r>
            <a:r>
              <a:rPr lang="en-US" dirty="0" smtClean="0"/>
              <a:t>inquiry.</a:t>
            </a:r>
          </a:p>
          <a:p>
            <a:r>
              <a:rPr lang="en-IN" dirty="0" smtClean="0"/>
              <a:t>Work: </a:t>
            </a:r>
            <a:r>
              <a:rPr lang="en-US" dirty="0"/>
              <a:t>Work is the set of </a:t>
            </a:r>
            <a:r>
              <a:rPr lang="en-US" dirty="0" smtClean="0"/>
              <a:t>activities </a:t>
            </a:r>
            <a:r>
              <a:rPr lang="en-IN" dirty="0" smtClean="0"/>
              <a:t>that </a:t>
            </a:r>
            <a:r>
              <a:rPr lang="en-IN" dirty="0"/>
              <a:t>people undertake </a:t>
            </a:r>
            <a:r>
              <a:rPr lang="en-IN" dirty="0" smtClean="0"/>
              <a:t>to accomplish </a:t>
            </a:r>
            <a:r>
              <a:rPr lang="en-IN" dirty="0"/>
              <a:t>goals. Some </a:t>
            </a:r>
            <a:r>
              <a:rPr lang="en-IN" dirty="0" smtClean="0"/>
              <a:t>of these </a:t>
            </a:r>
            <a:r>
              <a:rPr lang="en-IN" dirty="0"/>
              <a:t>activities </a:t>
            </a:r>
            <a:r>
              <a:rPr lang="en-IN" dirty="0" smtClean="0"/>
              <a:t>involve system </a:t>
            </a:r>
            <a:r>
              <a:rPr lang="en-IN" dirty="0"/>
              <a:t>or product usage</a:t>
            </a:r>
            <a:r>
              <a:rPr lang="en-IN" dirty="0" smtClean="0"/>
              <a:t>.</a:t>
            </a:r>
          </a:p>
          <a:p>
            <a:r>
              <a:rPr lang="en-IN" dirty="0"/>
              <a:t>Work </a:t>
            </a:r>
            <a:r>
              <a:rPr lang="en-IN" dirty="0" smtClean="0"/>
              <a:t>Domain: </a:t>
            </a:r>
            <a:r>
              <a:rPr lang="en-US" dirty="0"/>
              <a:t>The entire context of </a:t>
            </a:r>
            <a:r>
              <a:rPr lang="en-US" dirty="0" smtClean="0"/>
              <a:t>work and </a:t>
            </a:r>
            <a:r>
              <a:rPr lang="en-US" dirty="0"/>
              <a:t>work practice in </a:t>
            </a:r>
            <a:r>
              <a:rPr lang="en-US" dirty="0" smtClean="0"/>
              <a:t>the </a:t>
            </a:r>
            <a:r>
              <a:rPr lang="en-IN" dirty="0" smtClean="0"/>
              <a:t>target </a:t>
            </a:r>
            <a:r>
              <a:rPr lang="en-IN" dirty="0"/>
              <a:t>enterprise or </a:t>
            </a:r>
            <a:r>
              <a:rPr lang="en-IN" dirty="0" smtClean="0"/>
              <a:t>other target </a:t>
            </a:r>
            <a:r>
              <a:rPr lang="en-IN" dirty="0"/>
              <a:t>usage environment.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41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 rural part of USA, computer-based </a:t>
            </a:r>
            <a:r>
              <a:rPr lang="en-IN" dirty="0"/>
              <a:t>touchscreen voting </a:t>
            </a:r>
            <a:r>
              <a:rPr lang="en-IN" dirty="0" smtClean="0"/>
              <a:t>machines first-time were used for the first time.</a:t>
            </a:r>
          </a:p>
          <a:p>
            <a:r>
              <a:rPr lang="en-US" dirty="0"/>
              <a:t>One of the voters </a:t>
            </a:r>
            <a:r>
              <a:rPr lang="en-US" dirty="0" smtClean="0"/>
              <a:t>at the polling center was </a:t>
            </a:r>
            <a:r>
              <a:rPr lang="en-US" dirty="0"/>
              <a:t>an elderly woman with poor </a:t>
            </a:r>
            <a:r>
              <a:rPr lang="en-US" dirty="0" smtClean="0"/>
              <a:t>eyesight.</a:t>
            </a:r>
          </a:p>
          <a:p>
            <a:r>
              <a:rPr lang="en-US" dirty="0"/>
              <a:t>As she entered the voting booth, </a:t>
            </a:r>
            <a:r>
              <a:rPr lang="en-US" dirty="0" smtClean="0"/>
              <a:t>she was struggling </a:t>
            </a:r>
            <a:r>
              <a:rPr lang="en-US" dirty="0"/>
              <a:t>to </a:t>
            </a:r>
            <a:r>
              <a:rPr lang="en-US" dirty="0" smtClean="0"/>
              <a:t>read the words on the screen, </a:t>
            </a:r>
            <a:r>
              <a:rPr lang="en-US" dirty="0"/>
              <a:t>even though the font was reasonably large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She </a:t>
            </a:r>
            <a:r>
              <a:rPr lang="en-US" dirty="0"/>
              <a:t>had trouble distinguishing </a:t>
            </a:r>
            <a:r>
              <a:rPr lang="en-US" dirty="0" smtClean="0"/>
              <a:t>the colors </a:t>
            </a:r>
            <a:r>
              <a:rPr lang="en-US" dirty="0"/>
              <a:t>(the screen was in primary colors: red, green, and blue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But finally she managed to cast her vote.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7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 practice is </a:t>
            </a:r>
            <a:r>
              <a:rPr lang="en-IN" dirty="0" smtClean="0"/>
              <a:t>the pattern </a:t>
            </a:r>
            <a:r>
              <a:rPr lang="en-IN" dirty="0"/>
              <a:t>of </a:t>
            </a:r>
            <a:r>
              <a:rPr lang="en-IN" dirty="0" smtClean="0"/>
              <a:t>established actions</a:t>
            </a:r>
            <a:r>
              <a:rPr lang="en-IN" dirty="0"/>
              <a:t>, </a:t>
            </a:r>
            <a:r>
              <a:rPr lang="en-IN" dirty="0" smtClean="0"/>
              <a:t>approaches, routines</a:t>
            </a:r>
            <a:r>
              <a:rPr lang="en-IN" dirty="0"/>
              <a:t>, </a:t>
            </a:r>
            <a:r>
              <a:rPr lang="en-IN" dirty="0" smtClean="0"/>
              <a:t>conventions and procedures </a:t>
            </a:r>
            <a:r>
              <a:rPr lang="en-IN" dirty="0"/>
              <a:t>followed </a:t>
            </a:r>
            <a:r>
              <a:rPr lang="en-IN" dirty="0" smtClean="0"/>
              <a:t>and observed </a:t>
            </a:r>
            <a:r>
              <a:rPr lang="en-IN" dirty="0"/>
              <a:t>in the </a:t>
            </a:r>
            <a:r>
              <a:rPr lang="en-IN" dirty="0" smtClean="0"/>
              <a:t>customary performance </a:t>
            </a:r>
            <a:r>
              <a:rPr lang="en-IN" dirty="0"/>
              <a:t>of </a:t>
            </a:r>
            <a:r>
              <a:rPr lang="en-IN" dirty="0" smtClean="0"/>
              <a:t>a </a:t>
            </a:r>
            <a:r>
              <a:rPr lang="en-US" dirty="0" smtClean="0"/>
              <a:t>particular </a:t>
            </a:r>
            <a:r>
              <a:rPr lang="en-US" dirty="0"/>
              <a:t>job to carry </a:t>
            </a:r>
            <a:r>
              <a:rPr lang="en-US" dirty="0" smtClean="0"/>
              <a:t>out </a:t>
            </a:r>
            <a:r>
              <a:rPr lang="en-IN" dirty="0" smtClean="0"/>
              <a:t>the </a:t>
            </a:r>
            <a:r>
              <a:rPr lang="en-IN" dirty="0"/>
              <a:t>operations of </a:t>
            </a:r>
            <a:r>
              <a:rPr lang="en-IN" dirty="0" smtClean="0"/>
              <a:t>an enterprise.</a:t>
            </a:r>
          </a:p>
          <a:p>
            <a:r>
              <a:rPr lang="en-IN" dirty="0" smtClean="0"/>
              <a:t>Work practice involves learned skills</a:t>
            </a:r>
            <a:r>
              <a:rPr lang="en-IN" dirty="0"/>
              <a:t>, decision </a:t>
            </a:r>
            <a:r>
              <a:rPr lang="en-IN" dirty="0" smtClean="0"/>
              <a:t>making and </a:t>
            </a:r>
            <a:r>
              <a:rPr lang="en-IN" dirty="0"/>
              <a:t>physical actions </a:t>
            </a:r>
            <a:r>
              <a:rPr lang="en-IN" dirty="0" smtClean="0"/>
              <a:t>and </a:t>
            </a:r>
            <a:r>
              <a:rPr lang="en-US" dirty="0" smtClean="0"/>
              <a:t>can </a:t>
            </a:r>
            <a:r>
              <a:rPr lang="en-US" dirty="0"/>
              <a:t>be based on </a:t>
            </a:r>
            <a:r>
              <a:rPr lang="en-US" dirty="0" smtClean="0"/>
              <a:t>tradition, </a:t>
            </a:r>
            <a:r>
              <a:rPr lang="en-IN" dirty="0" smtClean="0"/>
              <a:t>ritualized </a:t>
            </a:r>
            <a:r>
              <a:rPr lang="en-IN" dirty="0"/>
              <a:t>and habituated</a:t>
            </a:r>
            <a:r>
              <a:rPr lang="en-IN" dirty="0" smtClean="0"/>
              <a:t>.</a:t>
            </a:r>
          </a:p>
          <a:p>
            <a:r>
              <a:rPr lang="en-IN" dirty="0"/>
              <a:t>A work activity is comprised of sensory, cognitive and physical </a:t>
            </a:r>
            <a:r>
              <a:rPr lang="en-US" dirty="0"/>
              <a:t>actions made by users in the course of carrying out </a:t>
            </a:r>
            <a:r>
              <a:rPr lang="en-IN" dirty="0"/>
              <a:t>the work practice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07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Contextual Inquiry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Contextual inquiry is </a:t>
            </a:r>
            <a:r>
              <a:rPr lang="en-IN" dirty="0" smtClean="0"/>
              <a:t>an </a:t>
            </a:r>
            <a:r>
              <a:rPr lang="en-US" dirty="0" smtClean="0"/>
              <a:t>early </a:t>
            </a:r>
            <a:r>
              <a:rPr lang="en-US" dirty="0"/>
              <a:t>system or product </a:t>
            </a:r>
            <a:r>
              <a:rPr lang="en-US" dirty="0" smtClean="0"/>
              <a:t>UX </a:t>
            </a:r>
            <a:r>
              <a:rPr lang="en-IN" dirty="0" smtClean="0"/>
              <a:t>lifecycle </a:t>
            </a:r>
            <a:r>
              <a:rPr lang="en-IN" dirty="0"/>
              <a:t>activity to </a:t>
            </a:r>
            <a:r>
              <a:rPr lang="en-IN" dirty="0" smtClean="0"/>
              <a:t>gather detailed </a:t>
            </a:r>
            <a:r>
              <a:rPr lang="en-IN" dirty="0"/>
              <a:t>descriptions </a:t>
            </a:r>
            <a:r>
              <a:rPr lang="en-IN" dirty="0" smtClean="0"/>
              <a:t>of customer </a:t>
            </a:r>
            <a:r>
              <a:rPr lang="en-IN" dirty="0"/>
              <a:t>or user </a:t>
            </a:r>
            <a:r>
              <a:rPr lang="en-IN" dirty="0" smtClean="0"/>
              <a:t>work </a:t>
            </a:r>
            <a:r>
              <a:rPr lang="en-US" dirty="0" smtClean="0"/>
              <a:t>practice </a:t>
            </a:r>
            <a:r>
              <a:rPr lang="en-US" dirty="0"/>
              <a:t>for the purpose </a:t>
            </a:r>
            <a:r>
              <a:rPr lang="en-US" dirty="0" smtClean="0"/>
              <a:t>of </a:t>
            </a:r>
            <a:r>
              <a:rPr lang="en-IN" dirty="0" smtClean="0"/>
              <a:t>understanding work activities </a:t>
            </a:r>
            <a:r>
              <a:rPr lang="en-IN" dirty="0"/>
              <a:t>and </a:t>
            </a:r>
            <a:r>
              <a:rPr lang="en-IN" dirty="0" smtClean="0"/>
              <a:t>underlying rationale.</a:t>
            </a:r>
          </a:p>
          <a:p>
            <a:r>
              <a:rPr lang="en-IN" dirty="0"/>
              <a:t>The goal </a:t>
            </a:r>
            <a:r>
              <a:rPr lang="en-IN" dirty="0" smtClean="0"/>
              <a:t>of contextual </a:t>
            </a:r>
            <a:r>
              <a:rPr lang="en-IN" dirty="0"/>
              <a:t>inquiry is </a:t>
            </a:r>
            <a:r>
              <a:rPr lang="en-IN" dirty="0" smtClean="0"/>
              <a:t>to improve </a:t>
            </a:r>
            <a:r>
              <a:rPr lang="en-IN" dirty="0"/>
              <a:t>work </a:t>
            </a:r>
            <a:r>
              <a:rPr lang="en-IN" dirty="0" smtClean="0"/>
              <a:t>practice and </a:t>
            </a:r>
            <a:r>
              <a:rPr lang="en-IN" dirty="0"/>
              <a:t>construct </a:t>
            </a:r>
            <a:r>
              <a:rPr lang="en-IN" dirty="0" smtClean="0"/>
              <a:t>and/or improve </a:t>
            </a:r>
            <a:r>
              <a:rPr lang="en-IN" dirty="0"/>
              <a:t>system designs </a:t>
            </a:r>
            <a:r>
              <a:rPr lang="en-IN" dirty="0" smtClean="0"/>
              <a:t>to support </a:t>
            </a:r>
            <a:r>
              <a:rPr lang="en-IN" dirty="0"/>
              <a:t>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Contextual inquiry </a:t>
            </a:r>
            <a:r>
              <a:rPr lang="en-IN" dirty="0"/>
              <a:t>includes </a:t>
            </a:r>
            <a:r>
              <a:rPr lang="en-IN" dirty="0" smtClean="0"/>
              <a:t>both interviews </a:t>
            </a:r>
            <a:r>
              <a:rPr lang="en-IN" dirty="0"/>
              <a:t>of </a:t>
            </a:r>
            <a:r>
              <a:rPr lang="en-IN" dirty="0" smtClean="0"/>
              <a:t>customers and </a:t>
            </a:r>
            <a:r>
              <a:rPr lang="en-IN" dirty="0"/>
              <a:t>users </a:t>
            </a:r>
            <a:r>
              <a:rPr lang="en-IN" dirty="0" smtClean="0"/>
              <a:t>and observations </a:t>
            </a:r>
            <a:r>
              <a:rPr lang="en-IN" dirty="0"/>
              <a:t>of </a:t>
            </a:r>
            <a:r>
              <a:rPr lang="en-IN" dirty="0" smtClean="0"/>
              <a:t>work practice </a:t>
            </a:r>
            <a:r>
              <a:rPr lang="en-IN" dirty="0"/>
              <a:t>occurring in </a:t>
            </a:r>
            <a:r>
              <a:rPr lang="en-IN" dirty="0" smtClean="0"/>
              <a:t>its real-world </a:t>
            </a:r>
            <a:r>
              <a:rPr lang="en-IN" dirty="0"/>
              <a:t>context.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3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Other People’s Work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about </a:t>
            </a:r>
            <a:r>
              <a:rPr lang="en-US" dirty="0"/>
              <a:t>the work domain and user’s </a:t>
            </a:r>
            <a:r>
              <a:rPr lang="en-US" dirty="0" smtClean="0"/>
              <a:t>work </a:t>
            </a:r>
            <a:r>
              <a:rPr lang="en-IN" dirty="0" smtClean="0"/>
              <a:t>activities.</a:t>
            </a:r>
          </a:p>
          <a:p>
            <a:r>
              <a:rPr lang="en-IN" dirty="0" smtClean="0"/>
              <a:t>It involves </a:t>
            </a:r>
            <a:r>
              <a:rPr lang="en-US" dirty="0"/>
              <a:t>understanding user’s work in context and </a:t>
            </a:r>
            <a:r>
              <a:rPr lang="en-US" dirty="0" smtClean="0"/>
              <a:t>understanding what </a:t>
            </a:r>
            <a:r>
              <a:rPr lang="en-US" dirty="0"/>
              <a:t>it would take in a system design to support and improve the user’s </a:t>
            </a:r>
            <a:r>
              <a:rPr lang="en-US" dirty="0" smtClean="0"/>
              <a:t>work </a:t>
            </a:r>
            <a:r>
              <a:rPr lang="en-IN" dirty="0" smtClean="0"/>
              <a:t>practice </a:t>
            </a:r>
            <a:r>
              <a:rPr lang="en-IN" dirty="0"/>
              <a:t>and work effectiveness</a:t>
            </a:r>
            <a:r>
              <a:rPr lang="en-IN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user has a different perspective of how the broader work </a:t>
            </a:r>
            <a:r>
              <a:rPr lang="en-US" dirty="0" smtClean="0"/>
              <a:t>domain </a:t>
            </a:r>
            <a:r>
              <a:rPr lang="en-IN" dirty="0" smtClean="0"/>
              <a:t>functions.</a:t>
            </a:r>
          </a:p>
          <a:p>
            <a:r>
              <a:rPr lang="en-US" dirty="0"/>
              <a:t>Knowledge of the full picture is distributed over numerous people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Automating the work of railway </a:t>
            </a:r>
            <a:r>
              <a:rPr lang="en-US" dirty="0" err="1" smtClean="0"/>
              <a:t>gangmen</a:t>
            </a:r>
            <a:r>
              <a:rPr lang="en-US" dirty="0" smtClean="0"/>
              <a:t> by developing tie tamping machine.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6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Observation </a:t>
            </a:r>
            <a:r>
              <a:rPr lang="en-IN" dirty="0" smtClean="0"/>
              <a:t>and interviewing </a:t>
            </a:r>
            <a:r>
              <a:rPr lang="en-IN" dirty="0"/>
              <a:t>for </a:t>
            </a:r>
            <a:r>
              <a:rPr lang="en-IN" dirty="0" smtClean="0"/>
              <a:t>contextual data collection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89750"/>
            <a:ext cx="7749200" cy="42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7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They </a:t>
            </a:r>
            <a:r>
              <a:rPr lang="en-IN" dirty="0" smtClean="0"/>
              <a:t>Say vs</a:t>
            </a:r>
            <a:r>
              <a:rPr lang="en-IN" dirty="0"/>
              <a:t>. What They Do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Talking </a:t>
            </a:r>
            <a:r>
              <a:rPr lang="en-US" dirty="0"/>
              <a:t>with users outside their work </a:t>
            </a:r>
            <a:r>
              <a:rPr lang="en-US" dirty="0" smtClean="0"/>
              <a:t>context, which </a:t>
            </a:r>
            <a:r>
              <a:rPr lang="en-US" dirty="0"/>
              <a:t>only accesses domain knowledge “in the </a:t>
            </a:r>
            <a:r>
              <a:rPr lang="en-US" dirty="0" smtClean="0"/>
              <a:t>head”.</a:t>
            </a:r>
          </a:p>
          <a:p>
            <a:r>
              <a:rPr lang="en-IN" dirty="0"/>
              <a:t>Observing users </a:t>
            </a:r>
            <a:r>
              <a:rPr lang="en-IN" dirty="0" smtClean="0"/>
              <a:t>and </a:t>
            </a:r>
            <a:r>
              <a:rPr lang="en-US" dirty="0" smtClean="0"/>
              <a:t>asking </a:t>
            </a:r>
            <a:r>
              <a:rPr lang="en-US" dirty="0"/>
              <a:t>users to talk about their work activities as they are doing them in </a:t>
            </a:r>
            <a:r>
              <a:rPr lang="en-US" dirty="0" smtClean="0"/>
              <a:t>their </a:t>
            </a:r>
            <a:r>
              <a:rPr lang="en-US" dirty="0"/>
              <a:t>own work context get them to </a:t>
            </a:r>
            <a:r>
              <a:rPr lang="en-US" dirty="0" smtClean="0"/>
              <a:t>speak from </a:t>
            </a:r>
            <a:r>
              <a:rPr lang="en-US" dirty="0"/>
              <a:t>what they are </a:t>
            </a:r>
            <a:r>
              <a:rPr lang="en-US" dirty="0" smtClean="0"/>
              <a:t>doing, </a:t>
            </a:r>
            <a:r>
              <a:rPr lang="en-IN" dirty="0" smtClean="0"/>
              <a:t>accessing </a:t>
            </a:r>
            <a:r>
              <a:rPr lang="en-IN" dirty="0"/>
              <a:t>domain </a:t>
            </a:r>
            <a:r>
              <a:rPr lang="en-IN" dirty="0" smtClean="0"/>
              <a:t>knowledge situated </a:t>
            </a:r>
            <a:r>
              <a:rPr lang="en-IN" dirty="0"/>
              <a:t>“in the world</a:t>
            </a:r>
            <a:r>
              <a:rPr lang="en-IN" dirty="0" smtClean="0"/>
              <a:t>”.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04/04/2018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Contextual Inquiry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5D2E-1F93-4D04-8F48-23DAF903F51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4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1131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User Experience Design</vt:lpstr>
      <vt:lpstr>Wheel Lifecycle Template</vt:lpstr>
      <vt:lpstr>Contextual Inquiry</vt:lpstr>
      <vt:lpstr>Example</vt:lpstr>
      <vt:lpstr>Work Practice</vt:lpstr>
      <vt:lpstr>Contextual Inquiry</vt:lpstr>
      <vt:lpstr>Understanding Other People’s Work Practice</vt:lpstr>
      <vt:lpstr>Observation and interviewing for contextual data collection</vt:lpstr>
      <vt:lpstr>What They Say vs. What They Do</vt:lpstr>
      <vt:lpstr>SnakeLight</vt:lpstr>
      <vt:lpstr>The System Concept Statement</vt:lpstr>
      <vt:lpstr>The System Concept Statement</vt:lpstr>
      <vt:lpstr>An effective system concept statement answers at least the following questions:</vt:lpstr>
      <vt:lpstr>User Work Activity Data Gathering</vt:lpstr>
      <vt:lpstr>Before the Visit: Preparation for the Domain-Complex System Perspective</vt:lpstr>
      <vt:lpstr>Issues about team</vt:lpstr>
      <vt:lpstr>Lining up the right customer and user people</vt:lpstr>
      <vt:lpstr>Get access to “key” people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 Design</dc:title>
  <dc:creator>AK</dc:creator>
  <cp:lastModifiedBy>AK</cp:lastModifiedBy>
  <cp:revision>18</cp:revision>
  <dcterms:created xsi:type="dcterms:W3CDTF">2018-04-04T16:23:42Z</dcterms:created>
  <dcterms:modified xsi:type="dcterms:W3CDTF">2018-04-30T10:10:05Z</dcterms:modified>
</cp:coreProperties>
</file>