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rgbClr val="CC0000"/>
                </a:solidFill>
              </a:rPr>
              <a:t>User Experience Design</a:t>
            </a:r>
            <a:endParaRPr>
              <a:solidFill>
                <a:srgbClr val="CC0000"/>
              </a:solidFill>
            </a:endParaRPr>
          </a:p>
          <a:p>
            <a:pPr indent="0" lvl="0" marL="0">
              <a:spcBef>
                <a:spcPts val="0"/>
              </a:spcBef>
              <a:spcAft>
                <a:spcPts val="0"/>
              </a:spcAft>
              <a:buNone/>
            </a:pPr>
            <a:r>
              <a:rPr lang="en" sz="4800">
                <a:solidFill>
                  <a:srgbClr val="CC0000"/>
                </a:solidFill>
              </a:rPr>
              <a:t>Contextual Analysis</a:t>
            </a:r>
            <a:endParaRPr sz="4800">
              <a:solidFill>
                <a:srgbClr val="CC0000"/>
              </a:solidFill>
            </a:endParaRPr>
          </a:p>
        </p:txBody>
      </p:sp>
      <p:sp>
        <p:nvSpPr>
          <p:cNvPr id="55" name="Shape 55"/>
          <p:cNvSpPr txBox="1"/>
          <p:nvPr>
            <p:ph idx="1" type="subTitle"/>
          </p:nvPr>
        </p:nvSpPr>
        <p:spPr>
          <a:xfrm>
            <a:off x="311700" y="3528450"/>
            <a:ext cx="8520600" cy="1175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Presentation by,</a:t>
            </a:r>
            <a:endParaRPr/>
          </a:p>
          <a:p>
            <a:pPr indent="0" lvl="0" marL="0">
              <a:spcBef>
                <a:spcPts val="0"/>
              </a:spcBef>
              <a:spcAft>
                <a:spcPts val="0"/>
              </a:spcAft>
              <a:buNone/>
            </a:pPr>
            <a:r>
              <a:rPr lang="en"/>
              <a:t>Nitin Malave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C78D8"/>
                </a:solidFill>
              </a:rPr>
              <a:t>Continued..</a:t>
            </a:r>
            <a:endParaRPr>
              <a:solidFill>
                <a:srgbClr val="3C78D8"/>
              </a:solidFill>
            </a:endParaRPr>
          </a:p>
        </p:txBody>
      </p:sp>
      <p:sp>
        <p:nvSpPr>
          <p:cNvPr id="108" name="Shape 108"/>
          <p:cNvSpPr txBox="1"/>
          <p:nvPr>
            <p:ph idx="1" type="body"/>
          </p:nvPr>
        </p:nvSpPr>
        <p:spPr>
          <a:xfrm>
            <a:off x="311700" y="132725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larger the group, the more leadership and moderation needed. Sometimes other “natural” leaders emerge within the team doing the affinity diagram.</a:t>
            </a:r>
            <a:endParaRPr/>
          </a:p>
          <a:p>
            <a:pPr indent="-342900" lvl="0" marL="457200" rtl="0">
              <a:spcBef>
                <a:spcPts val="0"/>
              </a:spcBef>
              <a:spcAft>
                <a:spcPts val="0"/>
              </a:spcAft>
              <a:buSzPts val="1800"/>
              <a:buChar char="●"/>
            </a:pPr>
            <a:r>
              <a:rPr lang="en"/>
              <a:t>This is acceptable as long as the others are allowed to take initiative and have an equal say in things. However, intervention may be required if a self-appointed leader becomes too dominating</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307700"/>
            <a:ext cx="8520600" cy="572700"/>
          </a:xfrm>
          <a:prstGeom prst="rect">
            <a:avLst/>
          </a:prstGeom>
        </p:spPr>
        <p:txBody>
          <a:bodyPr anchorCtr="0" anchor="t" bIns="91425" lIns="91425" spcFirstLastPara="1" rIns="91425" wrap="square" tIns="91425">
            <a:noAutofit/>
          </a:bodyPr>
          <a:lstStyle/>
          <a:p>
            <a:pPr indent="0" lvl="0" marL="0" rtl="0">
              <a:lnSpc>
                <a:spcPct val="90000"/>
              </a:lnSpc>
              <a:spcBef>
                <a:spcPts val="800"/>
              </a:spcBef>
              <a:spcAft>
                <a:spcPts val="0"/>
              </a:spcAft>
              <a:buClr>
                <a:schemeClr val="dk1"/>
              </a:buClr>
              <a:buSzPts val="1100"/>
              <a:buFont typeface="Arial"/>
              <a:buNone/>
            </a:pPr>
            <a:r>
              <a:rPr lang="en" sz="3300">
                <a:solidFill>
                  <a:srgbClr val="CC0000"/>
                </a:solidFill>
                <a:latin typeface="Calibri"/>
                <a:ea typeface="Calibri"/>
                <a:cs typeface="Calibri"/>
                <a:sym typeface="Calibri"/>
              </a:rPr>
              <a:t>Advantages of WAAD Diagram</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1800"/>
              </a:spcBef>
              <a:spcAft>
                <a:spcPts val="0"/>
              </a:spcAft>
              <a:buClr>
                <a:schemeClr val="dk1"/>
              </a:buClr>
              <a:buSzPts val="1100"/>
              <a:buFont typeface="Arial"/>
              <a:buNone/>
            </a:pPr>
            <a:r>
              <a:rPr b="1" lang="en" sz="1700">
                <a:solidFill>
                  <a:schemeClr val="dk1"/>
                </a:solidFill>
              </a:rPr>
              <a:t>Benefits of the Process</a:t>
            </a:r>
            <a:endParaRPr b="1" sz="1700">
              <a:solidFill>
                <a:schemeClr val="dk1"/>
              </a:solidFill>
            </a:endParaRPr>
          </a:p>
          <a:p>
            <a:pPr indent="0" lvl="0" marL="0" rtl="0">
              <a:lnSpc>
                <a:spcPct val="90000"/>
              </a:lnSpc>
              <a:spcBef>
                <a:spcPts val="800"/>
              </a:spcBef>
              <a:spcAft>
                <a:spcPts val="0"/>
              </a:spcAft>
              <a:buClr>
                <a:schemeClr val="dk1"/>
              </a:buClr>
              <a:buSzPts val="1100"/>
              <a:buFont typeface="Arial"/>
              <a:buNone/>
            </a:pPr>
            <a:r>
              <a:rPr lang="en" sz="1500">
                <a:solidFill>
                  <a:schemeClr val="dk1"/>
                </a:solidFill>
              </a:rPr>
              <a:t>The affinity diagram process is simple and cost effective. The process does not work well for short lists, but when there are many ideas generated from a brainstorming session this process can be used to create focus and determine priorities,some of the benefits are as follows:</a:t>
            </a:r>
            <a:endParaRPr sz="1500">
              <a:solidFill>
                <a:schemeClr val="dk1"/>
              </a:solidFill>
            </a:endParaRPr>
          </a:p>
          <a:p>
            <a:pPr indent="-330200" lvl="0" marL="457200" rtl="0">
              <a:spcBef>
                <a:spcPts val="800"/>
              </a:spcBef>
              <a:spcAft>
                <a:spcPts val="0"/>
              </a:spcAft>
              <a:buClr>
                <a:schemeClr val="dk1"/>
              </a:buClr>
              <a:buSzPts val="1600"/>
              <a:buAutoNum type="arabicPeriod"/>
            </a:pPr>
            <a:r>
              <a:rPr lang="en" sz="1600">
                <a:solidFill>
                  <a:srgbClr val="0000FF"/>
                </a:solidFill>
              </a:rPr>
              <a:t>Innovative thinking</a:t>
            </a:r>
            <a:r>
              <a:rPr lang="en" sz="1600">
                <a:solidFill>
                  <a:schemeClr val="dk1"/>
                </a:solidFill>
              </a:rPr>
              <a:t>: new thoughts based not based on past ways of conducting business</a:t>
            </a:r>
            <a:endParaRPr sz="1600">
              <a:solidFill>
                <a:schemeClr val="dk1"/>
              </a:solidFill>
            </a:endParaRPr>
          </a:p>
          <a:p>
            <a:pPr indent="-330200" lvl="0" marL="457200" rtl="0">
              <a:spcBef>
                <a:spcPts val="0"/>
              </a:spcBef>
              <a:spcAft>
                <a:spcPts val="0"/>
              </a:spcAft>
              <a:buClr>
                <a:schemeClr val="dk1"/>
              </a:buClr>
              <a:buSzPts val="1600"/>
              <a:buAutoNum type="arabicPeriod"/>
            </a:pPr>
            <a:r>
              <a:rPr lang="en" sz="1600">
                <a:solidFill>
                  <a:srgbClr val="0000FF"/>
                </a:solidFill>
              </a:rPr>
              <a:t>Transparent</a:t>
            </a:r>
            <a:r>
              <a:rPr lang="en" sz="1600">
                <a:solidFill>
                  <a:schemeClr val="dk1"/>
                </a:solidFill>
              </a:rPr>
              <a:t>: everyone involved has input in process</a:t>
            </a:r>
            <a:endParaRPr sz="1600">
              <a:solidFill>
                <a:schemeClr val="dk1"/>
              </a:solidFill>
            </a:endParaRPr>
          </a:p>
          <a:p>
            <a:pPr indent="-330200" lvl="0" marL="457200" rtl="0">
              <a:spcBef>
                <a:spcPts val="0"/>
              </a:spcBef>
              <a:spcAft>
                <a:spcPts val="0"/>
              </a:spcAft>
              <a:buClr>
                <a:schemeClr val="dk1"/>
              </a:buClr>
              <a:buSzPts val="1600"/>
              <a:buAutoNum type="arabicPeriod"/>
            </a:pPr>
            <a:r>
              <a:rPr lang="en" sz="1600">
                <a:solidFill>
                  <a:srgbClr val="0000FF"/>
                </a:solidFill>
              </a:rPr>
              <a:t>Open Dialogue</a:t>
            </a:r>
            <a:r>
              <a:rPr lang="en" sz="1600">
                <a:solidFill>
                  <a:schemeClr val="dk1"/>
                </a:solidFill>
              </a:rPr>
              <a:t>: Disagreements about priorities are part of the process</a:t>
            </a:r>
            <a:endParaRPr sz="1600">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Work Role</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work role is defined and distinguished by a corresponding job title or work assignment representing a set of work responsibilities.A work role usually involves system usage, but some work roles can be external to the organization being studied.</a:t>
            </a:r>
            <a:endParaRPr/>
          </a:p>
          <a:p>
            <a:pPr indent="0" lvl="0" marL="0">
              <a:spcBef>
                <a:spcPts val="1600"/>
              </a:spcBef>
              <a:spcAft>
                <a:spcPts val="0"/>
              </a:spcAft>
              <a:buNone/>
            </a:pPr>
            <a:r>
              <a:rPr b="1" lang="en"/>
              <a:t>Two important things about contextual analysis:</a:t>
            </a:r>
            <a:endParaRPr b="1"/>
          </a:p>
          <a:p>
            <a:pPr indent="-342900" lvl="0" marL="457200">
              <a:spcBef>
                <a:spcPts val="1600"/>
              </a:spcBef>
              <a:spcAft>
                <a:spcPts val="0"/>
              </a:spcAft>
              <a:buSzPts val="1800"/>
              <a:buChar char="●"/>
            </a:pPr>
            <a:r>
              <a:rPr lang="en"/>
              <a:t>Contextual analysis does not directly yield either requirements or design.</a:t>
            </a:r>
            <a:endParaRPr/>
          </a:p>
          <a:p>
            <a:pPr indent="-342900" lvl="0" marL="457200">
              <a:spcBef>
                <a:spcPts val="0"/>
              </a:spcBef>
              <a:spcAft>
                <a:spcPts val="0"/>
              </a:spcAft>
              <a:buSzPts val="1800"/>
              <a:buChar char="●"/>
            </a:pPr>
            <a:r>
              <a:rPr lang="en"/>
              <a:t>You probably have to do much of your data interpretation separately for each of the work roles.</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a:solidFill>
                  <a:srgbClr val="CC0000"/>
                </a:solidFill>
              </a:rPr>
              <a:t>Data Interpretation</a:t>
            </a:r>
            <a:endParaRPr b="1">
              <a:solidFill>
                <a:srgbClr val="CC0000"/>
              </a:solidFill>
            </a:endParaRPr>
          </a:p>
        </p:txBody>
      </p:sp>
      <p:sp>
        <p:nvSpPr>
          <p:cNvPr id="126" name="Shape 126"/>
          <p:cNvSpPr txBox="1"/>
          <p:nvPr>
            <p:ph idx="1" type="body"/>
          </p:nvPr>
        </p:nvSpPr>
        <p:spPr>
          <a:xfrm>
            <a:off x="311700" y="1140000"/>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 first point tells us that this data interpretation step is not an interpretation in terms of requirements or design.</a:t>
            </a:r>
            <a:endParaRPr/>
          </a:p>
          <a:p>
            <a:pPr indent="-342900" lvl="0" marL="457200">
              <a:spcBef>
                <a:spcPts val="0"/>
              </a:spcBef>
              <a:spcAft>
                <a:spcPts val="0"/>
              </a:spcAft>
              <a:buSzPts val="1800"/>
              <a:buChar char="●"/>
            </a:pPr>
            <a:r>
              <a:rPr lang="en"/>
              <a:t>This step of contextual analysis is to pull meaning and depth of understanding from the raw user work activity data.</a:t>
            </a:r>
            <a:endParaRPr/>
          </a:p>
          <a:p>
            <a:pPr indent="-342900" lvl="0" marL="457200">
              <a:spcBef>
                <a:spcPts val="0"/>
              </a:spcBef>
              <a:spcAft>
                <a:spcPts val="0"/>
              </a:spcAft>
              <a:buSzPts val="1800"/>
              <a:buChar char="●"/>
            </a:pPr>
            <a:r>
              <a:rPr lang="en"/>
              <a:t>Data interpretation allows the team to broaden the connections in raw data, which connect one or two team members with a few users,to connect all team members with all interviewees through sharing and discussion</a:t>
            </a:r>
            <a:endParaRPr/>
          </a:p>
          <a:p>
            <a:pPr indent="-342900" lvl="0" marL="457200" rtl="0">
              <a:spcBef>
                <a:spcPts val="0"/>
              </a:spcBef>
              <a:spcAft>
                <a:spcPts val="0"/>
              </a:spcAft>
              <a:buSzPts val="1800"/>
              <a:buChar char="●"/>
            </a:pPr>
            <a:r>
              <a:rPr lang="en"/>
              <a:t>The essence of data interpretation is reviewing, analyzing, and discussing the raw user work activity data. A flow model is constructed.Work activity notes are produced from raw user data and tagged by source and type.</a:t>
            </a:r>
            <a:endParaRPr/>
          </a:p>
          <a:p>
            <a:pPr indent="0" lvl="0" marL="0">
              <a:spcBef>
                <a:spcPts val="1600"/>
              </a:spcBef>
              <a:spcAft>
                <a:spcPts val="0"/>
              </a:spcAft>
              <a:buClr>
                <a:srgbClr val="000000"/>
              </a:buClr>
              <a:buSzPts val="1100"/>
              <a:buFont typeface="Arial"/>
              <a:buNone/>
            </a:pPr>
            <a:r>
              <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Continued..</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Your interpretation of data will be used in the next visits to the customer/ users to check the accuracy of your understanding with the next interviews and observations.Show your data to the customer and users to get their confirmation(or not) and discussion, and look for new data to fill holes.</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1495263" y="152400"/>
            <a:ext cx="6153467"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2327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CC0000"/>
                </a:solidFill>
              </a:rPr>
              <a:t>Example: Sketching the Flow Model for MUTTS</a:t>
            </a:r>
            <a:endParaRPr>
              <a:solidFill>
                <a:srgbClr val="CC0000"/>
              </a:solidFill>
            </a:endParaRPr>
          </a:p>
          <a:p>
            <a:pPr indent="0" lvl="0" marL="0">
              <a:spcBef>
                <a:spcPts val="0"/>
              </a:spcBef>
              <a:spcAft>
                <a:spcPts val="0"/>
              </a:spcAft>
              <a:buNone/>
            </a:pPr>
            <a:r>
              <a:t/>
            </a:r>
            <a:endParaRPr>
              <a:solidFill>
                <a:srgbClr val="CC0000"/>
              </a:solidFill>
            </a:endParaRPr>
          </a:p>
        </p:txBody>
      </p:sp>
      <p:pic>
        <p:nvPicPr>
          <p:cNvPr id="143" name="Shape 143"/>
          <p:cNvPicPr preferRelativeResize="0"/>
          <p:nvPr/>
        </p:nvPicPr>
        <p:blipFill>
          <a:blip r:embed="rId3">
            <a:alphaModFix/>
          </a:blip>
          <a:stretch>
            <a:fillRect/>
          </a:stretch>
        </p:blipFill>
        <p:spPr>
          <a:xfrm>
            <a:off x="520400" y="936325"/>
            <a:ext cx="8311900" cy="3982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1993075"/>
            <a:ext cx="8520600" cy="828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CC0000"/>
                </a:solidFill>
              </a:rPr>
              <a:t>Table of Content</a:t>
            </a:r>
            <a:endParaRPr>
              <a:solidFill>
                <a:srgbClr val="CC0000"/>
              </a:solidFill>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a:spcBef>
                <a:spcPts val="0"/>
              </a:spcBef>
              <a:spcAft>
                <a:spcPts val="0"/>
              </a:spcAft>
              <a:buSzPts val="2400"/>
              <a:buChar char="●"/>
            </a:pPr>
            <a:r>
              <a:rPr lang="en" sz="2400"/>
              <a:t>Contextual Analysis</a:t>
            </a:r>
            <a:endParaRPr sz="2400"/>
          </a:p>
          <a:p>
            <a:pPr indent="-381000" lvl="0" marL="457200">
              <a:spcBef>
                <a:spcPts val="0"/>
              </a:spcBef>
              <a:spcAft>
                <a:spcPts val="0"/>
              </a:spcAft>
              <a:buSzPts val="2400"/>
              <a:buChar char="●"/>
            </a:pPr>
            <a:r>
              <a:rPr lang="en" sz="2400"/>
              <a:t>Introduction</a:t>
            </a:r>
            <a:endParaRPr sz="2400"/>
          </a:p>
          <a:p>
            <a:pPr indent="-381000" lvl="0" marL="457200">
              <a:spcBef>
                <a:spcPts val="0"/>
              </a:spcBef>
              <a:spcAft>
                <a:spcPts val="0"/>
              </a:spcAft>
              <a:buSzPts val="2400"/>
              <a:buChar char="●"/>
            </a:pPr>
            <a:r>
              <a:rPr lang="en" sz="2400"/>
              <a:t>Flow Model &amp; Work Activity Note</a:t>
            </a:r>
            <a:endParaRPr sz="2400"/>
          </a:p>
          <a:p>
            <a:pPr indent="-381000" lvl="0" marL="457200">
              <a:spcBef>
                <a:spcPts val="0"/>
              </a:spcBef>
              <a:spcAft>
                <a:spcPts val="0"/>
              </a:spcAft>
              <a:buSzPts val="2400"/>
              <a:buChar char="●"/>
            </a:pPr>
            <a:r>
              <a:rPr lang="en" sz="2400"/>
              <a:t>Work Activity Affinity Diagram(WAAD)</a:t>
            </a:r>
            <a:endParaRPr sz="2400"/>
          </a:p>
          <a:p>
            <a:pPr indent="-381000" lvl="0" marL="457200" rtl="0">
              <a:spcBef>
                <a:spcPts val="0"/>
              </a:spcBef>
              <a:spcAft>
                <a:spcPts val="0"/>
              </a:spcAft>
              <a:buSzPts val="2400"/>
              <a:buChar char="●"/>
            </a:pPr>
            <a:r>
              <a:rPr lang="en" sz="2400"/>
              <a:t>Data Interpretation</a:t>
            </a:r>
            <a:endParaRPr sz="2400"/>
          </a:p>
          <a:p>
            <a:pPr indent="-381000" lvl="0" marL="457200">
              <a:spcBef>
                <a:spcPts val="0"/>
              </a:spcBef>
              <a:spcAft>
                <a:spcPts val="0"/>
              </a:spcAft>
              <a:buSzPts val="2400"/>
              <a:buChar char="●"/>
            </a:pPr>
            <a:r>
              <a:rPr lang="en" sz="2400"/>
              <a:t>Example</a:t>
            </a:r>
            <a:endParaRPr sz="2400"/>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en" sz="3000">
                <a:solidFill>
                  <a:srgbClr val="CC0000"/>
                </a:solidFill>
              </a:rPr>
              <a:t>Contextual Analysis</a:t>
            </a:r>
            <a:endParaRPr b="1" sz="3000">
              <a:solidFill>
                <a:srgbClr val="CC0000"/>
              </a:solidFill>
            </a:endParaRPr>
          </a:p>
        </p:txBody>
      </p:sp>
      <p:sp>
        <p:nvSpPr>
          <p:cNvPr id="67" name="Shape 67"/>
          <p:cNvSpPr txBox="1"/>
          <p:nvPr>
            <p:ph idx="1" type="body"/>
          </p:nvPr>
        </p:nvSpPr>
        <p:spPr>
          <a:xfrm>
            <a:off x="311700" y="1726750"/>
            <a:ext cx="8520600" cy="2018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Contextual analysis is the systematic analysis Identification,sorting,organization, interpretation,consolidation, and communication—of the contextual user work activity data gathered in contextual inquiry, for the purpose of understanding the work context for a new system to be designed.</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2952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a:solidFill>
                  <a:srgbClr val="CC0000"/>
                </a:solidFill>
              </a:rPr>
              <a:t>Introduction</a:t>
            </a:r>
            <a:endParaRPr b="1">
              <a:solidFill>
                <a:srgbClr val="CC0000"/>
              </a:solidFill>
            </a:endParaRPr>
          </a:p>
        </p:txBody>
      </p:sp>
      <p:sp>
        <p:nvSpPr>
          <p:cNvPr id="73" name="Shape 73"/>
          <p:cNvSpPr txBox="1"/>
          <p:nvPr>
            <p:ph idx="1" type="body"/>
          </p:nvPr>
        </p:nvSpPr>
        <p:spPr>
          <a:xfrm>
            <a:off x="311700" y="927775"/>
            <a:ext cx="8520600" cy="386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Contextual Analysis Is Data Interpretation</a:t>
            </a:r>
            <a:endParaRPr b="1"/>
          </a:p>
          <a:p>
            <a:pPr indent="0" lvl="0" marL="0">
              <a:spcBef>
                <a:spcPts val="1600"/>
              </a:spcBef>
              <a:spcAft>
                <a:spcPts val="0"/>
              </a:spcAft>
              <a:buClr>
                <a:schemeClr val="dk1"/>
              </a:buClr>
              <a:buSzPts val="1100"/>
              <a:buFont typeface="Arial"/>
              <a:buNone/>
            </a:pPr>
            <a:r>
              <a:rPr lang="en"/>
              <a:t>According to Beyer and Holtzblatt (1998), contextual analysis consist of user work activity data interpretation, consolidation, and communication.</a:t>
            </a:r>
            <a:endParaRPr/>
          </a:p>
          <a:p>
            <a:pPr indent="0" lvl="0" marL="0">
              <a:spcBef>
                <a:spcPts val="1600"/>
              </a:spcBef>
              <a:spcAft>
                <a:spcPts val="0"/>
              </a:spcAft>
              <a:buClr>
                <a:schemeClr val="dk1"/>
              </a:buClr>
              <a:buSzPts val="1100"/>
              <a:buFont typeface="Arial"/>
              <a:buNone/>
            </a:pPr>
            <a:r>
              <a:rPr b="1" lang="en"/>
              <a:t>Interpretation of raw work activity data is accomplished through</a:t>
            </a:r>
            <a:r>
              <a:rPr lang="en"/>
              <a:t>:</a:t>
            </a:r>
            <a:endParaRPr/>
          </a:p>
          <a:p>
            <a:pPr indent="-342900" lvl="0" marL="457200">
              <a:spcBef>
                <a:spcPts val="1600"/>
              </a:spcBef>
              <a:spcAft>
                <a:spcPts val="0"/>
              </a:spcAft>
              <a:buSzPts val="1800"/>
              <a:buChar char="●"/>
            </a:pPr>
            <a:r>
              <a:rPr lang="en"/>
              <a:t>building a flow model and</a:t>
            </a:r>
            <a:endParaRPr/>
          </a:p>
          <a:p>
            <a:pPr indent="-342900" lvl="0" marL="457200">
              <a:spcBef>
                <a:spcPts val="0"/>
              </a:spcBef>
              <a:spcAft>
                <a:spcPts val="0"/>
              </a:spcAft>
              <a:buSzPts val="1800"/>
              <a:buChar char="●"/>
            </a:pPr>
            <a:r>
              <a:rPr lang="en"/>
              <a:t>synthesizing work activity notes</a:t>
            </a:r>
            <a:endParaRPr b="1"/>
          </a:p>
          <a:p>
            <a:pPr indent="0" lvl="0" marL="0">
              <a:spcBef>
                <a:spcPts val="1600"/>
              </a:spcBef>
              <a:spcAft>
                <a:spcPts val="0"/>
              </a:spcAft>
              <a:buClr>
                <a:schemeClr val="dk1"/>
              </a:buClr>
              <a:buSzPts val="1100"/>
              <a:buFont typeface="Arial"/>
              <a:buNone/>
            </a:pPr>
            <a:r>
              <a:rPr b="1" lang="en"/>
              <a:t>Data consolidation and communication are accomplished by respectively</a:t>
            </a:r>
            <a:r>
              <a:rPr lang="en"/>
              <a:t>:</a:t>
            </a:r>
            <a:endParaRPr/>
          </a:p>
          <a:p>
            <a:pPr indent="-342900" lvl="0" marL="457200">
              <a:spcBef>
                <a:spcPts val="1600"/>
              </a:spcBef>
              <a:spcAft>
                <a:spcPts val="0"/>
              </a:spcAft>
              <a:buSzPts val="1800"/>
              <a:buChar char="●"/>
            </a:pPr>
            <a:r>
              <a:rPr lang="en"/>
              <a:t>B</a:t>
            </a:r>
            <a:r>
              <a:rPr lang="en"/>
              <a:t>uilding a work activity affinity diagram (WAAD) from the work activity notes.</a:t>
            </a:r>
            <a:endParaRPr/>
          </a:p>
          <a:p>
            <a:pPr indent="-342900" lvl="0" marL="457200">
              <a:spcBef>
                <a:spcPts val="0"/>
              </a:spcBef>
              <a:spcAft>
                <a:spcPts val="0"/>
              </a:spcAft>
              <a:buSzPts val="1800"/>
              <a:buChar char="●"/>
            </a:pPr>
            <a:r>
              <a:rPr lang="en"/>
              <a:t>Walkthroughs of all these work products.</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a:solidFill>
                  <a:srgbClr val="CC0000"/>
                </a:solidFill>
              </a:rPr>
              <a:t>Flow Model &amp; Affinity Diagramming</a:t>
            </a:r>
            <a:endParaRPr b="1">
              <a:solidFill>
                <a:srgbClr val="CC0000"/>
              </a:solidFill>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A flow model is a diagram giving the big picture or overview of work,emphasizing communication and information flow among work roles and between work roles and system components within the work practice of an organization.</a:t>
            </a:r>
            <a:endParaRPr/>
          </a:p>
          <a:p>
            <a:pPr indent="0" lvl="0" marL="0">
              <a:spcBef>
                <a:spcPts val="1600"/>
              </a:spcBef>
              <a:spcAft>
                <a:spcPts val="0"/>
              </a:spcAft>
              <a:buNone/>
            </a:pPr>
            <a:r>
              <a:t/>
            </a:r>
            <a:endParaRPr/>
          </a:p>
          <a:p>
            <a:pPr indent="-342900" lvl="0" marL="457200">
              <a:spcBef>
                <a:spcPts val="1600"/>
              </a:spcBef>
              <a:spcAft>
                <a:spcPts val="0"/>
              </a:spcAft>
              <a:buSzPts val="1800"/>
              <a:buChar char="●"/>
            </a:pPr>
            <a:r>
              <a:rPr lang="en"/>
              <a:t>An affinity diagramming is a hierarchical technique for organizing and grouping the issues and insights across large quantities of qualitative data and showing it in a visual display, usually posted on one or more walls of a room.</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C78D8"/>
                </a:solidFill>
              </a:rPr>
              <a:t>Work Activity Note</a:t>
            </a:r>
            <a:endParaRPr>
              <a:solidFill>
                <a:srgbClr val="3C78D8"/>
              </a:solidFill>
            </a:endParaRPr>
          </a:p>
        </p:txBody>
      </p:sp>
      <p:sp>
        <p:nvSpPr>
          <p:cNvPr id="85" name="Shape 85"/>
          <p:cNvSpPr txBox="1"/>
          <p:nvPr>
            <p:ph idx="1" type="body"/>
          </p:nvPr>
        </p:nvSpPr>
        <p:spPr>
          <a:xfrm>
            <a:off x="311700" y="1339750"/>
            <a:ext cx="8520600" cy="21309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A work activity note is used to document a single point about a single concept, topic, or issue as synthesized from the raw contextual data.Work activity notes are stated as simple and succinct declarative points in the user’s perspective.</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a:solidFill>
                  <a:srgbClr val="CC0000"/>
                </a:solidFill>
              </a:rPr>
              <a:t>Work Activity Affinity Diagram(WAAD)</a:t>
            </a:r>
            <a:endParaRPr b="1">
              <a:solidFill>
                <a:srgbClr val="CC0000"/>
              </a:solidFill>
            </a:endParaRPr>
          </a:p>
        </p:txBody>
      </p:sp>
      <p:sp>
        <p:nvSpPr>
          <p:cNvPr id="91" name="Shape 91"/>
          <p:cNvSpPr txBox="1"/>
          <p:nvPr>
            <p:ph idx="1" type="body"/>
          </p:nvPr>
        </p:nvSpPr>
        <p:spPr>
          <a:xfrm>
            <a:off x="311700" y="1152475"/>
            <a:ext cx="8520600" cy="380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work activity affinity diagram (WAAD) is an affinity diagram used to sort and organize work activity notes in contextual analysis, pulling together work activity notes with similarities and common themes to highlight common work patterns and shared strategies across all users.</a:t>
            </a:r>
            <a:endParaRPr/>
          </a:p>
          <a:p>
            <a:pPr indent="0" lvl="0" marL="0" rtl="0">
              <a:lnSpc>
                <a:spcPct val="90000"/>
              </a:lnSpc>
              <a:spcBef>
                <a:spcPts val="1600"/>
              </a:spcBef>
              <a:spcAft>
                <a:spcPts val="0"/>
              </a:spcAft>
              <a:buNone/>
            </a:pPr>
            <a:r>
              <a:rPr b="1" lang="en" sz="2400">
                <a:solidFill>
                  <a:srgbClr val="CC0000"/>
                </a:solidFill>
                <a:latin typeface="Calibri"/>
                <a:ea typeface="Calibri"/>
                <a:cs typeface="Calibri"/>
                <a:sym typeface="Calibri"/>
              </a:rPr>
              <a:t>Creating an Affinity Diagram</a:t>
            </a:r>
            <a:endParaRPr>
              <a:solidFill>
                <a:schemeClr val="dk1"/>
              </a:solidFill>
            </a:endParaRPr>
          </a:p>
          <a:p>
            <a:pPr indent="0" lvl="0" marL="0" rtl="0">
              <a:lnSpc>
                <a:spcPct val="90000"/>
              </a:lnSpc>
              <a:spcBef>
                <a:spcPts val="800"/>
              </a:spcBef>
              <a:spcAft>
                <a:spcPts val="0"/>
              </a:spcAft>
              <a:buNone/>
            </a:pPr>
            <a:r>
              <a:rPr lang="en">
                <a:solidFill>
                  <a:schemeClr val="dk1"/>
                </a:solidFill>
              </a:rPr>
              <a:t>Step 1 - Generate ideas</a:t>
            </a:r>
            <a:endParaRPr>
              <a:solidFill>
                <a:schemeClr val="dk1"/>
              </a:solidFill>
            </a:endParaRPr>
          </a:p>
          <a:p>
            <a:pPr indent="0" lvl="0" marL="0" rtl="0">
              <a:lnSpc>
                <a:spcPct val="90000"/>
              </a:lnSpc>
              <a:spcBef>
                <a:spcPts val="800"/>
              </a:spcBef>
              <a:spcAft>
                <a:spcPts val="0"/>
              </a:spcAft>
              <a:buNone/>
            </a:pPr>
            <a:r>
              <a:rPr lang="en">
                <a:solidFill>
                  <a:schemeClr val="dk1"/>
                </a:solidFill>
              </a:rPr>
              <a:t>Step 2 - Display ideas</a:t>
            </a:r>
            <a:endParaRPr>
              <a:solidFill>
                <a:schemeClr val="dk1"/>
              </a:solidFill>
            </a:endParaRPr>
          </a:p>
          <a:p>
            <a:pPr indent="0" lvl="0" marL="0" rtl="0">
              <a:lnSpc>
                <a:spcPct val="90000"/>
              </a:lnSpc>
              <a:spcBef>
                <a:spcPts val="800"/>
              </a:spcBef>
              <a:spcAft>
                <a:spcPts val="0"/>
              </a:spcAft>
              <a:buNone/>
            </a:pPr>
            <a:r>
              <a:rPr lang="en">
                <a:solidFill>
                  <a:schemeClr val="dk1"/>
                </a:solidFill>
              </a:rPr>
              <a:t>Step 3 - Sort ideas into groups</a:t>
            </a:r>
            <a:endParaRPr>
              <a:solidFill>
                <a:schemeClr val="dk1"/>
              </a:solidFill>
            </a:endParaRPr>
          </a:p>
          <a:p>
            <a:pPr indent="0" lvl="0" marL="0" rtl="0">
              <a:lnSpc>
                <a:spcPct val="90000"/>
              </a:lnSpc>
              <a:spcBef>
                <a:spcPts val="800"/>
              </a:spcBef>
              <a:spcAft>
                <a:spcPts val="0"/>
              </a:spcAft>
              <a:buNone/>
            </a:pPr>
            <a:r>
              <a:rPr lang="en">
                <a:solidFill>
                  <a:schemeClr val="dk1"/>
                </a:solidFill>
              </a:rPr>
              <a:t>Step 4 - Create header cards</a:t>
            </a:r>
            <a:endParaRPr>
              <a:solidFill>
                <a:schemeClr val="dk1"/>
              </a:solidFill>
            </a:endParaRPr>
          </a:p>
          <a:p>
            <a:pPr indent="0" lvl="0" marL="0" rtl="0">
              <a:lnSpc>
                <a:spcPct val="90000"/>
              </a:lnSpc>
              <a:spcBef>
                <a:spcPts val="800"/>
              </a:spcBef>
              <a:spcAft>
                <a:spcPts val="0"/>
              </a:spcAft>
              <a:buNone/>
            </a:pPr>
            <a:r>
              <a:rPr lang="en">
                <a:solidFill>
                  <a:schemeClr val="dk1"/>
                </a:solidFill>
              </a:rPr>
              <a:t>Step 5 - Draw finished diagram</a:t>
            </a:r>
            <a:endParaRPr>
              <a:solidFill>
                <a:schemeClr val="dk1"/>
              </a:solidFill>
            </a:endParaRPr>
          </a:p>
          <a:p>
            <a:pPr indent="0" lvl="0" marL="0" rtl="0">
              <a:lnSpc>
                <a:spcPct val="90000"/>
              </a:lnSpc>
              <a:spcBef>
                <a:spcPts val="800"/>
              </a:spcBef>
              <a:spcAft>
                <a:spcPts val="0"/>
              </a:spcAft>
              <a:buNone/>
            </a:pPr>
            <a:r>
              <a:t/>
            </a:r>
            <a:endParaRPr b="1">
              <a:solidFill>
                <a:schemeClr val="dk1"/>
              </a:solidFill>
            </a:endParaRPr>
          </a:p>
          <a:p>
            <a:pPr indent="0" lvl="0" marL="0" rtl="0">
              <a:lnSpc>
                <a:spcPct val="90000"/>
              </a:lnSpc>
              <a:spcBef>
                <a:spcPts val="800"/>
              </a:spcBef>
              <a:spcAft>
                <a:spcPts val="0"/>
              </a:spcAft>
              <a:buNone/>
            </a:pPr>
            <a:r>
              <a:t/>
            </a:r>
            <a:endParaRPr sz="2100">
              <a:solidFill>
                <a:schemeClr val="dk1"/>
              </a:solidFill>
              <a:latin typeface="Calibri"/>
              <a:ea typeface="Calibri"/>
              <a:cs typeface="Calibri"/>
              <a:sym typeface="Calibri"/>
            </a:endParaRPr>
          </a:p>
          <a:p>
            <a:pPr indent="0" lvl="0" marL="0">
              <a:spcBef>
                <a:spcPts val="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C78D8"/>
                </a:solidFill>
              </a:rPr>
              <a:t>What you need to get started?</a:t>
            </a:r>
            <a:endParaRPr>
              <a:solidFill>
                <a:srgbClr val="3C78D8"/>
              </a:solidFill>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You will need a big room with plenty of wall space, dedicated for the duration of the project.</a:t>
            </a:r>
            <a:endParaRPr/>
          </a:p>
          <a:p>
            <a:pPr indent="-342900" lvl="0" marL="457200">
              <a:spcBef>
                <a:spcPts val="0"/>
              </a:spcBef>
              <a:spcAft>
                <a:spcPts val="0"/>
              </a:spcAft>
              <a:buSzPts val="1800"/>
              <a:buChar char="●"/>
            </a:pPr>
            <a:r>
              <a:rPr lang="en"/>
              <a:t>You need to be able to leave the work up on the walls over an extended period of time; it will be difficult and disruptive to have to move to another room in mid-process.</a:t>
            </a:r>
            <a:endParaRPr/>
          </a:p>
          <a:p>
            <a:pPr indent="-342900" lvl="0" marL="457200" rtl="0">
              <a:spcBef>
                <a:spcPts val="0"/>
              </a:spcBef>
              <a:spcAft>
                <a:spcPts val="0"/>
              </a:spcAft>
              <a:buSzPts val="1800"/>
              <a:buChar char="●"/>
            </a:pPr>
            <a:r>
              <a:rPr lang="en"/>
              <a:t>Tape up a large“belt” of butcher paper or similar around the walls of the room (Curtis et al., 1999) as a working space for posting work activity notes.</a:t>
            </a:r>
            <a:endParaRPr/>
          </a:p>
          <a:p>
            <a:pPr indent="-342900" lvl="0" marL="457200" rtl="0">
              <a:spcBef>
                <a:spcPts val="0"/>
              </a:spcBef>
              <a:spcAft>
                <a:spcPts val="0"/>
              </a:spcAft>
              <a:buSzPts val="1800"/>
              <a:buChar char="●"/>
            </a:pPr>
            <a:r>
              <a:rPr lang="en"/>
              <a:t>Make sure you have in hand the huge stack of work activity notes.</a:t>
            </a:r>
            <a:endParaRPr/>
          </a:p>
          <a:p>
            <a:pPr indent="-342900" lvl="0" marL="457200" rtl="0">
              <a:spcBef>
                <a:spcPts val="0"/>
              </a:spcBef>
              <a:spcAft>
                <a:spcPts val="0"/>
              </a:spcAft>
              <a:buSzPts val="1800"/>
              <a:buChar char="●"/>
            </a:pPr>
            <a:r>
              <a:rPr lang="en"/>
              <a:t>Line up the players, the WAAD team. You will need about two people per 100–150 work activity notes, as the goal will be to complete the WAAD in a short time (1 to 1½ days).</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idx="1" type="body"/>
          </p:nvPr>
        </p:nvSpPr>
        <p:spPr>
          <a:xfrm>
            <a:off x="311700" y="699125"/>
            <a:ext cx="8520600" cy="3869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Look for diversity in the WAAD team members. Definitely include the original user researchers and note takers, include analysts, designers,and other members of your broader team, and include some who would not have ordinarily gotten involved until later.</a:t>
            </a:r>
            <a:endParaRPr/>
          </a:p>
          <a:p>
            <a:pPr indent="-342900" lvl="0" marL="457200" rtl="0">
              <a:spcBef>
                <a:spcPts val="0"/>
              </a:spcBef>
              <a:spcAft>
                <a:spcPts val="0"/>
              </a:spcAft>
              <a:buSzPts val="1800"/>
              <a:buChar char="●"/>
            </a:pPr>
            <a:r>
              <a:rPr lang="en"/>
              <a:t>If there are still empty slots on the WAAD team, spread them around among other stakeholders and others whom you would like to be exposed to the process.</a:t>
            </a:r>
            <a:endParaRPr/>
          </a:p>
          <a:p>
            <a:pPr indent="-342900" lvl="0" marL="457200" rtl="0">
              <a:spcBef>
                <a:spcPts val="0"/>
              </a:spcBef>
              <a:spcAft>
                <a:spcPts val="0"/>
              </a:spcAft>
              <a:buSzPts val="1800"/>
              <a:buChar char="●"/>
            </a:pPr>
            <a:r>
              <a:rPr lang="en"/>
              <a:t>However, you would typically not include the rest of the design team because you will use them in the WAAD walkthrough in the next step.</a:t>
            </a:r>
            <a:endParaRPr/>
          </a:p>
          <a:p>
            <a:pPr indent="-342900" lvl="0" marL="457200" rtl="0">
              <a:spcBef>
                <a:spcPts val="0"/>
              </a:spcBef>
              <a:spcAft>
                <a:spcPts val="0"/>
              </a:spcAft>
              <a:buSzPts val="1800"/>
              <a:buChar char="●"/>
            </a:pPr>
            <a:r>
              <a:rPr lang="en"/>
              <a:t>Appoint one of the original interviewers or note takers as leader or moderator to manage the process and the people, and to keep the WAAD building on track.</a:t>
            </a:r>
            <a:endParaRPr/>
          </a:p>
          <a:p>
            <a:pPr indent="0" lvl="0" marL="0" rt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