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</p:sldIdLst>
  <p:sldSz cx="12188825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1218987" eaLnBrk="1" hangingPunct="1" latinLnBrk="0" marL="0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1218987" eaLnBrk="1" hangingPunct="1" latinLnBrk="0" marL="609493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1218987" eaLnBrk="1" hangingPunct="1" latinLnBrk="0" marL="1218987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1218987" eaLnBrk="1" hangingPunct="1" latinLnBrk="0" marL="1828480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1218987" eaLnBrk="1" hangingPunct="1" latinLnBrk="0" marL="2437973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1218987" eaLnBrk="1" hangingPunct="1" latinLnBrk="0" marL="3047467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1218987" eaLnBrk="1" hangingPunct="1" latinLnBrk="0" marL="3656960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1218987" eaLnBrk="1" hangingPunct="1" latinLnBrk="0" marL="4266453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1218987" eaLnBrk="1" hangingPunct="1" latinLnBrk="0" marL="4875947" rtl="0">
      <a:defRPr kern="1200" sz="24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1"/>
              </a:solidFill>
            </a:ln>
          </a:left>
          <a:right>
            <a:ln cmpd="sng" w="12700">
              <a:solidFill>
                <a:schemeClr val="accent1"/>
              </a:solidFill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 cmpd="sng"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4995"/>
    <p:restoredTop sz="94660"/>
  </p:normalViewPr>
  <p:slideViewPr>
    <p:cSldViewPr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80"/>
          <a:sy d="100" n="80"/>
        </p:scale>
        <p:origin xmlns:c="http://schemas.openxmlformats.org/drawingml/2006/chart" xmlns:pic="http://schemas.openxmlformats.org/drawingml/2006/picture" xmlns:dgm="http://schemas.openxmlformats.org/drawingml/2006/diagram" x="62" y="226"/>
      </p:cViewPr>
      <p:guideLst>
        <p:guide orient="horz" pos="2160"/>
        <p:guide pos="3839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notesViewPr>
    <p:cSldViewPr showGuides="1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63"/>
          <a:sy d="100" n="63"/>
        </p:scale>
        <p:origin xmlns:c="http://schemas.openxmlformats.org/drawingml/2006/chart" xmlns:pic="http://schemas.openxmlformats.org/drawingml/2006/picture" xmlns:dgm="http://schemas.openxmlformats.org/drawingml/2006/diagram" x="2838" y="108"/>
      </p:cViewPr>
      <p:guideLst>
        <p:guide orient="horz" pos="2880"/>
        <p:guide pos="2160"/>
      </p:guideLst>
    </p:cSldViewPr>
  </p:notes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theme/theme1.xml" Type="http://schemas.openxmlformats.org/officeDocument/2006/relationships/theme"></Relationship></Relationships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FE5B4EDC-59C0-49C7-8ADA-5A781B329E02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79429053-DC2A-4342-ADD4-2FD729D91E2C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F2D8D46A-B586-417D-BFBD-8C8FE0AAF762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>
                <a:uFillTx/>
              </a:rPr>
              <a:t>Click to edit Master text styles</a:t>
            </a:r>
          </a:p>
          <a:p>
            <a:pPr lvl="1"/>
            <a:r>
              <a:rPr>
                <a:uFillTx/>
              </a:rPr>
              <a:t>Second level</a:t>
            </a:r>
          </a:p>
          <a:p>
            <a:pPr lvl="2"/>
            <a:r>
              <a:rPr>
                <a:uFillTx/>
              </a:rPr>
              <a:t>Third level</a:t>
            </a:r>
          </a:p>
          <a:p>
            <a:pPr lvl="3"/>
            <a:r>
              <a:rPr>
                <a:uFillTx/>
              </a:rPr>
              <a:t>Fourth level</a:t>
            </a:r>
          </a:p>
          <a:p>
            <a:pPr lvl="4"/>
            <a:r>
              <a:rPr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3EBA5BD7-F043-4D1B-AA17-CD412FC534DE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1218987" eaLnBrk="1" hangingPunct="1" latinLnBrk="0" marL="0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1218987" eaLnBrk="1" hangingPunct="1" latinLnBrk="0" marL="609493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1218987" eaLnBrk="1" hangingPunct="1" latinLnBrk="0" marL="1218987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1218987" eaLnBrk="1" hangingPunct="1" latinLnBrk="0" marL="1828480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1218987" eaLnBrk="1" hangingPunct="1" latinLnBrk="0" marL="2437973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1218987" eaLnBrk="1" hangingPunct="1" latinLnBrk="0" marL="3047467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1218987" eaLnBrk="1" hangingPunct="1" latinLnBrk="0" marL="3656960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1218987" eaLnBrk="1" hangingPunct="1" latinLnBrk="0" marL="4266453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1218987" eaLnBrk="1" hangingPunct="1" latinLnBrk="0" marL="4875947" rtl="0">
      <a:defRPr kern="1200" sz="16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21" name="diagonals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14" name="Straight Connector 13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7" name="Straight Connector 1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9" name="Straight Connector 18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2" name="bottom lines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" name="Freeform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 rot="16200000">
              <a:off x="1754302" y="2802395"/>
              <a:ext cx="612775" cy="4115481"/>
            </a:xfrm>
            <a:custGeom>
              <a:avLst/>
              <a:gdLst>
                <a:gd fmla="*/ 0 w 603250" name="connsiteX0"/>
                <a:gd fmla="*/ 3905250 h 3905250" name="connsiteY0"/>
                <a:gd fmla="*/ 603250 w 603250" name="connsiteX1"/>
                <a:gd fmla="*/ 2984500 h 3905250" name="connsiteY1"/>
                <a:gd fmla="*/ 603250 w 603250" name="connsiteX2"/>
                <a:gd fmla="*/ 0 h 3905250" name="connsiteY2"/>
                <a:gd fmla="*/ 0 w 612775" name="connsiteX0"/>
                <a:gd fmla="*/ 3919538 h 3919538" name="connsiteY0"/>
                <a:gd fmla="*/ 612775 w 612775" name="connsiteX1"/>
                <a:gd fmla="*/ 2984500 h 3919538" name="connsiteY1"/>
                <a:gd fmla="*/ 612775 w 612775" name="connsiteX2"/>
                <a:gd fmla="*/ 0 h 3919538" name="connsiteY2"/>
                <a:gd fmla="*/ 0 w 612775" name="connsiteX0"/>
                <a:gd fmla="*/ 4115481 h 4115481" name="connsiteY0"/>
                <a:gd fmla="*/ 612775 w 612775" name="connsiteX1"/>
                <a:gd fmla="*/ 3180443 h 4115481" name="connsiteY1"/>
                <a:gd fmla="*/ 612775 w 612775" name="connsiteX2"/>
                <a:gd fmla="*/ 0 h 4115481" name="connsiteY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b="b" l="l" r="r" t="t"/>
              <a:pathLst>
                <a:path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lvl="0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Freeform 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 rot="16200000">
              <a:off x="1604659" y="3152814"/>
              <a:ext cx="410751" cy="3621427"/>
            </a:xfrm>
            <a:custGeom>
              <a:avLst/>
              <a:gdLst>
                <a:gd fmla="*/ 0 w 603250" name="connsiteX0"/>
                <a:gd fmla="*/ 3905250 h 3905250" name="connsiteY0"/>
                <a:gd fmla="*/ 603250 w 603250" name="connsiteX1"/>
                <a:gd fmla="*/ 2984500 h 3905250" name="connsiteY1"/>
                <a:gd fmla="*/ 603250 w 603250" name="connsiteX2"/>
                <a:gd fmla="*/ 0 h 3905250" name="connsiteY2"/>
                <a:gd fmla="*/ 0 w 612775" name="connsiteX0"/>
                <a:gd fmla="*/ 3919538 h 3919538" name="connsiteY0"/>
                <a:gd fmla="*/ 612775 w 612775" name="connsiteX1"/>
                <a:gd fmla="*/ 2984500 h 3919538" name="connsiteY1"/>
                <a:gd fmla="*/ 612775 w 612775" name="connsiteX2"/>
                <a:gd fmla="*/ 0 h 3919538" name="connsiteY2"/>
                <a:gd fmla="*/ 0 w 612775" name="connsiteX0"/>
                <a:gd fmla="*/ 3919538 h 3919538" name="connsiteY0"/>
                <a:gd fmla="*/ 202024 w 612775" name="connsiteX1"/>
                <a:gd fmla="*/ 3607676 h 3919538" name="connsiteY1"/>
                <a:gd fmla="*/ 612775 w 612775" name="connsiteX2"/>
                <a:gd fmla="*/ 2984500 h 3919538" name="connsiteY2"/>
                <a:gd fmla="*/ 612775 w 612775" name="connsiteX3"/>
                <a:gd fmla="*/ 0 h 3919538" name="connsiteY3"/>
                <a:gd fmla="*/ 0 w 410751" name="connsiteX0"/>
                <a:gd fmla="*/ 3607676 h 3607676" name="connsiteY0"/>
                <a:gd fmla="*/ 410751 w 410751" name="connsiteX1"/>
                <a:gd fmla="*/ 2984500 h 3607676" name="connsiteY1"/>
                <a:gd fmla="*/ 410751 w 410751" name="connsiteX2"/>
                <a:gd fmla="*/ 0 h 3607676" name="connsiteY2"/>
                <a:gd fmla="*/ 0 w 410751" name="connsiteX0"/>
                <a:gd fmla="*/ 3607676 h 3607676" name="connsiteY0"/>
                <a:gd fmla="*/ 410751 w 410751" name="connsiteX1"/>
                <a:gd fmla="*/ 2984500 h 3607676" name="connsiteY1"/>
                <a:gd fmla="*/ 409575 w 410751" name="connsiteX2"/>
                <a:gd fmla="*/ 185820 h 3607676" name="connsiteY2"/>
                <a:gd fmla="*/ 410751 w 410751" name="connsiteX3"/>
                <a:gd fmla="*/ 0 h 3607676" name="connsiteY3"/>
                <a:gd fmla="*/ 0 w 410751" name="connsiteX0"/>
                <a:gd fmla="*/ 3421856 h 3421856" name="connsiteY0"/>
                <a:gd fmla="*/ 410751 w 410751" name="connsiteX1"/>
                <a:gd fmla="*/ 2798680 h 3421856" name="connsiteY1"/>
                <a:gd fmla="*/ 409575 w 410751" name="connsiteX2"/>
                <a:gd fmla="*/ 0 h 3421856" name="connsiteY2"/>
                <a:gd fmla="*/ 0 w 410751" name="connsiteX0"/>
                <a:gd fmla="*/ 3614170 h 3614170" name="connsiteY0"/>
                <a:gd fmla="*/ 410751 w 410751" name="connsiteX1"/>
                <a:gd fmla="*/ 2990994 h 3614170" name="connsiteY1"/>
                <a:gd fmla="*/ 405947 w 410751" name="connsiteX2"/>
                <a:gd fmla="*/ 0 h 3614170" name="connsiteY2"/>
                <a:gd fmla="*/ 0 w 410751" name="connsiteX0"/>
                <a:gd fmla="*/ 3621427 h 3621427" name="connsiteY0"/>
                <a:gd fmla="*/ 410751 w 410751" name="connsiteX1"/>
                <a:gd fmla="*/ 2998251 h 3621427" name="connsiteY1"/>
                <a:gd fmla="*/ 405947 w 410751" name="connsiteX2"/>
                <a:gd fmla="*/ 0 h 3621427" name="connsiteY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b="b" l="l" r="r" t="t"/>
              <a:pathLst>
                <a:path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lvl="0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Freeform 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 rot="16200000">
              <a:off x="1462308" y="3453376"/>
              <a:ext cx="241768" cy="3179761"/>
            </a:xfrm>
            <a:custGeom>
              <a:avLst/>
              <a:gdLst>
                <a:gd fmla="*/ 0 w 603250" name="connsiteX0"/>
                <a:gd fmla="*/ 3905250 h 3905250" name="connsiteY0"/>
                <a:gd fmla="*/ 603250 w 603250" name="connsiteX1"/>
                <a:gd fmla="*/ 2984500 h 3905250" name="connsiteY1"/>
                <a:gd fmla="*/ 603250 w 603250" name="connsiteX2"/>
                <a:gd fmla="*/ 0 h 3905250" name="connsiteY2"/>
                <a:gd fmla="*/ 0 w 612775" name="connsiteX0"/>
                <a:gd fmla="*/ 3919538 h 3919538" name="connsiteY0"/>
                <a:gd fmla="*/ 612775 w 612775" name="connsiteX1"/>
                <a:gd fmla="*/ 2984500 h 3919538" name="connsiteY1"/>
                <a:gd fmla="*/ 612775 w 612775" name="connsiteX2"/>
                <a:gd fmla="*/ 0 h 3919538" name="connsiteY2"/>
                <a:gd fmla="*/ 0 w 612775" name="connsiteX0"/>
                <a:gd fmla="*/ 3919538 h 3919538" name="connsiteY0"/>
                <a:gd fmla="*/ 373856 w 612775" name="connsiteX1"/>
                <a:gd fmla="*/ 3344891 h 3919538" name="connsiteY1"/>
                <a:gd fmla="*/ 612775 w 612775" name="connsiteX2"/>
                <a:gd fmla="*/ 2984500 h 3919538" name="connsiteY2"/>
                <a:gd fmla="*/ 612775 w 612775" name="connsiteX3"/>
                <a:gd fmla="*/ 0 h 3919538" name="connsiteY3"/>
                <a:gd fmla="*/ 0 w 238919" name="connsiteX0"/>
                <a:gd fmla="*/ 3344891 h 3344891" name="connsiteY0"/>
                <a:gd fmla="*/ 238919 w 238919" name="connsiteX1"/>
                <a:gd fmla="*/ 2984500 h 3344891" name="connsiteY1"/>
                <a:gd fmla="*/ 238919 w 238919" name="connsiteX2"/>
                <a:gd fmla="*/ 0 h 3344891" name="connsiteY2"/>
                <a:gd fmla="*/ 0 w 238919" name="connsiteX0"/>
                <a:gd fmla="*/ 3344891 h 3344891" name="connsiteY0"/>
                <a:gd fmla="*/ 238919 w 238919" name="connsiteX1"/>
                <a:gd fmla="*/ 2984500 h 3344891" name="connsiteY1"/>
                <a:gd fmla="*/ 238125 w 238919" name="connsiteX2"/>
                <a:gd fmla="*/ 368330 h 3344891" name="connsiteY2"/>
                <a:gd fmla="*/ 238919 w 238919" name="connsiteX3"/>
                <a:gd fmla="*/ 0 h 3344891" name="connsiteY3"/>
                <a:gd fmla="*/ 0 w 238919" name="connsiteX0"/>
                <a:gd fmla="*/ 2976561 h 2976561" name="connsiteY0"/>
                <a:gd fmla="*/ 238919 w 238919" name="connsiteX1"/>
                <a:gd fmla="*/ 2616170 h 2976561" name="connsiteY1"/>
                <a:gd fmla="*/ 238125 w 238919" name="connsiteX2"/>
                <a:gd fmla="*/ 0 h 2976561" name="connsiteY2"/>
                <a:gd fmla="*/ 0 w 241768" name="connsiteX0"/>
                <a:gd fmla="*/ 3179761 h 3179761" name="connsiteY0"/>
                <a:gd fmla="*/ 238919 w 241768" name="connsiteX1"/>
                <a:gd fmla="*/ 2819370 h 3179761" name="connsiteY1"/>
                <a:gd fmla="*/ 241754 w 241768" name="connsiteX2"/>
                <a:gd fmla="*/ 0 h 3179761" name="connsiteY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b="b" l="l" r="r" t="t"/>
              <a:pathLst>
                <a:path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lvl="0"/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25176" y="584200"/>
            <a:ext cx="8735325" cy="200025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54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25176" y="2616200"/>
            <a:ext cx="8735325" cy="1752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algn="l" indent="0" marL="0">
              <a:spcBef>
                <a:spcPts val="0"/>
              </a:spcBef>
              <a:buNone/>
              <a:defRPr baseline="0" cap="all" spc="200" sz="2800">
                <a:solidFill>
                  <a:schemeClr val="accent1"/>
                </a:solidFill>
                <a:uFillTx/>
              </a:defRPr>
            </a:lvl1pPr>
            <a:lvl2pPr algn="ctr" indent="0" marL="609493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1218987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82848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2437973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3047467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365696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4266453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4875947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Date Placeholder 2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Footer Placeholder 2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Slide Number Placeholder 2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836898" y="584200"/>
            <a:ext cx="2742486" cy="5588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2" y="584200"/>
            <a:ext cx="7414869" cy="5588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11" name="diagonals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Connector 1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" name="Straight Connector 12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4" name="Straight Connector 13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25177" y="2209801"/>
            <a:ext cx="8938472" cy="276433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baseline="0" cap="none" sz="54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25176" y="4951266"/>
            <a:ext cx="7069519" cy="122093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>
            <a:normAutofit/>
          </a:bodyPr>
          <a:lstStyle>
            <a:lvl1pPr indent="0" marL="0">
              <a:spcBef>
                <a:spcPts val="0"/>
              </a:spcBef>
              <a:buNone/>
              <a:defRPr baseline="0" cap="all" spc="200" sz="2800">
                <a:solidFill>
                  <a:schemeClr val="accent1"/>
                </a:solidFill>
                <a:uFillTx/>
              </a:defRPr>
            </a:lvl1pPr>
            <a:lvl2pPr indent="0" marL="609493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1218987">
              <a:buNone/>
              <a:defRPr sz="21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828480">
              <a:buNone/>
              <a:defRPr sz="19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2437973">
              <a:buNone/>
              <a:defRPr sz="19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3047467">
              <a:buNone/>
              <a:defRPr sz="19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3656960">
              <a:buNone/>
              <a:defRPr sz="19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4266453">
              <a:buNone/>
              <a:defRPr sz="19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4875947">
              <a:buNone/>
              <a:defRPr sz="19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3" y="1706880"/>
            <a:ext cx="5078677" cy="446532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baseline="0" sz="2000">
                <a:uFillTx/>
              </a:defRPr>
            </a:lvl8pPr>
            <a:lvl9pPr>
              <a:defRPr baseline="0"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00707" y="1706880"/>
            <a:ext cx="5078677" cy="446532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3" y="1701800"/>
            <a:ext cx="5082740" cy="914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0" baseline="0" cap="all" spc="200" sz="2800">
                <a:solidFill>
                  <a:schemeClr val="accent1"/>
                </a:solidFill>
                <a:uFillTx/>
              </a:defRPr>
            </a:lvl1pPr>
            <a:lvl2pPr indent="0" marL="609493">
              <a:buNone/>
              <a:defRPr b="1" sz="2700">
                <a:uFillTx/>
              </a:defRPr>
            </a:lvl2pPr>
            <a:lvl3pPr indent="0" marL="1218987">
              <a:buNone/>
              <a:defRPr b="1" sz="2400">
                <a:uFillTx/>
              </a:defRPr>
            </a:lvl3pPr>
            <a:lvl4pPr indent="0" marL="1828480">
              <a:buNone/>
              <a:defRPr b="1" sz="2100">
                <a:uFillTx/>
              </a:defRPr>
            </a:lvl4pPr>
            <a:lvl5pPr indent="0" marL="2437973">
              <a:buNone/>
              <a:defRPr b="1" sz="2100">
                <a:uFillTx/>
              </a:defRPr>
            </a:lvl5pPr>
            <a:lvl6pPr indent="0" marL="3047467">
              <a:buNone/>
              <a:defRPr b="1" sz="2100">
                <a:uFillTx/>
              </a:defRPr>
            </a:lvl6pPr>
            <a:lvl7pPr indent="0" marL="3656960">
              <a:buNone/>
              <a:defRPr b="1" sz="2100">
                <a:uFillTx/>
              </a:defRPr>
            </a:lvl7pPr>
            <a:lvl8pPr indent="0" marL="4266453">
              <a:buNone/>
              <a:defRPr b="1" sz="2100">
                <a:uFillTx/>
              </a:defRPr>
            </a:lvl8pPr>
            <a:lvl9pPr indent="0" marL="4875947">
              <a:buNone/>
              <a:defRPr b="1" sz="21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3" y="2717800"/>
            <a:ext cx="5078677" cy="3454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baseline="0" sz="2000">
                <a:uFillTx/>
              </a:defRPr>
            </a:lvl7pPr>
            <a:lvl8pPr>
              <a:defRPr baseline="0" sz="2000">
                <a:uFillTx/>
              </a:defRPr>
            </a:lvl8pPr>
            <a:lvl9pPr>
              <a:defRPr baseline="0"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96644" y="1701800"/>
            <a:ext cx="5082740" cy="914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indent="0" marL="0">
              <a:spcBef>
                <a:spcPts val="0"/>
              </a:spcBef>
              <a:buNone/>
              <a:defRPr b="0" baseline="0" cap="all" spc="200" sz="2800">
                <a:solidFill>
                  <a:schemeClr val="accent1"/>
                </a:solidFill>
                <a:uFillTx/>
              </a:defRPr>
            </a:lvl1pPr>
            <a:lvl2pPr indent="0" marL="609493">
              <a:buNone/>
              <a:defRPr b="1" sz="2700">
                <a:uFillTx/>
              </a:defRPr>
            </a:lvl2pPr>
            <a:lvl3pPr indent="0" marL="1218987">
              <a:buNone/>
              <a:defRPr b="1" sz="2400">
                <a:uFillTx/>
              </a:defRPr>
            </a:lvl3pPr>
            <a:lvl4pPr indent="0" marL="1828480">
              <a:buNone/>
              <a:defRPr b="1" sz="2100">
                <a:uFillTx/>
              </a:defRPr>
            </a:lvl4pPr>
            <a:lvl5pPr indent="0" marL="2437973">
              <a:buNone/>
              <a:defRPr b="1" sz="2100">
                <a:uFillTx/>
              </a:defRPr>
            </a:lvl5pPr>
            <a:lvl6pPr indent="0" marL="3047467">
              <a:buNone/>
              <a:defRPr b="1" sz="2100">
                <a:uFillTx/>
              </a:defRPr>
            </a:lvl6pPr>
            <a:lvl7pPr indent="0" marL="3656960">
              <a:buNone/>
              <a:defRPr b="1" sz="2100">
                <a:uFillTx/>
              </a:defRPr>
            </a:lvl7pPr>
            <a:lvl8pPr indent="0" marL="4266453">
              <a:buNone/>
              <a:defRPr b="1" sz="2100">
                <a:uFillTx/>
              </a:defRPr>
            </a:lvl8pPr>
            <a:lvl9pPr indent="0" marL="4875947">
              <a:buNone/>
              <a:defRPr b="1" sz="21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00707" y="2717800"/>
            <a:ext cx="5078677" cy="3454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baseline="0" sz="2000">
                <a:uFillTx/>
              </a:defRPr>
            </a:lvl6pPr>
            <a:lvl7pPr>
              <a:defRPr baseline="0" sz="2000">
                <a:uFillTx/>
              </a:defRPr>
            </a:lvl7pPr>
            <a:lvl8pPr>
              <a:defRPr baseline="0" sz="2000">
                <a:uFillTx/>
              </a:defRPr>
            </a:lvl8pPr>
            <a:lvl9pPr>
              <a:defRPr baseline="0"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2" y="1701800"/>
            <a:ext cx="4062942" cy="2438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baseline="0" cap="all" spc="200" sz="2800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2" y="4241800"/>
            <a:ext cx="4062942" cy="1930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0" marL="0">
              <a:buNone/>
              <a:defRPr sz="2000">
                <a:uFillTx/>
              </a:defRPr>
            </a:lvl1pPr>
            <a:lvl2pPr indent="0" marL="609493">
              <a:buNone/>
              <a:defRPr sz="1600">
                <a:uFillTx/>
              </a:defRPr>
            </a:lvl2pPr>
            <a:lvl3pPr indent="0" marL="1218987">
              <a:buNone/>
              <a:defRPr sz="1300">
                <a:uFillTx/>
              </a:defRPr>
            </a:lvl3pPr>
            <a:lvl4pPr indent="0" marL="1828480">
              <a:buNone/>
              <a:defRPr sz="1200">
                <a:uFillTx/>
              </a:defRPr>
            </a:lvl4pPr>
            <a:lvl5pPr indent="0" marL="2437973">
              <a:buNone/>
              <a:defRPr sz="1200">
                <a:uFillTx/>
              </a:defRPr>
            </a:lvl5pPr>
            <a:lvl6pPr indent="0" marL="3047467">
              <a:buNone/>
              <a:defRPr sz="1200">
                <a:uFillTx/>
              </a:defRPr>
            </a:lvl6pPr>
            <a:lvl7pPr indent="0" marL="3656960">
              <a:buNone/>
              <a:defRPr sz="1200">
                <a:uFillTx/>
              </a:defRPr>
            </a:lvl7pPr>
            <a:lvl8pPr indent="0" marL="4266453">
              <a:buNone/>
              <a:defRPr sz="1200">
                <a:uFillTx/>
              </a:defRPr>
            </a:lvl8pPr>
            <a:lvl9pPr indent="0" marL="4875947">
              <a:buNone/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4971" y="584200"/>
            <a:ext cx="6094413" cy="5588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baseline="0" sz="2000">
                <a:uFillTx/>
              </a:defRPr>
            </a:lvl8pPr>
            <a:lvl9pPr>
              <a:defRPr baseline="0"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2" y="1701800"/>
            <a:ext cx="4062942" cy="2438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>
            <a:normAutofit/>
          </a:bodyPr>
          <a:lstStyle>
            <a:lvl1pPr algn="l">
              <a:defRPr b="0" baseline="0" cap="all" spc="200" sz="2800">
                <a:solidFill>
                  <a:schemeClr val="accent1"/>
                </a:solidFill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2" y="4241800"/>
            <a:ext cx="4062942" cy="1930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0" marL="0">
              <a:buNone/>
              <a:defRPr sz="2000">
                <a:uFillTx/>
              </a:defRPr>
            </a:lvl1pPr>
            <a:lvl2pPr indent="0" marL="609493">
              <a:buNone/>
              <a:defRPr sz="1600">
                <a:uFillTx/>
              </a:defRPr>
            </a:lvl2pPr>
            <a:lvl3pPr indent="0" marL="1218987">
              <a:buNone/>
              <a:defRPr sz="1300">
                <a:uFillTx/>
              </a:defRPr>
            </a:lvl3pPr>
            <a:lvl4pPr indent="0" marL="1828480">
              <a:buNone/>
              <a:defRPr sz="1200">
                <a:uFillTx/>
              </a:defRPr>
            </a:lvl4pPr>
            <a:lvl5pPr indent="0" marL="2437973">
              <a:buNone/>
              <a:defRPr sz="1200">
                <a:uFillTx/>
              </a:defRPr>
            </a:lvl5pPr>
            <a:lvl6pPr indent="0" marL="3047467">
              <a:buNone/>
              <a:defRPr sz="1200">
                <a:uFillTx/>
              </a:defRPr>
            </a:lvl6pPr>
            <a:lvl7pPr indent="0" marL="3656960">
              <a:buNone/>
              <a:defRPr sz="1200">
                <a:uFillTx/>
              </a:defRPr>
            </a:lvl7pPr>
            <a:lvl8pPr indent="0" marL="4266453">
              <a:buNone/>
              <a:defRPr sz="1200">
                <a:uFillTx/>
              </a:defRPr>
            </a:lvl8pPr>
            <a:lvl9pPr indent="0" marL="4875947">
              <a:buNone/>
              <a:defRPr sz="12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descr="An empty placeholder to add an image. Click on the placeholder and select the image that you wish to add.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>
            <a:lvl1pPr indent="0" marL="0">
              <a:buNone/>
              <a:defRPr sz="2800">
                <a:uFillTx/>
              </a:defRPr>
            </a:lvl1pPr>
            <a:lvl2pPr indent="0" marL="609493">
              <a:buNone/>
              <a:defRPr sz="3700">
                <a:uFillTx/>
              </a:defRPr>
            </a:lvl2pPr>
            <a:lvl3pPr indent="0" marL="1218987">
              <a:buNone/>
              <a:defRPr sz="3200">
                <a:uFillTx/>
              </a:defRPr>
            </a:lvl3pPr>
            <a:lvl4pPr indent="0" marL="1828480">
              <a:buNone/>
              <a:defRPr sz="2700">
                <a:uFillTx/>
              </a:defRPr>
            </a:lvl4pPr>
            <a:lvl5pPr indent="0" marL="2437973">
              <a:buNone/>
              <a:defRPr sz="2700">
                <a:uFillTx/>
              </a:defRPr>
            </a:lvl5pPr>
            <a:lvl6pPr indent="0" marL="3047467">
              <a:buNone/>
              <a:defRPr sz="2700">
                <a:uFillTx/>
              </a:defRPr>
            </a:lvl6pPr>
            <a:lvl7pPr indent="0" marL="3656960">
              <a:buNone/>
              <a:defRPr sz="2700">
                <a:uFillTx/>
              </a:defRPr>
            </a:lvl7pPr>
            <a:lvl8pPr indent="0" marL="4266453">
              <a:buNone/>
              <a:defRPr sz="2700">
                <a:uFillTx/>
              </a:defRPr>
            </a:lvl8pPr>
            <a:lvl9pPr indent="0" marL="4875947">
              <a:buNone/>
              <a:defRPr sz="2700">
                <a:uFillTx/>
              </a:defRPr>
            </a:lvl9pPr>
          </a:lstStyle>
          <a:p>
            <a:r>
              <a:rPr lang="en-US" smtClean="0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0DFD029-FB74-4578-B929-F66AA97659CA}" type="datetimeFigureOut">
              <a:rPr lang="en-US">
                <a:uFillTx/>
              </a:rPr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014DD1E-5D91-48A3-AD6D-45FBA980D106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15" name="left lines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0" name="Freeform 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-9526" y="0"/>
              <a:ext cx="612775" cy="3919538"/>
            </a:xfrm>
            <a:custGeom>
              <a:avLst/>
              <a:gdLst>
                <a:gd fmla="*/ 0 w 603250" name="connsiteX0"/>
                <a:gd fmla="*/ 3905250 h 3905250" name="connsiteY0"/>
                <a:gd fmla="*/ 603250 w 603250" name="connsiteX1"/>
                <a:gd fmla="*/ 2984500 h 3905250" name="connsiteY1"/>
                <a:gd fmla="*/ 603250 w 603250" name="connsiteX2"/>
                <a:gd fmla="*/ 0 h 3905250" name="connsiteY2"/>
                <a:gd fmla="*/ 0 w 612775" name="connsiteX0"/>
                <a:gd fmla="*/ 3919538 h 3919538" name="connsiteY0"/>
                <a:gd fmla="*/ 612775 w 612775" name="connsiteX1"/>
                <a:gd fmla="*/ 2984500 h 3919538" name="connsiteY1"/>
                <a:gd fmla="*/ 612775 w 612775" name="connsiteX2"/>
                <a:gd fmla="*/ 0 h 3919538" name="connsiteY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b="b" l="l" r="r" t="t"/>
              <a:pathLst>
                <a:path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" name="Freeform 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-11906" y="0"/>
              <a:ext cx="410751" cy="3421856"/>
            </a:xfrm>
            <a:custGeom>
              <a:avLst/>
              <a:gdLst>
                <a:gd fmla="*/ 0 w 603250" name="connsiteX0"/>
                <a:gd fmla="*/ 3905250 h 3905250" name="connsiteY0"/>
                <a:gd fmla="*/ 603250 w 603250" name="connsiteX1"/>
                <a:gd fmla="*/ 2984500 h 3905250" name="connsiteY1"/>
                <a:gd fmla="*/ 603250 w 603250" name="connsiteX2"/>
                <a:gd fmla="*/ 0 h 3905250" name="connsiteY2"/>
                <a:gd fmla="*/ 0 w 612775" name="connsiteX0"/>
                <a:gd fmla="*/ 3919538 h 3919538" name="connsiteY0"/>
                <a:gd fmla="*/ 612775 w 612775" name="connsiteX1"/>
                <a:gd fmla="*/ 2984500 h 3919538" name="connsiteY1"/>
                <a:gd fmla="*/ 612775 w 612775" name="connsiteX2"/>
                <a:gd fmla="*/ 0 h 3919538" name="connsiteY2"/>
                <a:gd fmla="*/ 0 w 612775" name="connsiteX0"/>
                <a:gd fmla="*/ 3919538 h 3919538" name="connsiteY0"/>
                <a:gd fmla="*/ 202024 w 612775" name="connsiteX1"/>
                <a:gd fmla="*/ 3607676 h 3919538" name="connsiteY1"/>
                <a:gd fmla="*/ 612775 w 612775" name="connsiteX2"/>
                <a:gd fmla="*/ 2984500 h 3919538" name="connsiteY2"/>
                <a:gd fmla="*/ 612775 w 612775" name="connsiteX3"/>
                <a:gd fmla="*/ 0 h 3919538" name="connsiteY3"/>
                <a:gd fmla="*/ 0 w 410751" name="connsiteX0"/>
                <a:gd fmla="*/ 3607676 h 3607676" name="connsiteY0"/>
                <a:gd fmla="*/ 410751 w 410751" name="connsiteX1"/>
                <a:gd fmla="*/ 2984500 h 3607676" name="connsiteY1"/>
                <a:gd fmla="*/ 410751 w 410751" name="connsiteX2"/>
                <a:gd fmla="*/ 0 h 3607676" name="connsiteY2"/>
                <a:gd fmla="*/ 0 w 410751" name="connsiteX0"/>
                <a:gd fmla="*/ 3607676 h 3607676" name="connsiteY0"/>
                <a:gd fmla="*/ 410751 w 410751" name="connsiteX1"/>
                <a:gd fmla="*/ 2984500 h 3607676" name="connsiteY1"/>
                <a:gd fmla="*/ 409575 w 410751" name="connsiteX2"/>
                <a:gd fmla="*/ 185820 h 3607676" name="connsiteY2"/>
                <a:gd fmla="*/ 410751 w 410751" name="connsiteX3"/>
                <a:gd fmla="*/ 0 h 3607676" name="connsiteY3"/>
                <a:gd fmla="*/ 0 w 410751" name="connsiteX0"/>
                <a:gd fmla="*/ 3421856 h 3421856" name="connsiteY0"/>
                <a:gd fmla="*/ 410751 w 410751" name="connsiteX1"/>
                <a:gd fmla="*/ 2798680 h 3421856" name="connsiteY1"/>
                <a:gd fmla="*/ 409575 w 410751" name="connsiteX2"/>
                <a:gd fmla="*/ 0 h 3421856" name="connsiteY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b="b" l="l" r="r" t="t"/>
              <a:pathLst>
                <a:path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Freeform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-7144" y="-2381"/>
              <a:ext cx="238919" cy="2976561"/>
            </a:xfrm>
            <a:custGeom>
              <a:avLst/>
              <a:gdLst>
                <a:gd fmla="*/ 0 w 603250" name="connsiteX0"/>
                <a:gd fmla="*/ 3905250 h 3905250" name="connsiteY0"/>
                <a:gd fmla="*/ 603250 w 603250" name="connsiteX1"/>
                <a:gd fmla="*/ 2984500 h 3905250" name="connsiteY1"/>
                <a:gd fmla="*/ 603250 w 603250" name="connsiteX2"/>
                <a:gd fmla="*/ 0 h 3905250" name="connsiteY2"/>
                <a:gd fmla="*/ 0 w 612775" name="connsiteX0"/>
                <a:gd fmla="*/ 3919538 h 3919538" name="connsiteY0"/>
                <a:gd fmla="*/ 612775 w 612775" name="connsiteX1"/>
                <a:gd fmla="*/ 2984500 h 3919538" name="connsiteY1"/>
                <a:gd fmla="*/ 612775 w 612775" name="connsiteX2"/>
                <a:gd fmla="*/ 0 h 3919538" name="connsiteY2"/>
                <a:gd fmla="*/ 0 w 612775" name="connsiteX0"/>
                <a:gd fmla="*/ 3919538 h 3919538" name="connsiteY0"/>
                <a:gd fmla="*/ 373856 w 612775" name="connsiteX1"/>
                <a:gd fmla="*/ 3344891 h 3919538" name="connsiteY1"/>
                <a:gd fmla="*/ 612775 w 612775" name="connsiteX2"/>
                <a:gd fmla="*/ 2984500 h 3919538" name="connsiteY2"/>
                <a:gd fmla="*/ 612775 w 612775" name="connsiteX3"/>
                <a:gd fmla="*/ 0 h 3919538" name="connsiteY3"/>
                <a:gd fmla="*/ 0 w 238919" name="connsiteX0"/>
                <a:gd fmla="*/ 3344891 h 3344891" name="connsiteY0"/>
                <a:gd fmla="*/ 238919 w 238919" name="connsiteX1"/>
                <a:gd fmla="*/ 2984500 h 3344891" name="connsiteY1"/>
                <a:gd fmla="*/ 238919 w 238919" name="connsiteX2"/>
                <a:gd fmla="*/ 0 h 3344891" name="connsiteY2"/>
                <a:gd fmla="*/ 0 w 238919" name="connsiteX0"/>
                <a:gd fmla="*/ 3344891 h 3344891" name="connsiteY0"/>
                <a:gd fmla="*/ 238919 w 238919" name="connsiteX1"/>
                <a:gd fmla="*/ 2984500 h 3344891" name="connsiteY1"/>
                <a:gd fmla="*/ 238125 w 238919" name="connsiteX2"/>
                <a:gd fmla="*/ 368330 h 3344891" name="connsiteY2"/>
                <a:gd fmla="*/ 238919 w 238919" name="connsiteX3"/>
                <a:gd fmla="*/ 0 h 3344891" name="connsiteY3"/>
                <a:gd fmla="*/ 0 w 238919" name="connsiteX0"/>
                <a:gd fmla="*/ 2976561 h 2976561" name="connsiteY0"/>
                <a:gd fmla="*/ 238919 w 238919" name="connsiteX1"/>
                <a:gd fmla="*/ 2616170 h 2976561" name="connsiteY1"/>
                <a:gd fmla="*/ 238125 w 238919" name="connsiteX2"/>
                <a:gd fmla="*/ 0 h 2976561" name="connsiteY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b="b" l="l" r="r" t="t"/>
              <a:pathLst>
                <a:path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3" y="274637"/>
            <a:ext cx="10360501" cy="12239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60949" lIns="121899" rIns="121899" rtlCol="0" tIns="60949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3" y="1701797"/>
            <a:ext cx="10360501" cy="446227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60949" lIns="121899" rIns="121899" rtlCol="0" tIns="60949" vert="horz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2" y="6356352"/>
            <a:ext cx="2234618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60949" lIns="121899" rIns="121899" rtlCol="0" tIns="60949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F0DFD029-FB74-4578-B929-F66AA97659CA}" type="datetimeFigureOut">
              <a:rPr lang="en-US">
                <a:uFillTx/>
              </a:rPr>
              <a:pPr/>
              <a:t>4/5/2018</a:t>
            </a:fld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53501" y="6356352"/>
            <a:ext cx="5281824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60949" lIns="121899" rIns="121899" rtlCol="0" tIns="60949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563649" y="6356352"/>
            <a:ext cx="1015735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60949" lIns="121899" rIns="121899" rtlCol="0" tIns="60949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C014DD1E-5D91-48A3-AD6D-45FBA980D106}" type="slidenum">
              <a:rPr>
                <a:uFillTx/>
              </a:rPr>
              <a:pPr/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dk1" bg2="dk2" folHlink="folHlink" hlink="hlink" tx1="lt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1218987" eaLnBrk="1" hangingPunct="1" latinLnBrk="0" rtl="0">
        <a:lnSpc>
          <a:spcPct val="90000"/>
        </a:lnSpc>
        <a:spcBef>
          <a:spcPct val="0"/>
        </a:spcBef>
        <a:buNone/>
        <a:defRPr kern="1200" sz="36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1218987" eaLnBrk="1" hangingPunct="1" indent="-304747" latinLnBrk="0" marL="304747" rtl="0">
        <a:lnSpc>
          <a:spcPct val="90000"/>
        </a:lnSpc>
        <a:spcBef>
          <a:spcPts val="1600"/>
        </a:spcBef>
        <a:buClr>
          <a:schemeClr val="accent1"/>
        </a:buClr>
        <a:buSzPct val="100000"/>
        <a:buFont charset="0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1218987" eaLnBrk="1" hangingPunct="1" indent="-231607" latinLnBrk="0" marL="609493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1218987" eaLnBrk="1" hangingPunct="1" indent="-231607" latinLnBrk="0" marL="914240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1218987" eaLnBrk="1" hangingPunct="1" indent="-231607" latinLnBrk="0" marL="1218987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1218987" eaLnBrk="1" hangingPunct="1" indent="-231607" latinLnBrk="0" marL="1523733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1218987" eaLnBrk="1" hangingPunct="1" indent="-231607" latinLnBrk="0" marL="1828480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1218987" eaLnBrk="1" hangingPunct="1" indent="-231607" latinLnBrk="0" marL="2133227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1218987" eaLnBrk="1" hangingPunct="1" indent="-231607" latinLnBrk="0" marL="2437973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baseline="0"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1218987" eaLnBrk="1" hangingPunct="1" indent="-231607" latinLnBrk="0" marL="2742720" rtl="0">
        <a:lnSpc>
          <a:spcPct val="90000"/>
        </a:lnSpc>
        <a:spcBef>
          <a:spcPts val="800"/>
        </a:spcBef>
        <a:buClr>
          <a:schemeClr val="accent1"/>
        </a:buClr>
        <a:buSzPct val="80000"/>
        <a:buFont charset="0" pitchFamily="34" typeface="Arial"/>
        <a:buChar char="•"/>
        <a:defRPr baseline="0"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>
          <a:uFillTx/>
        </a:defRPr>
      </a:defPPr>
      <a:lvl1pPr algn="l" defTabSz="1218987" eaLnBrk="1" hangingPunct="1" latinLnBrk="0" marL="0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1218987" eaLnBrk="1" hangingPunct="1" latinLnBrk="0" marL="609493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1218987" eaLnBrk="1" hangingPunct="1" latinLnBrk="0" marL="1218987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1218987" eaLnBrk="1" hangingPunct="1" latinLnBrk="0" marL="1828480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1218987" eaLnBrk="1" hangingPunct="1" latinLnBrk="0" marL="2437973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1218987" eaLnBrk="1" hangingPunct="1" latinLnBrk="0" marL="3047467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1218987" eaLnBrk="1" hangingPunct="1" latinLnBrk="0" marL="3656960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1218987" eaLnBrk="1" hangingPunct="1" latinLnBrk="0" marL="4266453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1218987" eaLnBrk="1" hangingPunct="1" latinLnBrk="0" marL="4875947" rtl="0"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2.jpe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https://think360studio.com/what-is-agile-ux-and-challenges-face-in-startup-product/" TargetMode="External" Type="http://schemas.openxmlformats.org/officeDocument/2006/relationships/hyperlink"></Relationship><Relationship Id="rId3" Target="../media/image1.jpe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Design-Thinking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ub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IN" smtClean="0">
                <a:uFillTx/>
              </a:rPr>
              <a:t>By –Ameya Mithagari (07)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IN" smtClean="0">
                <a:uFillTx/>
              </a:rPr>
              <a:t>Test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In this stage, we test our prototype with the customers so as to monitor the response and deem whether the solution </a:t>
            </a:r>
            <a:r>
              <a:rPr dirty="0" lang="en-US">
                <a:solidFill>
                  <a:srgbClr val="FF0000"/>
                </a:solidFill>
                <a:uFillTx/>
              </a:rPr>
              <a:t>satisfied </a:t>
            </a:r>
            <a:r>
              <a:rPr dirty="0" lang="en-US">
                <a:uFillTx/>
              </a:rPr>
              <a:t>them or not.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descr="UX design thinking process" id="205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0" y="0"/>
            <a:ext cx="12193360" cy="6858000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IN" smtClean="0">
                <a:uFillTx/>
              </a:rPr>
              <a:t>Conclusion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D</a:t>
            </a:r>
            <a:r>
              <a:rPr dirty="0" lang="en-US" smtClean="0">
                <a:uFillTx/>
              </a:rPr>
              <a:t>esign </a:t>
            </a:r>
            <a:r>
              <a:rPr dirty="0" lang="en-US">
                <a:uFillTx/>
              </a:rPr>
              <a:t>thinking is an intricate, proven and rational approach to a new product design that should be given a thought during the product framework in an organization. </a:t>
            </a: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Of </a:t>
            </a:r>
            <a:r>
              <a:rPr dirty="0" lang="en-US">
                <a:uFillTx/>
              </a:rPr>
              <a:t>course, it can’t happen overnight or emerge unless there is someone who adheres to the concept. But it is highly recommended for the companies who are keen on establishing a more interactive and holistic approach to design.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IN" smtClean="0">
                <a:uFillTx/>
              </a:rPr>
              <a:t>Thank you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3" name="Title 1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IN" smtClean="0">
                <a:uFillTx/>
              </a:rPr>
              <a:t>Background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Content Placeholder 1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r>
              <a:rPr dirty="0" lang="en-US">
                <a:uFillTx/>
              </a:rPr>
              <a:t>Talk about the business catchwords and one label that wins the tag war is ‘</a:t>
            </a:r>
            <a:r>
              <a:rPr dirty="0" lang="en-US">
                <a:solidFill>
                  <a:srgbClr val="FF0000"/>
                </a:solidFill>
                <a:uFillTx/>
              </a:rPr>
              <a:t>Creative</a:t>
            </a:r>
            <a:r>
              <a:rPr dirty="0" lang="en-US">
                <a:uFillTx/>
              </a:rPr>
              <a:t>’. </a:t>
            </a:r>
            <a:endParaRPr dirty="0" lang="en-US" smtClean="0">
              <a:uFillTx/>
            </a:endParaRPr>
          </a:p>
          <a:p>
            <a:r>
              <a:rPr dirty="0" lang="en-US">
                <a:uFillTx/>
              </a:rPr>
              <a:t>E</a:t>
            </a:r>
            <a:r>
              <a:rPr dirty="0" lang="en-US" smtClean="0">
                <a:uFillTx/>
              </a:rPr>
              <a:t>very </a:t>
            </a:r>
            <a:r>
              <a:rPr dirty="0" lang="en-US">
                <a:uFillTx/>
              </a:rPr>
              <a:t>company wants to ride high in this </a:t>
            </a:r>
            <a:r>
              <a:rPr dirty="0" lang="en-US">
                <a:solidFill>
                  <a:srgbClr val="FF0000"/>
                </a:solidFill>
                <a:uFillTx/>
              </a:rPr>
              <a:t>race of creativity </a:t>
            </a:r>
            <a:r>
              <a:rPr dirty="0" lang="en-US">
                <a:uFillTx/>
              </a:rPr>
              <a:t>and user with their </a:t>
            </a:r>
            <a:r>
              <a:rPr dirty="0" lang="en-US">
                <a:solidFill>
                  <a:srgbClr val="FF0000"/>
                </a:solidFill>
                <a:uFillTx/>
              </a:rPr>
              <a:t>idea of innovation</a:t>
            </a:r>
            <a:r>
              <a:rPr dirty="0" lang="en-US">
                <a:uFillTx/>
              </a:rPr>
              <a:t>. </a:t>
            </a: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The </a:t>
            </a:r>
            <a:r>
              <a:rPr dirty="0" lang="en-US">
                <a:uFillTx/>
              </a:rPr>
              <a:t>slogan </a:t>
            </a:r>
            <a:r>
              <a:rPr b="1" dirty="0" lang="en-US">
                <a:solidFill>
                  <a:srgbClr val="FF0000"/>
                </a:solidFill>
                <a:uFillTx/>
              </a:rPr>
              <a:t>‘innovate or die’</a:t>
            </a:r>
            <a:r>
              <a:rPr dirty="0" lang="en-US">
                <a:uFillTx/>
              </a:rPr>
              <a:t> stands true to its words as brands can only survive in the market if they are constantly innovating and offering something new on the platter with time. </a:t>
            </a:r>
            <a:endParaRPr dirty="0" lang="en-US" smtClean="0">
              <a:uFillTx/>
            </a:endParaRPr>
          </a:p>
          <a:p>
            <a:r>
              <a:rPr dirty="0" lang="en-US">
                <a:uFillTx/>
              </a:rPr>
              <a:t>T</a:t>
            </a:r>
            <a:r>
              <a:rPr dirty="0" lang="en-US" smtClean="0">
                <a:uFillTx/>
              </a:rPr>
              <a:t>o </a:t>
            </a:r>
            <a:r>
              <a:rPr dirty="0" lang="en-US">
                <a:uFillTx/>
              </a:rPr>
              <a:t>delve more in this phenomenon of creativity, we must understand the dynamic concept of </a:t>
            </a:r>
            <a:r>
              <a:rPr dirty="0" lang="en-US">
                <a:solidFill>
                  <a:srgbClr val="FF0000"/>
                </a:solidFill>
                <a:uFillTx/>
              </a:rPr>
              <a:t>‘design thinking</a:t>
            </a:r>
            <a:r>
              <a:rPr dirty="0" lang="en-US">
                <a:uFillTx/>
              </a:rPr>
              <a:t>’ that </a:t>
            </a:r>
            <a:r>
              <a:rPr dirty="0" lang="en-US">
                <a:solidFill>
                  <a:schemeClr val="accent3">
                    <a:lumMod val="60000"/>
                    <a:lumOff val="40000"/>
                  </a:schemeClr>
                </a:solidFill>
                <a:uFillTx/>
              </a:rPr>
              <a:t>fully caters to the user-oriented, prototype-centered process of innovation ideally suited for product, service and business design</a:t>
            </a:r>
            <a:endParaRPr dirty="0" lang="en-US">
              <a:solidFill>
                <a:schemeClr val="accent3">
                  <a:lumMod val="60000"/>
                  <a:lumOff val="40000"/>
                </a:schemeClr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 What is design thinking?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D</a:t>
            </a:r>
            <a:r>
              <a:rPr dirty="0" lang="en-US" smtClean="0">
                <a:uFillTx/>
              </a:rPr>
              <a:t>esign </a:t>
            </a:r>
            <a:r>
              <a:rPr dirty="0" lang="en-US">
                <a:uFillTx/>
              </a:rPr>
              <a:t>thinking is a </a:t>
            </a:r>
            <a:r>
              <a:rPr dirty="0" lang="en-US">
                <a:solidFill>
                  <a:srgbClr val="FF0000"/>
                </a:solidFill>
                <a:uFillTx/>
              </a:rPr>
              <a:t>systematic approach </a:t>
            </a:r>
            <a:r>
              <a:rPr dirty="0" lang="en-US">
                <a:uFillTx/>
              </a:rPr>
              <a:t>to handling problems and generating new opportunities. </a:t>
            </a: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The </a:t>
            </a:r>
            <a:r>
              <a:rPr dirty="0" lang="en-US">
                <a:uFillTx/>
              </a:rPr>
              <a:t>concept is pertinent to </a:t>
            </a:r>
            <a:r>
              <a:rPr dirty="0" lang="en-US">
                <a:solidFill>
                  <a:srgbClr val="FF0000"/>
                </a:solidFill>
                <a:uFillTx/>
              </a:rPr>
              <a:t>any field </a:t>
            </a:r>
            <a:r>
              <a:rPr dirty="0" lang="en-US">
                <a:uFillTx/>
              </a:rPr>
              <a:t>and purpose. </a:t>
            </a:r>
            <a:r>
              <a:rPr dirty="0" lang="en-US">
                <a:uFillTx/>
              </a:rPr>
              <a:t>I</a:t>
            </a:r>
            <a:r>
              <a:rPr dirty="0" lang="en-US" smtClean="0">
                <a:uFillTx/>
              </a:rPr>
              <a:t>f we </a:t>
            </a:r>
            <a:r>
              <a:rPr dirty="0" lang="en-US">
                <a:uFillTx/>
              </a:rPr>
              <a:t>want to build a new product or customer experience or even take the business to the next level, this approach touches </a:t>
            </a:r>
            <a:r>
              <a:rPr dirty="0" lang="en-US" smtClean="0">
                <a:uFillTx/>
              </a:rPr>
              <a:t>everywhere.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32958" y="-328985"/>
            <a:ext cx="10360502" cy="85641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Design vs Design </a:t>
            </a:r>
            <a:r>
              <a:rPr dirty="0" lang="en-US" smtClean="0">
                <a:uFillTx/>
              </a:rPr>
              <a:t>Thinking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18883" y="388832"/>
            <a:ext cx="10360502" cy="577523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85000" lnSpcReduction="10000"/>
          </a:bodyPr>
          <a:lstStyle/>
          <a:p>
            <a:pPr fontAlgn="base"/>
            <a:r>
              <a:rPr dirty="0" lang="en-US">
                <a:uFillTx/>
              </a:rPr>
              <a:t>The design is </a:t>
            </a:r>
            <a:r>
              <a:rPr dirty="0" lang="en-US">
                <a:solidFill>
                  <a:srgbClr val="FF0000"/>
                </a:solidFill>
                <a:uFillTx/>
              </a:rPr>
              <a:t>not all about looks</a:t>
            </a:r>
            <a:r>
              <a:rPr dirty="0" lang="en-US" smtClean="0">
                <a:uFillTx/>
              </a:rPr>
              <a:t>.</a:t>
            </a:r>
          </a:p>
          <a:p>
            <a:pPr fontAlgn="base"/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People are </a:t>
            </a:r>
            <a:r>
              <a:rPr dirty="0" lang="en-US">
                <a:solidFill>
                  <a:srgbClr val="FF0000"/>
                </a:solidFill>
                <a:uFillTx/>
              </a:rPr>
              <a:t>restricted </a:t>
            </a:r>
            <a:r>
              <a:rPr dirty="0" lang="en-US">
                <a:uFillTx/>
              </a:rPr>
              <a:t>to this façade of </a:t>
            </a:r>
            <a:r>
              <a:rPr dirty="0" lang="en-US">
                <a:solidFill>
                  <a:srgbClr val="FF0000"/>
                </a:solidFill>
                <a:uFillTx/>
              </a:rPr>
              <a:t>appearance and blinded </a:t>
            </a:r>
            <a:r>
              <a:rPr dirty="0" lang="en-US">
                <a:uFillTx/>
              </a:rPr>
              <a:t>with the illusion of visual appeal. Unfortunately, that is not all. </a:t>
            </a:r>
            <a:endParaRPr dirty="0" lang="en-US" smtClean="0">
              <a:uFillTx/>
            </a:endParaRPr>
          </a:p>
          <a:p>
            <a:pPr fontAlgn="base"/>
            <a:r>
              <a:rPr dirty="0" lang="en-US" smtClean="0">
                <a:uFillTx/>
              </a:rPr>
              <a:t>The </a:t>
            </a:r>
            <a:r>
              <a:rPr dirty="0" lang="en-US">
                <a:uFillTx/>
              </a:rPr>
              <a:t>design is about </a:t>
            </a:r>
            <a:r>
              <a:rPr dirty="0" lang="en-US">
                <a:solidFill>
                  <a:srgbClr val="FF0000"/>
                </a:solidFill>
                <a:uFillTx/>
              </a:rPr>
              <a:t>crafting</a:t>
            </a:r>
            <a:r>
              <a:rPr dirty="0" lang="en-US">
                <a:uFillTx/>
              </a:rPr>
              <a:t> something </a:t>
            </a:r>
            <a:r>
              <a:rPr dirty="0" lang="en-US">
                <a:solidFill>
                  <a:srgbClr val="FF0000"/>
                </a:solidFill>
                <a:uFillTx/>
              </a:rPr>
              <a:t>new</a:t>
            </a:r>
            <a:r>
              <a:rPr dirty="0" lang="en-US">
                <a:uFillTx/>
              </a:rPr>
              <a:t> and </a:t>
            </a:r>
            <a:r>
              <a:rPr dirty="0" lang="en-US">
                <a:solidFill>
                  <a:srgbClr val="FF0000"/>
                </a:solidFill>
                <a:uFillTx/>
              </a:rPr>
              <a:t>shelling</a:t>
            </a:r>
            <a:r>
              <a:rPr dirty="0" lang="en-US">
                <a:uFillTx/>
              </a:rPr>
              <a:t> out a form through </a:t>
            </a:r>
            <a:r>
              <a:rPr dirty="0" lang="en-US">
                <a:solidFill>
                  <a:srgbClr val="FF0000"/>
                </a:solidFill>
                <a:uFillTx/>
              </a:rPr>
              <a:t>expertise</a:t>
            </a:r>
            <a:r>
              <a:rPr dirty="0" lang="en-US">
                <a:uFillTx/>
              </a:rPr>
              <a:t> so </a:t>
            </a:r>
            <a:r>
              <a:rPr dirty="0" lang="en-US">
                <a:solidFill>
                  <a:schemeClr val="accent3">
                    <a:lumMod val="60000"/>
                    <a:lumOff val="40000"/>
                  </a:schemeClr>
                </a:solidFill>
                <a:uFillTx/>
              </a:rPr>
              <a:t>as to provide interactive solutions for complex situations</a:t>
            </a:r>
            <a:r>
              <a:rPr dirty="0" lang="en-US">
                <a:uFillTx/>
              </a:rPr>
              <a:t>. </a:t>
            </a:r>
            <a:endParaRPr dirty="0" lang="en-US" smtClean="0">
              <a:uFillTx/>
            </a:endParaRPr>
          </a:p>
          <a:p>
            <a:pPr fontAlgn="base"/>
            <a:r>
              <a:rPr dirty="0" lang="en-US" smtClean="0">
                <a:uFillTx/>
              </a:rPr>
              <a:t>Design </a:t>
            </a:r>
            <a:r>
              <a:rPr dirty="0" lang="en-US">
                <a:uFillTx/>
              </a:rPr>
              <a:t>thinking brings forth a systematic framework for implementing innovation that fosters organic growth and serves real value to the clients. </a:t>
            </a:r>
            <a:r>
              <a:rPr dirty="0" lang="en-US" smtClean="0">
                <a:solidFill>
                  <a:srgbClr val="FF0000"/>
                </a:solidFill>
                <a:uFillTx/>
              </a:rPr>
              <a:t>Creativity</a:t>
            </a:r>
            <a:r>
              <a:rPr dirty="0" lang="en-US" smtClean="0">
                <a:uFillTx/>
              </a:rPr>
              <a:t> </a:t>
            </a:r>
            <a:r>
              <a:rPr dirty="0" lang="en-US">
                <a:uFillTx/>
              </a:rPr>
              <a:t>is the focal point in any design process</a:t>
            </a:r>
            <a:r>
              <a:rPr dirty="0" lang="en-US" smtClean="0">
                <a:uFillTx/>
              </a:rPr>
              <a:t>.</a:t>
            </a:r>
          </a:p>
          <a:p>
            <a:pPr fontAlgn="base"/>
            <a:r>
              <a:rPr dirty="0" lang="en-US" smtClean="0">
                <a:uFillTx/>
              </a:rPr>
              <a:t>The </a:t>
            </a:r>
            <a:r>
              <a:rPr dirty="0" lang="en-US">
                <a:uFillTx/>
              </a:rPr>
              <a:t>design thinking stages include observation to learn about the left out needs in relation to the context and constraints of a typical situation, discovering the opportunity and the capacity of innovation, forming brilliant ideas, testing and improving</a:t>
            </a:r>
          </a:p>
          <a:p>
            <a:pPr indent="0" marL="0">
              <a:buNone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24216" y="4149080"/>
            <a:ext cx="10343689" cy="219437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in a way it </a:t>
            </a:r>
            <a:r>
              <a:rPr dirty="0" lang="en-US">
                <a:uFillTx/>
                <a:hlinkClick r:id="rId2"/>
              </a:rPr>
              <a:t>makes the best practices of agile development</a:t>
            </a:r>
            <a:r>
              <a:rPr dirty="0" lang="en-US">
                <a:uFillTx/>
              </a:rPr>
              <a:t>, iterative development, user experience, creativity, prototyping and testing shine. It enforces a framework to deal with problems and stimulate innovation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design-thinking-process-2" id="1026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391593" y="206871"/>
            <a:ext cx="10176312" cy="3942209"/>
          </a:xfrm>
          <a:prstGeom prst="rect">
            <a:avLst/>
          </a:prstGeom>
          <a:noFill/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Empathize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Empathizing is </a:t>
            </a:r>
            <a:r>
              <a:rPr dirty="0" lang="en-US">
                <a:solidFill>
                  <a:srgbClr val="FF0000"/>
                </a:solidFill>
                <a:uFillTx/>
              </a:rPr>
              <a:t>central</a:t>
            </a:r>
            <a:r>
              <a:rPr dirty="0" lang="en-US">
                <a:uFillTx/>
              </a:rPr>
              <a:t> to the design thinking process</a:t>
            </a:r>
            <a:r>
              <a:rPr dirty="0" lang="en-US" smtClean="0">
                <a:uFillTx/>
              </a:rPr>
              <a:t>.</a:t>
            </a:r>
          </a:p>
          <a:p>
            <a:r>
              <a:rPr dirty="0" lang="en-US" smtClean="0">
                <a:uFillTx/>
              </a:rPr>
              <a:t>It </a:t>
            </a:r>
            <a:r>
              <a:rPr dirty="0" lang="en-US">
                <a:uFillTx/>
              </a:rPr>
              <a:t>highlights the significance of </a:t>
            </a:r>
            <a:r>
              <a:rPr dirty="0" lang="en-US">
                <a:solidFill>
                  <a:srgbClr val="FF0000"/>
                </a:solidFill>
                <a:uFillTx/>
              </a:rPr>
              <a:t>listening</a:t>
            </a:r>
            <a:r>
              <a:rPr dirty="0" lang="en-US">
                <a:uFillTx/>
              </a:rPr>
              <a:t> to the requirements and wants of our customers relative to the particular problem</a:t>
            </a:r>
            <a:r>
              <a:rPr dirty="0" lang="en-US" smtClean="0">
                <a:uFillTx/>
              </a:rPr>
              <a:t>.</a:t>
            </a:r>
          </a:p>
          <a:p>
            <a:r>
              <a:rPr dirty="0" lang="en-US" smtClean="0">
                <a:uFillTx/>
              </a:rPr>
              <a:t>The </a:t>
            </a:r>
            <a:r>
              <a:rPr dirty="0" lang="en-US">
                <a:uFillTx/>
              </a:rPr>
              <a:t>approach aids us in </a:t>
            </a:r>
            <a:r>
              <a:rPr dirty="0" lang="en-US">
                <a:solidFill>
                  <a:srgbClr val="FF0000"/>
                </a:solidFill>
                <a:uFillTx/>
              </a:rPr>
              <a:t>saving our discoveries </a:t>
            </a:r>
            <a:r>
              <a:rPr dirty="0" lang="en-US">
                <a:uFillTx/>
              </a:rPr>
              <a:t>and learnings during this stage in a systematic </a:t>
            </a:r>
            <a:r>
              <a:rPr dirty="0" lang="en-US" smtClean="0">
                <a:uFillTx/>
              </a:rPr>
              <a:t>way.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IN" smtClean="0">
                <a:uFillTx/>
              </a:rPr>
              <a:t>Define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fontAlgn="base"/>
            <a:r>
              <a:rPr dirty="0" lang="en-US" smtClean="0">
                <a:uFillTx/>
              </a:rPr>
              <a:t>Here </a:t>
            </a:r>
            <a:r>
              <a:rPr dirty="0" lang="en-US">
                <a:uFillTx/>
              </a:rPr>
              <a:t>we combine all </a:t>
            </a:r>
            <a:r>
              <a:rPr dirty="0" lang="en-US">
                <a:solidFill>
                  <a:srgbClr val="FF0000"/>
                </a:solidFill>
                <a:uFillTx/>
              </a:rPr>
              <a:t>the insights collected</a:t>
            </a:r>
            <a:r>
              <a:rPr dirty="0" lang="en-US">
                <a:uFillTx/>
              </a:rPr>
              <a:t> at the time of listening and observing people. </a:t>
            </a:r>
            <a:endParaRPr dirty="0" lang="en-US" smtClean="0">
              <a:uFillTx/>
            </a:endParaRPr>
          </a:p>
          <a:p>
            <a:pPr fontAlgn="base"/>
            <a:r>
              <a:rPr dirty="0" lang="en-US" smtClean="0">
                <a:uFillTx/>
              </a:rPr>
              <a:t>We </a:t>
            </a:r>
            <a:r>
              <a:rPr dirty="0" lang="en-US">
                <a:uFillTx/>
              </a:rPr>
              <a:t>start to synthesize and face the challenge ahead of us. That means we start to </a:t>
            </a:r>
            <a:r>
              <a:rPr dirty="0" lang="en-US">
                <a:solidFill>
                  <a:srgbClr val="FF0000"/>
                </a:solidFill>
                <a:uFillTx/>
              </a:rPr>
              <a:t>define a problem</a:t>
            </a:r>
            <a:r>
              <a:rPr dirty="0" lang="en-US" smtClean="0">
                <a:uFillTx/>
              </a:rPr>
              <a:t>.</a:t>
            </a:r>
          </a:p>
          <a:p>
            <a:pPr fontAlgn="base"/>
            <a:r>
              <a:rPr dirty="0" lang="en-US" smtClean="0">
                <a:uFillTx/>
              </a:rPr>
              <a:t>An </a:t>
            </a:r>
            <a:r>
              <a:rPr dirty="0" lang="en-US">
                <a:uFillTx/>
              </a:rPr>
              <a:t>aspect that design thinking proves vital at is </a:t>
            </a:r>
            <a:r>
              <a:rPr dirty="0" lang="en-US">
                <a:solidFill>
                  <a:srgbClr val="FF0000"/>
                </a:solidFill>
                <a:uFillTx/>
              </a:rPr>
              <a:t>framing</a:t>
            </a:r>
            <a:r>
              <a:rPr dirty="0" lang="en-US">
                <a:uFillTx/>
              </a:rPr>
              <a:t> a problem in a </a:t>
            </a:r>
            <a:r>
              <a:rPr dirty="0" lang="en-US">
                <a:solidFill>
                  <a:srgbClr val="FF0000"/>
                </a:solidFill>
                <a:uFillTx/>
              </a:rPr>
              <a:t>clear manner </a:t>
            </a:r>
            <a:r>
              <a:rPr dirty="0" lang="en-US">
                <a:uFillTx/>
              </a:rPr>
              <a:t>so that we end up devising solutions and exploring opportunities</a:t>
            </a:r>
            <a:r>
              <a:rPr dirty="0" lang="en-US" smtClean="0">
                <a:uFillTx/>
              </a:rPr>
              <a:t>.</a:t>
            </a:r>
          </a:p>
          <a:p>
            <a:pPr fontAlgn="base"/>
            <a:r>
              <a:rPr dirty="0" lang="en-US" smtClean="0">
                <a:uFillTx/>
              </a:rPr>
              <a:t>Try </a:t>
            </a:r>
            <a:r>
              <a:rPr dirty="0" lang="en-US">
                <a:uFillTx/>
              </a:rPr>
              <a:t>framing the problem correct so that more avenues and solutions open up.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Ideate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/>
          </a:bodyPr>
          <a:lstStyle/>
          <a:p>
            <a:pPr fontAlgn="base"/>
            <a:r>
              <a:rPr dirty="0" lang="en-US">
                <a:uFillTx/>
              </a:rPr>
              <a:t>So, now as the problem or the opportunity is clearly framed, we can search for </a:t>
            </a:r>
            <a:r>
              <a:rPr dirty="0" lang="en-US">
                <a:solidFill>
                  <a:srgbClr val="FF0000"/>
                </a:solidFill>
                <a:uFillTx/>
              </a:rPr>
              <a:t>methods to handle </a:t>
            </a:r>
            <a:r>
              <a:rPr dirty="0" lang="en-US">
                <a:uFillTx/>
              </a:rPr>
              <a:t>it. </a:t>
            </a:r>
            <a:endParaRPr dirty="0" lang="en-US" smtClean="0">
              <a:uFillTx/>
            </a:endParaRPr>
          </a:p>
          <a:p>
            <a:pPr fontAlgn="base"/>
            <a:r>
              <a:rPr dirty="0" lang="en-US" smtClean="0">
                <a:uFillTx/>
              </a:rPr>
              <a:t>We </a:t>
            </a:r>
            <a:r>
              <a:rPr dirty="0" lang="en-US">
                <a:uFillTx/>
              </a:rPr>
              <a:t>should spur as many ideas as possible. Yes, we </a:t>
            </a:r>
            <a:r>
              <a:rPr dirty="0" lang="en-US">
                <a:solidFill>
                  <a:srgbClr val="FF0000"/>
                </a:solidFill>
                <a:uFillTx/>
              </a:rPr>
              <a:t>brainstorm</a:t>
            </a:r>
            <a:r>
              <a:rPr dirty="0" lang="en-US">
                <a:uFillTx/>
              </a:rPr>
              <a:t> or ideate. </a:t>
            </a:r>
            <a:endParaRPr dirty="0" lang="en-US" smtClean="0">
              <a:uFillTx/>
            </a:endParaRPr>
          </a:p>
          <a:p>
            <a:pPr fontAlgn="base"/>
            <a:r>
              <a:rPr dirty="0" lang="en-US" smtClean="0">
                <a:uFillTx/>
              </a:rPr>
              <a:t>Design </a:t>
            </a:r>
            <a:r>
              <a:rPr dirty="0" lang="en-US">
                <a:uFillTx/>
              </a:rPr>
              <a:t>thinking stresses that during this phase we shouldn’t ignore ideas that seem obvious or easy. Any idea can </a:t>
            </a:r>
            <a:r>
              <a:rPr dirty="0" lang="en-US">
                <a:solidFill>
                  <a:srgbClr val="FF0000"/>
                </a:solidFill>
                <a:uFillTx/>
              </a:rPr>
              <a:t>sprout a brilliant concept</a:t>
            </a:r>
            <a:r>
              <a:rPr dirty="0" lang="en-US">
                <a:uFillTx/>
              </a:rPr>
              <a:t>. So, make sure to look into each and very idea with a fresh mindset.</a:t>
            </a:r>
          </a:p>
          <a:p>
            <a:pPr fontAlgn="base"/>
            <a:r>
              <a:rPr dirty="0" lang="en-US">
                <a:uFillTx/>
              </a:rPr>
              <a:t>Design thinking even encourages a team approach to brainstorming and very rightly promotes multi-disciplinary teams that bring across varied outlooks. This definitely produces better outcomes. To finalize this stage, we </a:t>
            </a:r>
            <a:r>
              <a:rPr dirty="0" lang="en-US">
                <a:solidFill>
                  <a:srgbClr val="FF0000"/>
                </a:solidFill>
                <a:uFillTx/>
              </a:rPr>
              <a:t>shortlist the best and leave the rest</a:t>
            </a:r>
            <a:r>
              <a:rPr dirty="0" lang="en-US">
                <a:uFillTx/>
              </a:rPr>
              <a:t>.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Prototype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fontAlgn="base"/>
            <a:r>
              <a:rPr dirty="0" lang="en-US">
                <a:uFillTx/>
              </a:rPr>
              <a:t>Prototyping brings the </a:t>
            </a:r>
            <a:r>
              <a:rPr dirty="0" lang="en-US">
                <a:solidFill>
                  <a:srgbClr val="FF0000"/>
                </a:solidFill>
                <a:uFillTx/>
              </a:rPr>
              <a:t>solutions into vision</a:t>
            </a:r>
            <a:r>
              <a:rPr dirty="0" lang="en-US">
                <a:uFillTx/>
              </a:rPr>
              <a:t>. Different methods are involved in it such as sketching, rapid prototyping and many others. </a:t>
            </a:r>
            <a:endParaRPr dirty="0" lang="en-US" smtClean="0">
              <a:uFillTx/>
            </a:endParaRPr>
          </a:p>
          <a:p>
            <a:pPr fontAlgn="base"/>
            <a:r>
              <a:rPr dirty="0" lang="en-US" smtClean="0">
                <a:uFillTx/>
              </a:rPr>
              <a:t>No </a:t>
            </a:r>
            <a:r>
              <a:rPr dirty="0" lang="en-US">
                <a:uFillTx/>
              </a:rPr>
              <a:t>matter whatever method you opt, the core purpose of this stage remains the same, that is, we intend to </a:t>
            </a:r>
            <a:r>
              <a:rPr dirty="0" lang="en-US">
                <a:solidFill>
                  <a:srgbClr val="FF0000"/>
                </a:solidFill>
                <a:uFillTx/>
              </a:rPr>
              <a:t>create rough drafts</a:t>
            </a:r>
            <a:r>
              <a:rPr dirty="0" lang="en-US">
                <a:uFillTx/>
              </a:rPr>
              <a:t> of solutions to decide if these will prove beneficial for the problem.</a:t>
            </a:r>
          </a:p>
          <a:p>
            <a:pPr fontAlgn="base"/>
            <a:r>
              <a:rPr dirty="0" lang="en-US">
                <a:uFillTx/>
              </a:rPr>
              <a:t>As advised, follow a simple, speedy and economical approach while prototyping. Looking onto its context, a prototype can later transform into a beta product or a </a:t>
            </a:r>
            <a:r>
              <a:rPr dirty="0" lang="en-US">
                <a:solidFill>
                  <a:srgbClr val="FF0000"/>
                </a:solidFill>
                <a:uFillTx/>
              </a:rPr>
              <a:t>minimal viable product (MVP</a:t>
            </a:r>
            <a:r>
              <a:rPr dirty="0" lang="en-US" smtClean="0">
                <a:solidFill>
                  <a:srgbClr val="FF0000"/>
                </a:solidFill>
                <a:uFillTx/>
              </a:rPr>
              <a:t>).</a:t>
            </a:r>
            <a:endParaRPr dirty="0" lang="en-US">
              <a:solidFill>
                <a:srgbClr val="FF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/>
          </a:solidFill>
          <a:miter lim="800000"/>
        </a:ln>
        <a:ln algn="ctr" cap="flat" cmpd="sng" w="25400">
          <a:solidFill>
            <a:schemeClr val="phClr"/>
          </a:solidFill>
          <a:miter lim="800000"/>
        </a:ln>
        <a:ln algn="ctr" cap="flat" cmpd="sng" w="38100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5100000"/>
            </a:lightRig>
          </a:scene3d>
          <a:sp3d contourW="6350">
            <a:bevelT h="12700" w="2921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anchor="ctr" rtlCol="0"/>
      <a:lstStyle>
        <a:defPPr algn="ctr">
          <a:defRPr sz="2800"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tlCol="0" wrap="square">
        <a:spAutoFit/>
      </a:bodyPr>
      <a:lstStyle>
        <a:defPPr>
          <a:defRPr sz="280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/>
          </a:solidFill>
          <a:miter lim="800000"/>
        </a:ln>
        <a:ln algn="ctr" cap="flat" cmpd="sng" w="25400">
          <a:solidFill>
            <a:schemeClr val="phClr"/>
          </a:solidFill>
          <a:miter lim="800000"/>
        </a:ln>
        <a:ln algn="ctr" cap="flat" cmpd="sng" w="38100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5100000"/>
            </a:lightRig>
          </a:scene3d>
          <a:sp3d contourW="6350">
            <a:bevelT h="12700" w="2921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/>
          </a:solidFill>
          <a:miter lim="800000"/>
        </a:ln>
        <a:ln algn="ctr" cap="flat" cmpd="sng" w="25400">
          <a:solidFill>
            <a:schemeClr val="phClr"/>
          </a:solidFill>
          <a:miter lim="800000"/>
        </a:ln>
        <a:ln algn="ctr" cap="flat" cmpd="sng" w="38100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5100000"/>
            </a:lightRig>
          </a:scene3d>
          <a:sp3d contourW="6350">
            <a:bevelT h="12700" w="2921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</TotalTime>
  <Words>683</Words>
  <Application>Microsoft Office PowerPoint</Application>
  <PresentationFormat>Custom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Design-Thinking</vt:lpstr>
      <vt:lpstr>Background</vt:lpstr>
      <vt:lpstr> What is design thinking?</vt:lpstr>
      <vt:lpstr>Design vs Design Thinking</vt:lpstr>
      <vt:lpstr>PowerPoint Presentation</vt:lpstr>
      <vt:lpstr>Empathize</vt:lpstr>
      <vt:lpstr>Define</vt:lpstr>
      <vt:lpstr>Ideate</vt:lpstr>
      <vt:lpstr>Prototype</vt:lpstr>
      <vt:lpstr>Test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Design-Thinking</dc:title>
  <dc:creator>Ameya Mithagari</dc:creator>
  <cp:lastModifiedBy>Ameya Mithagari</cp:lastModifiedBy>
  <cp:revision>9</cp:revision>
  <dcterms:created xsi:type="dcterms:W3CDTF">2018-04-05T14:25:01Z</dcterms:created>
  <dcterms:modified xsi:type="dcterms:W3CDTF">2018-04-05T14:55:48Z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