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6" r:id="rId4"/>
    <p:sldId id="258" r:id="rId5"/>
    <p:sldId id="283" r:id="rId6"/>
    <p:sldId id="261" r:id="rId7"/>
    <p:sldId id="284" r:id="rId8"/>
    <p:sldId id="263" r:id="rId9"/>
    <p:sldId id="287" r:id="rId10"/>
    <p:sldId id="262" r:id="rId11"/>
    <p:sldId id="285" r:id="rId12"/>
    <p:sldId id="260" r:id="rId13"/>
    <p:sldId id="267" r:id="rId14"/>
    <p:sldId id="269" r:id="rId15"/>
    <p:sldId id="288" r:id="rId16"/>
    <p:sldId id="25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30BF53-BF89-4630-9DF4-1C562293EC9B}">
  <a:tblStyle styleId="{8230BF53-BF89-4630-9DF4-1C562293E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283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75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1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56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1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Shape 9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Shape 152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0" t="0" r="0" b="0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Shape 30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Shape 329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Shape 390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Shape 441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Shape 44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Shape 46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106326" y="1924493"/>
            <a:ext cx="6443330" cy="1227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Baskerville Old Face" panose="02020602080505020303" pitchFamily="18" charset="0"/>
                <a:cs typeface="AngsanaUPC" panose="02020603050405020304" pitchFamily="18" charset="-34"/>
              </a:rPr>
              <a:t>UX EVALUATION TECHNIQUES</a:t>
            </a:r>
            <a:endParaRPr sz="4400" dirty="0">
              <a:latin typeface="Baskerville Old Face" panose="02020602080505020303" pitchFamily="18" charset="0"/>
              <a:cs typeface="AngsanaUPC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AD2A7-67E4-4410-9BD1-E984F919514A}"/>
              </a:ext>
            </a:extLst>
          </p:cNvPr>
          <p:cNvSpPr txBox="1"/>
          <p:nvPr/>
        </p:nvSpPr>
        <p:spPr>
          <a:xfrm>
            <a:off x="3965944" y="4614530"/>
            <a:ext cx="239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PRACHI V. RANE</a:t>
            </a:r>
          </a:p>
          <a:p>
            <a:r>
              <a:rPr lang="en-US" dirty="0"/>
              <a:t>MTECH 2017430012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1052622" y="1701209"/>
            <a:ext cx="7262037" cy="1504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 COLLECTION TECHNIQUES</a:t>
            </a: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A6192A2-6FBF-4AB4-986C-78E7EB91F765}"/>
              </a:ext>
            </a:extLst>
          </p:cNvPr>
          <p:cNvSpPr txBox="1">
            <a:spLocks/>
          </p:cNvSpPr>
          <p:nvPr/>
        </p:nvSpPr>
        <p:spPr>
          <a:xfrm>
            <a:off x="584791" y="1116419"/>
            <a:ext cx="6241311" cy="34215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Critical Incident Identification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The Think- Aloud Technique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Questionnaires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Data Collection Techniques Especially for Evaluating Emotional Impact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Data Collection Techniques to Evaluate Phenomenological Aspects of Interaction</a:t>
            </a:r>
          </a:p>
          <a:p>
            <a:endParaRPr lang="en-US" dirty="0"/>
          </a:p>
          <a:p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499730" y="2785729"/>
            <a:ext cx="8187070" cy="1752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VARIATIONS IN FORMATIVE EVALUATION RESULTS</a:t>
            </a:r>
            <a:endParaRPr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56" name="Shape 656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Shape 642">
            <a:extLst>
              <a:ext uri="{FF2B5EF4-FFF2-40B4-BE49-F238E27FC236}">
                <a16:creationId xmlns:a16="http://schemas.microsoft.com/office/drawing/2014/main" id="{F58004C4-6458-4257-A242-9270D35C010C}"/>
              </a:ext>
            </a:extLst>
          </p:cNvPr>
          <p:cNvSpPr txBox="1">
            <a:spLocks/>
          </p:cNvSpPr>
          <p:nvPr/>
        </p:nvSpPr>
        <p:spPr>
          <a:xfrm>
            <a:off x="478465" y="1765005"/>
            <a:ext cx="7921256" cy="292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dirty="0"/>
              <a:t>When the variation is due to using different evaluators, it is called the “evaluator effect”</a:t>
            </a:r>
          </a:p>
          <a:p>
            <a:r>
              <a:rPr lang="en-US" dirty="0"/>
              <a:t>Even if you use the same tasks, or the same evaluators, or the same participants, you will get different results.</a:t>
            </a:r>
            <a:endParaRPr lang="en-US" sz="18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sldNum" idx="12"/>
          </p:nvPr>
        </p:nvSpPr>
        <p:spPr>
          <a:xfrm>
            <a:off x="8312236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BAE19-84A1-4F26-A1B2-C8D1C137385A}"/>
              </a:ext>
            </a:extLst>
          </p:cNvPr>
          <p:cNvSpPr txBox="1"/>
          <p:nvPr/>
        </p:nvSpPr>
        <p:spPr>
          <a:xfrm>
            <a:off x="2147778" y="1945807"/>
            <a:ext cx="425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9900"/>
                </a:solidFill>
                <a:latin typeface="Baskerville Old Face" panose="02020602080505020303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sldNum" idx="12"/>
          </p:nvPr>
        </p:nvSpPr>
        <p:spPr>
          <a:xfrm>
            <a:off x="8312236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BAE19-84A1-4F26-A1B2-C8D1C137385A}"/>
              </a:ext>
            </a:extLst>
          </p:cNvPr>
          <p:cNvSpPr txBox="1"/>
          <p:nvPr/>
        </p:nvSpPr>
        <p:spPr>
          <a:xfrm>
            <a:off x="829340" y="1945807"/>
            <a:ext cx="782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ct val="45000"/>
            </a:pPr>
            <a:r>
              <a:rPr lang="en-IN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Rex </a:t>
            </a:r>
            <a:r>
              <a:rPr lang="en-IN" sz="48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Hartson</a:t>
            </a:r>
            <a:r>
              <a:rPr lang="en-IN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and </a:t>
            </a:r>
            <a:r>
              <a:rPr lang="en-IN" sz="48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Pardha</a:t>
            </a:r>
            <a:r>
              <a:rPr lang="en-IN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IN" sz="48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Pyla</a:t>
            </a:r>
            <a:r>
              <a:rPr lang="en-IN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, The UX Book, MK publications.</a:t>
            </a:r>
          </a:p>
        </p:txBody>
      </p:sp>
    </p:spTree>
    <p:extLst>
      <p:ext uri="{BB962C8B-B14F-4D97-AF65-F5344CB8AC3E}">
        <p14:creationId xmlns:p14="http://schemas.microsoft.com/office/powerpoint/2010/main" val="277300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489099" y="1010094"/>
            <a:ext cx="5178054" cy="1839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A400"/>
              </a:solidFill>
            </a:endParaRPr>
          </a:p>
          <a:p>
            <a:r>
              <a:rPr lang="en-US" sz="6000" b="0" dirty="0">
                <a:solidFill>
                  <a:schemeClr val="tx1"/>
                </a:solidFill>
                <a:latin typeface="Bodoni MT" panose="02070603080606020203" pitchFamily="18" charset="0"/>
              </a:rPr>
              <a:t>THANK YOU!</a:t>
            </a:r>
            <a:endParaRPr sz="6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8A88-727F-460A-9CC9-99265C2D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4" y="1582625"/>
            <a:ext cx="6952105" cy="29553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 meaning of evaluation is judge.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The judgement should be is such a way that the parameters are taken into the consideration while giving the judgement.</a:t>
            </a:r>
          </a:p>
          <a:p>
            <a:r>
              <a:rPr lang="en-US" b="1" dirty="0"/>
              <a:t>Example: </a:t>
            </a:r>
            <a:r>
              <a:rPr lang="en-US" b="1" dirty="0">
                <a:latin typeface="Bookman Old Style" panose="02050604050505020204" pitchFamily="18" charset="0"/>
              </a:rPr>
              <a:t>If any model is designed the evaluation consists of pros and cons about the model so there is a chance of betterment of model in future.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253F31-E607-4094-8F8D-BAE15E16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53" y="365767"/>
            <a:ext cx="5737265" cy="44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ctrTitle" idx="4294967295"/>
          </p:nvPr>
        </p:nvSpPr>
        <p:spPr>
          <a:xfrm>
            <a:off x="393405" y="255181"/>
            <a:ext cx="6666613" cy="616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64646"/>
                </a:solidFill>
              </a:rPr>
              <a:t>Formative vs Summative Evaluation</a:t>
            </a:r>
            <a:endParaRPr sz="3200" dirty="0">
              <a:solidFill>
                <a:srgbClr val="F64646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478465" y="1116419"/>
            <a:ext cx="6166883" cy="3574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Formative evaluation helps you form the design and</a:t>
            </a:r>
          </a:p>
          <a:p>
            <a:r>
              <a:rPr lang="en-US" dirty="0">
                <a:latin typeface="Bookman Old Style" panose="02050604050505020204" pitchFamily="18" charset="0"/>
              </a:rPr>
              <a:t>Summative evaluation helps you sum up the design.</a:t>
            </a:r>
          </a:p>
          <a:p>
            <a:r>
              <a:rPr lang="en-US" sz="1800" b="1" dirty="0">
                <a:latin typeface="Bookman Old Style" panose="02050604050505020204" pitchFamily="18" charset="0"/>
              </a:rPr>
              <a:t>Example : When a mobile device used by Designer it is Formative, whereas used by layman it is Summative</a:t>
            </a:r>
            <a:endParaRPr sz="1800" b="1" dirty="0">
              <a:latin typeface="Bookman Old Style" panose="02050604050505020204" pitchFamily="18" charset="0"/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ctrTitle" idx="4294967295"/>
          </p:nvPr>
        </p:nvSpPr>
        <p:spPr>
          <a:xfrm>
            <a:off x="393405" y="255181"/>
            <a:ext cx="6666613" cy="616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64646"/>
                </a:solidFill>
              </a:rPr>
              <a:t>Formative vs Summative Evaluation</a:t>
            </a:r>
            <a:endParaRPr sz="3200" dirty="0">
              <a:solidFill>
                <a:srgbClr val="F64646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478465" y="1116419"/>
            <a:ext cx="6166883" cy="3574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Formative evaluation is primarily diagnostic; it is about collecting qualitative data to identify and fix UX problems and their causes in the design. </a:t>
            </a:r>
          </a:p>
          <a:p>
            <a:r>
              <a:rPr lang="en-US" dirty="0"/>
              <a:t>Summative evaluation is about collecting quantitative data for assessing a level of quality due to a design, especially for assessing improvement in the user experience due to formative evaluation.</a:t>
            </a:r>
            <a:endParaRPr sz="1800" b="1" dirty="0"/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1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4" y="531628"/>
            <a:ext cx="6898943" cy="1002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TYPES OF FORMATIVE AND SUMMATIVE EVALUATION METHOD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76589-C1A5-4DC3-AC2D-55A22F0E4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are the types of formative and summative evaluation techniques:</a:t>
            </a:r>
          </a:p>
          <a:p>
            <a:r>
              <a:rPr lang="en-US" dirty="0"/>
              <a:t>Empirical method vs. Analytic method</a:t>
            </a:r>
          </a:p>
          <a:p>
            <a:r>
              <a:rPr lang="en-US" dirty="0"/>
              <a:t>Rigorous method vs. Rapid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3734D-01EE-498A-9969-382C9569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618" y="3342975"/>
            <a:ext cx="3172268" cy="1800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4" y="531628"/>
            <a:ext cx="6898943" cy="1002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TYPES OF FORMATIVE AND SUMMATIVE EVALUATION METHOD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76589-C1A5-4DC3-AC2D-55A22F0E4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Kokila" panose="020B0604020202020204" pitchFamily="34" charset="0"/>
              </a:rPr>
              <a:t>Example: Working of the MOBILE DEVICE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Kokila" panose="020B0604020202020204" pitchFamily="34" charset="0"/>
              </a:rPr>
              <a:t>Rigorous – Complete details of the system, maximize the effectiveness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Kokila" panose="020B0604020202020204" pitchFamily="34" charset="0"/>
              </a:rPr>
              <a:t>Rapid- Results to be yield faster.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Kokila" panose="020B0604020202020204" pitchFamily="34" charset="0"/>
              </a:rPr>
              <a:t>Empirical - H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ow a design or design change pays off in terms of real observable usage.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Kokila" panose="020B0604020202020204" pitchFamily="34" charset="0"/>
              </a:rPr>
              <a:t>Analytical -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looking at inherent attributes of the design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1320025" y="605575"/>
            <a:ext cx="6455700" cy="542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Evaluation Data</a:t>
            </a:r>
            <a:endParaRPr dirty="0"/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09D4-12D7-4F13-AB57-6BE08639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4" y="1582625"/>
            <a:ext cx="7324245" cy="2955300"/>
          </a:xfrm>
        </p:spPr>
        <p:txBody>
          <a:bodyPr/>
          <a:lstStyle/>
          <a:p>
            <a:r>
              <a:rPr lang="en-US" u="sng" dirty="0"/>
              <a:t>Objective Data vs. Subjective Dat</a:t>
            </a:r>
            <a:r>
              <a:rPr lang="en-US" dirty="0"/>
              <a:t>a 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Objective UX data are data observed directly by either the evaluator or the participant. 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Subjective UX data represent opinions, judgments, and other subjective feedback usually from the user, concerning the user experience and satisfaction with the interaction design.</a:t>
            </a:r>
          </a:p>
          <a:p>
            <a:r>
              <a:rPr lang="it-IT" u="sng" dirty="0"/>
              <a:t>Quantitative Data vs. Qualitative Data</a:t>
            </a:r>
            <a:r>
              <a:rPr lang="it-IT" sz="1600" dirty="0">
                <a:latin typeface="Calibri" panose="020F050202020403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Quantitative data are numeric data, such as data obtained by user performance metrics or opinion ratings.</a:t>
            </a:r>
          </a:p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Qualitative data are non-numeric and descriptive data, usually describing a UX problem or issue observed or experienced during usage.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A4C25-F672-474E-9812-642D6BA3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86" y="342589"/>
            <a:ext cx="723048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48121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463</Words>
  <Application>Microsoft Office PowerPoint</Application>
  <PresentationFormat>On-screen Show (16:9)</PresentationFormat>
  <Paragraphs>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Batang</vt:lpstr>
      <vt:lpstr>Algerian</vt:lpstr>
      <vt:lpstr>AngsanaUPC</vt:lpstr>
      <vt:lpstr>Arabic Typesetting</vt:lpstr>
      <vt:lpstr>Arial</vt:lpstr>
      <vt:lpstr>Baskerville Old Face</vt:lpstr>
      <vt:lpstr>Bodoni MT</vt:lpstr>
      <vt:lpstr>Bookman Old Style</vt:lpstr>
      <vt:lpstr>Calibri</vt:lpstr>
      <vt:lpstr>Kokila</vt:lpstr>
      <vt:lpstr>Montserrat</vt:lpstr>
      <vt:lpstr>Montserrat ExtraBold</vt:lpstr>
      <vt:lpstr>Montserrat Light</vt:lpstr>
      <vt:lpstr>Wingdings</vt:lpstr>
      <vt:lpstr>Wart template</vt:lpstr>
      <vt:lpstr>UX EVALUATION TECHNIQUES</vt:lpstr>
      <vt:lpstr>EVALUATION</vt:lpstr>
      <vt:lpstr>PowerPoint Presentation</vt:lpstr>
      <vt:lpstr>Formative vs Summative Evaluation</vt:lpstr>
      <vt:lpstr>Formative vs Summative Evaluation</vt:lpstr>
      <vt:lpstr>TYPES OF FORMATIVE AND SUMMATIVE EVALUATION METHOD</vt:lpstr>
      <vt:lpstr>TYPES OF FORMATIVE AND SUMMATIVE EVALUATION METHOD</vt:lpstr>
      <vt:lpstr>Types of Evaluation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EVALUATION TECHNIQUES</dc:title>
  <dc:creator>PRACHI RANE</dc:creator>
  <cp:lastModifiedBy>PRACHI RANE</cp:lastModifiedBy>
  <cp:revision>18</cp:revision>
  <dcterms:modified xsi:type="dcterms:W3CDTF">2018-04-19T03:54:27Z</dcterms:modified>
</cp:coreProperties>
</file>