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7" r:id="rId2"/>
    <p:sldId id="256" r:id="rId3"/>
    <p:sldId id="257" r:id="rId4"/>
    <p:sldId id="258" r:id="rId5"/>
    <p:sldId id="259" r:id="rId6"/>
    <p:sldId id="260" r:id="rId7"/>
    <p:sldId id="261" r:id="rId8"/>
    <p:sldId id="262" r:id="rId9"/>
    <p:sldId id="263" r:id="rId10"/>
    <p:sldId id="264"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11/8/2018</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11/8/2018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11/8/2018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11/8/2018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11/8/2018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11/8/2018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11/8/2018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11/8/2018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11/8/2018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11/8/2018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11/8/2018</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11/8/2018</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en.wikipedia.org/wiki/Educational_psychology" TargetMode="External"/><Relationship Id="rId13" Type="http://schemas.openxmlformats.org/officeDocument/2006/relationships/hyperlink" Target="https://en.wikipedia.org/wiki/Economics" TargetMode="External"/><Relationship Id="rId3" Type="http://schemas.openxmlformats.org/officeDocument/2006/relationships/hyperlink" Target="https://en.wikipedia.org/wiki/Attention" TargetMode="External"/><Relationship Id="rId7" Type="http://schemas.openxmlformats.org/officeDocument/2006/relationships/hyperlink" Target="https://en.wikipedia.org/wiki/Thinking" TargetMode="External"/><Relationship Id="rId12" Type="http://schemas.openxmlformats.org/officeDocument/2006/relationships/hyperlink" Target="https://en.wikipedia.org/wiki/Developmental_psychology" TargetMode="External"/><Relationship Id="rId2" Type="http://schemas.openxmlformats.org/officeDocument/2006/relationships/hyperlink" Target="https://en.wikipedia.org/wiki/Mental_process" TargetMode="External"/><Relationship Id="rId1" Type="http://schemas.openxmlformats.org/officeDocument/2006/relationships/slideLayout" Target="../slideLayouts/slideLayout2.xml"/><Relationship Id="rId6" Type="http://schemas.openxmlformats.org/officeDocument/2006/relationships/hyperlink" Target="https://en.wikipedia.org/wiki/Creativity" TargetMode="External"/><Relationship Id="rId11" Type="http://schemas.openxmlformats.org/officeDocument/2006/relationships/hyperlink" Target="https://en.wikipedia.org/wiki/Abnormal_psychology" TargetMode="External"/><Relationship Id="rId5" Type="http://schemas.openxmlformats.org/officeDocument/2006/relationships/hyperlink" Target="https://en.wikipedia.org/wiki/Perception" TargetMode="External"/><Relationship Id="rId10" Type="http://schemas.openxmlformats.org/officeDocument/2006/relationships/hyperlink" Target="https://en.wikipedia.org/wiki/Personality_psychology" TargetMode="External"/><Relationship Id="rId4" Type="http://schemas.openxmlformats.org/officeDocument/2006/relationships/hyperlink" Target="https://en.wikipedia.org/wiki/Memory" TargetMode="External"/><Relationship Id="rId9" Type="http://schemas.openxmlformats.org/officeDocument/2006/relationships/hyperlink" Target="https://en.wikipedia.org/wiki/Social_psycholog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1"/>
            <a:ext cx="7772400" cy="1295399"/>
          </a:xfrm>
        </p:spPr>
        <p:txBody>
          <a:bodyPr>
            <a:normAutofit/>
          </a:bodyPr>
          <a:lstStyle/>
          <a:p>
            <a:r>
              <a:rPr lang="en-US" sz="3600" dirty="0" smtClean="0">
                <a:latin typeface="Times New Roman" panose="02020603050405020304" pitchFamily="18" charset="0"/>
                <a:cs typeface="Times New Roman" panose="02020603050405020304" pitchFamily="18" charset="0"/>
              </a:rPr>
              <a:t>Introduction to psychology  </a:t>
            </a:r>
            <a:endParaRPr lang="en-US" sz="3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2819400"/>
            <a:ext cx="7772400" cy="1199704"/>
          </a:xfrm>
        </p:spPr>
        <p:txBody>
          <a:bodyPr>
            <a:normAutofit fontScale="92500" lnSpcReduction="20000"/>
          </a:bodyPr>
          <a:lstStyle/>
          <a:p>
            <a:pPr algn="ctr"/>
            <a:r>
              <a:rPr lang="en-US" dirty="0" smtClean="0">
                <a:latin typeface="Brush Script MT" panose="03060802040406070304" pitchFamily="66" charset="0"/>
              </a:rPr>
              <a:t>By</a:t>
            </a:r>
          </a:p>
          <a:p>
            <a:r>
              <a:rPr lang="en-US" dirty="0" smtClean="0"/>
              <a:t> </a:t>
            </a:r>
          </a:p>
          <a:p>
            <a:r>
              <a:rPr lang="en-US" sz="3000" dirty="0" smtClean="0">
                <a:latin typeface="Times New Roman" panose="02020603050405020304" pitchFamily="18" charset="0"/>
                <a:cs typeface="Times New Roman" panose="02020603050405020304" pitchFamily="18" charset="0"/>
              </a:rPr>
              <a:t>Dr. Muhammad Awais </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8360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smtClean="0">
                <a:latin typeface="Times New Roman" panose="02020603050405020304" pitchFamily="18" charset="0"/>
                <a:cs typeface="Times New Roman" panose="02020603050405020304" pitchFamily="18" charset="0"/>
              </a:rPr>
              <a:t>Structuralism </a:t>
            </a:r>
          </a:p>
          <a:p>
            <a:r>
              <a:rPr lang="en-US" sz="2400" dirty="0" smtClean="0">
                <a:latin typeface="Times New Roman" panose="02020603050405020304" pitchFamily="18" charset="0"/>
                <a:cs typeface="Times New Roman" panose="02020603050405020304" pitchFamily="18" charset="0"/>
              </a:rPr>
              <a:t>Functionalism </a:t>
            </a:r>
          </a:p>
          <a:p>
            <a:r>
              <a:rPr lang="en-US" sz="2400" dirty="0" smtClean="0">
                <a:latin typeface="Times New Roman" panose="02020603050405020304" pitchFamily="18" charset="0"/>
                <a:cs typeface="Times New Roman" panose="02020603050405020304" pitchFamily="18" charset="0"/>
              </a:rPr>
              <a:t>Psychoanalysis </a:t>
            </a:r>
          </a:p>
          <a:p>
            <a:r>
              <a:rPr lang="en-US" sz="2400" dirty="0" smtClean="0">
                <a:latin typeface="Times New Roman" panose="02020603050405020304" pitchFamily="18" charset="0"/>
                <a:cs typeface="Times New Roman" panose="02020603050405020304" pitchFamily="18" charset="0"/>
              </a:rPr>
              <a:t>Behaviorism</a:t>
            </a:r>
          </a:p>
          <a:p>
            <a:r>
              <a:rPr lang="en-US" sz="2400" dirty="0" smtClean="0">
                <a:latin typeface="Times New Roman" panose="02020603050405020304" pitchFamily="18" charset="0"/>
                <a:cs typeface="Times New Roman" panose="02020603050405020304" pitchFamily="18" charset="0"/>
              </a:rPr>
              <a:t>Gestalt psychology </a:t>
            </a:r>
          </a:p>
          <a:p>
            <a:r>
              <a:rPr lang="en-US" sz="2400" dirty="0" smtClean="0">
                <a:latin typeface="Times New Roman" panose="02020603050405020304" pitchFamily="18" charset="0"/>
                <a:cs typeface="Times New Roman" panose="02020603050405020304" pitchFamily="18" charset="0"/>
              </a:rPr>
              <a:t>Humanistic psychology </a:t>
            </a:r>
          </a:p>
          <a:p>
            <a:r>
              <a:rPr lang="en-US" sz="2400" dirty="0" smtClean="0">
                <a:latin typeface="Times New Roman" panose="02020603050405020304" pitchFamily="18" charset="0"/>
                <a:cs typeface="Times New Roman" panose="02020603050405020304" pitchFamily="18" charset="0"/>
              </a:rPr>
              <a:t>Positive </a:t>
            </a:r>
            <a:r>
              <a:rPr lang="en-US" sz="2400" dirty="0" smtClean="0">
                <a:latin typeface="Times New Roman" panose="02020603050405020304" pitchFamily="18" charset="0"/>
                <a:cs typeface="Times New Roman" panose="02020603050405020304" pitchFamily="18" charset="0"/>
              </a:rPr>
              <a:t>psychology</a:t>
            </a:r>
          </a:p>
          <a:p>
            <a:r>
              <a:rPr lang="en-US" sz="2400" dirty="0" smtClean="0">
                <a:latin typeface="Times New Roman" panose="02020603050405020304" pitchFamily="18" charset="0"/>
                <a:cs typeface="Times New Roman" panose="02020603050405020304" pitchFamily="18" charset="0"/>
              </a:rPr>
              <a:t>Cognitive </a:t>
            </a:r>
          </a:p>
          <a:p>
            <a:r>
              <a:rPr lang="en-US" sz="2400" dirty="0" smtClean="0">
                <a:latin typeface="Times New Roman" panose="02020603050405020304" pitchFamily="18" charset="0"/>
                <a:cs typeface="Times New Roman" panose="02020603050405020304" pitchFamily="18" charset="0"/>
              </a:rPr>
              <a:t>Evolutionary   </a:t>
            </a:r>
            <a:endParaRPr lang="en-US" sz="2400" dirty="0" smtClean="0">
              <a:latin typeface="Times New Roman" panose="02020603050405020304" pitchFamily="18" charset="0"/>
              <a:cs typeface="Times New Roman" panose="02020603050405020304" pitchFamily="18" charset="0"/>
            </a:endParaRPr>
          </a:p>
          <a:p>
            <a:endParaRPr lang="en-US" dirty="0"/>
          </a:p>
        </p:txBody>
      </p:sp>
      <p:sp>
        <p:nvSpPr>
          <p:cNvPr id="2" name="Title 1"/>
          <p:cNvSpPr>
            <a:spLocks noGrp="1"/>
          </p:cNvSpPr>
          <p:nvPr>
            <p:ph type="title"/>
          </p:nvPr>
        </p:nvSpPr>
        <p:spPr/>
        <p:txBody>
          <a:bodyPr>
            <a:normAutofit/>
          </a:bodyPr>
          <a:lstStyle/>
          <a:p>
            <a:r>
              <a:rPr lang="en-US" sz="2800" b="1" dirty="0" smtClean="0">
                <a:latin typeface="Times New Roman" panose="02020603050405020304" pitchFamily="18" charset="0"/>
                <a:cs typeface="Times New Roman" panose="02020603050405020304" pitchFamily="18" charset="0"/>
              </a:rPr>
              <a:t>School </a:t>
            </a:r>
            <a:r>
              <a:rPr lang="en-US" sz="2800" b="1" dirty="0" smtClean="0">
                <a:latin typeface="Times New Roman" panose="02020603050405020304" pitchFamily="18" charset="0"/>
                <a:cs typeface="Times New Roman" panose="02020603050405020304" pitchFamily="18" charset="0"/>
              </a:rPr>
              <a:t>of thoughts in psychology </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20800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Wundts Laboratory in Leipzig, Germany   www.whatispsychology.biz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76200"/>
            <a:ext cx="9144000" cy="7010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274638"/>
            <a:ext cx="8229600" cy="45719"/>
          </a:xfrm>
        </p:spPr>
        <p:txBody>
          <a:bodyPr>
            <a:normAutofit fontScale="90000"/>
          </a:bodyPr>
          <a:lstStyle/>
          <a:p>
            <a:endParaRPr lang="en-US" dirty="0"/>
          </a:p>
        </p:txBody>
      </p:sp>
    </p:spTree>
    <p:extLst>
      <p:ext uri="{BB962C8B-B14F-4D97-AF65-F5344CB8AC3E}">
        <p14:creationId xmlns:p14="http://schemas.microsoft.com/office/powerpoint/2010/main" val="950088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2" name="Title 1"/>
          <p:cNvSpPr>
            <a:spLocks noGrp="1"/>
          </p:cNvSpPr>
          <p:nvPr>
            <p:ph type="title"/>
          </p:nvPr>
        </p:nvSpPr>
        <p:spPr/>
        <p:txBody>
          <a:bodyPr/>
          <a:lstStyle/>
          <a:p>
            <a:endParaRPr lang="en-US"/>
          </a:p>
        </p:txBody>
      </p:sp>
      <p:pic>
        <p:nvPicPr>
          <p:cNvPr id="2050" name="Picture 2" descr="ï Behaviourists  held the  view that only overt  behaviour can be  studied scientifically.ï They advocated the use  of st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730" y="0"/>
            <a:ext cx="9448800" cy="708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0293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2" name="Title 1"/>
          <p:cNvSpPr>
            <a:spLocks noGrp="1"/>
          </p:cNvSpPr>
          <p:nvPr>
            <p:ph type="title"/>
          </p:nvPr>
        </p:nvSpPr>
        <p:spPr/>
        <p:txBody>
          <a:bodyPr/>
          <a:lstStyle/>
          <a:p>
            <a:endParaRPr lang="en-US"/>
          </a:p>
        </p:txBody>
      </p:sp>
      <p:pic>
        <p:nvPicPr>
          <p:cNvPr id="3074" name="Picture 2" descr="ï Strict       behaviourists believed that all  behaviours are shaped by the environment.  ï¡   Give me a dozen healthy in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8600"/>
            <a:ext cx="9144000" cy="731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892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 name="Title 1"/>
          <p:cNvSpPr>
            <a:spLocks noGrp="1"/>
          </p:cNvSpPr>
          <p:nvPr>
            <p:ph type="title"/>
          </p:nvPr>
        </p:nvSpPr>
        <p:spPr/>
        <p:txBody>
          <a:bodyPr/>
          <a:lstStyle/>
          <a:p>
            <a:endParaRPr lang="en-US"/>
          </a:p>
        </p:txBody>
      </p:sp>
      <p:pic>
        <p:nvPicPr>
          <p:cNvPr id="4098" name="Picture 2" descr="ï Gestalt psychology â  founded by Max  Wertheimerï Focused on studying  mental processes and  behaviours as âwholesâ  ra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09600"/>
            <a:ext cx="9372600" cy="7482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670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2" name="Title 1"/>
          <p:cNvSpPr>
            <a:spLocks noGrp="1"/>
          </p:cNvSpPr>
          <p:nvPr>
            <p:ph type="title"/>
          </p:nvPr>
        </p:nvSpPr>
        <p:spPr/>
        <p:txBody>
          <a:bodyPr/>
          <a:lstStyle/>
          <a:p>
            <a:endParaRPr lang="en-US"/>
          </a:p>
        </p:txBody>
      </p:sp>
      <p:pic>
        <p:nvPicPr>
          <p:cNvPr id="5122" name="Picture 2" descr="ï   While other theorists tried    to explain varying aspects    of conscious experience,    Sigmund Freud argued for    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1805"/>
            <a:ext cx="9144000" cy="6989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728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2" name="Title 1"/>
          <p:cNvSpPr>
            <a:spLocks noGrp="1"/>
          </p:cNvSpPr>
          <p:nvPr>
            <p:ph type="title"/>
          </p:nvPr>
        </p:nvSpPr>
        <p:spPr/>
        <p:txBody>
          <a:bodyPr/>
          <a:lstStyle/>
          <a:p>
            <a:endParaRPr lang="en-US"/>
          </a:p>
        </p:txBody>
      </p:sp>
      <p:pic>
        <p:nvPicPr>
          <p:cNvPr id="6146" name="Picture 2" descr="ï Humanistic  psychologists  argued that humans are  not helplessly controlled  by unconscious or  environmental forces â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42784"/>
            <a:ext cx="9753600" cy="731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9956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2" name="Title 1"/>
          <p:cNvSpPr>
            <a:spLocks noGrp="1"/>
          </p:cNvSpPr>
          <p:nvPr>
            <p:ph type="title"/>
          </p:nvPr>
        </p:nvSpPr>
        <p:spPr/>
        <p:txBody>
          <a:bodyPr/>
          <a:lstStyle/>
          <a:p>
            <a:endParaRPr lang="en-US"/>
          </a:p>
        </p:txBody>
      </p:sp>
      <p:pic>
        <p:nvPicPr>
          <p:cNvPr id="7170" name="Picture 2" descr="ï Founded by Martin  Seligmanï Arose from the observation  that psychologists generally  focus on the negative side  of h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7" y="-490151"/>
            <a:ext cx="9514703" cy="731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626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2" name="Title 1"/>
          <p:cNvSpPr>
            <a:spLocks noGrp="1"/>
          </p:cNvSpPr>
          <p:nvPr>
            <p:ph type="title"/>
          </p:nvPr>
        </p:nvSpPr>
        <p:spPr/>
        <p:txBody>
          <a:bodyPr/>
          <a:lstStyle/>
          <a:p>
            <a:endParaRPr lang="en-US"/>
          </a:p>
        </p:txBody>
      </p:sp>
      <p:pic>
        <p:nvPicPr>
          <p:cNvPr id="8194" name="Picture 2" descr="Psych 101 - Introduction to Psychology - Le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3400"/>
            <a:ext cx="9601200" cy="731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6268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Is </a:t>
            </a:r>
            <a:r>
              <a:rPr lang="en-US" sz="2400" dirty="0">
                <a:latin typeface="Times New Roman" panose="02020603050405020304" pitchFamily="18" charset="0"/>
                <a:cs typeface="Times New Roman" panose="02020603050405020304" pitchFamily="18" charset="0"/>
              </a:rPr>
              <a:t>the study of </a:t>
            </a:r>
            <a:r>
              <a:rPr lang="en-US" sz="2400" dirty="0">
                <a:latin typeface="Times New Roman" panose="02020603050405020304" pitchFamily="18" charset="0"/>
                <a:cs typeface="Times New Roman" panose="02020603050405020304" pitchFamily="18" charset="0"/>
                <a:hlinkClick r:id="rId2" tooltip="Mental process"/>
              </a:rPr>
              <a:t>mental </a:t>
            </a:r>
            <a:r>
              <a:rPr lang="en-US" sz="2400" dirty="0" smtClean="0">
                <a:latin typeface="Times New Roman" panose="02020603050405020304" pitchFamily="18" charset="0"/>
                <a:cs typeface="Times New Roman" panose="02020603050405020304" pitchFamily="18" charset="0"/>
                <a:hlinkClick r:id="rId2" tooltip="Mental process"/>
              </a:rPr>
              <a:t>processes</a:t>
            </a:r>
            <a:r>
              <a:rPr lang="en-US" sz="2400" dirty="0" smtClean="0">
                <a:latin typeface="Times New Roman" panose="02020603050405020304" pitchFamily="18" charset="0"/>
                <a:cs typeface="Times New Roman" panose="02020603050405020304" pitchFamily="18" charset="0"/>
              </a:rPr>
              <a:t> such </a:t>
            </a:r>
            <a:r>
              <a:rPr lang="en-US" sz="2400" dirty="0">
                <a:latin typeface="Times New Roman" panose="02020603050405020304" pitchFamily="18" charset="0"/>
                <a:cs typeface="Times New Roman" panose="02020603050405020304" pitchFamily="18" charset="0"/>
              </a:rPr>
              <a:t>as "</a:t>
            </a:r>
            <a:r>
              <a:rPr lang="en-US" sz="2400" dirty="0">
                <a:latin typeface="Times New Roman" panose="02020603050405020304" pitchFamily="18" charset="0"/>
                <a:cs typeface="Times New Roman" panose="02020603050405020304" pitchFamily="18" charset="0"/>
                <a:hlinkClick r:id="rId3" tooltip="Attention"/>
              </a:rPr>
              <a:t>attention</a:t>
            </a:r>
            <a:r>
              <a:rPr lang="en-US" sz="2400" dirty="0">
                <a:latin typeface="Times New Roman" panose="02020603050405020304" pitchFamily="18" charset="0"/>
                <a:cs typeface="Times New Roman" panose="02020603050405020304" pitchFamily="18" charset="0"/>
              </a:rPr>
              <a:t>, language use, </a:t>
            </a:r>
            <a:r>
              <a:rPr lang="en-US" sz="2400" dirty="0">
                <a:latin typeface="Times New Roman" panose="02020603050405020304" pitchFamily="18" charset="0"/>
                <a:cs typeface="Times New Roman" panose="02020603050405020304" pitchFamily="18" charset="0"/>
                <a:hlinkClick r:id="rId4" tooltip="Memory"/>
              </a:rPr>
              <a:t>memory</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5" tooltip="Perception"/>
              </a:rPr>
              <a:t>perception</a:t>
            </a:r>
            <a:r>
              <a:rPr lang="en-US" sz="2400" dirty="0">
                <a:latin typeface="Times New Roman" panose="02020603050405020304" pitchFamily="18" charset="0"/>
                <a:cs typeface="Times New Roman" panose="02020603050405020304" pitchFamily="18" charset="0"/>
              </a:rPr>
              <a:t>, problem solving, </a:t>
            </a:r>
            <a:r>
              <a:rPr lang="en-US" sz="2400" dirty="0">
                <a:latin typeface="Times New Roman" panose="02020603050405020304" pitchFamily="18" charset="0"/>
                <a:cs typeface="Times New Roman" panose="02020603050405020304" pitchFamily="18" charset="0"/>
                <a:hlinkClick r:id="rId6" tooltip="Creativity"/>
              </a:rPr>
              <a:t>creativity</a:t>
            </a:r>
            <a:r>
              <a:rPr lang="en-US" sz="2400" dirty="0">
                <a:latin typeface="Times New Roman" panose="02020603050405020304" pitchFamily="18" charset="0"/>
                <a:cs typeface="Times New Roman" panose="02020603050405020304" pitchFamily="18" charset="0"/>
              </a:rPr>
              <a:t>, and </a:t>
            </a:r>
            <a:r>
              <a:rPr lang="en-US" sz="2400" dirty="0" smtClean="0">
                <a:latin typeface="Times New Roman" panose="02020603050405020304" pitchFamily="18" charset="0"/>
                <a:cs typeface="Times New Roman" panose="02020603050405020304" pitchFamily="18" charset="0"/>
                <a:hlinkClick r:id="rId7" tooltip="Thinking"/>
              </a:rPr>
              <a:t>thinking</a:t>
            </a:r>
            <a:r>
              <a:rPr lang="en-US"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Much of the work derived from cognitive psychology has been integrated into various other modern disciplines such as Cognitive Science and of psychological study, including </a:t>
            </a:r>
            <a:r>
              <a:rPr lang="en-US" sz="2400" dirty="0">
                <a:latin typeface="Times New Roman" panose="02020603050405020304" pitchFamily="18" charset="0"/>
                <a:cs typeface="Times New Roman" panose="02020603050405020304" pitchFamily="18" charset="0"/>
                <a:hlinkClick r:id="rId8" tooltip="Educational psychology"/>
              </a:rPr>
              <a:t>educational psychology</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9" tooltip="Social psychology"/>
              </a:rPr>
              <a:t>social psychology</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10" tooltip="Personality psychology"/>
              </a:rPr>
              <a:t>personality psychology</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11" tooltip="Abnormal psychology"/>
              </a:rPr>
              <a:t>abnormal psychology</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12" tooltip="Developmental psychology"/>
              </a:rPr>
              <a:t>developmental psychology</a:t>
            </a:r>
            <a:r>
              <a:rPr lang="en-US" sz="2400" dirty="0">
                <a:latin typeface="Times New Roman" panose="02020603050405020304" pitchFamily="18" charset="0"/>
                <a:cs typeface="Times New Roman" panose="02020603050405020304" pitchFamily="18" charset="0"/>
              </a:rPr>
              <a:t>, and </a:t>
            </a:r>
            <a:r>
              <a:rPr lang="en-US" sz="2400" dirty="0">
                <a:latin typeface="Times New Roman" panose="02020603050405020304" pitchFamily="18" charset="0"/>
                <a:cs typeface="Times New Roman" panose="02020603050405020304" pitchFamily="18" charset="0"/>
                <a:hlinkClick r:id="rId13" tooltip="Economics"/>
              </a:rPr>
              <a:t>economics</a:t>
            </a:r>
            <a:endParaRPr lang="en-US" sz="24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normAutofit/>
          </a:bodyPr>
          <a:lstStyle/>
          <a:p>
            <a:r>
              <a:rPr lang="en-US" sz="2800" dirty="0" smtClean="0">
                <a:latin typeface="Times New Roman" panose="02020603050405020304" pitchFamily="18" charset="0"/>
                <a:cs typeface="Times New Roman" panose="02020603050405020304" pitchFamily="18" charset="0"/>
              </a:rPr>
              <a:t>Cognitive psychology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3143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Psychology is the scientific study of behavior and mental process </a:t>
            </a:r>
          </a:p>
          <a:p>
            <a:r>
              <a:rPr lang="en-US" sz="2400" dirty="0" smtClean="0">
                <a:latin typeface="Times New Roman" panose="02020603050405020304" pitchFamily="18" charset="0"/>
                <a:cs typeface="Times New Roman" panose="02020603050405020304" pitchFamily="18" charset="0"/>
              </a:rPr>
              <a:t>A person who study the psychology known as psychologist </a:t>
            </a:r>
          </a:p>
          <a:p>
            <a:pPr marL="109728" indent="0">
              <a:buNone/>
            </a:pPr>
            <a:r>
              <a:rPr lang="en-US" sz="2400" b="1" dirty="0" smtClean="0">
                <a:latin typeface="Times New Roman" panose="02020603050405020304" pitchFamily="18" charset="0"/>
                <a:cs typeface="Times New Roman" panose="02020603050405020304" pitchFamily="18" charset="0"/>
              </a:rPr>
              <a:t>Psychologist</a:t>
            </a: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study</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Overt or observable behavior</a:t>
            </a:r>
          </a:p>
          <a:p>
            <a:pPr marL="0" indent="0">
              <a:buNone/>
            </a:pPr>
            <a:r>
              <a:rPr lang="en-US" sz="2400" dirty="0">
                <a:latin typeface="Times New Roman" panose="02020603050405020304" pitchFamily="18" charset="0"/>
                <a:cs typeface="Times New Roman" panose="02020603050405020304" pitchFamily="18" charset="0"/>
              </a:rPr>
              <a:t> The word ‘overt’ can be defined as something that is plainly apparent and openly displayed. The term </a:t>
            </a:r>
            <a:r>
              <a:rPr lang="en-US" sz="2400" b="1" dirty="0">
                <a:latin typeface="Times New Roman" panose="02020603050405020304" pitchFamily="18" charset="0"/>
                <a:cs typeface="Times New Roman" panose="02020603050405020304" pitchFamily="18" charset="0"/>
              </a:rPr>
              <a:t>overt behavior </a:t>
            </a:r>
            <a:r>
              <a:rPr lang="en-US" sz="2400" dirty="0">
                <a:latin typeface="Times New Roman" panose="02020603050405020304" pitchFamily="18" charset="0"/>
                <a:cs typeface="Times New Roman" panose="02020603050405020304" pitchFamily="18" charset="0"/>
              </a:rPr>
              <a:t>means just that. The observable behaviors such as walking, talking, laughing, which can be seen readily are categorized as overt behavior.</a:t>
            </a:r>
          </a:p>
        </p:txBody>
      </p:sp>
      <p:sp>
        <p:nvSpPr>
          <p:cNvPr id="2" name="Title 1"/>
          <p:cNvSpPr>
            <a:spLocks noGrp="1"/>
          </p:cNvSpPr>
          <p:nvPr>
            <p:ph type="title"/>
          </p:nvPr>
        </p:nvSpPr>
        <p:spPr/>
        <p:txBody>
          <a:bodyPr>
            <a:normAutofit/>
          </a:bodyPr>
          <a:lstStyle/>
          <a:p>
            <a:r>
              <a:rPr lang="en-US" sz="2800" b="1" dirty="0" smtClean="0">
                <a:latin typeface="Times New Roman" panose="02020603050405020304" pitchFamily="18" charset="0"/>
                <a:cs typeface="Times New Roman" panose="02020603050405020304" pitchFamily="18" charset="0"/>
              </a:rPr>
              <a:t>Psychology </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09214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Evolutionary psychology is a theoretical approach to psychology that attempts to explain useful mental and psychological traits—such as memory, perception, or language—as adaptations, i.e., as the functional products of natural selection.</a:t>
            </a:r>
            <a:endParaRPr lang="en-US" sz="24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normAutofit/>
          </a:bodyPr>
          <a:lstStyle/>
          <a:p>
            <a:r>
              <a:rPr lang="en-US" sz="2400" dirty="0" smtClean="0">
                <a:latin typeface="Times New Roman" panose="02020603050405020304" pitchFamily="18" charset="0"/>
                <a:cs typeface="Times New Roman" panose="02020603050405020304" pitchFamily="18" charset="0"/>
              </a:rPr>
              <a:t>Evolutionary psychology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5769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Covert behavior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private mental processes that cannot be directly observed or measured and must be inferred from overt behavior</a:t>
            </a:r>
          </a:p>
          <a:p>
            <a:pPr marL="0" indent="0">
              <a:buNone/>
            </a:pPr>
            <a:r>
              <a:rPr lang="en-US" sz="2400" dirty="0">
                <a:latin typeface="Times New Roman" panose="02020603050405020304" pitchFamily="18" charset="0"/>
                <a:cs typeface="Times New Roman" panose="02020603050405020304" pitchFamily="18" charset="0"/>
              </a:rPr>
              <a:t>The opinions of behaviorists and psychologists in the matter have always been divergent. Here, we are going to discuss about Covert </a:t>
            </a:r>
            <a:r>
              <a:rPr lang="en-US" sz="2400" dirty="0" smtClean="0">
                <a:latin typeface="Times New Roman" panose="02020603050405020304" pitchFamily="18" charset="0"/>
                <a:cs typeface="Times New Roman" panose="02020603050405020304" pitchFamily="18" charset="0"/>
              </a:rPr>
              <a:t>behavior</a:t>
            </a:r>
          </a:p>
          <a:p>
            <a:pPr marL="0" indent="0">
              <a:buNone/>
            </a:pPr>
            <a:r>
              <a:rPr lang="en-US" sz="2400" b="1" dirty="0">
                <a:latin typeface="Times New Roman" panose="02020603050405020304" pitchFamily="18" charset="0"/>
                <a:cs typeface="Times New Roman" panose="02020603050405020304" pitchFamily="18" charset="0"/>
              </a:rPr>
              <a:t>For instance</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thinking, reasoning, reading</a:t>
            </a:r>
            <a:r>
              <a:rPr lang="en-US" sz="2400" dirty="0">
                <a:latin typeface="Times New Roman" panose="02020603050405020304" pitchFamily="18" charset="0"/>
                <a:cs typeface="Times New Roman" panose="02020603050405020304" pitchFamily="18" charset="0"/>
              </a:rPr>
              <a:t> in silent are covert behaviors</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normAutofit/>
          </a:bodyPr>
          <a:lstStyle/>
          <a:p>
            <a:r>
              <a:rPr lang="en-US" sz="2800" b="1" dirty="0" smtClean="0">
                <a:latin typeface="Times New Roman" panose="02020603050405020304" pitchFamily="18" charset="0"/>
                <a:cs typeface="Times New Roman" panose="02020603050405020304" pitchFamily="18" charset="0"/>
              </a:rPr>
              <a:t>Psychology </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3865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Behavior is any action an organism uses to adjust to the environment. But, there has always been divergent opinions about what ought to be included under the category of behavior. In the narrower sense, only behaviors or actions that can be sensed or are visible are categorized as behaviors. </a:t>
            </a:r>
          </a:p>
        </p:txBody>
      </p:sp>
      <p:sp>
        <p:nvSpPr>
          <p:cNvPr id="2" name="Title 1"/>
          <p:cNvSpPr>
            <a:spLocks noGrp="1"/>
          </p:cNvSpPr>
          <p:nvPr>
            <p:ph type="title"/>
          </p:nvPr>
        </p:nvSpPr>
        <p:spPr/>
        <p:txBody>
          <a:bodyPr>
            <a:normAutofit/>
          </a:bodyPr>
          <a:lstStyle/>
          <a:p>
            <a:r>
              <a:rPr lang="en-US" sz="2800" b="1" dirty="0" smtClean="0">
                <a:latin typeface="Times New Roman" panose="02020603050405020304" pitchFamily="18" charset="0"/>
                <a:cs typeface="Times New Roman" panose="02020603050405020304" pitchFamily="18" charset="0"/>
              </a:rPr>
              <a:t>Behavior</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06482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Describe behavior: </a:t>
            </a:r>
            <a:r>
              <a:rPr lang="en-US" sz="2400" dirty="0" smtClean="0">
                <a:latin typeface="Times New Roman" panose="02020603050405020304" pitchFamily="18" charset="0"/>
                <a:cs typeface="Times New Roman" panose="02020603050405020304" pitchFamily="18" charset="0"/>
              </a:rPr>
              <a:t>what is the nature of this behavior </a:t>
            </a:r>
          </a:p>
          <a:p>
            <a:r>
              <a:rPr lang="en-US" sz="2400" b="1" dirty="0" smtClean="0">
                <a:latin typeface="Times New Roman" panose="02020603050405020304" pitchFamily="18" charset="0"/>
                <a:cs typeface="Times New Roman" panose="02020603050405020304" pitchFamily="18" charset="0"/>
              </a:rPr>
              <a:t>Understand and explain behavior: </a:t>
            </a:r>
            <a:r>
              <a:rPr lang="en-US" sz="2400" dirty="0" smtClean="0">
                <a:latin typeface="Times New Roman" panose="02020603050405020304" pitchFamily="18" charset="0"/>
                <a:cs typeface="Times New Roman" panose="02020603050405020304" pitchFamily="18" charset="0"/>
              </a:rPr>
              <a:t>why does it occur</a:t>
            </a:r>
          </a:p>
          <a:p>
            <a:r>
              <a:rPr lang="en-US" sz="2400" b="1" dirty="0" smtClean="0">
                <a:latin typeface="Times New Roman" panose="02020603050405020304" pitchFamily="18" charset="0"/>
                <a:cs typeface="Times New Roman" panose="02020603050405020304" pitchFamily="18" charset="0"/>
              </a:rPr>
              <a:t>Predict behavior: </a:t>
            </a:r>
            <a:r>
              <a:rPr lang="en-US" sz="2400" dirty="0" smtClean="0">
                <a:latin typeface="Times New Roman" panose="02020603050405020304" pitchFamily="18" charset="0"/>
                <a:cs typeface="Times New Roman" panose="02020603050405020304" pitchFamily="18" charset="0"/>
              </a:rPr>
              <a:t>can we forecast when and under what circumstance it will occur?</a:t>
            </a:r>
          </a:p>
          <a:p>
            <a:r>
              <a:rPr lang="en-US" sz="2400" b="1" dirty="0" smtClean="0">
                <a:latin typeface="Times New Roman" panose="02020603050405020304" pitchFamily="18" charset="0"/>
                <a:cs typeface="Times New Roman" panose="02020603050405020304" pitchFamily="18" charset="0"/>
              </a:rPr>
              <a:t>Control behavior: </a:t>
            </a:r>
            <a:r>
              <a:rPr lang="en-US" sz="2400" dirty="0" smtClean="0">
                <a:latin typeface="Times New Roman" panose="02020603050405020304" pitchFamily="18" charset="0"/>
                <a:cs typeface="Times New Roman" panose="02020603050405020304" pitchFamily="18" charset="0"/>
              </a:rPr>
              <a:t>what factors influence this behavior   </a:t>
            </a:r>
            <a:endParaRPr lang="en-US" sz="24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normAutofit/>
          </a:bodyPr>
          <a:lstStyle/>
          <a:p>
            <a:r>
              <a:rPr lang="en-US" sz="2800" b="1" dirty="0" smtClean="0">
                <a:latin typeface="Times New Roman" panose="02020603050405020304" pitchFamily="18" charset="0"/>
                <a:cs typeface="Times New Roman" panose="02020603050405020304" pitchFamily="18" charset="0"/>
              </a:rPr>
              <a:t>Primary goals of psychology </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1451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Cognitive psychologist: </a:t>
            </a:r>
            <a:r>
              <a:rPr lang="en-US" sz="2400" dirty="0" smtClean="0">
                <a:latin typeface="Times New Roman" panose="02020603050405020304" pitchFamily="18" charset="0"/>
                <a:cs typeface="Times New Roman" panose="02020603050405020304" pitchFamily="18" charset="0"/>
              </a:rPr>
              <a:t>study the ways humans perceive and understand the world around them </a:t>
            </a:r>
          </a:p>
          <a:p>
            <a:r>
              <a:rPr lang="en-US" sz="2400" b="1" dirty="0" smtClean="0">
                <a:latin typeface="Times New Roman" panose="02020603050405020304" pitchFamily="18" charset="0"/>
                <a:cs typeface="Times New Roman" panose="02020603050405020304" pitchFamily="18" charset="0"/>
              </a:rPr>
              <a:t>Physiological psychologist: </a:t>
            </a:r>
            <a:r>
              <a:rPr lang="en-US" sz="2400" dirty="0" smtClean="0">
                <a:latin typeface="Times New Roman" panose="02020603050405020304" pitchFamily="18" charset="0"/>
                <a:cs typeface="Times New Roman" panose="02020603050405020304" pitchFamily="18" charset="0"/>
              </a:rPr>
              <a:t>study the role of brain function in behavior </a:t>
            </a:r>
          </a:p>
          <a:p>
            <a:r>
              <a:rPr lang="en-US" sz="2400" b="1" dirty="0" smtClean="0">
                <a:latin typeface="Times New Roman" panose="02020603050405020304" pitchFamily="18" charset="0"/>
                <a:cs typeface="Times New Roman" panose="02020603050405020304" pitchFamily="18" charset="0"/>
              </a:rPr>
              <a:t>Developmental psychologists: </a:t>
            </a:r>
            <a:r>
              <a:rPr lang="en-US" sz="2400" dirty="0" smtClean="0">
                <a:latin typeface="Times New Roman" panose="02020603050405020304" pitchFamily="18" charset="0"/>
                <a:cs typeface="Times New Roman" panose="02020603050405020304" pitchFamily="18" charset="0"/>
              </a:rPr>
              <a:t>study how individuals grow and change throughout their lives </a:t>
            </a:r>
            <a:endParaRPr lang="en-US" sz="24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normAutofit/>
          </a:bodyPr>
          <a:lstStyle/>
          <a:p>
            <a:r>
              <a:rPr lang="en-US" sz="2800" b="1" dirty="0" smtClean="0">
                <a:latin typeface="Times New Roman" panose="02020603050405020304" pitchFamily="18" charset="0"/>
                <a:cs typeface="Times New Roman" panose="02020603050405020304" pitchFamily="18" charset="0"/>
              </a:rPr>
              <a:t>Types of psychologist </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13287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Social psychologist: </a:t>
            </a:r>
            <a:r>
              <a:rPr lang="en-US" sz="2400" dirty="0" smtClean="0">
                <a:latin typeface="Times New Roman" panose="02020603050405020304" pitchFamily="18" charset="0"/>
                <a:cs typeface="Times New Roman" panose="02020603050405020304" pitchFamily="18" charset="0"/>
              </a:rPr>
              <a:t>study how people influence and are influenced by others </a:t>
            </a:r>
          </a:p>
          <a:p>
            <a:r>
              <a:rPr lang="en-US" sz="2400" b="1" dirty="0" smtClean="0">
                <a:latin typeface="Times New Roman" panose="02020603050405020304" pitchFamily="18" charset="0"/>
                <a:cs typeface="Times New Roman" panose="02020603050405020304" pitchFamily="18" charset="0"/>
              </a:rPr>
              <a:t>School psychologist: </a:t>
            </a:r>
            <a:r>
              <a:rPr lang="en-US" sz="2400" dirty="0" smtClean="0">
                <a:latin typeface="Times New Roman" panose="02020603050405020304" pitchFamily="18" charset="0"/>
                <a:cs typeface="Times New Roman" panose="02020603050405020304" pitchFamily="18" charset="0"/>
              </a:rPr>
              <a:t>test and evaluate, analyze learning problem,  counsel teachers and parents </a:t>
            </a:r>
          </a:p>
          <a:p>
            <a:r>
              <a:rPr lang="en-US" sz="2400" b="1" dirty="0" smtClean="0">
                <a:latin typeface="Times New Roman" panose="02020603050405020304" pitchFamily="18" charset="0"/>
                <a:cs typeface="Times New Roman" panose="02020603050405020304" pitchFamily="18" charset="0"/>
              </a:rPr>
              <a:t>Industrial/ Organizational psychol0gist: </a:t>
            </a:r>
            <a:r>
              <a:rPr lang="en-US" sz="2400" dirty="0" smtClean="0">
                <a:latin typeface="Times New Roman" panose="02020603050405020304" pitchFamily="18" charset="0"/>
                <a:cs typeface="Times New Roman" panose="02020603050405020304" pitchFamily="18" charset="0"/>
              </a:rPr>
              <a:t>work on a wide variety of issues in work settings </a:t>
            </a:r>
            <a:endParaRPr lang="en-US" sz="24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normAutofit/>
          </a:bodyPr>
          <a:lstStyle/>
          <a:p>
            <a:r>
              <a:rPr lang="en-US" sz="2800" b="1" dirty="0" smtClean="0">
                <a:latin typeface="Times New Roman" panose="02020603050405020304" pitchFamily="18" charset="0"/>
                <a:cs typeface="Times New Roman" panose="02020603050405020304" pitchFamily="18" charset="0"/>
              </a:rPr>
              <a:t>Conti… </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57045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Forensic psychologist: </a:t>
            </a:r>
            <a:r>
              <a:rPr lang="en-US" sz="2400" dirty="0" smtClean="0">
                <a:latin typeface="Times New Roman" panose="02020603050405020304" pitchFamily="18" charset="0"/>
                <a:cs typeface="Times New Roman" panose="02020603050405020304" pitchFamily="18" charset="0"/>
              </a:rPr>
              <a:t>work on behavioral issues in the legal, judicial and correctional systems</a:t>
            </a:r>
          </a:p>
          <a:p>
            <a:r>
              <a:rPr lang="en-US" sz="2400" b="1" dirty="0" smtClean="0">
                <a:latin typeface="Times New Roman" panose="02020603050405020304" pitchFamily="18" charset="0"/>
                <a:cs typeface="Times New Roman" panose="02020603050405020304" pitchFamily="18" charset="0"/>
              </a:rPr>
              <a:t>Health psychologist: </a:t>
            </a:r>
            <a:r>
              <a:rPr lang="en-US" sz="2400" dirty="0" smtClean="0">
                <a:latin typeface="Times New Roman" panose="02020603050405020304" pitchFamily="18" charset="0"/>
                <a:cs typeface="Times New Roman" panose="02020603050405020304" pitchFamily="18" charset="0"/>
              </a:rPr>
              <a:t>focus on ways to improve health by altering behavior </a:t>
            </a:r>
          </a:p>
          <a:p>
            <a:r>
              <a:rPr lang="en-US" sz="2400" b="1" dirty="0" smtClean="0">
                <a:latin typeface="Times New Roman" panose="02020603050405020304" pitchFamily="18" charset="0"/>
                <a:cs typeface="Times New Roman" panose="02020603050405020304" pitchFamily="18" charset="0"/>
              </a:rPr>
              <a:t>Sports psychologists: </a:t>
            </a:r>
            <a:r>
              <a:rPr lang="en-US" sz="2400" dirty="0" smtClean="0">
                <a:latin typeface="Times New Roman" panose="02020603050405020304" pitchFamily="18" charset="0"/>
                <a:cs typeface="Times New Roman" panose="02020603050405020304" pitchFamily="18" charset="0"/>
              </a:rPr>
              <a:t>study how psychological factors influence performance in sports, physical activity and exercise </a:t>
            </a:r>
            <a:endParaRPr lang="en-US" sz="24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normAutofit/>
          </a:bodyPr>
          <a:lstStyle/>
          <a:p>
            <a:r>
              <a:rPr lang="en-US" sz="2800" dirty="0" smtClean="0">
                <a:latin typeface="Times New Roman" panose="02020603050405020304" pitchFamily="18" charset="0"/>
                <a:cs typeface="Times New Roman" panose="02020603050405020304" pitchFamily="18" charset="0"/>
              </a:rPr>
              <a:t>Conti….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52275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Clinical psychologist: </a:t>
            </a:r>
            <a:r>
              <a:rPr lang="en-US" sz="2400" dirty="0" smtClean="0">
                <a:latin typeface="Times New Roman" panose="02020603050405020304" pitchFamily="18" charset="0"/>
                <a:cs typeface="Times New Roman" panose="02020603050405020304" pitchFamily="18" charset="0"/>
              </a:rPr>
              <a:t>is the diagnosis and treatment of mental and behavioral disorder </a:t>
            </a:r>
          </a:p>
          <a:p>
            <a:r>
              <a:rPr lang="en-US" sz="2400" b="1" dirty="0" smtClean="0">
                <a:latin typeface="Times New Roman" panose="02020603050405020304" pitchFamily="18" charset="0"/>
                <a:cs typeface="Times New Roman" panose="02020603050405020304" pitchFamily="18" charset="0"/>
              </a:rPr>
              <a:t>Counseling psychology: </a:t>
            </a:r>
            <a:r>
              <a:rPr lang="en-US" sz="2400" dirty="0" smtClean="0">
                <a:latin typeface="Times New Roman" panose="02020603050405020304" pitchFamily="18" charset="0"/>
                <a:cs typeface="Times New Roman" panose="02020603050405020304" pitchFamily="18" charset="0"/>
              </a:rPr>
              <a:t>typically involves working with people who have less severe social, emotional and vocational problems </a:t>
            </a:r>
            <a:endParaRPr lang="en-US" sz="24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normAutofit/>
          </a:bodyPr>
          <a:lstStyle/>
          <a:p>
            <a:r>
              <a:rPr lang="en-US" sz="2800" dirty="0" smtClean="0">
                <a:latin typeface="Times New Roman" panose="02020603050405020304" pitchFamily="18" charset="0"/>
                <a:cs typeface="Times New Roman" panose="02020603050405020304" pitchFamily="18" charset="0"/>
              </a:rPr>
              <a:t>Areas of psychologist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44444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145</TotalTime>
  <Words>356</Words>
  <Application>Microsoft Office PowerPoint</Application>
  <PresentationFormat>On-screen Show (4:3)</PresentationFormat>
  <Paragraphs>52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Concourse</vt:lpstr>
      <vt:lpstr>Introduction to psychology  </vt:lpstr>
      <vt:lpstr>Psychology </vt:lpstr>
      <vt:lpstr>Psychology </vt:lpstr>
      <vt:lpstr>Behavior </vt:lpstr>
      <vt:lpstr>Primary goals of psychology </vt:lpstr>
      <vt:lpstr>Types of psychologist </vt:lpstr>
      <vt:lpstr>Conti… </vt:lpstr>
      <vt:lpstr>Conti…. </vt:lpstr>
      <vt:lpstr>Areas of psychologist </vt:lpstr>
      <vt:lpstr>School of thoughts in psychology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Cognitive psychology </vt:lpstr>
      <vt:lpstr>Evolutionary psychology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Psychology </dc:title>
  <dc:creator>UAF</dc:creator>
  <cp:lastModifiedBy>MyUserName</cp:lastModifiedBy>
  <cp:revision>14</cp:revision>
  <dcterms:created xsi:type="dcterms:W3CDTF">2006-08-16T00:00:00Z</dcterms:created>
  <dcterms:modified xsi:type="dcterms:W3CDTF">2018-11-08T04:32:31Z</dcterms:modified>
</cp:coreProperties>
</file>