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60E19B-DDD6-4775-8F7A-FAB09182DCA1}">
  <a:tblStyle styleId="{2260E19B-DDD6-4775-8F7A-FAB09182DC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ECE6"/>
          </a:solidFill>
        </a:fill>
      </a:tcStyle>
    </a:wholeTbl>
    <a:band1H>
      <a:tcStyle>
        <a:tcBdr/>
        <a:fill>
          <a:solidFill>
            <a:srgbClr val="F5D8CA"/>
          </a:solidFill>
        </a:fill>
      </a:tcStyle>
    </a:band1H>
    <a:band1V>
      <a:tcStyle>
        <a:tcBdr/>
        <a:fill>
          <a:solidFill>
            <a:srgbClr val="F5D8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D9A35D0-47EB-4C9C-8E44-6DEB7D7EBA0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AECE6"/>
          </a:solidFill>
        </a:fill>
      </a:tcStyle>
    </a:band1H>
    <a:band1V>
      <a:tcStyle>
        <a:tcBdr/>
        <a:fill>
          <a:solidFill>
            <a:srgbClr val="FAECE6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20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650801" y="2307651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19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63439" y="1845735"/>
            <a:ext cx="3703319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2295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6343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2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22959" y="5074919"/>
            <a:ext cx="758951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22958" y="5907023"/>
            <a:ext cx="7589519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583179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4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l="29580" r="15253" b="-1"/>
          <a:stretch/>
        </p:blipFill>
        <p:spPr>
          <a:xfrm>
            <a:off x="11" y="10"/>
            <a:ext cx="566766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5710114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66768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6072664" y="640079"/>
            <a:ext cx="2744435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Predicting Crime Rates from Weather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6072664" y="3578085"/>
            <a:ext cx="2744435" cy="1554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18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SEEMA INAMDAR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ANDREW SAVVA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40774" y="1032387"/>
            <a:ext cx="8298425" cy="1563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Shape 225"/>
          <p:cNvGraphicFramePr/>
          <p:nvPr>
            <p:extLst>
              <p:ext uri="{D42A27DB-BD31-4B8C-83A1-F6EECF244321}">
                <p14:modId xmlns:p14="http://schemas.microsoft.com/office/powerpoint/2010/main" val="3907044361"/>
              </p:ext>
            </p:extLst>
          </p:nvPr>
        </p:nvGraphicFramePr>
        <p:xfrm>
          <a:off x="992773" y="478297"/>
          <a:ext cx="7160850" cy="5154930"/>
        </p:xfrm>
        <a:graphic>
          <a:graphicData uri="http://schemas.openxmlformats.org/drawingml/2006/table">
            <a:tbl>
              <a:tblPr>
                <a:noFill/>
                <a:tableStyleId>{BD9A35D0-47EB-4C9C-8E44-6DEB7D7EBA06}</a:tableStyleId>
              </a:tblPr>
              <a:tblGrid>
                <a:gridCol w="38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1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dirty="0"/>
                        <a:t>Los Angeles Crimes Sample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Date.Rptd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3/20/2013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DR.NO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132007717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DATE.OCC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3/20/2013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TIME.OCC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2015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 dirty="0"/>
                        <a:t>AREA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AREA.NAME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Olympic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RD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2004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Crm.Cd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997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CrmCd.Desc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TRAFFIC DR #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UNK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Status.Desc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Unknown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LOCATION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OXFORD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u="none" strike="noStrike"/>
                        <a:t>Cross.Street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/>
                        <a:t>OAKWOOD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strike="noStrike" dirty="0"/>
                        <a:t>(34.0776, -118.308)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40774" y="1032387"/>
            <a:ext cx="8298425" cy="1563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18660"/>
              </p:ext>
            </p:extLst>
          </p:nvPr>
        </p:nvGraphicFramePr>
        <p:xfrm>
          <a:off x="2349435" y="200208"/>
          <a:ext cx="4447510" cy="5924655"/>
        </p:xfrm>
        <a:graphic>
          <a:graphicData uri="http://schemas.openxmlformats.org/drawingml/2006/table">
            <a:tbl>
              <a:tblPr>
                <a:tableStyleId>{BD9A35D0-47EB-4C9C-8E44-6DEB7D7EBA06}</a:tableStyleId>
              </a:tblPr>
              <a:tblGrid>
                <a:gridCol w="2564731">
                  <a:extLst>
                    <a:ext uri="{9D8B030D-6E8A-4147-A177-3AD203B41FA5}">
                      <a16:colId xmlns:a16="http://schemas.microsoft.com/office/drawing/2014/main" val="4057090757"/>
                    </a:ext>
                  </a:extLst>
                </a:gridCol>
                <a:gridCol w="1882779">
                  <a:extLst>
                    <a:ext uri="{9D8B030D-6E8A-4147-A177-3AD203B41FA5}">
                      <a16:colId xmlns:a16="http://schemas.microsoft.com/office/drawing/2014/main" val="2845783770"/>
                    </a:ext>
                  </a:extLst>
                </a:gridCol>
              </a:tblGrid>
              <a:tr h="2842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Weather Data Sample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27621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CST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1/1/2015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712901317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</a:t>
                      </a:r>
                      <a:r>
                        <a:rPr lang="en-US" sz="1500" b="1" u="none" strike="noStrike" dirty="0" err="1">
                          <a:effectLst/>
                        </a:rPr>
                        <a:t>TemperatureF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37754240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Mean </a:t>
                      </a:r>
                      <a:r>
                        <a:rPr lang="en-US" sz="1500" b="1" u="none" strike="noStrike" dirty="0" err="1">
                          <a:effectLst/>
                        </a:rPr>
                        <a:t>TemperatureF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116731634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Min </a:t>
                      </a:r>
                      <a:r>
                        <a:rPr lang="en-US" sz="1500" b="1" u="none" strike="noStrike" dirty="0" err="1">
                          <a:effectLst/>
                        </a:rPr>
                        <a:t>TemperatureF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938128147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Dew </a:t>
                      </a:r>
                      <a:r>
                        <a:rPr lang="en-US" sz="1500" b="1" u="none" strike="noStrike" dirty="0" err="1">
                          <a:effectLst/>
                        </a:rPr>
                        <a:t>PointF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71473963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MeanDew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PointF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531692849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Min </a:t>
                      </a:r>
                      <a:r>
                        <a:rPr lang="en-US" sz="1500" b="1" u="none" strike="noStrike" dirty="0" err="1">
                          <a:effectLst/>
                        </a:rPr>
                        <a:t>DewpointF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4238505122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Humidity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477995762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Mean Humidity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333803532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Min Humidity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3860257140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Sea Level </a:t>
                      </a:r>
                      <a:r>
                        <a:rPr lang="en-US" sz="1500" b="1" u="none" strike="noStrike" dirty="0" err="1">
                          <a:effectLst/>
                        </a:rPr>
                        <a:t>PressureIn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30.38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410119404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Mean Sea Level </a:t>
                      </a:r>
                      <a:r>
                        <a:rPr lang="en-US" sz="1500" b="1" u="none" strike="noStrike" dirty="0" err="1">
                          <a:effectLst/>
                        </a:rPr>
                        <a:t>PressureIn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30.25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46939219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Min Sea Level </a:t>
                      </a:r>
                      <a:r>
                        <a:rPr lang="en-US" sz="1500" b="1" u="none" strike="noStrike" dirty="0" err="1">
                          <a:effectLst/>
                        </a:rPr>
                        <a:t>PressureIn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30.15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240433024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</a:t>
                      </a:r>
                      <a:r>
                        <a:rPr lang="en-US" sz="1500" b="1" u="none" strike="noStrike" dirty="0" err="1">
                          <a:effectLst/>
                        </a:rPr>
                        <a:t>VisibilityMiles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496529279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Mean </a:t>
                      </a:r>
                      <a:r>
                        <a:rPr lang="en-US" sz="1500" b="1" u="none" strike="noStrike" dirty="0" err="1">
                          <a:effectLst/>
                        </a:rPr>
                        <a:t>VisibilityMiles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60327783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Min </a:t>
                      </a:r>
                      <a:r>
                        <a:rPr lang="en-US" sz="1500" b="1" u="none" strike="noStrike" dirty="0" err="1">
                          <a:effectLst/>
                        </a:rPr>
                        <a:t>VisibilityMiles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535806142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Wind </a:t>
                      </a:r>
                      <a:r>
                        <a:rPr lang="en-US" sz="1500" b="1" u="none" strike="noStrike" dirty="0" err="1">
                          <a:effectLst/>
                        </a:rPr>
                        <a:t>SpeedMPH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78420925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Mean Wind </a:t>
                      </a:r>
                      <a:r>
                        <a:rPr lang="en-US" sz="1500" b="1" u="none" strike="noStrike" dirty="0" err="1">
                          <a:effectLst/>
                        </a:rPr>
                        <a:t>SpeedMPH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1100522698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Max Gust </a:t>
                      </a:r>
                      <a:r>
                        <a:rPr lang="en-US" sz="1500" b="1" u="none" strike="noStrike" dirty="0" err="1">
                          <a:effectLst/>
                        </a:rPr>
                        <a:t>SpeedMPH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301984936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PrecipitationIn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0.63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979226096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CloudCover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4198490201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Events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Rain-Thunderstorm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2716540635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WindDirDegrees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359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4" marR="9884" marT="9884" marB="0" anchor="b"/>
                </a:tc>
                <a:extLst>
                  <a:ext uri="{0D108BD9-81ED-4DB2-BD59-A6C34878D82A}">
                    <a16:rowId xmlns:a16="http://schemas.microsoft.com/office/drawing/2014/main" val="347206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8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 in 3 Crime Data </a:t>
            </a:r>
            <a:b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Sets into MongoDB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 descr="https://webassets.mongodb.com/_com_assets/cms/MongoDB-Logo-5c3a7405a85675366beb3a5ec4c032348c390b3f142f5e6dddf1d78e2df5cb5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146" y="1011982"/>
            <a:ext cx="2015613" cy="54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265" y="2334998"/>
            <a:ext cx="7181849" cy="37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5140594" y="1922040"/>
            <a:ext cx="302352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Austin Data Set JSON Exert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Cleaning Process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Converted string data types from csv files into MongoDB data types such as: float, double, string, and datetime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Removed any special characters from string fields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Stripped empty characters from strings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Replace characters in float fields with 0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Combined to Make </a:t>
            </a:r>
            <a:b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 Data Set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 descr="https://webassets.mongodb.com/_com_assets/cms/MongoDB-Logo-5c3a7405a85675366beb3a5ec4c032348c390b3f142f5e6dddf1d78e2df5cb5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146" y="1011982"/>
            <a:ext cx="2015613" cy="54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0484" y="2729375"/>
            <a:ext cx="68580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4378205" y="2285830"/>
            <a:ext cx="37859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Master Data Set JSON Exert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– Setup of Poisson Regression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822959" y="2584515"/>
            <a:ext cx="7543800" cy="2807999"/>
            <a:chOff x="0" y="362426"/>
            <a:chExt cx="7543800" cy="2807999"/>
          </a:xfrm>
        </p:grpSpPr>
        <p:sp>
          <p:nvSpPr>
            <p:cNvPr id="263" name="Shape 263"/>
            <p:cNvSpPr/>
            <p:nvPr/>
          </p:nvSpPr>
          <p:spPr>
            <a:xfrm>
              <a:off x="0" y="362426"/>
              <a:ext cx="1885950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0" y="362426"/>
              <a:ext cx="1885950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199125" tIns="71100" rIns="199125" bIns="711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Crime Rate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1885949" y="362426"/>
              <a:ext cx="377189" cy="1286999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15875" cap="flat" cmpd="sng">
              <a:solidFill>
                <a:srgbClr val="B4670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414016" y="362426"/>
              <a:ext cx="5129784" cy="1286999"/>
            </a:xfrm>
            <a:prstGeom prst="rect">
              <a:avLst/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2414016" y="362426"/>
              <a:ext cx="5129784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Assumed to have Poisson distribution with mean z such </a:t>
              </a: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that z is linear function of weather predictors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883425"/>
              <a:ext cx="1885950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0" y="1883425"/>
              <a:ext cx="1885950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199125" tIns="71100" rIns="199125" bIns="711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Weather Data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1885949" y="1883425"/>
              <a:ext cx="377189" cy="1286999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15875" cap="flat" cmpd="sng">
              <a:solidFill>
                <a:srgbClr val="B4670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14016" y="1883425"/>
              <a:ext cx="5129784" cy="1286999"/>
            </a:xfrm>
            <a:prstGeom prst="rect">
              <a:avLst/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414016" y="1883425"/>
              <a:ext cx="5129784" cy="128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predictors + Constant term </a:t>
              </a:r>
            </a:p>
          </p:txBody>
        </p:sp>
      </p:grpSp>
      <p:sp>
        <p:nvSpPr>
          <p:cNvPr id="273" name="Shape 27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– Why Poisson or Binomial Regression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846136" y="1957889"/>
            <a:ext cx="4266654" cy="3647645"/>
            <a:chOff x="225840" y="21139"/>
            <a:chExt cx="4266654" cy="3647645"/>
          </a:xfrm>
        </p:grpSpPr>
        <p:sp>
          <p:nvSpPr>
            <p:cNvPr id="282" name="Shape 282"/>
            <p:cNvSpPr/>
            <p:nvPr/>
          </p:nvSpPr>
          <p:spPr>
            <a:xfrm rot="5400000">
              <a:off x="478452" y="1078081"/>
              <a:ext cx="953471" cy="10854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2CDB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25840" y="21139"/>
              <a:ext cx="1605083" cy="1123506"/>
            </a:xfrm>
            <a:prstGeom prst="roundRect">
              <a:avLst>
                <a:gd name="adj" fmla="val 1667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80695" y="75995"/>
              <a:ext cx="1495373" cy="1013796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 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830925" y="128292"/>
              <a:ext cx="1167384" cy="90806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rot="5400000">
              <a:off x="1809239" y="2340152"/>
              <a:ext cx="953471" cy="10854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2CDB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556626" y="1283208"/>
              <a:ext cx="1605083" cy="1123506"/>
            </a:xfrm>
            <a:prstGeom prst="roundRect">
              <a:avLst>
                <a:gd name="adj" fmla="val 1667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1611482" y="1338063"/>
              <a:ext cx="1495373" cy="1013796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In-Sample Training-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3161710" y="1390361"/>
              <a:ext cx="1167384" cy="90806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887411" y="2545278"/>
              <a:ext cx="1605083" cy="1123506"/>
            </a:xfrm>
            <a:prstGeom prst="roundRect">
              <a:avLst>
                <a:gd name="adj" fmla="val 1667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2942266" y="2600133"/>
              <a:ext cx="1495373" cy="1013796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 of Sample Testing</a:t>
              </a:r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2430911" y="2115200"/>
            <a:ext cx="480925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14312" marR="0" lvl="0" indent="-214312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count data per day,city from 2015-2016</a:t>
            </a:r>
          </a:p>
          <a:p>
            <a:pPr marL="214312" marR="0" lvl="0" indent="-214312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floored by 0 with high rate unlikely </a:t>
            </a:r>
          </a:p>
          <a:p>
            <a:pPr marL="214313" marR="0" lvl="0" indent="-214313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predict average crime rate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867166" y="3320039"/>
            <a:ext cx="34428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14313" marR="0" lvl="0" indent="-214313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statsmodels API to train GLM Poisson regression training on 2/3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( Jan – August 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101375" y="4742137"/>
            <a:ext cx="344285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14313" marR="0" lvl="0" indent="-214313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predicted poisson mean against observed crime counts ( Sep-Dec ) with plots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Full sample Austin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458496" y="2208858"/>
            <a:ext cx="2691581" cy="300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sample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94" y="2082567"/>
            <a:ext cx="7210791" cy="403201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Analysis: Austin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458496" y="2208858"/>
            <a:ext cx="2691581" cy="300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sample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000875" y="1898926"/>
            <a:ext cx="3723900" cy="435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Deviance 1919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Goodness fit test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p-value :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p(chisq(222) &gt; 1770)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highly significant result to ascertain model is a good fit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743" y="1898932"/>
            <a:ext cx="4260843" cy="4382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Analysis: In Sample vs Out of Sample Austin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007807" y="2097165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Sample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542916" y="2097165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Sample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19" y="2482000"/>
            <a:ext cx="4522838" cy="321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6858" y="2489373"/>
            <a:ext cx="4323696" cy="32178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676804" y="2100164"/>
            <a:ext cx="7836108" cy="3763801"/>
            <a:chOff x="0" y="25555"/>
            <a:chExt cx="7836108" cy="3763801"/>
          </a:xfrm>
        </p:grpSpPr>
        <p:sp>
          <p:nvSpPr>
            <p:cNvPr id="117" name="Shape 117"/>
            <p:cNvSpPr/>
            <p:nvPr/>
          </p:nvSpPr>
          <p:spPr>
            <a:xfrm>
              <a:off x="0" y="276476"/>
              <a:ext cx="7836108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91805" y="25555"/>
              <a:ext cx="5485275" cy="5018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16302" y="50054"/>
              <a:ext cx="5436280" cy="452844"/>
            </a:xfrm>
            <a:prstGeom prst="rect">
              <a:avLst/>
            </a:prstGeom>
            <a:noFill/>
            <a:ln>
              <a:noFill/>
            </a:ln>
          </p:spPr>
          <p:txBody>
            <a:bodyPr lIns="207325" tIns="0" rIns="207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Research Question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1047595"/>
              <a:ext cx="7836108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91805" y="796675"/>
              <a:ext cx="5485275" cy="5018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416302" y="821174"/>
              <a:ext cx="5436280" cy="452844"/>
            </a:xfrm>
            <a:prstGeom prst="rect">
              <a:avLst/>
            </a:prstGeom>
            <a:noFill/>
            <a:ln>
              <a:noFill/>
            </a:ln>
          </p:spPr>
          <p:txBody>
            <a:bodyPr lIns="207325" tIns="0" rIns="207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Description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1818716"/>
              <a:ext cx="7836108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91805" y="1567795"/>
              <a:ext cx="5485275" cy="5018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16302" y="1592294"/>
              <a:ext cx="5436280" cy="452844"/>
            </a:xfrm>
            <a:prstGeom prst="rect">
              <a:avLst/>
            </a:prstGeom>
            <a:noFill/>
            <a:ln>
              <a:noFill/>
            </a:ln>
          </p:spPr>
          <p:txBody>
            <a:bodyPr lIns="207325" tIns="0" rIns="207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Descriptive Statistics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2589836"/>
              <a:ext cx="7836108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91805" y="2338916"/>
              <a:ext cx="5485275" cy="5018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416302" y="2363415"/>
              <a:ext cx="5436280" cy="452844"/>
            </a:xfrm>
            <a:prstGeom prst="rect">
              <a:avLst/>
            </a:prstGeom>
            <a:noFill/>
            <a:ln>
              <a:noFill/>
            </a:ln>
          </p:spPr>
          <p:txBody>
            <a:bodyPr lIns="207325" tIns="0" rIns="207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3360957"/>
              <a:ext cx="7836108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91805" y="3110036"/>
              <a:ext cx="5485275" cy="5018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416302" y="3134534"/>
              <a:ext cx="5436280" cy="452844"/>
            </a:xfrm>
            <a:prstGeom prst="rect">
              <a:avLst/>
            </a:prstGeom>
            <a:noFill/>
            <a:ln>
              <a:noFill/>
            </a:ln>
          </p:spPr>
          <p:txBody>
            <a:bodyPr lIns="207325" tIns="0" rIns="207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</a:p>
          </p:txBody>
        </p:sp>
      </p:grp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Analysis: Full sample Chicago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969" y="1833843"/>
            <a:ext cx="6602384" cy="437214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Chicago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458496" y="2208858"/>
            <a:ext cx="2691581" cy="300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sample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894888"/>
            <a:ext cx="4202864" cy="43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5059050" y="1964350"/>
            <a:ext cx="3723900" cy="416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Deviance 7873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Goodness fit test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p-value :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p(chisq(222) &gt; 8710 )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highly significant result to ascertain model is a good fit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In Sample vs Out of Sample Chicago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016816" y="2082160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Sample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517069" y="2082160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Sample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96" y="2481999"/>
            <a:ext cx="4335220" cy="291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476" y="2481999"/>
            <a:ext cx="4256767" cy="291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Full sample Los Angeles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275" y="1818967"/>
            <a:ext cx="7119169" cy="437535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Los Angeles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458496" y="2208858"/>
            <a:ext cx="2691581" cy="300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sample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923628"/>
            <a:ext cx="4289936" cy="436413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5086450" y="1923625"/>
            <a:ext cx="3723900" cy="432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Deviance 9530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Goodness fit test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p-value :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p(chisq(222) &gt; 8440 )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highly significant result to ascertain model is a good fit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 – In Sample vs Out of Sample Los Angeles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54726" y="2095883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Sample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450344" y="2095883"/>
            <a:ext cx="26915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Sample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1160" y="2465215"/>
            <a:ext cx="4355690" cy="323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648" y="2465215"/>
            <a:ext cx="4353693" cy="323564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Conclusions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/>
              <a:t>Pearson Goodness of Fit test indicates our model is a good Poisson fit in all 3 cities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/>
              <a:t>We had fairly granular data but we performed analysis on crime rates per day vs weather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800"/>
              <a:t>Plots indicate good performance of model while testing it out of sample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822950" y="286600"/>
            <a:ext cx="7543800" cy="13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29637" y="1791692"/>
            <a:ext cx="7730400" cy="409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Binomial model to classify crime rates as average, high and low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the model with richer data-set like Age, salary, Education per city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which parameters are important ( reduce dimensionality of weather parameters by PCA )</a:t>
            </a:r>
          </a:p>
          <a:p>
            <a:pPr marR="0" lvl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❖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more granular analysis by crime type or location within city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382" y="1382233"/>
            <a:ext cx="7836196" cy="1116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4001" y="2498651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845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22958" y="1995948"/>
            <a:ext cx="7543800" cy="387314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lang="en-US" sz="2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/>
              <a:t>Does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average crime rate within a given city ha</a:t>
            </a:r>
            <a:r>
              <a:rPr lang="en-US" sz="2800"/>
              <a:t>ve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/>
              <a:t>linear 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relationship with city weather conditions</a:t>
            </a:r>
            <a:r>
              <a:rPr lang="en-US" sz="2800"/>
              <a:t>?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As weather conditions worsen, the average crime rate within a given city increases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As weather conditions improve, the average crime rate within a given city decreases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822721" y="2004604"/>
            <a:ext cx="7543800" cy="4053240"/>
            <a:chOff x="0" y="106979"/>
            <a:chExt cx="7543800" cy="4053240"/>
          </a:xfrm>
        </p:grpSpPr>
        <p:sp>
          <p:nvSpPr>
            <p:cNvPr id="150" name="Shape 150"/>
            <p:cNvSpPr/>
            <p:nvPr/>
          </p:nvSpPr>
          <p:spPr>
            <a:xfrm>
              <a:off x="0" y="372659"/>
              <a:ext cx="7543800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0" y="372659"/>
              <a:ext cx="7543800" cy="1020600"/>
            </a:xfrm>
            <a:prstGeom prst="rect">
              <a:avLst/>
            </a:prstGeom>
            <a:noFill/>
            <a:ln>
              <a:noFill/>
            </a:ln>
          </p:spPr>
          <p:txBody>
            <a:bodyPr lIns="585475" tIns="374900" rIns="585475" bIns="128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Reports crimes in the city of Chicago over the past year from the Citizen Law Enforcement Analysis and Reporting (CLEAR) system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77189" y="106979"/>
              <a:ext cx="5280660" cy="53136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403129" y="132918"/>
              <a:ext cx="52287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lIns="199575" tIns="0" rIns="1995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Chicago City Crime Dataset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756139"/>
              <a:ext cx="7543800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0" y="1756139"/>
              <a:ext cx="7543800" cy="1020600"/>
            </a:xfrm>
            <a:prstGeom prst="rect">
              <a:avLst/>
            </a:prstGeom>
            <a:noFill/>
            <a:ln>
              <a:noFill/>
            </a:ln>
          </p:spPr>
          <p:txBody>
            <a:bodyPr lIns="585475" tIns="374900" rIns="585475" bIns="128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Reports crimes that occurred in the city of Austin as collected by the Austin City Police Department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377189" y="1490458"/>
              <a:ext cx="5280660" cy="53136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03129" y="1516398"/>
              <a:ext cx="52287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lIns="199575" tIns="0" rIns="1995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Austin City Crime Dataset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3139619"/>
              <a:ext cx="7543800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0" y="3139619"/>
              <a:ext cx="7543800" cy="1020600"/>
            </a:xfrm>
            <a:prstGeom prst="rect">
              <a:avLst/>
            </a:prstGeom>
            <a:noFill/>
            <a:ln>
              <a:noFill/>
            </a:ln>
          </p:spPr>
          <p:txBody>
            <a:bodyPr lIns="585475" tIns="374900" rIns="585475" bIns="128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Reports crimes that occurred in the city of Los Angeles as collected by the municipal government of Los Angeles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77189" y="2873940"/>
              <a:ext cx="5280660" cy="53136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03129" y="2899878"/>
              <a:ext cx="5228781" cy="479482"/>
            </a:xfrm>
            <a:prstGeom prst="rect">
              <a:avLst/>
            </a:prstGeom>
            <a:noFill/>
            <a:ln>
              <a:noFill/>
            </a:ln>
          </p:spPr>
          <p:txBody>
            <a:bodyPr lIns="199575" tIns="0" rIns="1995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Los Angeles City Crime Dataset</a:t>
              </a:r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 descr="http://blogs.iadb.org/wp-content/blogs.dir/65/files/2014/07/Data.gov_.jpg"/>
          <p:cNvPicPr preferRelativeResize="0"/>
          <p:nvPr/>
        </p:nvPicPr>
        <p:blipFill rotWithShape="1">
          <a:blip r:embed="rId3">
            <a:alphaModFix/>
          </a:blip>
          <a:srcRect l="18708" t="37265" r="24623" b="32216"/>
          <a:stretch/>
        </p:blipFill>
        <p:spPr>
          <a:xfrm>
            <a:off x="5329083" y="603962"/>
            <a:ext cx="3037437" cy="78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822721" y="2306060"/>
            <a:ext cx="7543800" cy="2888819"/>
            <a:chOff x="0" y="64111"/>
            <a:chExt cx="7543800" cy="2888819"/>
          </a:xfrm>
        </p:grpSpPr>
        <p:sp>
          <p:nvSpPr>
            <p:cNvPr id="172" name="Shape 172"/>
            <p:cNvSpPr/>
            <p:nvPr/>
          </p:nvSpPr>
          <p:spPr>
            <a:xfrm>
              <a:off x="0" y="388832"/>
              <a:ext cx="7543800" cy="25640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0" y="388832"/>
              <a:ext cx="7543800" cy="2564099"/>
            </a:xfrm>
            <a:prstGeom prst="rect">
              <a:avLst/>
            </a:prstGeom>
            <a:noFill/>
            <a:ln>
              <a:noFill/>
            </a:ln>
          </p:spPr>
          <p:txBody>
            <a:bodyPr lIns="585475" tIns="458200" rIns="58547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Reported weather conditions in all three cities as provided by Weather Underground: a leading public weather data provider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 was generated from January 1</a:t>
              </a:r>
              <a:r>
                <a:rPr lang="en-US" sz="22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2015 to January 1</a:t>
              </a:r>
              <a:r>
                <a:rPr lang="en-US" sz="22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2016</a:t>
              </a:r>
              <a:br>
                <a:rPr lang="en-US" sz="2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77189" y="64111"/>
              <a:ext cx="5280660" cy="64944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408892" y="95815"/>
              <a:ext cx="5217254" cy="586034"/>
            </a:xfrm>
            <a:prstGeom prst="rect">
              <a:avLst/>
            </a:prstGeom>
            <a:noFill/>
            <a:ln>
              <a:noFill/>
            </a:ln>
          </p:spPr>
          <p:txBody>
            <a:bodyPr lIns="199575" tIns="0" rIns="1995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2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Weather Dataset</a:t>
              </a:r>
            </a:p>
          </p:txBody>
        </p:sp>
      </p:grp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 descr="http://www.underconsideration.com/brandnew/archives/weather_underground_logo_detai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753" y="347580"/>
            <a:ext cx="1320767" cy="102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822959" y="4080389"/>
          <a:ext cx="7543800" cy="1981230"/>
        </p:xfrm>
        <a:graphic>
          <a:graphicData uri="http://schemas.openxmlformats.org/drawingml/2006/table">
            <a:tbl>
              <a:tblPr firstRow="1" bandRow="1">
                <a:noFill/>
                <a:tableStyleId>{2260E19B-DDD6-4775-8F7A-FAB09182DCA1}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Chicago Weather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Austin</a:t>
                      </a:r>
                      <a:br>
                        <a:rPr lang="en-US" sz="2000"/>
                      </a:br>
                      <a:r>
                        <a:rPr lang="en-US" sz="2000"/>
                        <a:t>Weather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Los Angeles</a:t>
                      </a:r>
                      <a:br>
                        <a:rPr lang="en-US" sz="2000"/>
                      </a:br>
                      <a:r>
                        <a:rPr lang="en-US" sz="2000"/>
                        <a:t>Weather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Number of Records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366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366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366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Number of Attributes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822959" y="1922717"/>
          <a:ext cx="7543800" cy="1981230"/>
        </p:xfrm>
        <a:graphic>
          <a:graphicData uri="http://schemas.openxmlformats.org/drawingml/2006/table">
            <a:tbl>
              <a:tblPr firstRow="1" bandRow="1">
                <a:noFill/>
                <a:tableStyleId>{2260E19B-DDD6-4775-8F7A-FAB09182DCA1}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Chicago </a:t>
                      </a:r>
                      <a:br>
                        <a:rPr lang="en-US" sz="2000"/>
                      </a:br>
                      <a:r>
                        <a:rPr lang="en-US" sz="2000"/>
                        <a:t>Crime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Austin </a:t>
                      </a:r>
                      <a:br>
                        <a:rPr lang="en-US" sz="2000"/>
                      </a:br>
                      <a:r>
                        <a:rPr lang="en-US" sz="2000"/>
                        <a:t>Crime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Los Angeles Crime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Number of Records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264,335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38,573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935,259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Number of Attributes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GATHERING, DATA CLEANING, AND DATA MERGING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40774" y="1032387"/>
            <a:ext cx="8298425" cy="1563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Shape 207"/>
          <p:cNvGraphicFramePr/>
          <p:nvPr>
            <p:extLst>
              <p:ext uri="{D42A27DB-BD31-4B8C-83A1-F6EECF244321}">
                <p14:modId xmlns:p14="http://schemas.microsoft.com/office/powerpoint/2010/main" val="456435762"/>
              </p:ext>
            </p:extLst>
          </p:nvPr>
        </p:nvGraphicFramePr>
        <p:xfrm>
          <a:off x="1169508" y="190558"/>
          <a:ext cx="6922975" cy="6053850"/>
        </p:xfrm>
        <a:graphic>
          <a:graphicData uri="http://schemas.openxmlformats.org/drawingml/2006/table">
            <a:tbl>
              <a:tblPr>
                <a:noFill/>
                <a:tableStyleId>{BD9A35D0-47EB-4C9C-8E44-6DEB7D7EBA06}</a:tableStyleId>
              </a:tblPr>
              <a:tblGrid>
                <a:gridCol w="33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dirty="0"/>
                        <a:t>Chicago Crime Data Sample</a:t>
                      </a:r>
                    </a:p>
                  </a:txBody>
                  <a:tcPr marL="11325" marR="11325" marT="113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CASE#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HZ209325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DATE  OF OCCURRENCE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3/26/2016 2:00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BLOCK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002XX S HALSTED ST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IUCR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810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PRIMARY DESCRIPTION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THEFT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SECONDARY DESCRIPTION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OVER $500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LOCATION DESCRIPTION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STREET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ARREST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N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DOMESTIC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N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BEAT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1232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WARD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27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FBI CD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6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X COORDINATE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1171090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Y COORDINATE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1899016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LATITUDE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41.87837335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LONGITUDE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-87.6472551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7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LOCATION</a:t>
                      </a:r>
                    </a:p>
                  </a:txBody>
                  <a:tcPr marL="11325" marR="11325" marT="113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dirty="0"/>
                        <a:t>(41.878373345, -87.647255095)</a:t>
                      </a:r>
                    </a:p>
                  </a:txBody>
                  <a:tcPr marL="11325" marR="11325" marT="113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12/5/2016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INAMDAR, SAVVA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40774" y="1032387"/>
            <a:ext cx="8298425" cy="1563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Shape 216"/>
          <p:cNvGraphicFramePr/>
          <p:nvPr>
            <p:extLst>
              <p:ext uri="{D42A27DB-BD31-4B8C-83A1-F6EECF244321}">
                <p14:modId xmlns:p14="http://schemas.microsoft.com/office/powerpoint/2010/main" val="2174768292"/>
              </p:ext>
            </p:extLst>
          </p:nvPr>
        </p:nvGraphicFramePr>
        <p:xfrm>
          <a:off x="1337187" y="262313"/>
          <a:ext cx="6662825" cy="5832150"/>
        </p:xfrm>
        <a:graphic>
          <a:graphicData uri="http://schemas.openxmlformats.org/drawingml/2006/table">
            <a:tbl>
              <a:tblPr>
                <a:noFill/>
                <a:tableStyleId>{BD9A35D0-47EB-4C9C-8E44-6DEB7D7EBA06}</a:tableStyleId>
              </a:tblPr>
              <a:tblGrid>
                <a:gridCol w="357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5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dirty="0"/>
                        <a:t>Austin Crime Data Sample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Primary Key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201510782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Council District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Highest Offense Desc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AGG ROBBERY/DEADLY WEAPON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UCR Offense 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Robbery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Report 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1-Jan-15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Location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9001 N IH 35 SVRD NB                                                 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Clearance 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Clearance 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28-Jan-15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District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Location Zip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78753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Census Tract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18.13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X Coordinate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/>
                        <a:t>3130483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/>
                        <a:t> GO Y Coordinate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dirty="0"/>
                        <a:t>10102366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1121</Words>
  <Application>Microsoft Office PowerPoint</Application>
  <PresentationFormat>On-screen Show (4:3)</PresentationFormat>
  <Paragraphs>347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Noto Sans Symbols</vt:lpstr>
      <vt:lpstr>Retrospect</vt:lpstr>
      <vt:lpstr>Predicting Crime Rates from Weather</vt:lpstr>
      <vt:lpstr>Agenda</vt:lpstr>
      <vt:lpstr>Research Question</vt:lpstr>
      <vt:lpstr>Data Description</vt:lpstr>
      <vt:lpstr>Data Description</vt:lpstr>
      <vt:lpstr>Descriptive Statistics</vt:lpstr>
      <vt:lpstr>Data Pre-Processing</vt:lpstr>
      <vt:lpstr>PowerPoint Presentation</vt:lpstr>
      <vt:lpstr>PowerPoint Presentation</vt:lpstr>
      <vt:lpstr>PowerPoint Presentation</vt:lpstr>
      <vt:lpstr>PowerPoint Presentation</vt:lpstr>
      <vt:lpstr>Read in 3 Crime Data  Sets into MongoDB</vt:lpstr>
      <vt:lpstr>Data Cleaning Process</vt:lpstr>
      <vt:lpstr>Combined to Make  Final Data Set</vt:lpstr>
      <vt:lpstr>Model – Setup of Poisson Regression</vt:lpstr>
      <vt:lpstr>Model – Why Poisson or Binomial Regression</vt:lpstr>
      <vt:lpstr>Result Analysis – Full sample Austin</vt:lpstr>
      <vt:lpstr>Result Analysis: Austin</vt:lpstr>
      <vt:lpstr>Result Analysis: In Sample vs Out of Sample Austin</vt:lpstr>
      <vt:lpstr>Result Analysis: Full sample Chicago</vt:lpstr>
      <vt:lpstr>Result Analysis – Chicago</vt:lpstr>
      <vt:lpstr>Result Analysis – In Sample vs Out of Sample Chicago</vt:lpstr>
      <vt:lpstr>Result Analysis – Full sample Los Angeles</vt:lpstr>
      <vt:lpstr>Result Analysis – Los Angeles</vt:lpstr>
      <vt:lpstr>Result Analysis – In Sample vs Out of Sample Los Angeles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Crime Rates from Weather</dc:title>
  <cp:lastModifiedBy>Andreas Savva</cp:lastModifiedBy>
  <cp:revision>6</cp:revision>
  <dcterms:modified xsi:type="dcterms:W3CDTF">2016-12-06T04:21:50Z</dcterms:modified>
</cp:coreProperties>
</file>