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3" r:id="rId2"/>
    <p:sldId id="264" r:id="rId3"/>
    <p:sldId id="268" r:id="rId4"/>
    <p:sldId id="269" r:id="rId5"/>
    <p:sldId id="270" r:id="rId6"/>
    <p:sldId id="271" r:id="rId7"/>
    <p:sldId id="272" r:id="rId8"/>
    <p:sldId id="273" r:id="rId9"/>
    <p:sldId id="281" r:id="rId10"/>
    <p:sldId id="274" r:id="rId11"/>
    <p:sldId id="275" r:id="rId12"/>
    <p:sldId id="276" r:id="rId13"/>
    <p:sldId id="277" r:id="rId14"/>
    <p:sldId id="279" r:id="rId15"/>
    <p:sldId id="280" r:id="rId16"/>
    <p:sldId id="278" r:id="rId17"/>
    <p:sldId id="267" r:id="rId1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4" autoAdjust="0"/>
    <p:restoredTop sz="94660"/>
  </p:normalViewPr>
  <p:slideViewPr>
    <p:cSldViewPr snapToGrid="0" snapToObjects="1">
      <p:cViewPr varScale="1">
        <p:scale>
          <a:sx n="110" d="100"/>
          <a:sy n="11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cat>
            <c:strRef>
              <c:f>Tabelle1!$A$2:$A$4</c:f>
              <c:strCache>
                <c:ptCount val="3"/>
                <c:pt idx="0">
                  <c:v>1. Quartal</c:v>
                </c:pt>
                <c:pt idx="1">
                  <c:v>2. Quartal</c:v>
                </c:pt>
                <c:pt idx="2">
                  <c:v>3. Quartal</c:v>
                </c:pt>
              </c:strCache>
            </c:strRef>
          </c:cat>
          <c:val>
            <c:numRef>
              <c:f>Tabelle1!$B$2:$B$4</c:f>
              <c:numCache>
                <c:formatCode>General</c:formatCode>
                <c:ptCount val="3"/>
                <c:pt idx="0">
                  <c:v>1</c:v>
                </c:pt>
                <c:pt idx="1">
                  <c:v>1</c:v>
                </c:pt>
                <c:pt idx="2">
                  <c:v>1</c:v>
                </c:pt>
              </c:numCache>
            </c:numRef>
          </c:val>
        </c:ser>
        <c:dLbls>
          <c:dLblPos val="inEnd"/>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95BA79-D656-44BF-83C5-9C19033035E1}" type="datetimeFigureOut">
              <a:rPr lang="de-DE" smtClean="0"/>
              <a:t>31. Jul. 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9B7F4-F4F8-4DA9-B768-4ABAE5D7F5B3}" type="slidenum">
              <a:rPr lang="de-DE" smtClean="0"/>
              <a:t>‹Nr.›</a:t>
            </a:fld>
            <a:endParaRPr lang="de-DE"/>
          </a:p>
        </p:txBody>
      </p:sp>
    </p:spTree>
    <p:extLst>
      <p:ext uri="{BB962C8B-B14F-4D97-AF65-F5344CB8AC3E}">
        <p14:creationId xmlns:p14="http://schemas.microsoft.com/office/powerpoint/2010/main" val="4131502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17084" y="2507113"/>
            <a:ext cx="6707160" cy="1326425"/>
          </a:xfrm>
        </p:spPr>
        <p:txBody>
          <a:bodyPr tIns="0" bIns="90000"/>
          <a:lstStyle>
            <a:lvl1pPr>
              <a:lnSpc>
                <a:spcPts val="3100"/>
              </a:lnSpc>
              <a:defRPr baseline="0"/>
            </a:lvl1pPr>
          </a:lstStyle>
          <a:p>
            <a:r>
              <a:rPr lang="de-DE" smtClean="0"/>
              <a:t>Der Fachbereich</a:t>
            </a:r>
            <a:br>
              <a:rPr lang="de-DE" smtClean="0"/>
            </a:br>
            <a:r>
              <a:rPr lang="de-DE" smtClean="0"/>
              <a:t>Titelmasterformat durch Klicken bearbeiten</a:t>
            </a:r>
            <a:endParaRPr lang="de-DE"/>
          </a:p>
        </p:txBody>
      </p:sp>
      <p:sp>
        <p:nvSpPr>
          <p:cNvPr id="3" name="Untertitel 2"/>
          <p:cNvSpPr>
            <a:spLocks noGrp="1"/>
          </p:cNvSpPr>
          <p:nvPr>
            <p:ph type="subTitle" idx="1"/>
          </p:nvPr>
        </p:nvSpPr>
        <p:spPr>
          <a:xfrm>
            <a:off x="922272" y="4005064"/>
            <a:ext cx="6701972" cy="1152128"/>
          </a:xfrm>
        </p:spPr>
        <p:txBody>
          <a:bodyPr/>
          <a:lstStyle>
            <a:lvl1pPr marL="0" indent="0" algn="l">
              <a:buNone/>
              <a:defRPr spc="-3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pic>
        <p:nvPicPr>
          <p:cNvPr id="9" name="Picture 4" descr="C:\Users\user\Dropbox\Aperto\Los 1 CD\01_FINALE_DOKUMENTE\HSKL_Logo\RGB\HSKL_LOGO_RGB_p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8052" y="288307"/>
            <a:ext cx="1328778" cy="691671"/>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userDrawn="1"/>
        </p:nvSpPr>
        <p:spPr>
          <a:xfrm>
            <a:off x="7624243" y="6435094"/>
            <a:ext cx="795411" cy="215444"/>
          </a:xfrm>
          <a:prstGeom prst="rect">
            <a:avLst/>
          </a:prstGeom>
          <a:noFill/>
        </p:spPr>
        <p:txBody>
          <a:bodyPr wrap="none" rtlCol="0">
            <a:spAutoFit/>
          </a:bodyPr>
          <a:lstStyle/>
          <a:p>
            <a:r>
              <a:rPr lang="de-DE" sz="800" spc="0" baseline="0" dirty="0" smtClean="0">
                <a:solidFill>
                  <a:schemeClr val="tx1">
                    <a:lumMod val="85000"/>
                    <a:lumOff val="15000"/>
                  </a:schemeClr>
                </a:solidFill>
                <a:latin typeface="Arial" panose="020B0604020202020204" pitchFamily="34" charset="0"/>
                <a:cs typeface="Arial" panose="020B0604020202020204" pitchFamily="34" charset="0"/>
              </a:rPr>
              <a:t>www.hs-kl.de</a:t>
            </a:r>
            <a:endParaRPr lang="de-DE" sz="800" spc="0" baseline="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5" name="Fußzeilenplatzhalter 4"/>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38967575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35090462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899592" y="1340768"/>
            <a:ext cx="6724651" cy="1027394"/>
          </a:xfrm>
        </p:spPr>
        <p:txBody>
          <a:bodyPr/>
          <a:lstStyle/>
          <a:p>
            <a:r>
              <a:rPr lang="de-DE" smtClean="0"/>
              <a:t>Titelmasterformat durch Klicken bearbeiten</a:t>
            </a:r>
            <a:endParaRPr lang="de-DE"/>
          </a:p>
        </p:txBody>
      </p:sp>
      <p:sp>
        <p:nvSpPr>
          <p:cNvPr id="3" name="Inhaltsplatzhalter 2"/>
          <p:cNvSpPr>
            <a:spLocks noGrp="1"/>
          </p:cNvSpPr>
          <p:nvPr>
            <p:ph idx="1"/>
          </p:nvPr>
        </p:nvSpPr>
        <p:spPr>
          <a:xfrm>
            <a:off x="922271" y="2509114"/>
            <a:ext cx="3224427" cy="361704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4"/>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
        <p:nvSpPr>
          <p:cNvPr id="8" name="Inhaltsplatzhalter 2"/>
          <p:cNvSpPr>
            <a:spLocks noGrp="1"/>
          </p:cNvSpPr>
          <p:nvPr>
            <p:ph idx="15"/>
          </p:nvPr>
        </p:nvSpPr>
        <p:spPr>
          <a:xfrm>
            <a:off x="4399816" y="2509114"/>
            <a:ext cx="3224427" cy="361704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639674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Fließ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hasCustomPrompt="1"/>
          </p:nvPr>
        </p:nvSpPr>
        <p:spPr/>
        <p:txBody>
          <a:bodyPr/>
          <a:lstStyle>
            <a:lvl1pPr marL="0" indent="0">
              <a:lnSpc>
                <a:spcPct val="100000"/>
              </a:lnSpc>
              <a:spcBef>
                <a:spcPts val="600"/>
              </a:spcBef>
              <a:spcAft>
                <a:spcPts val="1200"/>
              </a:spcAft>
              <a:buFontTx/>
              <a:buNone/>
              <a:defRPr>
                <a:solidFill>
                  <a:schemeClr val="tx1"/>
                </a:solidFill>
              </a:defRPr>
            </a:lvl1pPr>
            <a:lvl2pPr marL="144000" indent="0">
              <a:buFontTx/>
              <a:buNone/>
              <a:defRPr/>
            </a:lvl2pPr>
            <a:lvl3pPr marL="288000" indent="0">
              <a:buFontTx/>
              <a:buNone/>
              <a:defRPr/>
            </a:lvl3pPr>
            <a:lvl4pPr marL="432000" indent="0">
              <a:buFontTx/>
              <a:buNone/>
              <a:defRPr/>
            </a:lvl4pPr>
            <a:lvl5pPr marL="576000" indent="0">
              <a:buFontTx/>
              <a:buNone/>
              <a:defRPr/>
            </a:lvl5pPr>
          </a:lstStyle>
          <a:p>
            <a:r>
              <a:rPr lang="de-DE" smtClean="0"/>
              <a:t>Fließtext: Arial 16pt. Lorem ipsum dolor sit amet, consetetur sadipscing elitr, sed diam nonumy eirmod tempor invidunt ut labore et dolore magna aliquyam erat, sed diam voluptua. </a:t>
            </a:r>
          </a:p>
          <a:p>
            <a:r>
              <a:rPr lang="de-DE" smtClean="0"/>
              <a:t>At vero eos et accusam et justo duo dolores et ea rebum. Stet clita kasd gubergren, no sea takimata sanctus est Lorem ipsum dolor sit amet. </a:t>
            </a:r>
          </a:p>
          <a:p>
            <a:r>
              <a:rPr lang="de-DE" smtClean="0"/>
              <a:t>Lorem ipsum dolor sit amet, consetetur sadipscing elitr, sed diam nonumy eirmod tempor invidunt ut labore</a:t>
            </a:r>
            <a:endParaRPr lang="de-DE"/>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31209573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ild mit Logo weiß">
    <p:spTree>
      <p:nvGrpSpPr>
        <p:cNvPr id="1" name=""/>
        <p:cNvGrpSpPr/>
        <p:nvPr/>
      </p:nvGrpSpPr>
      <p:grpSpPr>
        <a:xfrm>
          <a:off x="0" y="0"/>
          <a:ext cx="0" cy="0"/>
          <a:chOff x="0" y="0"/>
          <a:chExt cx="0" cy="0"/>
        </a:xfrm>
      </p:grpSpPr>
      <p:sp>
        <p:nvSpPr>
          <p:cNvPr id="3" name="Bildplatzhalter 2"/>
          <p:cNvSpPr>
            <a:spLocks noGrp="1"/>
          </p:cNvSpPr>
          <p:nvPr>
            <p:ph type="pic" sz="quarter" idx="10" hasCustomPrompt="1"/>
          </p:nvPr>
        </p:nvSpPr>
        <p:spPr>
          <a:xfrm>
            <a:off x="0" y="0"/>
            <a:ext cx="9144000" cy="6858000"/>
          </a:xfrm>
          <a:prstGeom prst="rect">
            <a:avLst/>
          </a:prstGeom>
        </p:spPr>
        <p:txBody>
          <a:bodyPr anchor="ctr" anchorCtr="0"/>
          <a:lstStyle>
            <a:lvl1pPr marL="0" indent="0" algn="ctr">
              <a:buNone/>
              <a:defRPr baseline="0"/>
            </a:lvl1pPr>
          </a:lstStyle>
          <a:p>
            <a:r>
              <a:rPr lang="de-DE" smtClean="0"/>
              <a:t>Bild mit Logo in weiß</a:t>
            </a:r>
            <a:br>
              <a:rPr lang="de-DE" smtClean="0"/>
            </a:br>
            <a:r>
              <a:rPr lang="de-DE" smtClean="0"/>
              <a:t>Hinweis: Logo muss aus Folienmaster (Folie 5) vor das Bild kopiert werden, </a:t>
            </a:r>
            <a:br>
              <a:rPr lang="de-DE" smtClean="0"/>
            </a:br>
            <a:r>
              <a:rPr lang="de-DE" smtClean="0"/>
              <a:t>da gefüllte Platzhalter automatisch im Vordergrund erscheinen</a:t>
            </a:r>
            <a:endParaRPr lang="de-DE"/>
          </a:p>
        </p:txBody>
      </p:sp>
      <p:pic>
        <p:nvPicPr>
          <p:cNvPr id="3078" name="Picture 6" descr="C:\Users\user\Desktop\PPT\HSKL_LOGO_1c_whi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5575" y="286049"/>
            <a:ext cx="1333451" cy="6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643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ld mit Logo">
    <p:spTree>
      <p:nvGrpSpPr>
        <p:cNvPr id="1" name=""/>
        <p:cNvGrpSpPr/>
        <p:nvPr/>
      </p:nvGrpSpPr>
      <p:grpSpPr>
        <a:xfrm>
          <a:off x="0" y="0"/>
          <a:ext cx="0" cy="0"/>
          <a:chOff x="0" y="0"/>
          <a:chExt cx="0" cy="0"/>
        </a:xfrm>
      </p:grpSpPr>
      <p:sp>
        <p:nvSpPr>
          <p:cNvPr id="3" name="Bildplatzhalter 2"/>
          <p:cNvSpPr>
            <a:spLocks noGrp="1"/>
          </p:cNvSpPr>
          <p:nvPr>
            <p:ph type="pic" sz="quarter" idx="10" hasCustomPrompt="1"/>
          </p:nvPr>
        </p:nvSpPr>
        <p:spPr>
          <a:xfrm>
            <a:off x="0" y="0"/>
            <a:ext cx="9144000" cy="6858000"/>
          </a:xfrm>
          <a:prstGeom prst="rect">
            <a:avLst/>
          </a:prstGeom>
        </p:spPr>
        <p:txBody>
          <a:bodyPr anchor="ctr" anchorCtr="0"/>
          <a:lstStyle>
            <a:lvl1pPr marL="0" indent="0" algn="ctr">
              <a:buNone/>
              <a:defRPr/>
            </a:lvl1pPr>
          </a:lstStyle>
          <a:p>
            <a:r>
              <a:rPr lang="de-DE" smtClean="0"/>
              <a:t>Bild mit Logo</a:t>
            </a:r>
            <a:br>
              <a:rPr lang="de-DE" smtClean="0"/>
            </a:br>
            <a:r>
              <a:rPr lang="de-DE" smtClean="0"/>
              <a:t>Hinweis: Logo muss aus Folienmaster (Folie 6) vor das Bild kopiert werden, </a:t>
            </a:r>
            <a:br>
              <a:rPr lang="de-DE" smtClean="0"/>
            </a:br>
            <a:r>
              <a:rPr lang="de-DE" smtClean="0"/>
              <a:t>da gefüllte Platzhalter automatisch im Vordergrund erscheinen</a:t>
            </a:r>
            <a:endParaRPr lang="de-DE"/>
          </a:p>
        </p:txBody>
      </p:sp>
      <p:pic>
        <p:nvPicPr>
          <p:cNvPr id="6" name="Picture 4" descr="C:\Users\user\Dropbox\Aperto\Los 1 CD\01_FINALE_DOKUMENTE\HSKL_Logo\RGB\HSKL_LOGO_RGB_p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8052" y="288307"/>
            <a:ext cx="1328778" cy="69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8256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Textplatzhalter 2"/>
          <p:cNvSpPr>
            <a:spLocks noGrp="1"/>
          </p:cNvSpPr>
          <p:nvPr>
            <p:ph type="body" sz="quarter" idx="10" hasCustomPrompt="1"/>
          </p:nvPr>
        </p:nvSpPr>
        <p:spPr>
          <a:xfrm>
            <a:off x="1656327" y="1892590"/>
            <a:ext cx="5967916" cy="2616529"/>
          </a:xfrm>
          <a:prstGeom prst="rect">
            <a:avLst/>
          </a:prstGeom>
        </p:spPr>
        <p:txBody>
          <a:bodyPr>
            <a:noAutofit/>
          </a:bodyPr>
          <a:lstStyle>
            <a:lvl1pPr marL="216000" indent="-216000">
              <a:lnSpc>
                <a:spcPts val="4000"/>
              </a:lnSpc>
              <a:buFontTx/>
              <a:buNone/>
              <a:defRPr sz="3600" b="1" baseline="0">
                <a:solidFill>
                  <a:schemeClr val="accent5"/>
                </a:solidFill>
              </a:defRPr>
            </a:lvl1pPr>
          </a:lstStyle>
          <a:p>
            <a:pPr lvl="0"/>
            <a:r>
              <a:rPr lang="de-DE" dirty="0" smtClean="0"/>
              <a:t>„</a:t>
            </a:r>
            <a:r>
              <a:rPr lang="de-DE" smtClean="0"/>
              <a:t>Zitat Arial 36pt, </a:t>
            </a:r>
            <a:r>
              <a:rPr lang="de-DE" dirty="0" err="1" smtClean="0"/>
              <a:t>poemata</a:t>
            </a:r>
            <a:r>
              <a:rPr lang="de-DE" dirty="0" smtClean="0"/>
              <a:t> </a:t>
            </a:r>
            <a:r>
              <a:rPr lang="de-DE" dirty="0" err="1" smtClean="0"/>
              <a:t>reddit</a:t>
            </a:r>
            <a:r>
              <a:rPr lang="de-DE" dirty="0" smtClean="0"/>
              <a:t>: </a:t>
            </a:r>
            <a:r>
              <a:rPr lang="de-DE" dirty="0" err="1" smtClean="0"/>
              <a:t>Hil</a:t>
            </a:r>
            <a:r>
              <a:rPr lang="de-DE" dirty="0" smtClean="0"/>
              <a:t> in </a:t>
            </a:r>
            <a:r>
              <a:rPr lang="de-DE" err="1" smtClean="0"/>
              <a:t>repro</a:t>
            </a:r>
            <a:r>
              <a:rPr lang="de-DE" smtClean="0"/>
              <a:t> volest-runt </a:t>
            </a:r>
            <a:r>
              <a:rPr lang="de-DE" dirty="0" err="1" smtClean="0"/>
              <a:t>idenim</a:t>
            </a:r>
            <a:r>
              <a:rPr lang="de-DE" dirty="0" smtClean="0"/>
              <a:t> </a:t>
            </a:r>
            <a:r>
              <a:rPr lang="de-DE" dirty="0" err="1" smtClean="0"/>
              <a:t>fugitius</a:t>
            </a:r>
            <a:r>
              <a:rPr lang="de-DE" dirty="0" smtClean="0"/>
              <a:t>. </a:t>
            </a:r>
            <a:r>
              <a:rPr lang="de-DE" dirty="0" err="1" smtClean="0"/>
              <a:t>Bero</a:t>
            </a:r>
            <a:r>
              <a:rPr lang="de-DE" dirty="0" smtClean="0"/>
              <a:t> </a:t>
            </a:r>
            <a:r>
              <a:rPr lang="de-DE" dirty="0" err="1" smtClean="0"/>
              <a:t>ellatem</a:t>
            </a:r>
            <a:r>
              <a:rPr lang="de-DE" dirty="0" smtClean="0"/>
              <a:t> </a:t>
            </a:r>
            <a:r>
              <a:rPr lang="de-DE" dirty="0" err="1" smtClean="0"/>
              <a:t>quasitin</a:t>
            </a:r>
            <a:r>
              <a:rPr lang="de-DE" dirty="0" smtClean="0"/>
              <a:t> </a:t>
            </a:r>
            <a:r>
              <a:rPr lang="de-DE" dirty="0" err="1" smtClean="0"/>
              <a:t>pel</a:t>
            </a:r>
            <a:r>
              <a:rPr lang="de-DE" dirty="0" smtClean="0"/>
              <a:t> </a:t>
            </a:r>
            <a:r>
              <a:rPr lang="de-DE" dirty="0" err="1" smtClean="0"/>
              <a:t>explignate</a:t>
            </a:r>
            <a:r>
              <a:rPr lang="de-DE" dirty="0" smtClean="0"/>
              <a:t> </a:t>
            </a:r>
            <a:r>
              <a:rPr lang="de-DE" dirty="0" err="1" smtClean="0"/>
              <a:t>mostruptas</a:t>
            </a:r>
            <a:r>
              <a:rPr lang="de-DE" dirty="0" smtClean="0"/>
              <a:t>.“</a:t>
            </a:r>
          </a:p>
        </p:txBody>
      </p:sp>
      <p:sp>
        <p:nvSpPr>
          <p:cNvPr id="6" name="Textplatzhalter 5"/>
          <p:cNvSpPr>
            <a:spLocks noGrp="1"/>
          </p:cNvSpPr>
          <p:nvPr>
            <p:ph type="body" sz="quarter" idx="11" hasCustomPrompt="1"/>
          </p:nvPr>
        </p:nvSpPr>
        <p:spPr>
          <a:xfrm>
            <a:off x="1898016" y="4689793"/>
            <a:ext cx="5719110" cy="251376"/>
          </a:xfrm>
          <a:prstGeom prst="rect">
            <a:avLst/>
          </a:prstGeom>
        </p:spPr>
        <p:txBody>
          <a:bodyPr>
            <a:noAutofit/>
          </a:bodyPr>
          <a:lstStyle>
            <a:lvl1pPr marL="0" indent="0">
              <a:buFontTx/>
              <a:buNone/>
              <a:defRPr sz="1000" b="0" baseline="0">
                <a:solidFill>
                  <a:srgbClr val="262626"/>
                </a:solidFill>
              </a:defRPr>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de-DE" dirty="0" smtClean="0"/>
              <a:t>Max Mustermann / </a:t>
            </a:r>
            <a:r>
              <a:rPr lang="de-DE" dirty="0" err="1" smtClean="0"/>
              <a:t>Lorem</a:t>
            </a:r>
            <a:r>
              <a:rPr lang="de-DE" dirty="0" smtClean="0"/>
              <a:t> </a:t>
            </a:r>
            <a:r>
              <a:rPr lang="de-DE" dirty="0" err="1" smtClean="0"/>
              <a:t>ipsum</a:t>
            </a:r>
            <a:r>
              <a:rPr lang="de-DE" dirty="0" smtClean="0"/>
              <a:t> </a:t>
            </a:r>
            <a:r>
              <a:rPr lang="de-DE" dirty="0" err="1" smtClean="0"/>
              <a:t>dolores</a:t>
            </a:r>
            <a:r>
              <a:rPr lang="de-DE" dirty="0" smtClean="0"/>
              <a:t> 2013</a:t>
            </a:r>
            <a:endParaRPr lang="de-DE" dirty="0"/>
          </a:p>
        </p:txBody>
      </p:sp>
      <p:sp>
        <p:nvSpPr>
          <p:cNvPr id="2" name="Fußzeilenplatzhalter 1"/>
          <p:cNvSpPr>
            <a:spLocks noGrp="1"/>
          </p:cNvSpPr>
          <p:nvPr>
            <p:ph type="ftr" sz="quarter" idx="12"/>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6015957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10005272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pressum/Acknowledment">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910950" y="1340768"/>
            <a:ext cx="6802073" cy="1027394"/>
          </a:xfrm>
          <a:prstGeom prst="rect">
            <a:avLst/>
          </a:prstGeom>
        </p:spPr>
        <p:txBody>
          <a:bodyPr anchor="b" anchorCtr="0"/>
          <a:lstStyle>
            <a:lvl1pPr marL="0" indent="0">
              <a:lnSpc>
                <a:spcPts val="2400"/>
              </a:lnSpc>
              <a:buFontTx/>
              <a:buNone/>
              <a:defRPr sz="4400" b="1" baseline="0">
                <a:solidFill>
                  <a:schemeClr val="accent5"/>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a:t>
            </a:r>
            <a:endParaRPr lang="de-DE" dirty="0"/>
          </a:p>
        </p:txBody>
      </p:sp>
      <p:sp>
        <p:nvSpPr>
          <p:cNvPr id="8" name="Textplatzhalter 7"/>
          <p:cNvSpPr>
            <a:spLocks noGrp="1"/>
          </p:cNvSpPr>
          <p:nvPr>
            <p:ph type="body" sz="quarter" idx="11" hasCustomPrompt="1"/>
          </p:nvPr>
        </p:nvSpPr>
        <p:spPr>
          <a:xfrm>
            <a:off x="910949" y="2392174"/>
            <a:ext cx="6793717" cy="3672075"/>
          </a:xfrm>
          <a:prstGeom prst="rect">
            <a:avLst/>
          </a:prstGeom>
        </p:spPr>
        <p:txBody>
          <a:bodyPr/>
          <a:lstStyle>
            <a:lvl1pPr marL="0" marR="0" indent="0" algn="just" defTabSz="914400" rtl="0" eaLnBrk="1" fontAlgn="auto" latinLnBrk="0" hangingPunct="1">
              <a:lnSpc>
                <a:spcPct val="100000"/>
              </a:lnSpc>
              <a:spcBef>
                <a:spcPts val="600"/>
              </a:spcBef>
              <a:spcAft>
                <a:spcPts val="1200"/>
              </a:spcAft>
              <a:buClrTx/>
              <a:buSzTx/>
              <a:buFontTx/>
              <a:buNone/>
              <a:tabLst/>
              <a:defRPr sz="1050" b="0" baseline="0">
                <a:solidFill>
                  <a:schemeClr val="tx1">
                    <a:lumMod val="85000"/>
                    <a:lumOff val="15000"/>
                  </a:schemeClr>
                </a:solidFill>
                <a:latin typeface="Arial" panose="020B0604020202020204" pitchFamily="34" charset="0"/>
              </a:defRPr>
            </a:lvl1pPr>
            <a:lvl2pPr marL="360000" indent="-216000">
              <a:lnSpc>
                <a:spcPct val="150000"/>
              </a:lnSpc>
              <a:buFont typeface="Arial" panose="020B0604020202020204" pitchFamily="34" charset="0"/>
              <a:buChar char="▪"/>
              <a:defRPr sz="1600" baseline="0"/>
            </a:lvl2pPr>
          </a:lstStyle>
          <a:p>
            <a:r>
              <a:rPr lang="de-DE" smtClean="0"/>
              <a:t>© Hochschule Kaiserslautern 2014.</a:t>
            </a:r>
          </a:p>
          <a:p>
            <a:r>
              <a:rPr lang="de-DE" smtClean="0"/>
              <a:t>Impressum/Acknowledgement Arial 10,5pt.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r>
              <a:rPr lang="de-DE" smtClean="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p:txBody>
      </p:sp>
      <p:sp>
        <p:nvSpPr>
          <p:cNvPr id="2" name="Fußzeilenplatzhalter 1"/>
          <p:cNvSpPr>
            <a:spLocks noGrp="1"/>
          </p:cNvSpPr>
          <p:nvPr>
            <p:ph type="ftr" sz="quarter" idx="12"/>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816875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99592" y="1340768"/>
            <a:ext cx="6720582" cy="1027394"/>
          </a:xfrm>
          <a:prstGeom prst="rect">
            <a:avLst/>
          </a:prstGeom>
        </p:spPr>
        <p:txBody>
          <a:bodyPr vert="horz" lIns="91440" tIns="46800" rIns="91440" bIns="54000" rtlCol="0" anchor="b" anchorCtr="0">
            <a:noAutofit/>
          </a:bodyPr>
          <a:lstStyle/>
          <a:p>
            <a:r>
              <a:rPr lang="de-DE" smtClean="0"/>
              <a:t>Titelmasterformat durch Klicken bearbeiten</a:t>
            </a:r>
            <a:endParaRPr lang="de-DE"/>
          </a:p>
        </p:txBody>
      </p:sp>
      <p:sp>
        <p:nvSpPr>
          <p:cNvPr id="3" name="Textplatzhalter 2"/>
          <p:cNvSpPr>
            <a:spLocks noGrp="1"/>
          </p:cNvSpPr>
          <p:nvPr>
            <p:ph type="body" idx="1"/>
          </p:nvPr>
        </p:nvSpPr>
        <p:spPr>
          <a:xfrm>
            <a:off x="922271" y="2509114"/>
            <a:ext cx="6701972" cy="3617049"/>
          </a:xfrm>
          <a:prstGeom prst="rect">
            <a:avLst/>
          </a:prstGeom>
        </p:spPr>
        <p:txBody>
          <a:bodyPr vert="horz" lIns="91440" tIns="3600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8" name="Textfeld 7"/>
          <p:cNvSpPr txBox="1"/>
          <p:nvPr userDrawn="1"/>
        </p:nvSpPr>
        <p:spPr>
          <a:xfrm>
            <a:off x="7624243" y="6435094"/>
            <a:ext cx="795411" cy="215444"/>
          </a:xfrm>
          <a:prstGeom prst="rect">
            <a:avLst/>
          </a:prstGeom>
          <a:noFill/>
        </p:spPr>
        <p:txBody>
          <a:bodyPr wrap="none" rtlCol="0">
            <a:spAutoFit/>
          </a:bodyPr>
          <a:lstStyle/>
          <a:p>
            <a:r>
              <a:rPr lang="de-DE" sz="800" spc="0" baseline="0" dirty="0" smtClean="0">
                <a:solidFill>
                  <a:schemeClr val="tx1">
                    <a:lumMod val="85000"/>
                    <a:lumOff val="15000"/>
                  </a:schemeClr>
                </a:solidFill>
                <a:latin typeface="Arial" panose="020B0604020202020204" pitchFamily="34" charset="0"/>
                <a:cs typeface="Arial" panose="020B0604020202020204" pitchFamily="34" charset="0"/>
              </a:rPr>
              <a:t>www.hs-kl.de</a:t>
            </a:r>
            <a:endParaRPr lang="de-DE" sz="800" spc="0" baseline="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9" name="Textfeld 8"/>
          <p:cNvSpPr txBox="1"/>
          <p:nvPr userDrawn="1"/>
        </p:nvSpPr>
        <p:spPr>
          <a:xfrm>
            <a:off x="8419655" y="6434744"/>
            <a:ext cx="394660" cy="215444"/>
          </a:xfrm>
          <a:prstGeom prst="rect">
            <a:avLst/>
          </a:prstGeom>
          <a:noFill/>
        </p:spPr>
        <p:txBody>
          <a:bodyPr wrap="none" rtlCol="0">
            <a:spAutoFit/>
          </a:bodyPr>
          <a:lstStyle/>
          <a:p>
            <a:fld id="{62F5D59D-A1F4-4701-A1D8-A63584B55803}" type="slidenum">
              <a:rPr lang="de-DE" sz="800" b="1" spc="0" baseline="0" smtClean="0">
                <a:solidFill>
                  <a:schemeClr val="tx1">
                    <a:lumMod val="85000"/>
                    <a:lumOff val="15000"/>
                  </a:schemeClr>
                </a:solidFill>
                <a:latin typeface="Arial" panose="020B0604020202020204" pitchFamily="34" charset="0"/>
                <a:cs typeface="Arial" panose="020B0604020202020204" pitchFamily="34" charset="0"/>
              </a:rPr>
              <a:t>‹Nr.›</a:t>
            </a:fld>
            <a:endParaRPr lang="de-DE" sz="800" b="1" spc="0" baseline="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3"/>
          </p:nvPr>
        </p:nvSpPr>
        <p:spPr>
          <a:xfrm>
            <a:off x="922270" y="6451437"/>
            <a:ext cx="3315641" cy="179009"/>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pic>
        <p:nvPicPr>
          <p:cNvPr id="10" name="Picture 4" descr="C:\Users\user\Dropbox\Aperto\Los 1 CD\01_FINALE_DOKUMENTE\HSKL_Logo\RGB\HSKL_LOGO_RGB_pos.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48052" y="288307"/>
            <a:ext cx="1328778" cy="69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040270"/>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9" r:id="rId4"/>
    <p:sldLayoutId id="2147483660" r:id="rId5"/>
    <p:sldLayoutId id="2147483661" r:id="rId6"/>
    <p:sldLayoutId id="2147483662" r:id="rId7"/>
    <p:sldLayoutId id="2147483655" r:id="rId8"/>
    <p:sldLayoutId id="2147483663" r:id="rId9"/>
  </p:sldLayoutIdLst>
  <p:timing>
    <p:tnLst>
      <p:par>
        <p:cTn id="1" dur="indefinite" restart="never" nodeType="tmRoot"/>
      </p:par>
    </p:tnLst>
  </p:timing>
  <p:hf sldNum="0" hdr="0" dt="0"/>
  <p:txStyles>
    <p:titleStyle>
      <a:lvl1pPr algn="l" defTabSz="914400" rtl="0" eaLnBrk="1" latinLnBrk="0" hangingPunct="1">
        <a:lnSpc>
          <a:spcPts val="3100"/>
        </a:lnSpc>
        <a:spcBef>
          <a:spcPct val="0"/>
        </a:spcBef>
        <a:buNone/>
        <a:defRPr sz="2800" b="1" kern="1200">
          <a:solidFill>
            <a:schemeClr val="accent5"/>
          </a:solidFill>
          <a:latin typeface="+mj-lt"/>
          <a:ea typeface="+mj-ea"/>
          <a:cs typeface="+mj-cs"/>
        </a:defRPr>
      </a:lvl1pPr>
    </p:titleStyle>
    <p:bodyStyle>
      <a:lvl1pPr marL="144000" indent="-144000" algn="l" defTabSz="914400" rtl="0" eaLnBrk="1" latinLnBrk="0" hangingPunct="1">
        <a:lnSpc>
          <a:spcPct val="100000"/>
        </a:lnSpc>
        <a:spcBef>
          <a:spcPts val="600"/>
        </a:spcBef>
        <a:spcAft>
          <a:spcPts val="600"/>
        </a:spcAft>
        <a:buFont typeface="Wingdings" panose="05000000000000000000" pitchFamily="2" charset="2"/>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600"/>
        </a:spcBef>
        <a:spcAft>
          <a:spcPts val="600"/>
        </a:spcAft>
        <a:buFont typeface="Wingdings" panose="05000000000000000000" pitchFamily="2" charset="2"/>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600"/>
        </a:spcBef>
        <a:spcAft>
          <a:spcPts val="600"/>
        </a:spcAft>
        <a:buFont typeface="Wingdings" panose="05000000000000000000" pitchFamily="2" charset="2"/>
        <a:buChar char="§"/>
        <a:defRPr sz="1400" kern="1200">
          <a:solidFill>
            <a:schemeClr val="tx1"/>
          </a:solidFill>
          <a:latin typeface="+mn-lt"/>
          <a:ea typeface="+mn-ea"/>
          <a:cs typeface="+mn-cs"/>
        </a:defRPr>
      </a:lvl3pPr>
      <a:lvl4pPr marL="576000" indent="-144000" algn="l" defTabSz="914400" rtl="0" eaLnBrk="1" latinLnBrk="0" hangingPunct="1">
        <a:lnSpc>
          <a:spcPct val="100000"/>
        </a:lnSpc>
        <a:spcBef>
          <a:spcPts val="600"/>
        </a:spcBef>
        <a:spcAft>
          <a:spcPts val="600"/>
        </a:spcAft>
        <a:buFont typeface="Wingdings" panose="05000000000000000000" pitchFamily="2" charset="2"/>
        <a:buChar char="§"/>
        <a:defRPr sz="1400" kern="1200">
          <a:solidFill>
            <a:schemeClr val="tx1"/>
          </a:solidFill>
          <a:latin typeface="+mn-lt"/>
          <a:ea typeface="+mn-ea"/>
          <a:cs typeface="+mn-cs"/>
        </a:defRPr>
      </a:lvl4pPr>
      <a:lvl5pPr marL="720000" indent="-144000" algn="l" defTabSz="914400" rtl="0" eaLnBrk="1" latinLnBrk="0" hangingPunct="1">
        <a:lnSpc>
          <a:spcPct val="100000"/>
        </a:lnSpc>
        <a:spcBef>
          <a:spcPts val="600"/>
        </a:spcBef>
        <a:spcAft>
          <a:spcPts val="600"/>
        </a:spcAft>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solidFill>
                  <a:schemeClr val="tx1"/>
                </a:solidFill>
              </a:rPr>
              <a:t>Anatoli Schäfer, Marc Zintel</a:t>
            </a:r>
            <a:r>
              <a:rPr lang="de-DE" dirty="0"/>
              <a:t/>
            </a:r>
            <a:br>
              <a:rPr lang="de-DE" dirty="0"/>
            </a:br>
            <a:r>
              <a:rPr lang="de-DE" dirty="0" err="1" smtClean="0"/>
              <a:t>Contactbook</a:t>
            </a:r>
            <a:endParaRPr lang="de-DE" dirty="0">
              <a:solidFill>
                <a:schemeClr val="tx1"/>
              </a:solidFill>
            </a:endParaRPr>
          </a:p>
        </p:txBody>
      </p:sp>
      <p:sp>
        <p:nvSpPr>
          <p:cNvPr id="3" name="Untertitel 2"/>
          <p:cNvSpPr>
            <a:spLocks noGrp="1"/>
          </p:cNvSpPr>
          <p:nvPr>
            <p:ph type="subTitle" idx="1"/>
          </p:nvPr>
        </p:nvSpPr>
        <p:spPr/>
        <p:txBody>
          <a:bodyPr/>
          <a:lstStyle/>
          <a:p>
            <a:r>
              <a:rPr lang="de-DE" dirty="0"/>
              <a:t>Mobile Anwendungen mit Android</a:t>
            </a:r>
            <a:endParaRPr lang="de-DE" dirty="0"/>
          </a:p>
        </p:txBody>
      </p:sp>
      <p:sp>
        <p:nvSpPr>
          <p:cNvPr id="5" name="Fußzeilenplatzhalter 4"/>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824804823"/>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6712" y="739927"/>
            <a:ext cx="6720582" cy="1027394"/>
          </a:xfrm>
        </p:spPr>
        <p:txBody>
          <a:bodyPr/>
          <a:lstStyle/>
          <a:p>
            <a:r>
              <a:rPr lang="de-DE" dirty="0" smtClean="0"/>
              <a:t>5. Probleme und Lösungen</a:t>
            </a:r>
            <a:endParaRPr lang="de-DE" dirty="0"/>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graphicFrame>
        <p:nvGraphicFramePr>
          <p:cNvPr id="8" name="Diagramm 7"/>
          <p:cNvGraphicFramePr/>
          <p:nvPr>
            <p:extLst>
              <p:ext uri="{D42A27DB-BD31-4B8C-83A1-F6EECF244321}">
                <p14:modId xmlns:p14="http://schemas.microsoft.com/office/powerpoint/2010/main" val="2658943963"/>
              </p:ext>
            </p:extLst>
          </p:nvPr>
        </p:nvGraphicFramePr>
        <p:xfrm>
          <a:off x="2481943" y="1930624"/>
          <a:ext cx="3831771" cy="2554514"/>
        </p:xfrm>
        <a:graphic>
          <a:graphicData uri="http://schemas.openxmlformats.org/drawingml/2006/chart">
            <c:chart xmlns:c="http://schemas.openxmlformats.org/drawingml/2006/chart" xmlns:r="http://schemas.openxmlformats.org/officeDocument/2006/relationships" r:id="rId2"/>
          </a:graphicData>
        </a:graphic>
      </p:graphicFrame>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533" y="1840280"/>
            <a:ext cx="1688636" cy="1688636"/>
          </a:xfrm>
          <a:prstGeom prst="rect">
            <a:avLst/>
          </a:prstGeom>
        </p:spPr>
      </p:pic>
      <p:sp>
        <p:nvSpPr>
          <p:cNvPr id="10" name="Textfeld 9"/>
          <p:cNvSpPr txBox="1"/>
          <p:nvPr/>
        </p:nvSpPr>
        <p:spPr>
          <a:xfrm>
            <a:off x="0" y="6159049"/>
            <a:ext cx="7559040" cy="584775"/>
          </a:xfrm>
          <a:prstGeom prst="rect">
            <a:avLst/>
          </a:prstGeom>
          <a:noFill/>
        </p:spPr>
        <p:txBody>
          <a:bodyPr wrap="square" rtlCol="0">
            <a:spAutoFit/>
          </a:bodyPr>
          <a:lstStyle/>
          <a:p>
            <a:r>
              <a:rPr lang="de-DE" sz="800" dirty="0"/>
              <a:t>Quellen: https://</a:t>
            </a:r>
            <a:r>
              <a:rPr lang="de-DE" sz="800" dirty="0" smtClean="0"/>
              <a:t>www.qrcode-generator.de/wp-content/themes/qr/new_structure/generator/dist/generator/assets/images/websiteQRCode_noFrame.png</a:t>
            </a:r>
          </a:p>
          <a:p>
            <a:r>
              <a:rPr lang="de-DE" sz="800" dirty="0"/>
              <a:t>https://</a:t>
            </a:r>
            <a:r>
              <a:rPr lang="de-DE" sz="800" dirty="0" smtClean="0"/>
              <a:t>upload.wikimedia.org/wikipedia/commons/thumb/3/34/PICA.jpg/1200px-PICA.jpg; https</a:t>
            </a:r>
            <a:r>
              <a:rPr lang="de-DE" sz="800" dirty="0"/>
              <a:t>://hci.hs-kl.de/dieter-wallach/</a:t>
            </a:r>
            <a:endParaRPr lang="de-DE" sz="800" dirty="0" smtClean="0"/>
          </a:p>
          <a:p>
            <a:endParaRPr lang="de-DE" sz="800" dirty="0"/>
          </a:p>
          <a:p>
            <a:endParaRPr lang="de-DE" sz="800" dirty="0"/>
          </a:p>
        </p:txBody>
      </p:sp>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6759" y="4485138"/>
            <a:ext cx="1602137" cy="1602137"/>
          </a:xfrm>
          <a:prstGeom prst="rect">
            <a:avLst/>
          </a:prstGeom>
        </p:spPr>
      </p:pic>
      <p:pic>
        <p:nvPicPr>
          <p:cNvPr id="12" name="Grafik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52928" y="1839095"/>
            <a:ext cx="1678578" cy="1678578"/>
          </a:xfrm>
          <a:prstGeom prst="rect">
            <a:avLst/>
          </a:prstGeom>
        </p:spPr>
      </p:pic>
    </p:spTree>
    <p:extLst>
      <p:ext uri="{BB962C8B-B14F-4D97-AF65-F5344CB8AC3E}">
        <p14:creationId xmlns:p14="http://schemas.microsoft.com/office/powerpoint/2010/main" val="28149716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6712" y="739927"/>
            <a:ext cx="6720582" cy="1027394"/>
          </a:xfrm>
        </p:spPr>
        <p:txBody>
          <a:bodyPr/>
          <a:lstStyle/>
          <a:p>
            <a:r>
              <a:rPr lang="de-DE" dirty="0" smtClean="0"/>
              <a:t>5. Probleme und Lösungen (QR)</a:t>
            </a:r>
            <a:endParaRPr lang="de-DE" dirty="0"/>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pic>
        <p:nvPicPr>
          <p:cNvPr id="5" name="Grafik 4"/>
          <p:cNvPicPr>
            <a:picLocks noChangeAspect="1"/>
          </p:cNvPicPr>
          <p:nvPr/>
        </p:nvPicPr>
        <p:blipFill>
          <a:blip r:embed="rId2"/>
          <a:stretch>
            <a:fillRect/>
          </a:stretch>
        </p:blipFill>
        <p:spPr>
          <a:xfrm>
            <a:off x="716711" y="2233582"/>
            <a:ext cx="3803037" cy="3106804"/>
          </a:xfrm>
          <a:prstGeom prst="rect">
            <a:avLst/>
          </a:prstGeom>
        </p:spPr>
      </p:pic>
      <p:sp>
        <p:nvSpPr>
          <p:cNvPr id="13" name="Rechteck 12"/>
          <p:cNvSpPr/>
          <p:nvPr/>
        </p:nvSpPr>
        <p:spPr>
          <a:xfrm>
            <a:off x="1238173" y="5434246"/>
            <a:ext cx="2509661" cy="461665"/>
          </a:xfrm>
          <a:prstGeom prst="rect">
            <a:avLst/>
          </a:prstGeom>
          <a:noFill/>
        </p:spPr>
        <p:txBody>
          <a:bodyPr wrap="none" lIns="91440" tIns="45720" rIns="91440" bIns="45720">
            <a:spAutoFit/>
          </a:bodyPr>
          <a:lstStyle/>
          <a:p>
            <a:pPr algn="ctr"/>
            <a:r>
              <a:rPr lang="de-DE" sz="2400" b="0" cap="none" spc="0" dirty="0" smtClean="0">
                <a:ln w="0"/>
                <a:solidFill>
                  <a:schemeClr val="tx1"/>
                </a:solidFill>
                <a:effectLst>
                  <a:outerShdw blurRad="38100" dist="19050" dir="2700000" algn="tl" rotWithShape="0">
                    <a:schemeClr val="dk1">
                      <a:alpha val="40000"/>
                    </a:schemeClr>
                  </a:outerShdw>
                </a:effectLst>
              </a:rPr>
              <a:t>Zunächst mit API</a:t>
            </a:r>
            <a:endParaRPr lang="de-DE" sz="2400" b="0" cap="none" spc="0" dirty="0">
              <a:ln w="0"/>
              <a:solidFill>
                <a:schemeClr val="tx1"/>
              </a:solidFill>
              <a:effectLst>
                <a:outerShdw blurRad="38100" dist="19050" dir="2700000" algn="tl" rotWithShape="0">
                  <a:schemeClr val="dk1">
                    <a:alpha val="40000"/>
                  </a:schemeClr>
                </a:outerShdw>
              </a:effectLst>
            </a:endParaRPr>
          </a:p>
        </p:txBody>
      </p:sp>
      <p:sp>
        <p:nvSpPr>
          <p:cNvPr id="14" name="Nach oben gebogener Pfeil 13"/>
          <p:cNvSpPr/>
          <p:nvPr/>
        </p:nvSpPr>
        <p:spPr>
          <a:xfrm flipV="1">
            <a:off x="4811482" y="3295298"/>
            <a:ext cx="2812869" cy="896983"/>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5" name="Rechteck 14"/>
          <p:cNvSpPr/>
          <p:nvPr/>
        </p:nvSpPr>
        <p:spPr>
          <a:xfrm>
            <a:off x="5171800" y="2895188"/>
            <a:ext cx="2092240" cy="400110"/>
          </a:xfrm>
          <a:prstGeom prst="rect">
            <a:avLst/>
          </a:prstGeom>
          <a:noFill/>
        </p:spPr>
        <p:txBody>
          <a:bodyPr wrap="none" lIns="91440" tIns="45720" rIns="91440" bIns="45720">
            <a:spAutoFit/>
          </a:bodyPr>
          <a:lstStyle/>
          <a:p>
            <a:pPr algn="ctr"/>
            <a:r>
              <a:rPr lang="de-DE" sz="2000" b="0" cap="none" spc="0" dirty="0" smtClean="0">
                <a:ln w="0"/>
                <a:solidFill>
                  <a:schemeClr val="tx1"/>
                </a:solidFill>
                <a:effectLst>
                  <a:outerShdw blurRad="38100" dist="19050" dir="2700000" algn="tl" rotWithShape="0">
                    <a:schemeClr val="dk1">
                      <a:alpha val="40000"/>
                    </a:schemeClr>
                  </a:outerShdw>
                </a:effectLst>
              </a:rPr>
              <a:t>Internet-Problem</a:t>
            </a:r>
            <a:endParaRPr lang="de-DE" sz="5400" b="0" cap="none" spc="0" dirty="0">
              <a:ln w="0"/>
              <a:solidFill>
                <a:schemeClr val="tx1"/>
              </a:solidFill>
              <a:effectLst>
                <a:outerShdw blurRad="38100" dist="19050" dir="2700000" algn="tl" rotWithShape="0">
                  <a:schemeClr val="dk1">
                    <a:alpha val="40000"/>
                  </a:schemeClr>
                </a:outerShdw>
              </a:effectLst>
            </a:endParaRPr>
          </a:p>
        </p:txBody>
      </p:sp>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9073" y="4192281"/>
            <a:ext cx="2056441" cy="2056441"/>
          </a:xfrm>
          <a:prstGeom prst="rect">
            <a:avLst/>
          </a:prstGeom>
        </p:spPr>
      </p:pic>
      <p:sp>
        <p:nvSpPr>
          <p:cNvPr id="17" name="Textfeld 16"/>
          <p:cNvSpPr txBox="1"/>
          <p:nvPr/>
        </p:nvSpPr>
        <p:spPr>
          <a:xfrm>
            <a:off x="121920" y="6260884"/>
            <a:ext cx="5878532" cy="215444"/>
          </a:xfrm>
          <a:prstGeom prst="rect">
            <a:avLst/>
          </a:prstGeom>
          <a:noFill/>
        </p:spPr>
        <p:txBody>
          <a:bodyPr wrap="none" rtlCol="0">
            <a:spAutoFit/>
          </a:bodyPr>
          <a:lstStyle/>
          <a:p>
            <a:r>
              <a:rPr lang="de-DE" sz="800" dirty="0" err="1"/>
              <a:t>Quellen:http</a:t>
            </a:r>
            <a:r>
              <a:rPr lang="de-DE" sz="800" dirty="0"/>
              <a:t>://goqr.me/de/</a:t>
            </a:r>
            <a:r>
              <a:rPr lang="de-DE" sz="800" dirty="0" err="1"/>
              <a:t>api</a:t>
            </a:r>
            <a:r>
              <a:rPr lang="de-DE" sz="800" dirty="0" smtClean="0"/>
              <a:t>/;  </a:t>
            </a:r>
            <a:r>
              <a:rPr lang="de-DE" sz="800" dirty="0"/>
              <a:t>https://i0.wp.com/gecodet.de/wp-content/uploads/2018/05/ZXING_Logo.png?fit=512%2C512</a:t>
            </a:r>
          </a:p>
        </p:txBody>
      </p:sp>
    </p:spTree>
    <p:extLst>
      <p:ext uri="{BB962C8B-B14F-4D97-AF65-F5344CB8AC3E}">
        <p14:creationId xmlns:p14="http://schemas.microsoft.com/office/powerpoint/2010/main" val="1095274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1" fill="hold" nodeType="withEffect">
                                  <p:stCondLst>
                                    <p:cond delay="50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6712" y="739927"/>
            <a:ext cx="6720582" cy="1027394"/>
          </a:xfrm>
        </p:spPr>
        <p:txBody>
          <a:bodyPr/>
          <a:lstStyle/>
          <a:p>
            <a:r>
              <a:rPr lang="de-DE" dirty="0" smtClean="0"/>
              <a:t>5. Probleme und Lösungen (Profilbild)</a:t>
            </a:r>
            <a:endParaRPr lang="de-DE" dirty="0"/>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pic>
        <p:nvPicPr>
          <p:cNvPr id="3" name="Grafik 2"/>
          <p:cNvPicPr>
            <a:picLocks noChangeAspect="1"/>
          </p:cNvPicPr>
          <p:nvPr/>
        </p:nvPicPr>
        <p:blipFill>
          <a:blip r:embed="rId2"/>
          <a:stretch>
            <a:fillRect/>
          </a:stretch>
        </p:blipFill>
        <p:spPr>
          <a:xfrm>
            <a:off x="1361148" y="2413362"/>
            <a:ext cx="4961846" cy="2646318"/>
          </a:xfrm>
          <a:prstGeom prst="rect">
            <a:avLst/>
          </a:prstGeom>
        </p:spPr>
      </p:pic>
    </p:spTree>
    <p:extLst>
      <p:ext uri="{BB962C8B-B14F-4D97-AF65-F5344CB8AC3E}">
        <p14:creationId xmlns:p14="http://schemas.microsoft.com/office/powerpoint/2010/main" val="1085975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6712" y="739927"/>
            <a:ext cx="6720582" cy="1027394"/>
          </a:xfrm>
        </p:spPr>
        <p:txBody>
          <a:bodyPr/>
          <a:lstStyle/>
          <a:p>
            <a:r>
              <a:rPr lang="de-DE" dirty="0" smtClean="0"/>
              <a:t>5. Probleme und Lösungen (UI)</a:t>
            </a:r>
            <a:endParaRPr lang="de-DE" dirty="0"/>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pic>
        <p:nvPicPr>
          <p:cNvPr id="6" name="Grafik 5"/>
          <p:cNvPicPr>
            <a:picLocks noChangeAspect="1"/>
          </p:cNvPicPr>
          <p:nvPr/>
        </p:nvPicPr>
        <p:blipFill>
          <a:blip r:embed="rId2"/>
          <a:stretch>
            <a:fillRect/>
          </a:stretch>
        </p:blipFill>
        <p:spPr>
          <a:xfrm>
            <a:off x="5899006" y="2024309"/>
            <a:ext cx="3076575" cy="1447800"/>
          </a:xfrm>
          <a:prstGeom prst="rect">
            <a:avLst/>
          </a:prstGeom>
        </p:spPr>
      </p:pic>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86938" y="2415704"/>
            <a:ext cx="3131169" cy="2348377"/>
          </a:xfrm>
          <a:prstGeom prst="rect">
            <a:avLst/>
          </a:prstGeom>
        </p:spPr>
      </p:pic>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990200" y="2415705"/>
            <a:ext cx="3131170" cy="2348378"/>
          </a:xfrm>
          <a:prstGeom prst="rect">
            <a:avLst/>
          </a:prstGeom>
        </p:spPr>
      </p:pic>
      <p:pic>
        <p:nvPicPr>
          <p:cNvPr id="5" name="Grafik 4"/>
          <p:cNvPicPr>
            <a:picLocks noChangeAspect="1"/>
          </p:cNvPicPr>
          <p:nvPr/>
        </p:nvPicPr>
        <p:blipFill>
          <a:blip r:embed="rId5"/>
          <a:stretch>
            <a:fillRect/>
          </a:stretch>
        </p:blipFill>
        <p:spPr>
          <a:xfrm>
            <a:off x="5884859" y="4719494"/>
            <a:ext cx="3076575" cy="435985"/>
          </a:xfrm>
          <a:prstGeom prst="rect">
            <a:avLst/>
          </a:prstGeom>
        </p:spPr>
      </p:pic>
      <p:pic>
        <p:nvPicPr>
          <p:cNvPr id="9" name="Grafik 8"/>
          <p:cNvPicPr>
            <a:picLocks noChangeAspect="1"/>
          </p:cNvPicPr>
          <p:nvPr/>
        </p:nvPicPr>
        <p:blipFill>
          <a:blip r:embed="rId6"/>
          <a:stretch>
            <a:fillRect/>
          </a:stretch>
        </p:blipFill>
        <p:spPr>
          <a:xfrm>
            <a:off x="5899005" y="3906356"/>
            <a:ext cx="3076575" cy="406046"/>
          </a:xfrm>
          <a:prstGeom prst="rect">
            <a:avLst/>
          </a:prstGeom>
        </p:spPr>
      </p:pic>
    </p:spTree>
    <p:extLst>
      <p:ext uri="{BB962C8B-B14F-4D97-AF65-F5344CB8AC3E}">
        <p14:creationId xmlns:p14="http://schemas.microsoft.com/office/powerpoint/2010/main" val="3474109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6712" y="739927"/>
            <a:ext cx="6720582" cy="1027394"/>
          </a:xfrm>
        </p:spPr>
        <p:txBody>
          <a:bodyPr/>
          <a:lstStyle/>
          <a:p>
            <a:r>
              <a:rPr lang="de-DE" dirty="0" smtClean="0"/>
              <a:t>5. Probleme und</a:t>
            </a:r>
            <a:r>
              <a:rPr lang="de-DE" sz="3200" dirty="0" smtClean="0">
                <a:solidFill>
                  <a:schemeClr val="accent6">
                    <a:lumMod val="50000"/>
                  </a:schemeClr>
                </a:solidFill>
              </a:rPr>
              <a:t> </a:t>
            </a:r>
            <a:r>
              <a:rPr lang="de-DE" dirty="0" smtClean="0"/>
              <a:t>Lösungen</a:t>
            </a:r>
            <a:endParaRPr lang="de-DE" dirty="0"/>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
        <p:nvSpPr>
          <p:cNvPr id="18" name="Legende mit Pfeil nach unten 17"/>
          <p:cNvSpPr/>
          <p:nvPr/>
        </p:nvSpPr>
        <p:spPr>
          <a:xfrm rot="625565">
            <a:off x="2778034" y="331870"/>
            <a:ext cx="1942012" cy="1088571"/>
          </a:xfrm>
          <a:prstGeom prst="downArrowCallout">
            <a:avLst>
              <a:gd name="adj1" fmla="val 5800"/>
              <a:gd name="adj2" fmla="val 106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p:cNvSpPr/>
          <p:nvPr/>
        </p:nvSpPr>
        <p:spPr>
          <a:xfrm rot="656205">
            <a:off x="2964439" y="330560"/>
            <a:ext cx="1569201" cy="707886"/>
          </a:xfrm>
          <a:prstGeom prst="rect">
            <a:avLst/>
          </a:prstGeom>
          <a:noFill/>
        </p:spPr>
        <p:txBody>
          <a:bodyPr wrap="square" lIns="91440" tIns="45720" rIns="91440" bIns="45720">
            <a:spAutoFit/>
          </a:bodyPr>
          <a:lstStyle/>
          <a:p>
            <a:pPr algn="ctr"/>
            <a:r>
              <a:rPr lang="de-DE"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keine</a:t>
            </a:r>
            <a:endParaRPr lang="de-DE"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9" name="Grafik 18"/>
          <p:cNvPicPr>
            <a:picLocks noChangeAspect="1"/>
          </p:cNvPicPr>
          <p:nvPr/>
        </p:nvPicPr>
        <p:blipFill>
          <a:blip r:embed="rId2"/>
          <a:stretch>
            <a:fillRect/>
          </a:stretch>
        </p:blipFill>
        <p:spPr>
          <a:xfrm>
            <a:off x="583474" y="2458382"/>
            <a:ext cx="7768046" cy="420743"/>
          </a:xfrm>
          <a:prstGeom prst="rect">
            <a:avLst/>
          </a:prstGeom>
        </p:spPr>
      </p:pic>
      <p:pic>
        <p:nvPicPr>
          <p:cNvPr id="21" name="Grafik 20"/>
          <p:cNvPicPr>
            <a:picLocks noChangeAspect="1"/>
          </p:cNvPicPr>
          <p:nvPr/>
        </p:nvPicPr>
        <p:blipFill>
          <a:blip r:embed="rId3"/>
          <a:stretch>
            <a:fillRect/>
          </a:stretch>
        </p:blipFill>
        <p:spPr>
          <a:xfrm>
            <a:off x="583474" y="2973771"/>
            <a:ext cx="7768046" cy="579705"/>
          </a:xfrm>
          <a:prstGeom prst="rect">
            <a:avLst/>
          </a:prstGeom>
        </p:spPr>
      </p:pic>
      <p:sp>
        <p:nvSpPr>
          <p:cNvPr id="22" name="Rechteck 21"/>
          <p:cNvSpPr/>
          <p:nvPr/>
        </p:nvSpPr>
        <p:spPr>
          <a:xfrm>
            <a:off x="3749039" y="1882019"/>
            <a:ext cx="1212191" cy="461665"/>
          </a:xfrm>
          <a:prstGeom prst="rect">
            <a:avLst/>
          </a:prstGeom>
          <a:noFill/>
        </p:spPr>
        <p:txBody>
          <a:bodyPr wrap="none" lIns="91440" tIns="45720" rIns="91440" bIns="45720">
            <a:spAutoFit/>
          </a:bodyPr>
          <a:lstStyle/>
          <a:p>
            <a:pPr algn="ctr"/>
            <a:r>
              <a:rPr lang="de-DE" sz="2400" dirty="0" smtClean="0">
                <a:ln w="0"/>
                <a:effectLst>
                  <a:outerShdw blurRad="38100" dist="19050" dir="2700000" algn="tl" rotWithShape="0">
                    <a:schemeClr val="dk1">
                      <a:alpha val="40000"/>
                    </a:schemeClr>
                  </a:outerShdw>
                </a:effectLst>
              </a:rPr>
              <a:t>F-Droid</a:t>
            </a:r>
            <a:endParaRPr lang="de-DE" sz="5400" b="0" cap="none" spc="0" dirty="0">
              <a:ln w="0"/>
              <a:solidFill>
                <a:schemeClr val="tx1"/>
              </a:solidFill>
              <a:effectLst>
                <a:outerShdw blurRad="38100" dist="19050" dir="2700000" algn="tl" rotWithShape="0">
                  <a:schemeClr val="dk1">
                    <a:alpha val="40000"/>
                  </a:schemeClr>
                </a:outerShdw>
              </a:effectLst>
            </a:endParaRPr>
          </a:p>
        </p:txBody>
      </p:sp>
      <p:pic>
        <p:nvPicPr>
          <p:cNvPr id="23" name="Grafik 22"/>
          <p:cNvPicPr>
            <a:picLocks noChangeAspect="1"/>
          </p:cNvPicPr>
          <p:nvPr/>
        </p:nvPicPr>
        <p:blipFill>
          <a:blip r:embed="rId4"/>
          <a:stretch>
            <a:fillRect/>
          </a:stretch>
        </p:blipFill>
        <p:spPr>
          <a:xfrm>
            <a:off x="569769" y="3513718"/>
            <a:ext cx="6867525" cy="542925"/>
          </a:xfrm>
          <a:prstGeom prst="rect">
            <a:avLst/>
          </a:prstGeom>
        </p:spPr>
      </p:pic>
      <p:sp>
        <p:nvSpPr>
          <p:cNvPr id="24" name="Rechteck 23"/>
          <p:cNvSpPr/>
          <p:nvPr/>
        </p:nvSpPr>
        <p:spPr>
          <a:xfrm>
            <a:off x="3689513" y="4058375"/>
            <a:ext cx="1328058" cy="461665"/>
          </a:xfrm>
          <a:prstGeom prst="rect">
            <a:avLst/>
          </a:prstGeom>
          <a:noFill/>
        </p:spPr>
        <p:txBody>
          <a:bodyPr wrap="square" lIns="91440" tIns="45720" rIns="91440" bIns="45720">
            <a:spAutoFit/>
          </a:bodyPr>
          <a:lstStyle/>
          <a:p>
            <a:pPr algn="ctr"/>
            <a:r>
              <a:rPr lang="de-DE" sz="2400" dirty="0" err="1" smtClean="0">
                <a:ln w="0"/>
                <a:effectLst>
                  <a:outerShdw blurRad="38100" dist="19050" dir="2700000" algn="tl" rotWithShape="0">
                    <a:schemeClr val="dk1">
                      <a:alpha val="40000"/>
                    </a:schemeClr>
                  </a:outerShdw>
                </a:effectLst>
              </a:rPr>
              <a:t>SlideMe</a:t>
            </a:r>
            <a:endParaRPr lang="de-DE" sz="5400" b="0" cap="none" spc="0" dirty="0">
              <a:ln w="0"/>
              <a:solidFill>
                <a:schemeClr val="tx1"/>
              </a:solidFill>
              <a:effectLst>
                <a:outerShdw blurRad="38100" dist="19050" dir="2700000" algn="tl" rotWithShape="0">
                  <a:schemeClr val="dk1">
                    <a:alpha val="40000"/>
                  </a:schemeClr>
                </a:outerShdw>
              </a:effectLst>
            </a:endParaRPr>
          </a:p>
        </p:txBody>
      </p:sp>
      <p:pic>
        <p:nvPicPr>
          <p:cNvPr id="25" name="Grafik 24"/>
          <p:cNvPicPr>
            <a:picLocks noChangeAspect="1"/>
          </p:cNvPicPr>
          <p:nvPr/>
        </p:nvPicPr>
        <p:blipFill>
          <a:blip r:embed="rId5"/>
          <a:stretch>
            <a:fillRect/>
          </a:stretch>
        </p:blipFill>
        <p:spPr>
          <a:xfrm>
            <a:off x="1452834" y="4561543"/>
            <a:ext cx="6029325" cy="1162050"/>
          </a:xfrm>
          <a:prstGeom prst="rect">
            <a:avLst/>
          </a:prstGeom>
        </p:spPr>
      </p:pic>
    </p:spTree>
    <p:extLst>
      <p:ext uri="{BB962C8B-B14F-4D97-AF65-F5344CB8AC3E}">
        <p14:creationId xmlns:p14="http://schemas.microsoft.com/office/powerpoint/2010/main" val="1229171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6712" y="739927"/>
            <a:ext cx="6720582" cy="1027394"/>
          </a:xfrm>
        </p:spPr>
        <p:txBody>
          <a:bodyPr/>
          <a:lstStyle/>
          <a:p>
            <a:r>
              <a:rPr lang="de-DE" dirty="0" smtClean="0"/>
              <a:t>5. Probleme und</a:t>
            </a:r>
            <a:r>
              <a:rPr lang="de-DE" sz="3200" dirty="0" smtClean="0">
                <a:solidFill>
                  <a:schemeClr val="accent6">
                    <a:lumMod val="50000"/>
                  </a:schemeClr>
                </a:solidFill>
              </a:rPr>
              <a:t> </a:t>
            </a:r>
            <a:r>
              <a:rPr lang="de-DE" dirty="0" smtClean="0"/>
              <a:t>Lösungen</a:t>
            </a:r>
            <a:endParaRPr lang="de-DE" dirty="0"/>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
        <p:nvSpPr>
          <p:cNvPr id="18" name="Legende mit Pfeil nach unten 17"/>
          <p:cNvSpPr/>
          <p:nvPr/>
        </p:nvSpPr>
        <p:spPr>
          <a:xfrm rot="625565">
            <a:off x="2778034" y="331870"/>
            <a:ext cx="1942012" cy="1088571"/>
          </a:xfrm>
          <a:prstGeom prst="downArrowCallout">
            <a:avLst>
              <a:gd name="adj1" fmla="val 5800"/>
              <a:gd name="adj2" fmla="val 106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p:cNvSpPr/>
          <p:nvPr/>
        </p:nvSpPr>
        <p:spPr>
          <a:xfrm rot="656205">
            <a:off x="2964439" y="330560"/>
            <a:ext cx="1569201" cy="707886"/>
          </a:xfrm>
          <a:prstGeom prst="rect">
            <a:avLst/>
          </a:prstGeom>
          <a:noFill/>
        </p:spPr>
        <p:txBody>
          <a:bodyPr wrap="square" lIns="91440" tIns="45720" rIns="91440" bIns="45720">
            <a:spAutoFit/>
          </a:bodyPr>
          <a:lstStyle/>
          <a:p>
            <a:pPr algn="ctr"/>
            <a:r>
              <a:rPr lang="de-DE"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keine</a:t>
            </a:r>
            <a:endParaRPr lang="de-DE"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9" name="Grafik 18"/>
          <p:cNvPicPr>
            <a:picLocks noChangeAspect="1"/>
          </p:cNvPicPr>
          <p:nvPr/>
        </p:nvPicPr>
        <p:blipFill>
          <a:blip r:embed="rId2"/>
          <a:stretch>
            <a:fillRect/>
          </a:stretch>
        </p:blipFill>
        <p:spPr>
          <a:xfrm>
            <a:off x="583474" y="2458382"/>
            <a:ext cx="7768046" cy="420743"/>
          </a:xfrm>
          <a:prstGeom prst="rect">
            <a:avLst/>
          </a:prstGeom>
        </p:spPr>
      </p:pic>
      <p:pic>
        <p:nvPicPr>
          <p:cNvPr id="21" name="Grafik 20"/>
          <p:cNvPicPr>
            <a:picLocks noChangeAspect="1"/>
          </p:cNvPicPr>
          <p:nvPr/>
        </p:nvPicPr>
        <p:blipFill>
          <a:blip r:embed="rId3"/>
          <a:stretch>
            <a:fillRect/>
          </a:stretch>
        </p:blipFill>
        <p:spPr>
          <a:xfrm>
            <a:off x="583474" y="2973771"/>
            <a:ext cx="7768046" cy="579705"/>
          </a:xfrm>
          <a:prstGeom prst="rect">
            <a:avLst/>
          </a:prstGeom>
        </p:spPr>
      </p:pic>
      <p:sp>
        <p:nvSpPr>
          <p:cNvPr id="22" name="Rechteck 21"/>
          <p:cNvSpPr/>
          <p:nvPr/>
        </p:nvSpPr>
        <p:spPr>
          <a:xfrm>
            <a:off x="3749039" y="1882019"/>
            <a:ext cx="1212191" cy="461665"/>
          </a:xfrm>
          <a:prstGeom prst="rect">
            <a:avLst/>
          </a:prstGeom>
          <a:noFill/>
        </p:spPr>
        <p:txBody>
          <a:bodyPr wrap="none" lIns="91440" tIns="45720" rIns="91440" bIns="45720">
            <a:spAutoFit/>
          </a:bodyPr>
          <a:lstStyle/>
          <a:p>
            <a:pPr algn="ctr"/>
            <a:r>
              <a:rPr lang="de-DE" sz="2400" dirty="0" smtClean="0">
                <a:ln w="0"/>
                <a:effectLst>
                  <a:outerShdw blurRad="38100" dist="19050" dir="2700000" algn="tl" rotWithShape="0">
                    <a:schemeClr val="dk1">
                      <a:alpha val="40000"/>
                    </a:schemeClr>
                  </a:outerShdw>
                </a:effectLst>
              </a:rPr>
              <a:t>F-Droid</a:t>
            </a:r>
            <a:endParaRPr lang="de-DE" sz="5400" b="0" cap="none" spc="0" dirty="0">
              <a:ln w="0"/>
              <a:solidFill>
                <a:schemeClr val="tx1"/>
              </a:solidFill>
              <a:effectLst>
                <a:outerShdw blurRad="38100" dist="19050" dir="2700000" algn="tl" rotWithShape="0">
                  <a:schemeClr val="dk1">
                    <a:alpha val="40000"/>
                  </a:schemeClr>
                </a:outerShdw>
              </a:effectLst>
            </a:endParaRPr>
          </a:p>
        </p:txBody>
      </p:sp>
      <p:pic>
        <p:nvPicPr>
          <p:cNvPr id="23" name="Grafik 22"/>
          <p:cNvPicPr>
            <a:picLocks noChangeAspect="1"/>
          </p:cNvPicPr>
          <p:nvPr/>
        </p:nvPicPr>
        <p:blipFill>
          <a:blip r:embed="rId4"/>
          <a:stretch>
            <a:fillRect/>
          </a:stretch>
        </p:blipFill>
        <p:spPr>
          <a:xfrm>
            <a:off x="569769" y="3513718"/>
            <a:ext cx="6867525" cy="542925"/>
          </a:xfrm>
          <a:prstGeom prst="rect">
            <a:avLst/>
          </a:prstGeom>
        </p:spPr>
      </p:pic>
      <p:sp>
        <p:nvSpPr>
          <p:cNvPr id="24" name="Rechteck 23"/>
          <p:cNvSpPr/>
          <p:nvPr/>
        </p:nvSpPr>
        <p:spPr>
          <a:xfrm>
            <a:off x="3689513" y="4058375"/>
            <a:ext cx="1328058" cy="461665"/>
          </a:xfrm>
          <a:prstGeom prst="rect">
            <a:avLst/>
          </a:prstGeom>
          <a:noFill/>
        </p:spPr>
        <p:txBody>
          <a:bodyPr wrap="square" lIns="91440" tIns="45720" rIns="91440" bIns="45720">
            <a:spAutoFit/>
          </a:bodyPr>
          <a:lstStyle/>
          <a:p>
            <a:pPr algn="ctr"/>
            <a:r>
              <a:rPr lang="de-DE" sz="2400" dirty="0" err="1" smtClean="0">
                <a:ln w="0"/>
                <a:effectLst>
                  <a:outerShdw blurRad="38100" dist="19050" dir="2700000" algn="tl" rotWithShape="0">
                    <a:schemeClr val="dk1">
                      <a:alpha val="40000"/>
                    </a:schemeClr>
                  </a:outerShdw>
                </a:effectLst>
              </a:rPr>
              <a:t>SlideMe</a:t>
            </a:r>
            <a:endParaRPr lang="de-DE" sz="5400" b="0" cap="none" spc="0" dirty="0">
              <a:ln w="0"/>
              <a:solidFill>
                <a:schemeClr val="tx1"/>
              </a:solidFill>
              <a:effectLst>
                <a:outerShdw blurRad="38100" dist="19050" dir="2700000" algn="tl" rotWithShape="0">
                  <a:schemeClr val="dk1">
                    <a:alpha val="40000"/>
                  </a:schemeClr>
                </a:outerShdw>
              </a:effectLst>
            </a:endParaRPr>
          </a:p>
        </p:txBody>
      </p:sp>
      <p:pic>
        <p:nvPicPr>
          <p:cNvPr id="25" name="Grafik 24"/>
          <p:cNvPicPr>
            <a:picLocks noChangeAspect="1"/>
          </p:cNvPicPr>
          <p:nvPr/>
        </p:nvPicPr>
        <p:blipFill>
          <a:blip r:embed="rId5"/>
          <a:stretch>
            <a:fillRect/>
          </a:stretch>
        </p:blipFill>
        <p:spPr>
          <a:xfrm>
            <a:off x="1452834" y="4561543"/>
            <a:ext cx="6029325" cy="1162050"/>
          </a:xfrm>
          <a:prstGeom prst="rect">
            <a:avLst/>
          </a:prstGeom>
        </p:spPr>
      </p:pic>
      <p:pic>
        <p:nvPicPr>
          <p:cNvPr id="29" name="Grafik 28"/>
          <p:cNvPicPr>
            <a:picLocks noChangeAspect="1"/>
          </p:cNvPicPr>
          <p:nvPr/>
        </p:nvPicPr>
        <p:blipFill>
          <a:blip r:embed="rId6"/>
          <a:stretch>
            <a:fillRect/>
          </a:stretch>
        </p:blipFill>
        <p:spPr>
          <a:xfrm>
            <a:off x="2801569" y="1451647"/>
            <a:ext cx="3103946" cy="4635868"/>
          </a:xfrm>
          <a:prstGeom prst="rect">
            <a:avLst/>
          </a:prstGeom>
        </p:spPr>
      </p:pic>
      <p:sp>
        <p:nvSpPr>
          <p:cNvPr id="5" name="Textfeld 4"/>
          <p:cNvSpPr txBox="1"/>
          <p:nvPr/>
        </p:nvSpPr>
        <p:spPr>
          <a:xfrm>
            <a:off x="229032" y="6268382"/>
            <a:ext cx="4062331" cy="215444"/>
          </a:xfrm>
          <a:prstGeom prst="rect">
            <a:avLst/>
          </a:prstGeom>
          <a:noFill/>
        </p:spPr>
        <p:txBody>
          <a:bodyPr wrap="none" rtlCol="0">
            <a:spAutoFit/>
          </a:bodyPr>
          <a:lstStyle/>
          <a:p>
            <a:r>
              <a:rPr lang="de-DE" sz="800" dirty="0" smtClean="0"/>
              <a:t>Quelle: https</a:t>
            </a:r>
            <a:r>
              <a:rPr lang="de-DE" sz="800" dirty="0"/>
              <a:t>://memegenerator.net/instance/80730799/noob-kid-well-at-least-we-tried</a:t>
            </a:r>
          </a:p>
        </p:txBody>
      </p:sp>
    </p:spTree>
    <p:extLst>
      <p:ext uri="{BB962C8B-B14F-4D97-AF65-F5344CB8AC3E}">
        <p14:creationId xmlns:p14="http://schemas.microsoft.com/office/powerpoint/2010/main" val="2781723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
        <p:nvSpPr>
          <p:cNvPr id="7" name="Band nach unten 6"/>
          <p:cNvSpPr/>
          <p:nvPr/>
        </p:nvSpPr>
        <p:spPr>
          <a:xfrm>
            <a:off x="731520" y="2238103"/>
            <a:ext cx="7802879" cy="2569028"/>
          </a:xfrm>
          <a:prstGeom prst="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ln w="0"/>
                <a:solidFill>
                  <a:schemeClr val="tx1"/>
                </a:solidFill>
                <a:effectLst>
                  <a:outerShdw blurRad="38100" dist="19050" dir="2700000" algn="tl" rotWithShape="0">
                    <a:schemeClr val="dk1">
                      <a:alpha val="40000"/>
                    </a:schemeClr>
                  </a:outerShdw>
                </a:effectLst>
              </a:rPr>
              <a:t>6. Demo</a:t>
            </a:r>
            <a:endParaRPr lang="de-DE"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8293515"/>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smtClean="0"/>
              <a:t>©</a:t>
            </a:r>
            <a:endParaRPr lang="de-DE"/>
          </a:p>
        </p:txBody>
      </p:sp>
      <p:sp>
        <p:nvSpPr>
          <p:cNvPr id="3" name="Textplatzhalter 2"/>
          <p:cNvSpPr>
            <a:spLocks noGrp="1"/>
          </p:cNvSpPr>
          <p:nvPr>
            <p:ph type="body" sz="quarter" idx="11"/>
          </p:nvPr>
        </p:nvSpPr>
        <p:spPr>
          <a:xfrm>
            <a:off x="910949" y="2392174"/>
            <a:ext cx="6793717" cy="1906094"/>
          </a:xfrm>
        </p:spPr>
        <p:txBody>
          <a:bodyPr>
            <a:spAutoFit/>
          </a:bodyPr>
          <a:lstStyle/>
          <a:p>
            <a:pPr algn="l"/>
            <a:r>
              <a:rPr lang="de-DE" dirty="0"/>
              <a:t>© </a:t>
            </a:r>
            <a:r>
              <a:rPr lang="de-DE" dirty="0" smtClean="0"/>
              <a:t>Anatoli Schäfer, Marc Zintel. </a:t>
            </a:r>
            <a:r>
              <a:rPr lang="de-DE" dirty="0"/>
              <a:t/>
            </a:r>
            <a:br>
              <a:rPr lang="de-DE" dirty="0"/>
            </a:br>
            <a:r>
              <a:rPr lang="de-DE" dirty="0" smtClean="0"/>
              <a:t>Email</a:t>
            </a:r>
            <a:r>
              <a:rPr lang="de-DE" dirty="0"/>
              <a:t>: </a:t>
            </a:r>
            <a:r>
              <a:rPr lang="de-DE" dirty="0" smtClean="0"/>
              <a:t>mazi0018@stud.hs-kl.de</a:t>
            </a:r>
            <a:endParaRPr lang="de-DE" dirty="0"/>
          </a:p>
          <a:p>
            <a:pPr algn="l"/>
            <a:r>
              <a:rPr lang="de-DE" dirty="0"/>
              <a:t>Mobile Anwendungen mit Android</a:t>
            </a:r>
            <a:r>
              <a:rPr lang="de-DE" dirty="0" smtClean="0"/>
              <a:t>. Master Informatik. </a:t>
            </a:r>
            <a:r>
              <a:rPr lang="de-DE" dirty="0" smtClean="0"/>
              <a:t>Professor </a:t>
            </a:r>
            <a:r>
              <a:rPr lang="de-DE" dirty="0" err="1"/>
              <a:t>Manh</a:t>
            </a:r>
            <a:r>
              <a:rPr lang="de-DE" dirty="0"/>
              <a:t> Tien Tran</a:t>
            </a:r>
            <a:r>
              <a:rPr lang="de-DE" dirty="0" smtClean="0"/>
              <a:t>. </a:t>
            </a:r>
            <a:r>
              <a:rPr lang="de-DE" dirty="0"/>
              <a:t>Hochschule Kaiserslautern, </a:t>
            </a:r>
            <a:endParaRPr lang="de-DE" dirty="0" smtClean="0"/>
          </a:p>
          <a:p>
            <a:pPr algn="l"/>
            <a:r>
              <a:rPr lang="de-DE" dirty="0" smtClean="0"/>
              <a:t>Die </a:t>
            </a:r>
            <a:r>
              <a:rPr lang="de-DE" dirty="0"/>
              <a:t>Hochschule Kaiserslautern ist eine Körperschaft des Öffentlichen Rechts. Sie wird durch den Präsidenten Prof. Dr. Konrad Wolf gesetzlich vertreten.</a:t>
            </a:r>
          </a:p>
          <a:p>
            <a:pPr algn="l"/>
            <a:r>
              <a:rPr lang="de-DE" dirty="0"/>
              <a:t>Zuständige Aufsichtsbehörde: Ministerium für Bildung, Wissenschaft, Weiterbildung und Kultur des Landes Rheinland-Pfalz; Mittlere Bleiche 61; 55116 Mainz </a:t>
            </a:r>
          </a:p>
        </p:txBody>
      </p:sp>
      <p:sp>
        <p:nvSpPr>
          <p:cNvPr id="4" name="Fußzeilenplatzhalter 3"/>
          <p:cNvSpPr>
            <a:spLocks noGrp="1"/>
          </p:cNvSpPr>
          <p:nvPr>
            <p:ph type="ftr" sz="quarter" idx="12"/>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111417059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Inhalt</a:t>
            </a:r>
            <a:endParaRPr lang="de-DE" dirty="0"/>
          </a:p>
        </p:txBody>
      </p:sp>
      <p:sp>
        <p:nvSpPr>
          <p:cNvPr id="3" name="Inhaltsplatzhalter 2"/>
          <p:cNvSpPr>
            <a:spLocks noGrp="1"/>
          </p:cNvSpPr>
          <p:nvPr>
            <p:ph idx="1"/>
          </p:nvPr>
        </p:nvSpPr>
        <p:spPr/>
        <p:txBody>
          <a:bodyPr/>
          <a:lstStyle/>
          <a:p>
            <a:pPr marL="342900" indent="-342900">
              <a:buFont typeface="+mj-lt"/>
              <a:buAutoNum type="arabicPeriod"/>
            </a:pPr>
            <a:r>
              <a:rPr lang="de-DE" sz="1800" dirty="0" smtClean="0"/>
              <a:t>Idee</a:t>
            </a:r>
          </a:p>
          <a:p>
            <a:pPr marL="342900" indent="-342900">
              <a:buFont typeface="+mj-lt"/>
              <a:buAutoNum type="arabicPeriod"/>
            </a:pPr>
            <a:r>
              <a:rPr lang="de-DE" sz="1800" dirty="0" smtClean="0"/>
              <a:t>Features</a:t>
            </a:r>
          </a:p>
          <a:p>
            <a:pPr marL="342900" indent="-342900">
              <a:buFont typeface="+mj-lt"/>
              <a:buAutoNum type="arabicPeriod"/>
            </a:pPr>
            <a:r>
              <a:rPr lang="de-DE" sz="1800" dirty="0" smtClean="0"/>
              <a:t>Architektur</a:t>
            </a:r>
            <a:endParaRPr lang="de-DE" sz="1800" dirty="0" smtClean="0"/>
          </a:p>
          <a:p>
            <a:pPr marL="342900" indent="-342900">
              <a:buFont typeface="+mj-lt"/>
              <a:buAutoNum type="arabicPeriod"/>
            </a:pPr>
            <a:r>
              <a:rPr lang="de-DE" sz="1800" dirty="0" smtClean="0"/>
              <a:t>Umsetzung im Code</a:t>
            </a:r>
          </a:p>
          <a:p>
            <a:pPr marL="342900" indent="-342900">
              <a:buFont typeface="+mj-lt"/>
              <a:buAutoNum type="arabicPeriod"/>
            </a:pPr>
            <a:r>
              <a:rPr lang="de-DE" sz="1800" dirty="0" smtClean="0"/>
              <a:t>Probleme und Lösungen</a:t>
            </a:r>
          </a:p>
          <a:p>
            <a:pPr marL="342900" indent="-342900">
              <a:buFont typeface="+mj-lt"/>
              <a:buAutoNum type="arabicPeriod"/>
            </a:pPr>
            <a:r>
              <a:rPr lang="de-DE" sz="1800" dirty="0" smtClean="0"/>
              <a:t>Demo</a:t>
            </a:r>
            <a:endParaRPr lang="de-DE" sz="1800" dirty="0"/>
          </a:p>
          <a:p>
            <a:endParaRPr lang="de-DE" dirty="0"/>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3581052547"/>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 Idee </a:t>
            </a:r>
            <a:endParaRPr lang="de-DE" dirty="0"/>
          </a:p>
        </p:txBody>
      </p:sp>
      <p:sp>
        <p:nvSpPr>
          <p:cNvPr id="3" name="Inhaltsplatzhalter 2"/>
          <p:cNvSpPr>
            <a:spLocks noGrp="1"/>
          </p:cNvSpPr>
          <p:nvPr>
            <p:ph idx="1"/>
          </p:nvPr>
        </p:nvSpPr>
        <p:spPr/>
        <p:txBody>
          <a:bodyPr/>
          <a:lstStyle/>
          <a:p>
            <a:r>
              <a:rPr lang="de-DE" dirty="0" smtClean="0"/>
              <a:t>Kontakt-</a:t>
            </a:r>
            <a:r>
              <a:rPr lang="de-DE" dirty="0"/>
              <a:t>A</a:t>
            </a:r>
            <a:r>
              <a:rPr lang="de-DE" dirty="0" smtClean="0"/>
              <a:t>pp ohne Cloud-Speicher</a:t>
            </a:r>
          </a:p>
          <a:p>
            <a:r>
              <a:rPr lang="de-DE" dirty="0" smtClean="0"/>
              <a:t>Lokale Datenbank</a:t>
            </a:r>
          </a:p>
          <a:p>
            <a:r>
              <a:rPr lang="de-DE" dirty="0" smtClean="0"/>
              <a:t>Optisch ansprechendes Design</a:t>
            </a:r>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pic>
        <p:nvPicPr>
          <p:cNvPr id="7" name="Grafik 6"/>
          <p:cNvPicPr>
            <a:picLocks noChangeAspect="1"/>
          </p:cNvPicPr>
          <p:nvPr/>
        </p:nvPicPr>
        <p:blipFill>
          <a:blip r:embed="rId2"/>
          <a:stretch>
            <a:fillRect/>
          </a:stretch>
        </p:blipFill>
        <p:spPr>
          <a:xfrm>
            <a:off x="4988358" y="1413747"/>
            <a:ext cx="1595672" cy="1639389"/>
          </a:xfrm>
          <a:prstGeom prst="rect">
            <a:avLst/>
          </a:prstGeom>
        </p:spPr>
      </p:pic>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999" y="3860876"/>
            <a:ext cx="1871883" cy="1871883"/>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5334" y="1482894"/>
            <a:ext cx="1501097" cy="1501097"/>
          </a:xfrm>
          <a:prstGeom prst="rect">
            <a:avLst/>
          </a:prstGeom>
        </p:spPr>
      </p:pic>
      <p:sp>
        <p:nvSpPr>
          <p:cNvPr id="10" name="Rechteck 9"/>
          <p:cNvSpPr/>
          <p:nvPr/>
        </p:nvSpPr>
        <p:spPr>
          <a:xfrm>
            <a:off x="4930030" y="3015718"/>
            <a:ext cx="1712327" cy="338554"/>
          </a:xfrm>
          <a:prstGeom prst="rect">
            <a:avLst/>
          </a:prstGeom>
          <a:noFill/>
        </p:spPr>
        <p:txBody>
          <a:bodyPr wrap="none" lIns="91440" tIns="45720" rIns="91440" bIns="45720">
            <a:spAutoFit/>
          </a:bodyPr>
          <a:lstStyle/>
          <a:p>
            <a:pPr algn="ctr"/>
            <a:r>
              <a:rPr lang="de-DE" sz="1600" b="0" cap="none" spc="0" dirty="0" smtClean="0">
                <a:ln w="0"/>
                <a:solidFill>
                  <a:schemeClr val="tx1"/>
                </a:solidFill>
                <a:effectLst>
                  <a:outerShdw blurRad="38100" dist="19050" dir="2700000" algn="tl" rotWithShape="0">
                    <a:schemeClr val="dk1">
                      <a:alpha val="40000"/>
                    </a:schemeClr>
                  </a:outerShdw>
                </a:effectLst>
              </a:rPr>
              <a:t>Google </a:t>
            </a:r>
            <a:r>
              <a:rPr lang="de-DE" sz="1600" b="0" cap="none" spc="0" dirty="0" err="1" smtClean="0">
                <a:ln w="0"/>
                <a:solidFill>
                  <a:schemeClr val="tx1"/>
                </a:solidFill>
                <a:effectLst>
                  <a:outerShdw blurRad="38100" dist="19050" dir="2700000" algn="tl" rotWithShape="0">
                    <a:schemeClr val="dk1">
                      <a:alpha val="40000"/>
                    </a:schemeClr>
                  </a:outerShdw>
                </a:effectLst>
              </a:rPr>
              <a:t>Contacts</a:t>
            </a:r>
            <a:endParaRPr lang="de-DE" sz="1600" b="0" cap="none" spc="0" dirty="0">
              <a:ln w="0"/>
              <a:solidFill>
                <a:schemeClr val="tx1"/>
              </a:solidFill>
              <a:effectLst>
                <a:outerShdw blurRad="38100" dist="19050" dir="2700000" algn="tl" rotWithShape="0">
                  <a:schemeClr val="dk1">
                    <a:alpha val="40000"/>
                  </a:schemeClr>
                </a:outerShdw>
              </a:effectLst>
            </a:endParaRPr>
          </a:p>
        </p:txBody>
      </p:sp>
      <p:sp>
        <p:nvSpPr>
          <p:cNvPr id="11" name="Rechteck 10"/>
          <p:cNvSpPr/>
          <p:nvPr/>
        </p:nvSpPr>
        <p:spPr>
          <a:xfrm>
            <a:off x="6921281" y="3015718"/>
            <a:ext cx="1917513" cy="338554"/>
          </a:xfrm>
          <a:prstGeom prst="rect">
            <a:avLst/>
          </a:prstGeom>
          <a:noFill/>
        </p:spPr>
        <p:txBody>
          <a:bodyPr wrap="none" lIns="91440" tIns="45720" rIns="91440" bIns="45720">
            <a:spAutoFit/>
          </a:bodyPr>
          <a:lstStyle/>
          <a:p>
            <a:pPr algn="ctr"/>
            <a:r>
              <a:rPr lang="de-DE" sz="1600" b="0" cap="none" spc="0" dirty="0" smtClean="0">
                <a:ln w="0"/>
                <a:solidFill>
                  <a:schemeClr val="tx1"/>
                </a:solidFill>
                <a:effectLst>
                  <a:outerShdw blurRad="38100" dist="19050" dir="2700000" algn="tl" rotWithShape="0">
                    <a:schemeClr val="dk1">
                      <a:alpha val="40000"/>
                    </a:schemeClr>
                  </a:outerShdw>
                </a:effectLst>
              </a:rPr>
              <a:t>Samsung </a:t>
            </a:r>
            <a:r>
              <a:rPr lang="de-DE" sz="1600" b="0" cap="none" spc="0" dirty="0" err="1" smtClean="0">
                <a:ln w="0"/>
                <a:solidFill>
                  <a:schemeClr val="tx1"/>
                </a:solidFill>
                <a:effectLst>
                  <a:outerShdw blurRad="38100" dist="19050" dir="2700000" algn="tl" rotWithShape="0">
                    <a:schemeClr val="dk1">
                      <a:alpha val="40000"/>
                    </a:schemeClr>
                  </a:outerShdw>
                </a:effectLst>
              </a:rPr>
              <a:t>Contacts</a:t>
            </a:r>
            <a:endParaRPr lang="de-DE" sz="1600" b="0" cap="none" spc="0" dirty="0">
              <a:ln w="0"/>
              <a:solidFill>
                <a:schemeClr val="tx1"/>
              </a:solidFill>
              <a:effectLst>
                <a:outerShdw blurRad="38100" dist="19050" dir="2700000" algn="tl" rotWithShape="0">
                  <a:schemeClr val="dk1">
                    <a:alpha val="40000"/>
                  </a:schemeClr>
                </a:outerShdw>
              </a:effectLst>
            </a:endParaRPr>
          </a:p>
        </p:txBody>
      </p:sp>
      <p:sp>
        <p:nvSpPr>
          <p:cNvPr id="12" name="Rechteck 11"/>
          <p:cNvSpPr/>
          <p:nvPr/>
        </p:nvSpPr>
        <p:spPr>
          <a:xfrm>
            <a:off x="6148187" y="5704434"/>
            <a:ext cx="1335622" cy="338554"/>
          </a:xfrm>
          <a:prstGeom prst="rect">
            <a:avLst/>
          </a:prstGeom>
          <a:noFill/>
        </p:spPr>
        <p:txBody>
          <a:bodyPr wrap="none" lIns="91440" tIns="45720" rIns="91440" bIns="45720">
            <a:spAutoFit/>
          </a:bodyPr>
          <a:lstStyle/>
          <a:p>
            <a:pPr algn="ctr"/>
            <a:r>
              <a:rPr lang="de-DE" sz="1600" b="0" cap="none" spc="0" dirty="0" err="1" smtClean="0">
                <a:ln w="0"/>
                <a:solidFill>
                  <a:schemeClr val="tx1"/>
                </a:solidFill>
                <a:effectLst>
                  <a:outerShdw blurRad="38100" dist="19050" dir="2700000" algn="tl" rotWithShape="0">
                    <a:schemeClr val="dk1">
                      <a:alpha val="40000"/>
                    </a:schemeClr>
                  </a:outerShdw>
                </a:effectLst>
              </a:rPr>
              <a:t>Contactbook</a:t>
            </a:r>
            <a:endParaRPr lang="de-DE" sz="1600" b="0" cap="none" spc="0" dirty="0">
              <a:ln w="0"/>
              <a:solidFill>
                <a:schemeClr val="tx1"/>
              </a:solidFill>
              <a:effectLst>
                <a:outerShdw blurRad="38100" dist="19050" dir="2700000" algn="tl" rotWithShape="0">
                  <a:schemeClr val="dk1">
                    <a:alpha val="40000"/>
                  </a:schemeClr>
                </a:outerShdw>
              </a:effectLst>
            </a:endParaRPr>
          </a:p>
        </p:txBody>
      </p:sp>
      <p:sp>
        <p:nvSpPr>
          <p:cNvPr id="15" name="Multiplizieren 14"/>
          <p:cNvSpPr/>
          <p:nvPr/>
        </p:nvSpPr>
        <p:spPr>
          <a:xfrm>
            <a:off x="4237911" y="1079927"/>
            <a:ext cx="3057361" cy="2387545"/>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Multiplizieren 15"/>
          <p:cNvSpPr/>
          <p:nvPr/>
        </p:nvSpPr>
        <p:spPr>
          <a:xfrm>
            <a:off x="6276175" y="1140798"/>
            <a:ext cx="2979413" cy="2326674"/>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p:cNvSpPr txBox="1"/>
          <p:nvPr/>
        </p:nvSpPr>
        <p:spPr>
          <a:xfrm>
            <a:off x="30083" y="6006429"/>
            <a:ext cx="4596472" cy="461665"/>
          </a:xfrm>
          <a:prstGeom prst="rect">
            <a:avLst/>
          </a:prstGeom>
          <a:noFill/>
        </p:spPr>
        <p:txBody>
          <a:bodyPr wrap="square" rtlCol="0">
            <a:spAutoFit/>
          </a:bodyPr>
          <a:lstStyle/>
          <a:p>
            <a:r>
              <a:rPr lang="de-DE" sz="800" dirty="0"/>
              <a:t>Quellen: https://</a:t>
            </a:r>
            <a:r>
              <a:rPr lang="de-DE" sz="800" dirty="0" smtClean="0"/>
              <a:t>www.apkmirror.com/wp-content/uploads/2018/10/5bcee32dbdc95-384x384.png</a:t>
            </a:r>
            <a:r>
              <a:rPr lang="de-DE" sz="800" dirty="0"/>
              <a:t>;  </a:t>
            </a:r>
            <a:r>
              <a:rPr lang="de-DE" sz="800" dirty="0" smtClean="0"/>
              <a:t>                      https</a:t>
            </a:r>
            <a:r>
              <a:rPr lang="de-DE" sz="800" dirty="0"/>
              <a:t>://</a:t>
            </a:r>
            <a:r>
              <a:rPr lang="de-DE" sz="800" dirty="0" smtClean="0"/>
              <a:t>de.wikipedia.org/wiki/Google_Kontakte</a:t>
            </a:r>
          </a:p>
          <a:p>
            <a:r>
              <a:rPr lang="de-DE" sz="800" dirty="0" smtClean="0"/>
              <a:t> </a:t>
            </a:r>
            <a:endParaRPr lang="de-DE" sz="800" dirty="0"/>
          </a:p>
        </p:txBody>
      </p:sp>
    </p:spTree>
    <p:extLst>
      <p:ext uri="{BB962C8B-B14F-4D97-AF65-F5344CB8AC3E}">
        <p14:creationId xmlns:p14="http://schemas.microsoft.com/office/powerpoint/2010/main" val="30339483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500"/>
                                        <p:tgtEl>
                                          <p:spTgt spid="16"/>
                                        </p:tgtEl>
                                      </p:cBhvr>
                                    </p:animEffect>
                                  </p:childTnLst>
                                </p:cTn>
                              </p:par>
                              <p:par>
                                <p:cTn id="25" presetID="22" presetClass="entr" presetSubtype="1" fill="hold" nodeType="with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par>
                                <p:cTn id="28" presetID="22" presetClass="entr" presetSubtype="1" fill="hold" grpId="0" nodeType="withEffect">
                                  <p:stCondLst>
                                    <p:cond delay="50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2. Features</a:t>
            </a:r>
            <a:endParaRPr lang="de-DE" dirty="0"/>
          </a:p>
        </p:txBody>
      </p:sp>
      <p:sp>
        <p:nvSpPr>
          <p:cNvPr id="3" name="Inhaltsplatzhalter 2"/>
          <p:cNvSpPr>
            <a:spLocks noGrp="1"/>
          </p:cNvSpPr>
          <p:nvPr>
            <p:ph idx="1"/>
          </p:nvPr>
        </p:nvSpPr>
        <p:spPr/>
        <p:txBody>
          <a:bodyPr/>
          <a:lstStyle/>
          <a:p>
            <a:r>
              <a:rPr lang="de-DE" dirty="0" smtClean="0"/>
              <a:t>Kontakte abspeichern mit Name, Nummer(n), E-Mail(s)</a:t>
            </a:r>
          </a:p>
          <a:p>
            <a:r>
              <a:rPr lang="de-DE" dirty="0" smtClean="0"/>
              <a:t>Kontaktbild aufnehmen </a:t>
            </a:r>
          </a:p>
          <a:p>
            <a:r>
              <a:rPr lang="de-DE" dirty="0" smtClean="0"/>
              <a:t>QR-Code zur Übertragung</a:t>
            </a:r>
          </a:p>
          <a:p>
            <a:r>
              <a:rPr lang="de-DE" dirty="0" smtClean="0"/>
              <a:t>Favoriten auswählen</a:t>
            </a:r>
          </a:p>
          <a:p>
            <a:r>
              <a:rPr lang="de-DE" dirty="0" smtClean="0"/>
              <a:t>Eigenen Kontakt erstellen</a:t>
            </a:r>
          </a:p>
          <a:p>
            <a:r>
              <a:rPr lang="de-DE" dirty="0" smtClean="0"/>
              <a:t>Direkt aus App Nummer wählen und anrufen</a:t>
            </a:r>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24451276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3. Architektur</a:t>
            </a:r>
            <a:endParaRPr lang="de-DE" dirty="0"/>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pic>
        <p:nvPicPr>
          <p:cNvPr id="5" name="Grafik 4"/>
          <p:cNvPicPr>
            <a:picLocks noChangeAspect="1"/>
          </p:cNvPicPr>
          <p:nvPr/>
        </p:nvPicPr>
        <p:blipFill>
          <a:blip r:embed="rId2"/>
          <a:stretch>
            <a:fillRect/>
          </a:stretch>
        </p:blipFill>
        <p:spPr>
          <a:xfrm>
            <a:off x="1684020" y="2453912"/>
            <a:ext cx="5692140" cy="3483982"/>
          </a:xfrm>
          <a:prstGeom prst="rect">
            <a:avLst/>
          </a:prstGeom>
        </p:spPr>
      </p:pic>
    </p:spTree>
    <p:extLst>
      <p:ext uri="{BB962C8B-B14F-4D97-AF65-F5344CB8AC3E}">
        <p14:creationId xmlns:p14="http://schemas.microsoft.com/office/powerpoint/2010/main" val="4127750511"/>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3. Architektur</a:t>
            </a:r>
            <a:endParaRPr lang="de-DE" dirty="0"/>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pic>
        <p:nvPicPr>
          <p:cNvPr id="5" name="Grafik 4"/>
          <p:cNvPicPr>
            <a:picLocks noChangeAspect="1"/>
          </p:cNvPicPr>
          <p:nvPr/>
        </p:nvPicPr>
        <p:blipFill>
          <a:blip r:embed="rId2"/>
          <a:stretch>
            <a:fillRect/>
          </a:stretch>
        </p:blipFill>
        <p:spPr>
          <a:xfrm>
            <a:off x="1476549" y="2290083"/>
            <a:ext cx="6143625" cy="4019550"/>
          </a:xfrm>
          <a:prstGeom prst="rect">
            <a:avLst/>
          </a:prstGeom>
        </p:spPr>
      </p:pic>
    </p:spTree>
    <p:extLst>
      <p:ext uri="{BB962C8B-B14F-4D97-AF65-F5344CB8AC3E}">
        <p14:creationId xmlns:p14="http://schemas.microsoft.com/office/powerpoint/2010/main" val="2075300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3. Architektur</a:t>
            </a:r>
            <a:endParaRPr lang="de-DE" dirty="0"/>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pic>
        <p:nvPicPr>
          <p:cNvPr id="6" name="Grafik 5"/>
          <p:cNvPicPr>
            <a:picLocks noChangeAspect="1"/>
          </p:cNvPicPr>
          <p:nvPr/>
        </p:nvPicPr>
        <p:blipFill>
          <a:blip r:embed="rId2"/>
          <a:stretch>
            <a:fillRect/>
          </a:stretch>
        </p:blipFill>
        <p:spPr>
          <a:xfrm>
            <a:off x="382633" y="2428599"/>
            <a:ext cx="6515100" cy="3962400"/>
          </a:xfrm>
          <a:prstGeom prst="rect">
            <a:avLst/>
          </a:prstGeom>
        </p:spPr>
      </p:pic>
      <p:pic>
        <p:nvPicPr>
          <p:cNvPr id="7" name="Grafik 6"/>
          <p:cNvPicPr>
            <a:picLocks noChangeAspect="1"/>
          </p:cNvPicPr>
          <p:nvPr/>
        </p:nvPicPr>
        <p:blipFill>
          <a:blip r:embed="rId3"/>
          <a:stretch>
            <a:fillRect/>
          </a:stretch>
        </p:blipFill>
        <p:spPr>
          <a:xfrm>
            <a:off x="4057377" y="1527238"/>
            <a:ext cx="4900289" cy="1681847"/>
          </a:xfrm>
          <a:prstGeom prst="rect">
            <a:avLst/>
          </a:prstGeom>
        </p:spPr>
      </p:pic>
    </p:spTree>
    <p:extLst>
      <p:ext uri="{BB962C8B-B14F-4D97-AF65-F5344CB8AC3E}">
        <p14:creationId xmlns:p14="http://schemas.microsoft.com/office/powerpoint/2010/main" val="102143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4. Umsetzung </a:t>
            </a:r>
            <a:r>
              <a:rPr lang="de-DE" dirty="0"/>
              <a:t>im </a:t>
            </a:r>
            <a:r>
              <a:rPr lang="de-DE" dirty="0" smtClean="0"/>
              <a:t>Code</a:t>
            </a:r>
            <a:endParaRPr lang="de-DE" dirty="0"/>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2353157871"/>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4. Umsetzung </a:t>
            </a:r>
            <a:r>
              <a:rPr lang="de-DE" dirty="0"/>
              <a:t>im </a:t>
            </a:r>
            <a:r>
              <a:rPr lang="de-DE" dirty="0" smtClean="0"/>
              <a:t>Code</a:t>
            </a:r>
            <a:endParaRPr lang="de-DE" dirty="0"/>
          </a:p>
        </p:txBody>
      </p:sp>
      <p:sp>
        <p:nvSpPr>
          <p:cNvPr id="4" name="Fußzeilenplatzhalter 3"/>
          <p:cNvSpPr>
            <a:spLocks noGrp="1"/>
          </p:cNvSpPr>
          <p:nvPr>
            <p:ph type="ftr" sz="quarter" idx="10"/>
          </p:nvPr>
        </p:nvSpPr>
        <p:spPr/>
        <p:txBody>
          <a:bodyPr/>
          <a:lstStyle/>
          <a:p>
            <a:r>
              <a:rPr lang="de-DE" spc="-10" smtClean="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31. Juli 2019</a:t>
            </a:fld>
            <a:endParaRPr lang="de-DE" spc="-10" smtClean="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4017935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SKL">
  <a:themeElements>
    <a:clrScheme name="HSKL">
      <a:dk1>
        <a:srgbClr val="333333"/>
      </a:dk1>
      <a:lt1>
        <a:sysClr val="window" lastClr="FFFFFF"/>
      </a:lt1>
      <a:dk2>
        <a:srgbClr val="E4E4E4"/>
      </a:dk2>
      <a:lt2>
        <a:srgbClr val="FFFFFF"/>
      </a:lt2>
      <a:accent1>
        <a:srgbClr val="82B432"/>
      </a:accent1>
      <a:accent2>
        <a:srgbClr val="1E9650"/>
      </a:accent2>
      <a:accent3>
        <a:srgbClr val="0A5A64"/>
      </a:accent3>
      <a:accent4>
        <a:srgbClr val="32828C"/>
      </a:accent4>
      <a:accent5>
        <a:srgbClr val="28B4DC"/>
      </a:accent5>
      <a:accent6>
        <a:srgbClr val="234565"/>
      </a:accent6>
      <a:hlink>
        <a:srgbClr val="234565"/>
      </a:hlink>
      <a:folHlink>
        <a:srgbClr val="234565"/>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Words>
  <Application>Microsoft Office PowerPoint</Application>
  <PresentationFormat>Bildschirmpräsentation (4:3)</PresentationFormat>
  <Paragraphs>71</Paragraphs>
  <Slides>17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Calibri</vt:lpstr>
      <vt:lpstr>Wingdings</vt:lpstr>
      <vt:lpstr>HSKL</vt:lpstr>
      <vt:lpstr>Anatoli Schäfer, Marc Zintel Contactbook</vt:lpstr>
      <vt:lpstr>Inhalt</vt:lpstr>
      <vt:lpstr>1. Idee </vt:lpstr>
      <vt:lpstr>2. Features</vt:lpstr>
      <vt:lpstr>3. Architektur</vt:lpstr>
      <vt:lpstr>3. Architektur</vt:lpstr>
      <vt:lpstr>3. Architektur</vt:lpstr>
      <vt:lpstr>4. Umsetzung im Code</vt:lpstr>
      <vt:lpstr>4. Umsetzung im Code</vt:lpstr>
      <vt:lpstr>5. Probleme und Lösungen</vt:lpstr>
      <vt:lpstr>5. Probleme und Lösungen (QR)</vt:lpstr>
      <vt:lpstr>5. Probleme und Lösungen (Profilbild)</vt:lpstr>
      <vt:lpstr>5. Probleme und Lösungen (UI)</vt:lpstr>
      <vt:lpstr>5. Probleme und Lösungen</vt:lpstr>
      <vt:lpstr>5. Probleme und Lösungen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Marios</dc:creator>
  <cp:lastModifiedBy>Marc Zintel</cp:lastModifiedBy>
  <cp:revision>40</cp:revision>
  <dcterms:created xsi:type="dcterms:W3CDTF">2015-02-17T12:35:04Z</dcterms:created>
  <dcterms:modified xsi:type="dcterms:W3CDTF">2019-07-31T11:58:28Z</dcterms:modified>
</cp:coreProperties>
</file>