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2" r:id="rId3"/>
    <p:sldId id="326" r:id="rId4"/>
    <p:sldId id="327" r:id="rId5"/>
    <p:sldId id="328" r:id="rId6"/>
    <p:sldId id="330" r:id="rId7"/>
    <p:sldId id="329" r:id="rId8"/>
    <p:sldId id="331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608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26" y="108"/>
      </p:cViewPr>
      <p:guideLst>
        <p:guide orient="horz" pos="720"/>
        <p:guide pos="96"/>
        <p:guide orient="horz" pos="2112"/>
        <p:guide pos="7608"/>
        <p:guide pos="7296"/>
        <p:guide pos="3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16/10/2020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16/10/2020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s-419" sz="7000" dirty="0"/>
              <a:t>Resultados Análisis Predictivo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s-419" sz="3000" dirty="0"/>
              <a:t>Colombia, Departamentos y Capitales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16 de octubre,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69030"/>
          </a:xfrm>
        </p:spPr>
        <p:txBody>
          <a:bodyPr>
            <a:normAutofit/>
          </a:bodyPr>
          <a:lstStyle/>
          <a:p>
            <a:r>
              <a:rPr lang="es-419" sz="7000" dirty="0"/>
              <a:t>Evento</a:t>
            </a:r>
            <a:r>
              <a:rPr lang="en-US" sz="7000" dirty="0"/>
              <a:t> </a:t>
            </a:r>
            <a:endParaRPr lang="es-419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2800"/>
            <a:ext cx="9144000" cy="2760617"/>
          </a:xfrm>
        </p:spPr>
        <p:txBody>
          <a:bodyPr>
            <a:noAutofit/>
          </a:bodyPr>
          <a:lstStyle/>
          <a:p>
            <a:r>
              <a:rPr lang="en-US" sz="3400" dirty="0"/>
              <a:t>Tuberculosis</a:t>
            </a:r>
          </a:p>
          <a:p>
            <a:endParaRPr lang="es-419" sz="3000" dirty="0"/>
          </a:p>
          <a:p>
            <a:r>
              <a:rPr lang="es-419" sz="3000" dirty="0"/>
              <a:t>Para Colombia, Departamentos y DC</a:t>
            </a:r>
          </a:p>
          <a:p>
            <a:r>
              <a:rPr lang="es-419" sz="3000" dirty="0"/>
              <a:t>Fuente: SIVIGILA</a:t>
            </a:r>
          </a:p>
        </p:txBody>
      </p:sp>
    </p:spTree>
    <p:extLst>
      <p:ext uri="{BB962C8B-B14F-4D97-AF65-F5344CB8AC3E}">
        <p14:creationId xmlns:p14="http://schemas.microsoft.com/office/powerpoint/2010/main" val="294235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C1D3E0-F618-4B48-A93D-4F190606B7AE}"/>
              </a:ext>
            </a:extLst>
          </p:cNvPr>
          <p:cNvSpPr txBox="1"/>
          <p:nvPr/>
        </p:nvSpPr>
        <p:spPr>
          <a:xfrm>
            <a:off x="611163" y="1154083"/>
            <a:ext cx="47381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Situación</a:t>
            </a:r>
          </a:p>
          <a:p>
            <a:pPr marL="342900" indent="-342900">
              <a:buFontTx/>
              <a:buChar char="-"/>
            </a:pPr>
            <a:r>
              <a:rPr lang="es-419" sz="2400" dirty="0">
                <a:latin typeface="+mj-lt"/>
              </a:rPr>
              <a:t>Modelos con Señal de Rastreo = 0</a:t>
            </a:r>
          </a:p>
          <a:p>
            <a:pPr marL="342900" indent="-342900">
              <a:buFontTx/>
              <a:buChar char="-"/>
            </a:pPr>
            <a:r>
              <a:rPr lang="es-419" sz="2400" dirty="0">
                <a:latin typeface="+mj-lt"/>
              </a:rPr>
              <a:t>Tiempo para predicción:</a:t>
            </a:r>
          </a:p>
          <a:p>
            <a:pPr marL="800100" lvl="1" indent="-342900">
              <a:buFontTx/>
              <a:buChar char="-"/>
            </a:pPr>
            <a:r>
              <a:rPr lang="es-419" sz="2400" dirty="0">
                <a:latin typeface="+mj-lt"/>
              </a:rPr>
              <a:t>Modelos sin COVID ~2 horas</a:t>
            </a:r>
          </a:p>
          <a:p>
            <a:pPr marL="800100" lvl="1" indent="-342900">
              <a:buFontTx/>
              <a:buChar char="-"/>
            </a:pPr>
            <a:r>
              <a:rPr lang="es-419" sz="2400" dirty="0">
                <a:latin typeface="+mj-lt"/>
              </a:rPr>
              <a:t>Modelos con COVID ~10 horas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8D45685-6561-4084-9082-6691671579A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s-419" sz="4000" dirty="0"/>
              <a:t>Ajustes Realizados</a:t>
            </a:r>
            <a:endParaRPr lang="en-US" sz="4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A98DE-A9B8-4C80-A3C2-26D45867A5F1}"/>
              </a:ext>
            </a:extLst>
          </p:cNvPr>
          <p:cNvSpPr txBox="1"/>
          <p:nvPr/>
        </p:nvSpPr>
        <p:spPr>
          <a:xfrm>
            <a:off x="624226" y="3786421"/>
            <a:ext cx="103908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Solución</a:t>
            </a:r>
          </a:p>
          <a:p>
            <a:pPr marL="342900" indent="-342900">
              <a:buFontTx/>
              <a:buChar char="-"/>
            </a:pPr>
            <a:r>
              <a:rPr lang="es-419" sz="2400" dirty="0">
                <a:latin typeface="+mj-lt"/>
              </a:rPr>
              <a:t>Solo modelos con Señal de Rastreo &gt; 0</a:t>
            </a:r>
          </a:p>
          <a:p>
            <a:pPr marL="342900" indent="-342900">
              <a:buFontTx/>
              <a:buChar char="-"/>
            </a:pPr>
            <a:r>
              <a:rPr lang="es-419" sz="2400" dirty="0">
                <a:latin typeface="+mj-lt"/>
              </a:rPr>
              <a:t>Tolerancia para la Señal de Rastreo &lt;= 4</a:t>
            </a:r>
          </a:p>
          <a:p>
            <a:pPr marL="342900" indent="-342900">
              <a:buFontTx/>
              <a:buChar char="-"/>
            </a:pPr>
            <a:r>
              <a:rPr lang="es-419" sz="2400" dirty="0">
                <a:latin typeface="+mj-lt"/>
              </a:rPr>
              <a:t>Se paralelizó la solución</a:t>
            </a:r>
          </a:p>
          <a:p>
            <a:pPr marL="800100" lvl="1" indent="-342900">
              <a:buFontTx/>
              <a:buChar char="-"/>
            </a:pPr>
            <a:r>
              <a:rPr lang="es-419" sz="2400" dirty="0">
                <a:latin typeface="+mj-lt"/>
              </a:rPr>
              <a:t>Requiere de un procesador con múltiples </a:t>
            </a:r>
            <a:r>
              <a:rPr lang="es-419" sz="2400" b="1" dirty="0" err="1">
                <a:latin typeface="+mj-lt"/>
              </a:rPr>
              <a:t>cores</a:t>
            </a:r>
            <a:r>
              <a:rPr lang="es-419" sz="2400" dirty="0">
                <a:latin typeface="+mj-lt"/>
              </a:rPr>
              <a:t> (ideal 4) para sacar provecho</a:t>
            </a:r>
          </a:p>
        </p:txBody>
      </p:sp>
    </p:spTree>
    <p:extLst>
      <p:ext uri="{BB962C8B-B14F-4D97-AF65-F5344CB8AC3E}">
        <p14:creationId xmlns:p14="http://schemas.microsoft.com/office/powerpoint/2010/main" val="43459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8D45685-6561-4084-9082-6691671579A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s-419" sz="4000" dirty="0"/>
              <a:t>Comparación Resultados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15CF2-806F-4486-8F17-7AD070BB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25748"/>
            <a:ext cx="10990052" cy="5171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214FC-DDDE-467B-9958-1839FD6E21AC}"/>
              </a:ext>
            </a:extLst>
          </p:cNvPr>
          <p:cNvSpPr txBox="1"/>
          <p:nvPr/>
        </p:nvSpPr>
        <p:spPr>
          <a:xfrm>
            <a:off x="527407" y="6344696"/>
            <a:ext cx="10971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latin typeface="+mj-lt"/>
              </a:rPr>
              <a:t>Señal de Rastreo = 6 no cambiaron | MAPE = 36 no cambiaron | MAPE promedio antes = 15.99 | MAPE promedio ahora = 17.97 |</a:t>
            </a:r>
          </a:p>
        </p:txBody>
      </p:sp>
    </p:spTree>
    <p:extLst>
      <p:ext uri="{BB962C8B-B14F-4D97-AF65-F5344CB8AC3E}">
        <p14:creationId xmlns:p14="http://schemas.microsoft.com/office/powerpoint/2010/main" val="306630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8D45685-6561-4084-9082-6691671579A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s-419" sz="4000" dirty="0"/>
              <a:t>Pronóstico Colombia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A9F513-EA64-406C-9846-E71CD03A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40" y="1125748"/>
            <a:ext cx="9429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7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8D45685-6561-4084-9082-6691671579A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s-419" sz="4000" dirty="0"/>
              <a:t>Pronóstico Bogotá DC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31E47-EA7F-4112-A219-42BFFA0429ED}"/>
              </a:ext>
            </a:extLst>
          </p:cNvPr>
          <p:cNvSpPr txBox="1"/>
          <p:nvPr/>
        </p:nvSpPr>
        <p:spPr>
          <a:xfrm>
            <a:off x="613305" y="4923948"/>
            <a:ext cx="871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Antes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786CB-31AA-422C-BC31-F4BA86D848C8}"/>
              </a:ext>
            </a:extLst>
          </p:cNvPr>
          <p:cNvSpPr txBox="1"/>
          <p:nvPr/>
        </p:nvSpPr>
        <p:spPr>
          <a:xfrm>
            <a:off x="10370368" y="2895483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Después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9AB50-EBC9-4DC4-BED8-417DA116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" y="1130034"/>
            <a:ext cx="12192000" cy="494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3A77B-CA12-4909-8E2E-04ADCB66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127" y="3378313"/>
            <a:ext cx="5486400" cy="288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A21C85-5D5D-41D6-8986-380A0EC99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082652"/>
            <a:ext cx="5486400" cy="29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8D45685-6561-4084-9082-6691671579A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s-419" sz="4000" dirty="0"/>
              <a:t>Pronóstico Cali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341F0-B1C7-4FE8-BE33-799A1E4D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291"/>
            <a:ext cx="12192000" cy="486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0662D-A6CB-4B1E-AAE8-A7D639C4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" y="2091135"/>
            <a:ext cx="5486400" cy="284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676F1-F607-45C8-8B89-0078840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418" y="3352799"/>
            <a:ext cx="5486400" cy="2828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431E47-EA7F-4112-A219-42BFFA0429ED}"/>
              </a:ext>
            </a:extLst>
          </p:cNvPr>
          <p:cNvSpPr txBox="1"/>
          <p:nvPr/>
        </p:nvSpPr>
        <p:spPr>
          <a:xfrm>
            <a:off x="613305" y="4923948"/>
            <a:ext cx="871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Antes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786CB-31AA-422C-BC31-F4BA86D848C8}"/>
              </a:ext>
            </a:extLst>
          </p:cNvPr>
          <p:cNvSpPr txBox="1"/>
          <p:nvPr/>
        </p:nvSpPr>
        <p:spPr>
          <a:xfrm>
            <a:off x="10370368" y="2895483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Después</a:t>
            </a:r>
          </a:p>
        </p:txBody>
      </p:sp>
    </p:spTree>
    <p:extLst>
      <p:ext uri="{BB962C8B-B14F-4D97-AF65-F5344CB8AC3E}">
        <p14:creationId xmlns:p14="http://schemas.microsoft.com/office/powerpoint/2010/main" val="279240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8D45685-6561-4084-9082-6691671579A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s-419" sz="4000" dirty="0"/>
              <a:t>Pronóstico Boyacá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31E47-EA7F-4112-A219-42BFFA0429ED}"/>
              </a:ext>
            </a:extLst>
          </p:cNvPr>
          <p:cNvSpPr txBox="1"/>
          <p:nvPr/>
        </p:nvSpPr>
        <p:spPr>
          <a:xfrm>
            <a:off x="613305" y="4923948"/>
            <a:ext cx="871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Antes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786CB-31AA-422C-BC31-F4BA86D848C8}"/>
              </a:ext>
            </a:extLst>
          </p:cNvPr>
          <p:cNvSpPr txBox="1"/>
          <p:nvPr/>
        </p:nvSpPr>
        <p:spPr>
          <a:xfrm>
            <a:off x="10370368" y="2895483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Después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48F093-389A-42EF-BEB1-3E000849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2084541"/>
            <a:ext cx="5486400" cy="290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B2CE2-88AF-42A4-9DB0-6FC618EE8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418" y="3383275"/>
            <a:ext cx="5486400" cy="277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DABEAF-D48D-468D-9A97-08D48F72D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8" y="1130228"/>
            <a:ext cx="12192000" cy="48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¡Gracias!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154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Resultados Análisis Predictivo 2</vt:lpstr>
      <vt:lpstr>Evento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416</cp:revision>
  <dcterms:created xsi:type="dcterms:W3CDTF">2020-07-01T16:07:14Z</dcterms:created>
  <dcterms:modified xsi:type="dcterms:W3CDTF">2020-10-16T19:34:05Z</dcterms:modified>
</cp:coreProperties>
</file>