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2" r:id="rId3"/>
    <p:sldId id="323" r:id="rId4"/>
    <p:sldId id="326" r:id="rId5"/>
    <p:sldId id="325" r:id="rId6"/>
    <p:sldId id="324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pos="7608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48" y="90"/>
      </p:cViewPr>
      <p:guideLst>
        <p:guide orient="horz" pos="720"/>
        <p:guide pos="96"/>
        <p:guide orient="horz" pos="2112"/>
        <p:guide pos="7608"/>
        <p:guide pos="7296"/>
        <p:guide pos="3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B7D8-95A2-46AE-8D9E-7067CF1FF132}" type="datetimeFigureOut">
              <a:rPr lang="es-419" smtClean="0"/>
              <a:t>29/9/2020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CC12-A4D8-4F5C-AF78-ABF59EAC2AF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0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98B7-242D-44F0-AEC2-A5966AF3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6F04-4B94-4D20-8FBC-63EE4DB5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5ED-5481-4FB5-B45C-44173F35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CD46-E509-4A9C-8749-20496545864B}" type="datetime1">
              <a:rPr lang="es-419" smtClean="0"/>
              <a:t>29/9/2020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CF9-7242-4725-9E8B-6D86D482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1510-A286-487D-98D1-63091504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41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C37-7D9D-49FE-854D-11F17C6F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C365-9882-4E71-8606-28B173FE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DAEB-376C-4BD9-91D3-68F0419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3D2-A392-470C-8D07-E165B3B714B9}" type="datetime1">
              <a:rPr lang="es-419" smtClean="0"/>
              <a:t>29/9/2020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8320-7BB6-47BE-9AA7-89291AF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3947-CBA3-4CF6-B699-9234A07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4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DA90-BD92-4825-A0F2-6975835F5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0486-651E-4FA7-8EA1-B0AF07CF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F940-E2FB-4CAA-BF00-75FF619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20-2940-4E48-99D9-7A9FB6169AE8}" type="datetime1">
              <a:rPr lang="es-419" smtClean="0"/>
              <a:t>29/9/2020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9D49-ECCB-42BA-9678-28099A7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1A04-E365-4BA5-AFBF-F351209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40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7921-AD44-4AB0-9644-105802A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9C3-5490-4E64-AD94-D96AFC8A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BF2C-7CC8-4E02-A098-5241B808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6BA-54C4-4D4A-92E9-F2326B4CA723}" type="datetime1">
              <a:rPr lang="es-419" smtClean="0"/>
              <a:t>29/9/2020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73B4-6E4E-4D56-BA38-BC1487FE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C6AC-BE62-4B87-BF08-A5E720FA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69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7E15-0CFC-40CD-817F-0D8964F9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65A9-FA22-4E43-93C1-A77F970D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362E-4DCB-4E10-A10E-737EFBE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169-D5D4-4C7F-A282-27C9D1D573E4}" type="datetime1">
              <a:rPr lang="es-419" smtClean="0"/>
              <a:t>29/9/2020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3FB2-694C-4A6F-AC81-10CACF9E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10C-B599-4030-8199-54F7C842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61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1D1-8427-45D8-9756-45E0E1A9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84AF-2D7C-4958-A8C9-D49AFF674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4D15-22FF-49C9-9858-85E063B1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C45C-4CAD-4A54-AF27-7F76E72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1C2-91D8-4BE9-9B51-97E2BAA4885C}" type="datetime1">
              <a:rPr lang="es-419" smtClean="0"/>
              <a:t>29/9/2020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D2C0-BBBC-4F1A-9A65-1889B589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183C-F6E3-4C15-B271-9761F60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4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041-F2E6-4A84-9575-98FD67D9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5567-1EE6-4272-BE97-6AA39BF5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B247-5E48-4E13-95ED-9DF1EB08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8917-5CBA-4597-81CD-6E611B93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064FC-8B58-455F-90DF-9583822C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C4A5A-8656-4CD3-BB72-866441E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CC64-991A-4B69-8ED1-8CF4D9388DC4}" type="datetime1">
              <a:rPr lang="es-419" smtClean="0"/>
              <a:t>29/9/2020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A388-4B50-4D1A-8033-DF5164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97AE-EEC5-4D5A-9090-5B8769EB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2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045-DF36-4424-B042-CF9A45C9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3B7CC-C4E9-4C3E-84F3-EEAC538A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F1D7-2247-429C-935C-0CD8BFF3D7A1}" type="datetime1">
              <a:rPr lang="es-419" smtClean="0"/>
              <a:t>29/9/2020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D174-3825-41A9-BDA3-43FA658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BFEA-E78E-42BE-89E7-08B36EA7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90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99C3-B538-47DC-97B4-CB448E3B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5DD6-A954-4FC0-8790-03EAA2DD04A1}" type="datetime1">
              <a:rPr lang="es-419" smtClean="0"/>
              <a:t>29/9/2020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70C7-73F7-476F-8125-3F9CADF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CF610-67A1-4813-ABA8-F2C98A19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26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504F-C44F-435C-A83C-05816E6A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702-1EA7-4B04-B022-F6D2F8A3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13F7-C096-4AE9-A64F-82E3BE8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B46B-6E84-4C28-9E75-FF4FC1C4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5553-2FC6-49D5-B393-DFA9AFC9AF61}" type="datetime1">
              <a:rPr lang="es-419" smtClean="0"/>
              <a:t>29/9/2020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F6F9-9EA4-4266-8376-286BD3E1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3CB9-28BA-44EC-B998-E72B67E2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17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4A7F-DE67-46F2-93C3-87969C3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B1FB-185F-4DFE-ACCB-C71216ED7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BE96-89BA-44AB-B28D-DE4F6DEF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F6A4-3A8A-4A41-A67E-C0D01EEA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9599-1EA0-4129-B272-5A81557995E2}" type="datetime1">
              <a:rPr lang="es-419" smtClean="0"/>
              <a:t>29/9/2020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EF2D-F2B5-4377-8087-632A4A0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59F3-3B46-45E8-BBC1-7029520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02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648B-76A5-4A58-A642-F60C4FCA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2959-A292-48B2-9001-C6E1B7BD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7ECF-5FF5-4D37-B129-349E66023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4592-E502-425E-9C15-0CDF1F52A245}" type="datetime1">
              <a:rPr lang="es-419" smtClean="0"/>
              <a:t>29/9/2020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A0EA-2A3E-423F-8F78-D64848708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A8B3-9F87-497D-8761-D49C3124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s-419" sz="7000" dirty="0"/>
              <a:t>Resultados Análisis Predictivo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s-419" sz="3000" dirty="0"/>
              <a:t>Colombia y por Departamentos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679E-90E5-4E1A-9850-DB4B531AAB61}"/>
              </a:ext>
            </a:extLst>
          </p:cNvPr>
          <p:cNvSpPr txBox="1"/>
          <p:nvPr/>
        </p:nvSpPr>
        <p:spPr>
          <a:xfrm>
            <a:off x="7728859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Por Andrés Segura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A1AC-1A66-45F7-9CC6-22975ED2E3BE}"/>
              </a:ext>
            </a:extLst>
          </p:cNvPr>
          <p:cNvSpPr txBox="1"/>
          <p:nvPr/>
        </p:nvSpPr>
        <p:spPr>
          <a:xfrm>
            <a:off x="609600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18 de septiembre, 2020</a:t>
            </a:r>
          </a:p>
        </p:txBody>
      </p:sp>
    </p:spTree>
    <p:extLst>
      <p:ext uri="{BB962C8B-B14F-4D97-AF65-F5344CB8AC3E}">
        <p14:creationId xmlns:p14="http://schemas.microsoft.com/office/powerpoint/2010/main" val="281236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10</a:t>
            </a:fld>
            <a:endParaRPr lang="es-419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D2EAA-0DAA-4A98-AACF-DB7AD58E9B18}"/>
              </a:ext>
            </a:extLst>
          </p:cNvPr>
          <p:cNvSpPr txBox="1"/>
          <p:nvPr/>
        </p:nvSpPr>
        <p:spPr>
          <a:xfrm>
            <a:off x="5733775" y="1849594"/>
            <a:ext cx="268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Departamentos Más Casos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BC1F4-195E-4C02-B4EB-D30BD5D2BC68}"/>
              </a:ext>
            </a:extLst>
          </p:cNvPr>
          <p:cNvSpPr txBox="1"/>
          <p:nvPr/>
        </p:nvSpPr>
        <p:spPr>
          <a:xfrm>
            <a:off x="5604778" y="4109384"/>
            <a:ext cx="293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Departamentos Menos Casos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5565B9-01C3-47C9-B135-2FA0D5FB813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863117" y="2693541"/>
            <a:ext cx="1591465" cy="107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440A20-2275-4126-9F4C-4352B9C1147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863117" y="3729306"/>
            <a:ext cx="1651858" cy="123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E233CD-6A8E-429B-B8E0-3F7C2D1FBCE1}"/>
              </a:ext>
            </a:extLst>
          </p:cNvPr>
          <p:cNvSpPr txBox="1"/>
          <p:nvPr/>
        </p:nvSpPr>
        <p:spPr>
          <a:xfrm>
            <a:off x="609598" y="1152582"/>
            <a:ext cx="303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Modelo para Colombia</a:t>
            </a:r>
          </a:p>
          <a:p>
            <a:r>
              <a:rPr lang="es-419" sz="2400" dirty="0">
                <a:latin typeface="+mj-lt"/>
              </a:rPr>
              <a:t>MAPE: 4.022 %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9F6A4-AD3D-4A77-8630-07D219840756}"/>
              </a:ext>
            </a:extLst>
          </p:cNvPr>
          <p:cNvSpPr txBox="1"/>
          <p:nvPr/>
        </p:nvSpPr>
        <p:spPr>
          <a:xfrm>
            <a:off x="609598" y="3163645"/>
            <a:ext cx="3199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Modelos Departamentos</a:t>
            </a:r>
          </a:p>
          <a:p>
            <a:r>
              <a:rPr lang="es-419" sz="2400" dirty="0">
                <a:latin typeface="+mj-lt"/>
              </a:rPr>
              <a:t>Total casos: 75653</a:t>
            </a:r>
          </a:p>
          <a:p>
            <a:r>
              <a:rPr lang="es-419" sz="2400" dirty="0">
                <a:latin typeface="+mj-lt"/>
              </a:rPr>
              <a:t>MAPE </a:t>
            </a:r>
            <a:r>
              <a:rPr lang="es-419" sz="2400" dirty="0" err="1">
                <a:latin typeface="+mj-lt"/>
              </a:rPr>
              <a:t>prom</a:t>
            </a:r>
            <a:r>
              <a:rPr lang="es-419" sz="2400" dirty="0">
                <a:latin typeface="+mj-lt"/>
              </a:rPr>
              <a:t>: 13.834 %</a:t>
            </a:r>
          </a:p>
          <a:p>
            <a:r>
              <a:rPr lang="es-419" sz="2400" dirty="0">
                <a:latin typeface="+mj-lt"/>
              </a:rPr>
              <a:t>MAPE </a:t>
            </a:r>
            <a:r>
              <a:rPr lang="es-419" sz="2400" dirty="0" err="1">
                <a:latin typeface="+mj-lt"/>
              </a:rPr>
              <a:t>pond</a:t>
            </a:r>
            <a:r>
              <a:rPr lang="es-419" sz="2400" dirty="0">
                <a:latin typeface="+mj-lt"/>
              </a:rPr>
              <a:t>:  7.738 %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BB4162-0310-4587-8455-8F43D27D3F58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000" dirty="0"/>
              <a:t>Morbilidad Materna Ext. </a:t>
            </a:r>
            <a:r>
              <a:rPr lang="en-US" sz="4000" dirty="0"/>
              <a:t>- </a:t>
            </a:r>
            <a:r>
              <a:rPr lang="es-419" sz="4000" dirty="0"/>
              <a:t>Resultados Modelos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89131-851F-4EFD-BE86-27B80C3C3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582" y="2141091"/>
            <a:ext cx="3105150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47B83-3B18-4D33-A345-D053C23AD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4433383"/>
            <a:ext cx="3095625" cy="106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448E61-6A4F-4120-9C02-B777AEACDF6B}"/>
              </a:ext>
            </a:extLst>
          </p:cNvPr>
          <p:cNvSpPr txBox="1"/>
          <p:nvPr/>
        </p:nvSpPr>
        <p:spPr>
          <a:xfrm>
            <a:off x="8865219" y="257182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~52.6%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110C28-B1D6-4AF0-974B-B19CF5068828}"/>
              </a:ext>
            </a:extLst>
          </p:cNvPr>
          <p:cNvSpPr txBox="1"/>
          <p:nvPr/>
        </p:nvSpPr>
        <p:spPr>
          <a:xfrm>
            <a:off x="8923728" y="48291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~1.0%</a:t>
            </a:r>
          </a:p>
        </p:txBody>
      </p:sp>
    </p:spTree>
    <p:extLst>
      <p:ext uri="{BB962C8B-B14F-4D97-AF65-F5344CB8AC3E}">
        <p14:creationId xmlns:p14="http://schemas.microsoft.com/office/powerpoint/2010/main" val="140899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s-419" sz="7000" dirty="0"/>
              <a:t>Datos Tuberculosis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s-419" sz="3000" dirty="0"/>
              <a:t>Por Capitales</a:t>
            </a:r>
          </a:p>
        </p:txBody>
      </p:sp>
    </p:spTree>
    <p:extLst>
      <p:ext uri="{BB962C8B-B14F-4D97-AF65-F5344CB8AC3E}">
        <p14:creationId xmlns:p14="http://schemas.microsoft.com/office/powerpoint/2010/main" val="284215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7032BC-07B3-41FD-BCE8-6EFC10D1C1CE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– </a:t>
            </a:r>
            <a:r>
              <a:rPr lang="es-419" sz="4000" dirty="0"/>
              <a:t>Datos para Capitales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7518E-8C3D-433A-B726-7ED1E1BE1875}"/>
              </a:ext>
            </a:extLst>
          </p:cNvPr>
          <p:cNvSpPr txBox="1"/>
          <p:nvPr/>
        </p:nvSpPr>
        <p:spPr>
          <a:xfrm>
            <a:off x="7565367" y="1143000"/>
            <a:ext cx="40170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b="1" dirty="0">
                <a:latin typeface="+mj-lt"/>
              </a:rPr>
              <a:t>Colombia 2017-2020</a:t>
            </a:r>
          </a:p>
          <a:p>
            <a:endParaRPr lang="es-419" sz="2400" b="1" dirty="0">
              <a:latin typeface="+mj-lt"/>
            </a:endParaRPr>
          </a:p>
          <a:p>
            <a:r>
              <a:rPr lang="es-419" sz="2400" dirty="0">
                <a:latin typeface="+mj-lt"/>
              </a:rPr>
              <a:t>Total casos </a:t>
            </a:r>
            <a:r>
              <a:rPr lang="es-419" sz="2400" dirty="0" err="1">
                <a:latin typeface="+mj-lt"/>
              </a:rPr>
              <a:t>Dptos</a:t>
            </a:r>
            <a:r>
              <a:rPr lang="es-419" sz="2400" dirty="0">
                <a:latin typeface="+mj-lt"/>
              </a:rPr>
              <a:t>: 44315</a:t>
            </a:r>
          </a:p>
          <a:p>
            <a:r>
              <a:rPr lang="es-419" sz="2400" dirty="0">
                <a:latin typeface="+mj-lt"/>
              </a:rPr>
              <a:t>Total casos </a:t>
            </a:r>
            <a:r>
              <a:rPr lang="es-419" sz="2400" dirty="0" err="1">
                <a:latin typeface="+mj-lt"/>
              </a:rPr>
              <a:t>Dptos</a:t>
            </a:r>
            <a:r>
              <a:rPr lang="es-419" sz="2400" dirty="0">
                <a:latin typeface="+mj-lt"/>
              </a:rPr>
              <a:t> + DC: 48196</a:t>
            </a:r>
          </a:p>
          <a:p>
            <a:endParaRPr lang="es-419" sz="2400" dirty="0">
              <a:latin typeface="+mj-lt"/>
            </a:endParaRPr>
          </a:p>
          <a:p>
            <a:r>
              <a:rPr lang="es-419" sz="2400" dirty="0">
                <a:latin typeface="+mj-lt"/>
              </a:rPr>
              <a:t>Total casos Capitales: 27606</a:t>
            </a:r>
          </a:p>
          <a:p>
            <a:r>
              <a:rPr lang="es-419" sz="2400" dirty="0">
                <a:latin typeface="+mj-lt"/>
              </a:rPr>
              <a:t>% de </a:t>
            </a:r>
            <a:r>
              <a:rPr lang="es-419" sz="2400" dirty="0" err="1">
                <a:latin typeface="+mj-lt"/>
              </a:rPr>
              <a:t>Dptos</a:t>
            </a:r>
            <a:r>
              <a:rPr lang="es-419" sz="2400" dirty="0">
                <a:latin typeface="+mj-lt"/>
              </a:rPr>
              <a:t>: 58.6 %</a:t>
            </a:r>
          </a:p>
          <a:p>
            <a:r>
              <a:rPr lang="es-419" sz="2400" dirty="0">
                <a:latin typeface="+mj-lt"/>
              </a:rPr>
              <a:t>% del Total casos: 62.3 %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E216C0-B083-4A4F-A666-4B0F2653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82" y="1116226"/>
            <a:ext cx="5699990" cy="5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3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1A1F4-669E-4071-929E-AD60594D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13</a:t>
            </a:fld>
            <a:endParaRPr lang="es-41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E7E55-9FE0-4F40-B4C7-0DB74B445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3" y="1125747"/>
            <a:ext cx="11037245" cy="49213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1060F20-6DF1-4958-B8DA-2CB860065850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– </a:t>
            </a:r>
            <a:r>
              <a:rPr lang="es-419" sz="4000" dirty="0"/>
              <a:t>Resultados para Capitales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158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07E182-4E34-4BFD-B641-F3BD2A29E8EE}"/>
              </a:ext>
            </a:extLst>
          </p:cNvPr>
          <p:cNvSpPr txBox="1">
            <a:spLocks/>
          </p:cNvSpPr>
          <p:nvPr/>
        </p:nvSpPr>
        <p:spPr>
          <a:xfrm>
            <a:off x="152400" y="2862262"/>
            <a:ext cx="118872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¡Gracias!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EF89-DC54-4FA3-A109-90141F9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11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869030"/>
          </a:xfrm>
        </p:spPr>
        <p:txBody>
          <a:bodyPr>
            <a:normAutofit/>
          </a:bodyPr>
          <a:lstStyle/>
          <a:p>
            <a:r>
              <a:rPr lang="es-419" sz="7000" dirty="0"/>
              <a:t>Eventos</a:t>
            </a:r>
            <a:r>
              <a:rPr lang="en-US" sz="7000" dirty="0"/>
              <a:t> </a:t>
            </a:r>
            <a:endParaRPr lang="es-419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2800"/>
            <a:ext cx="9144000" cy="2760617"/>
          </a:xfrm>
        </p:spPr>
        <p:txBody>
          <a:bodyPr>
            <a:noAutofit/>
          </a:bodyPr>
          <a:lstStyle/>
          <a:p>
            <a:r>
              <a:rPr lang="en-US" sz="3000" dirty="0"/>
              <a:t>Tuberculosis,</a:t>
            </a:r>
            <a:r>
              <a:rPr lang="es-419" sz="3000" dirty="0"/>
              <a:t> Mortalidad Infantil, Intento de Suicidio y Morbilidad Materna Extrema (Bonus)</a:t>
            </a:r>
          </a:p>
          <a:p>
            <a:endParaRPr lang="es-419" sz="3000" dirty="0"/>
          </a:p>
          <a:p>
            <a:r>
              <a:rPr lang="es-419" sz="3000" dirty="0"/>
              <a:t>Para Colombia, Departamentos y DC</a:t>
            </a:r>
          </a:p>
          <a:p>
            <a:r>
              <a:rPr lang="es-419" sz="3000" dirty="0"/>
              <a:t>Fuente: SIVIGILA</a:t>
            </a:r>
          </a:p>
        </p:txBody>
      </p:sp>
    </p:spTree>
    <p:extLst>
      <p:ext uri="{BB962C8B-B14F-4D97-AF65-F5344CB8AC3E}">
        <p14:creationId xmlns:p14="http://schemas.microsoft.com/office/powerpoint/2010/main" val="294235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3</a:t>
            </a:fld>
            <a:endParaRPr lang="es-419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44FF04-31B0-4F0D-9F9D-AC3B1A443B62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</a:t>
            </a:r>
            <a:r>
              <a:rPr lang="es-419" sz="4000" dirty="0"/>
              <a:t>Resultados Modelos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2E0CFD-9D7F-4F0C-AFC7-8DFFED0F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49" y="1108496"/>
            <a:ext cx="11020336" cy="54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0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4</a:t>
            </a:fld>
            <a:endParaRPr lang="es-419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CEAAD9-2337-42DB-9A24-64F4EBC0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27" y="2143125"/>
            <a:ext cx="3495675" cy="1209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2FC15D-1D12-41E8-A556-4FE5494B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227" y="4415353"/>
            <a:ext cx="3486150" cy="1247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5D2EAA-0DAA-4A98-AACF-DB7AD58E9B18}"/>
              </a:ext>
            </a:extLst>
          </p:cNvPr>
          <p:cNvSpPr txBox="1"/>
          <p:nvPr/>
        </p:nvSpPr>
        <p:spPr>
          <a:xfrm>
            <a:off x="5733775" y="1849594"/>
            <a:ext cx="268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Departamentos Más Casos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BC1F4-195E-4C02-B4EB-D30BD5D2BC68}"/>
              </a:ext>
            </a:extLst>
          </p:cNvPr>
          <p:cNvSpPr txBox="1"/>
          <p:nvPr/>
        </p:nvSpPr>
        <p:spPr>
          <a:xfrm>
            <a:off x="5604778" y="4109384"/>
            <a:ext cx="293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Departamentos Menos Casos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5565B9-01C3-47C9-B135-2FA0D5FB813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863117" y="2747963"/>
            <a:ext cx="1465110" cy="101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440A20-2275-4126-9F4C-4352B9C1147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863117" y="3763810"/>
            <a:ext cx="1465110" cy="127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C1D3E0-F618-4B48-A93D-4F190606B7AE}"/>
              </a:ext>
            </a:extLst>
          </p:cNvPr>
          <p:cNvSpPr txBox="1"/>
          <p:nvPr/>
        </p:nvSpPr>
        <p:spPr>
          <a:xfrm>
            <a:off x="611163" y="1154083"/>
            <a:ext cx="303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Modelo para Colombia</a:t>
            </a:r>
          </a:p>
          <a:p>
            <a:r>
              <a:rPr lang="es-419" sz="2400" dirty="0">
                <a:latin typeface="+mj-lt"/>
              </a:rPr>
              <a:t>MAPE: 2.806 %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91AE99-0C27-420A-9BFA-4326A64AD3E9}"/>
              </a:ext>
            </a:extLst>
          </p:cNvPr>
          <p:cNvSpPr txBox="1"/>
          <p:nvPr/>
        </p:nvSpPr>
        <p:spPr>
          <a:xfrm>
            <a:off x="611163" y="3165146"/>
            <a:ext cx="3199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Modelos Departamentos</a:t>
            </a:r>
          </a:p>
          <a:p>
            <a:r>
              <a:rPr lang="es-419" sz="2400" dirty="0">
                <a:latin typeface="+mj-lt"/>
              </a:rPr>
              <a:t>Total casos: 48196</a:t>
            </a:r>
          </a:p>
          <a:p>
            <a:r>
              <a:rPr lang="es-419" sz="2400" dirty="0">
                <a:latin typeface="+mj-lt"/>
              </a:rPr>
              <a:t>MAPE </a:t>
            </a:r>
            <a:r>
              <a:rPr lang="es-419" sz="2400" dirty="0" err="1">
                <a:latin typeface="+mj-lt"/>
              </a:rPr>
              <a:t>prom</a:t>
            </a:r>
            <a:r>
              <a:rPr lang="es-419" sz="2400" dirty="0">
                <a:latin typeface="+mj-lt"/>
              </a:rPr>
              <a:t>: 16.143 %</a:t>
            </a:r>
          </a:p>
          <a:p>
            <a:r>
              <a:rPr lang="es-419" sz="2400" dirty="0">
                <a:latin typeface="+mj-lt"/>
              </a:rPr>
              <a:t>MAPE </a:t>
            </a:r>
            <a:r>
              <a:rPr lang="es-419" sz="2400" dirty="0" err="1">
                <a:latin typeface="+mj-lt"/>
              </a:rPr>
              <a:t>pond</a:t>
            </a:r>
            <a:r>
              <a:rPr lang="es-419" sz="2400" dirty="0">
                <a:latin typeface="+mj-lt"/>
              </a:rPr>
              <a:t>: 10.080 %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8D45685-6561-4084-9082-6691671579A7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 - </a:t>
            </a:r>
            <a:r>
              <a:rPr lang="es-419" sz="4000" dirty="0"/>
              <a:t>Resultados Modelos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6C85A7-EFD9-47A1-B291-2C53D6BB8116}"/>
              </a:ext>
            </a:extLst>
          </p:cNvPr>
          <p:cNvSpPr txBox="1"/>
          <p:nvPr/>
        </p:nvSpPr>
        <p:spPr>
          <a:xfrm>
            <a:off x="9079842" y="256329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~52.8%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AE8F51-E17B-49D1-BDBA-E82F008A101F}"/>
              </a:ext>
            </a:extLst>
          </p:cNvPr>
          <p:cNvSpPr txBox="1"/>
          <p:nvPr/>
        </p:nvSpPr>
        <p:spPr>
          <a:xfrm>
            <a:off x="9079842" y="48291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~1.0%</a:t>
            </a:r>
          </a:p>
        </p:txBody>
      </p:sp>
    </p:spTree>
    <p:extLst>
      <p:ext uri="{BB962C8B-B14F-4D97-AF65-F5344CB8AC3E}">
        <p14:creationId xmlns:p14="http://schemas.microsoft.com/office/powerpoint/2010/main" val="43459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5</a:t>
            </a:fld>
            <a:endParaRPr lang="es-419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B8E954-A89A-492B-B0D8-1409F1EB9DF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000" dirty="0"/>
              <a:t>Mortalidad Infantil </a:t>
            </a:r>
            <a:r>
              <a:rPr lang="en-US" sz="4000" dirty="0"/>
              <a:t>- </a:t>
            </a:r>
            <a:r>
              <a:rPr lang="es-419" sz="4000" dirty="0"/>
              <a:t>Resultados Modelos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9D6983-6396-43F2-9E58-4F2C2999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71" y="1099870"/>
            <a:ext cx="11071427" cy="54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6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6</a:t>
            </a:fld>
            <a:endParaRPr lang="es-419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D2EAA-0DAA-4A98-AACF-DB7AD58E9B18}"/>
              </a:ext>
            </a:extLst>
          </p:cNvPr>
          <p:cNvSpPr txBox="1"/>
          <p:nvPr/>
        </p:nvSpPr>
        <p:spPr>
          <a:xfrm>
            <a:off x="5733775" y="1849594"/>
            <a:ext cx="268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Departamentos Más Casos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BC1F4-195E-4C02-B4EB-D30BD5D2BC68}"/>
              </a:ext>
            </a:extLst>
          </p:cNvPr>
          <p:cNvSpPr txBox="1"/>
          <p:nvPr/>
        </p:nvSpPr>
        <p:spPr>
          <a:xfrm>
            <a:off x="5604778" y="4109384"/>
            <a:ext cx="293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Departamentos Menos Casos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5565B9-01C3-47C9-B135-2FA0D5FB8133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863117" y="2756495"/>
            <a:ext cx="1646084" cy="100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440A20-2275-4126-9F4C-4352B9C1147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863117" y="3763810"/>
            <a:ext cx="1637570" cy="124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E233CD-6A8E-429B-B8E0-3F7C2D1FBCE1}"/>
              </a:ext>
            </a:extLst>
          </p:cNvPr>
          <p:cNvSpPr txBox="1"/>
          <p:nvPr/>
        </p:nvSpPr>
        <p:spPr>
          <a:xfrm>
            <a:off x="609598" y="1152582"/>
            <a:ext cx="303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Modelo para Colombia</a:t>
            </a:r>
          </a:p>
          <a:p>
            <a:r>
              <a:rPr lang="es-419" sz="2400" dirty="0">
                <a:latin typeface="+mj-lt"/>
              </a:rPr>
              <a:t>MAPE: 4.059 %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9F6A4-AD3D-4A77-8630-07D219840756}"/>
              </a:ext>
            </a:extLst>
          </p:cNvPr>
          <p:cNvSpPr txBox="1"/>
          <p:nvPr/>
        </p:nvSpPr>
        <p:spPr>
          <a:xfrm>
            <a:off x="609598" y="3163645"/>
            <a:ext cx="3199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Modelos Departamentos</a:t>
            </a:r>
          </a:p>
          <a:p>
            <a:r>
              <a:rPr lang="es-419" sz="2400" dirty="0">
                <a:latin typeface="+mj-lt"/>
              </a:rPr>
              <a:t>Total casos: 31543</a:t>
            </a:r>
          </a:p>
          <a:p>
            <a:r>
              <a:rPr lang="es-419" sz="2400" dirty="0">
                <a:latin typeface="+mj-lt"/>
              </a:rPr>
              <a:t>MAPE </a:t>
            </a:r>
            <a:r>
              <a:rPr lang="es-419" sz="2400" dirty="0" err="1">
                <a:latin typeface="+mj-lt"/>
              </a:rPr>
              <a:t>prom</a:t>
            </a:r>
            <a:r>
              <a:rPr lang="es-419" sz="2400" dirty="0">
                <a:latin typeface="+mj-lt"/>
              </a:rPr>
              <a:t>: 16.170 %</a:t>
            </a:r>
          </a:p>
          <a:p>
            <a:r>
              <a:rPr lang="es-419" sz="2400" dirty="0">
                <a:latin typeface="+mj-lt"/>
              </a:rPr>
              <a:t>MAPE </a:t>
            </a:r>
            <a:r>
              <a:rPr lang="es-419" sz="2400" dirty="0" err="1">
                <a:latin typeface="+mj-lt"/>
              </a:rPr>
              <a:t>pond</a:t>
            </a:r>
            <a:r>
              <a:rPr lang="es-419" sz="2400" dirty="0">
                <a:latin typeface="+mj-lt"/>
              </a:rPr>
              <a:t>: 10.337 %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DA2230C-D82A-4D5F-A45C-D120A4F825E1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000" dirty="0"/>
              <a:t>Mortalidad Infantil </a:t>
            </a:r>
            <a:r>
              <a:rPr lang="en-US" sz="4000" dirty="0"/>
              <a:t>- </a:t>
            </a:r>
            <a:r>
              <a:rPr lang="es-419" sz="4000" dirty="0"/>
              <a:t>Resultados Modelos</a:t>
            </a:r>
            <a:endParaRPr lang="en-US" sz="4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AA5F18D-75FC-41C7-9404-2006DBA0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87" y="4466085"/>
            <a:ext cx="3114675" cy="10953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1010138-C5A0-4235-8A72-E78E0452B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01" y="2189757"/>
            <a:ext cx="3124200" cy="1133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63E0BE-6511-479A-94CF-8620376CC8DB}"/>
              </a:ext>
            </a:extLst>
          </p:cNvPr>
          <p:cNvSpPr txBox="1"/>
          <p:nvPr/>
        </p:nvSpPr>
        <p:spPr>
          <a:xfrm>
            <a:off x="8865219" y="257182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~46.5%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7AE15-149F-416F-B094-312303B9ED92}"/>
              </a:ext>
            </a:extLst>
          </p:cNvPr>
          <p:cNvSpPr txBox="1"/>
          <p:nvPr/>
        </p:nvSpPr>
        <p:spPr>
          <a:xfrm>
            <a:off x="8923728" y="48291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~1.0%</a:t>
            </a:r>
          </a:p>
        </p:txBody>
      </p:sp>
    </p:spTree>
    <p:extLst>
      <p:ext uri="{BB962C8B-B14F-4D97-AF65-F5344CB8AC3E}">
        <p14:creationId xmlns:p14="http://schemas.microsoft.com/office/powerpoint/2010/main" val="409781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7</a:t>
            </a:fld>
            <a:endParaRPr lang="es-419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B8E954-A89A-492B-B0D8-1409F1EB9DF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000" dirty="0"/>
              <a:t>Intento de Suicidio </a:t>
            </a:r>
            <a:r>
              <a:rPr lang="en-US" sz="4000" dirty="0"/>
              <a:t>- </a:t>
            </a:r>
            <a:r>
              <a:rPr lang="es-419" sz="4000" dirty="0"/>
              <a:t>Resultados Modelos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F0D5F-6D53-4114-A045-0BD4F288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6" y="1111961"/>
            <a:ext cx="11042575" cy="54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8</a:t>
            </a:fld>
            <a:endParaRPr lang="es-419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D2EAA-0DAA-4A98-AACF-DB7AD58E9B18}"/>
              </a:ext>
            </a:extLst>
          </p:cNvPr>
          <p:cNvSpPr txBox="1"/>
          <p:nvPr/>
        </p:nvSpPr>
        <p:spPr>
          <a:xfrm>
            <a:off x="5733775" y="1849594"/>
            <a:ext cx="268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Departamentos Más Casos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BC1F4-195E-4C02-B4EB-D30BD5D2BC68}"/>
              </a:ext>
            </a:extLst>
          </p:cNvPr>
          <p:cNvSpPr txBox="1"/>
          <p:nvPr/>
        </p:nvSpPr>
        <p:spPr>
          <a:xfrm>
            <a:off x="5604778" y="4109384"/>
            <a:ext cx="293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Departamentos Menos Casos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5565B9-01C3-47C9-B135-2FA0D5FB8133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863117" y="2728172"/>
            <a:ext cx="1702908" cy="103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440A20-2275-4126-9F4C-4352B9C1147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863117" y="3763810"/>
            <a:ext cx="1734340" cy="136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E233CD-6A8E-429B-B8E0-3F7C2D1FBCE1}"/>
              </a:ext>
            </a:extLst>
          </p:cNvPr>
          <p:cNvSpPr txBox="1"/>
          <p:nvPr/>
        </p:nvSpPr>
        <p:spPr>
          <a:xfrm>
            <a:off x="609598" y="1152582"/>
            <a:ext cx="303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Modelo para Colombia</a:t>
            </a:r>
          </a:p>
          <a:p>
            <a:r>
              <a:rPr lang="es-419" sz="2400" dirty="0">
                <a:latin typeface="+mj-lt"/>
              </a:rPr>
              <a:t>MAPE: 4.000 %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9F6A4-AD3D-4A77-8630-07D219840756}"/>
              </a:ext>
            </a:extLst>
          </p:cNvPr>
          <p:cNvSpPr txBox="1"/>
          <p:nvPr/>
        </p:nvSpPr>
        <p:spPr>
          <a:xfrm>
            <a:off x="609598" y="3163645"/>
            <a:ext cx="3199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latin typeface="+mj-lt"/>
              </a:rPr>
              <a:t>Modelos Departamentos</a:t>
            </a:r>
          </a:p>
          <a:p>
            <a:r>
              <a:rPr lang="es-419" sz="2400" dirty="0">
                <a:latin typeface="+mj-lt"/>
              </a:rPr>
              <a:t>Total casos: 93298</a:t>
            </a:r>
          </a:p>
          <a:p>
            <a:r>
              <a:rPr lang="es-419" sz="2400" dirty="0">
                <a:latin typeface="+mj-lt"/>
              </a:rPr>
              <a:t>MAPE </a:t>
            </a:r>
            <a:r>
              <a:rPr lang="es-419" sz="2400" dirty="0" err="1">
                <a:latin typeface="+mj-lt"/>
              </a:rPr>
              <a:t>prom</a:t>
            </a:r>
            <a:r>
              <a:rPr lang="es-419" sz="2400" dirty="0">
                <a:latin typeface="+mj-lt"/>
              </a:rPr>
              <a:t>: 11.849 %</a:t>
            </a:r>
          </a:p>
          <a:p>
            <a:r>
              <a:rPr lang="es-419" sz="2400" dirty="0">
                <a:latin typeface="+mj-lt"/>
              </a:rPr>
              <a:t>MAPE </a:t>
            </a:r>
            <a:r>
              <a:rPr lang="es-419" sz="2400" dirty="0" err="1">
                <a:latin typeface="+mj-lt"/>
              </a:rPr>
              <a:t>pond</a:t>
            </a:r>
            <a:r>
              <a:rPr lang="es-419" sz="2400" dirty="0">
                <a:latin typeface="+mj-lt"/>
              </a:rPr>
              <a:t>:  6.884 %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AE55B8-C93B-4794-B730-BFCF3D24398D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000" dirty="0"/>
              <a:t>Intento de Suicidio </a:t>
            </a:r>
            <a:r>
              <a:rPr lang="en-US" sz="4000" dirty="0"/>
              <a:t>- </a:t>
            </a:r>
            <a:r>
              <a:rPr lang="es-419" sz="4000" dirty="0"/>
              <a:t>Resultados Modelos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5A4D0F-5CB6-4E44-8D40-4460DB9C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25" y="2190009"/>
            <a:ext cx="2971800" cy="107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408684-8B03-4F3B-A253-677F464A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457" y="4498661"/>
            <a:ext cx="2962275" cy="1266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D57A2E-8F1F-4C6E-A612-BC24A5099025}"/>
              </a:ext>
            </a:extLst>
          </p:cNvPr>
          <p:cNvSpPr txBox="1"/>
          <p:nvPr/>
        </p:nvSpPr>
        <p:spPr>
          <a:xfrm>
            <a:off x="8865219" y="257182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~46.6%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4A31CE-5B46-4BD2-908F-706E906C6E68}"/>
              </a:ext>
            </a:extLst>
          </p:cNvPr>
          <p:cNvSpPr txBox="1"/>
          <p:nvPr/>
        </p:nvSpPr>
        <p:spPr>
          <a:xfrm>
            <a:off x="8923728" y="48291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~1.0%</a:t>
            </a:r>
          </a:p>
        </p:txBody>
      </p:sp>
    </p:spTree>
    <p:extLst>
      <p:ext uri="{BB962C8B-B14F-4D97-AF65-F5344CB8AC3E}">
        <p14:creationId xmlns:p14="http://schemas.microsoft.com/office/powerpoint/2010/main" val="46428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675D-4879-4E39-A09C-B017F74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9</a:t>
            </a:fld>
            <a:endParaRPr lang="es-419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B8E954-A89A-492B-B0D8-1409F1EB9DF3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000" dirty="0"/>
              <a:t>Morbilidad Materna Ext. </a:t>
            </a:r>
            <a:r>
              <a:rPr lang="en-US" sz="4000" dirty="0"/>
              <a:t>- </a:t>
            </a:r>
            <a:r>
              <a:rPr lang="es-419" sz="4000" dirty="0"/>
              <a:t>Resultados Modelos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7ED39B-9689-4389-856D-72D5541D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6" y="1116931"/>
            <a:ext cx="11036913" cy="53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283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Resultados Análisis Predictivo</vt:lpstr>
      <vt:lpstr>Eventos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Datos Tuberculosis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</dc:title>
  <dc:creator>Andres Segura</dc:creator>
  <cp:lastModifiedBy>Andres Segura</cp:lastModifiedBy>
  <cp:revision>397</cp:revision>
  <dcterms:created xsi:type="dcterms:W3CDTF">2020-07-01T16:07:14Z</dcterms:created>
  <dcterms:modified xsi:type="dcterms:W3CDTF">2020-09-29T22:03:08Z</dcterms:modified>
</cp:coreProperties>
</file>