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3" r:id="rId3"/>
    <p:sldId id="294" r:id="rId4"/>
    <p:sldId id="295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96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  <p15:guide id="4" pos="7584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00" y="72"/>
      </p:cViewPr>
      <p:guideLst>
        <p:guide orient="horz" pos="720"/>
        <p:guide pos="96"/>
        <p:guide orient="horz" pos="2112"/>
        <p:guide pos="7584"/>
        <p:guide pos="7296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4B7D8-95A2-46AE-8D9E-7067CF1FF132}" type="datetimeFigureOut">
              <a:rPr lang="es-419" smtClean="0"/>
              <a:t>10/8/2020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CC12-A4D8-4F5C-AF78-ABF59EAC2AF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005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98B7-242D-44F0-AEC2-A5966AF33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26F04-4B94-4D20-8FBC-63EE4DB5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5ED-5481-4FB5-B45C-44173F35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CD46-E509-4A9C-8749-20496545864B}" type="datetime1">
              <a:rPr lang="es-419" smtClean="0"/>
              <a:t>10/8/2020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4CF9-7242-4725-9E8B-6D86D482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1510-A286-487D-98D1-63091504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41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C37-7D9D-49FE-854D-11F17C6F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7C365-9882-4E71-8606-28B173FE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DAEB-376C-4BD9-91D3-68F0419A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D3D2-A392-470C-8D07-E165B3B714B9}" type="datetime1">
              <a:rPr lang="es-419" smtClean="0"/>
              <a:t>10/8/2020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8320-7BB6-47BE-9AA7-89291AF8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3947-CBA3-4CF6-B699-9234A07F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44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EDA90-BD92-4825-A0F2-6975835F5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0486-651E-4FA7-8EA1-B0AF07CF7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F940-E2FB-4CAA-BF00-75FF619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20-2940-4E48-99D9-7A9FB6169AE8}" type="datetime1">
              <a:rPr lang="es-419" smtClean="0"/>
              <a:t>10/8/2020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9D49-ECCB-42BA-9678-28099A7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1A04-E365-4BA5-AFBF-F3512094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400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7921-AD44-4AB0-9644-105802A3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9C3-5490-4E64-AD94-D96AFC8A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BF2C-7CC8-4E02-A098-5241B808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86BA-54C4-4D4A-92E9-F2326B4CA723}" type="datetime1">
              <a:rPr lang="es-419" smtClean="0"/>
              <a:t>10/8/2020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73B4-6E4E-4D56-BA38-BC1487FE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C6AC-BE62-4B87-BF08-A5E720FA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69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7E15-0CFC-40CD-817F-0D8964F9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65A9-FA22-4E43-93C1-A77F970D9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362E-4DCB-4E10-A10E-737EFBEB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9169-D5D4-4C7F-A282-27C9D1D573E4}" type="datetime1">
              <a:rPr lang="es-419" smtClean="0"/>
              <a:t>10/8/2020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3FB2-694C-4A6F-AC81-10CACF9E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110C-B599-4030-8199-54F7C842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61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51D1-8427-45D8-9756-45E0E1A9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84AF-2D7C-4958-A8C9-D49AFF674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44D15-22FF-49C9-9858-85E063B1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EC45C-4CAD-4A54-AF27-7F76E720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F1C2-91D8-4BE9-9B51-97E2BAA4885C}" type="datetime1">
              <a:rPr lang="es-419" smtClean="0"/>
              <a:t>10/8/2020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AD2C0-BBBC-4F1A-9A65-1889B589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183C-F6E3-4C15-B271-9761F605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342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5041-F2E6-4A84-9575-98FD67D9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5567-1EE6-4272-BE97-6AA39BF5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B247-5E48-4E13-95ED-9DF1EB08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C8917-5CBA-4597-81CD-6E611B93E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064FC-8B58-455F-90DF-9583822CC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C4A5A-8656-4CD3-BB72-866441E6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CC64-991A-4B69-8ED1-8CF4D9388DC4}" type="datetime1">
              <a:rPr lang="es-419" smtClean="0"/>
              <a:t>10/8/2020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3A388-4B50-4D1A-8033-DF5164F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97AE-EEC5-4D5A-9090-5B8769EB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426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4045-DF36-4424-B042-CF9A45C9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3B7CC-C4E9-4C3E-84F3-EEAC538A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F1D7-2247-429C-935C-0CD8BFF3D7A1}" type="datetime1">
              <a:rPr lang="es-419" smtClean="0"/>
              <a:t>10/8/2020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0D174-3825-41A9-BDA3-43FA6585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BFEA-E78E-42BE-89E7-08B36EA7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90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D99C3-B538-47DC-97B4-CB448E3B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5DD6-A954-4FC0-8790-03EAA2DD04A1}" type="datetime1">
              <a:rPr lang="es-419" smtClean="0"/>
              <a:t>10/8/2020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070C7-73F7-476F-8125-3F9CADFF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CF610-67A1-4813-ABA8-F2C98A19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269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504F-C44F-435C-A83C-05816E6A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0702-1EA7-4B04-B022-F6D2F8A3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13F7-C096-4AE9-A64F-82E3BE84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B46B-6E84-4C28-9E75-FF4FC1C4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5553-2FC6-49D5-B393-DFA9AFC9AF61}" type="datetime1">
              <a:rPr lang="es-419" smtClean="0"/>
              <a:t>10/8/2020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F6F9-9EA4-4266-8376-286BD3E1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3CB9-28BA-44EC-B998-E72B67E2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171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4A7F-DE67-46F2-93C3-87969C3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6B1FB-185F-4DFE-ACCB-C71216ED7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BE96-89BA-44AB-B28D-DE4F6DEF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F6A4-3A8A-4A41-A67E-C0D01EEA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9599-1EA0-4129-B272-5A81557995E2}" type="datetime1">
              <a:rPr lang="es-419" smtClean="0"/>
              <a:t>10/8/2020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EF2D-F2B5-4377-8087-632A4A08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459F3-3B46-45E8-BBC1-7029520D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025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9648B-76A5-4A58-A642-F60C4FCA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2959-A292-48B2-9001-C6E1B7BD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7ECF-5FF5-4D37-B129-349E66023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4592-E502-425E-9C15-0CDF1F52A245}" type="datetime1">
              <a:rPr lang="es-419" smtClean="0"/>
              <a:t>10/8/2020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A0EA-2A3E-423F-8F78-D64848708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A8B3-9F87-497D-8761-D49C3124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0437"/>
          </a:xfrm>
        </p:spPr>
        <p:txBody>
          <a:bodyPr>
            <a:normAutofit/>
          </a:bodyPr>
          <a:lstStyle/>
          <a:p>
            <a:r>
              <a:rPr lang="en-US" sz="7000" dirty="0"/>
              <a:t>Descriptive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235969"/>
          </a:xfrm>
        </p:spPr>
        <p:txBody>
          <a:bodyPr>
            <a:normAutofit/>
          </a:bodyPr>
          <a:lstStyle/>
          <a:p>
            <a:r>
              <a:rPr lang="en-US" sz="3000" dirty="0"/>
              <a:t>Tuberculosis </a:t>
            </a:r>
            <a:r>
              <a:rPr lang="en-US" sz="3000"/>
              <a:t>(TB) Indicators</a:t>
            </a:r>
            <a:endParaRPr lang="en-US" sz="3000" dirty="0"/>
          </a:p>
          <a:p>
            <a:r>
              <a:rPr lang="en-US" sz="3000" dirty="0"/>
              <a:t>In Colombia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679E-90E5-4E1A-9850-DB4B531AAB61}"/>
              </a:ext>
            </a:extLst>
          </p:cNvPr>
          <p:cNvSpPr txBox="1"/>
          <p:nvPr/>
        </p:nvSpPr>
        <p:spPr>
          <a:xfrm>
            <a:off x="7728859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By Andrés Segura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A1AC-1A66-45F7-9CC6-22975ED2E3BE}"/>
              </a:ext>
            </a:extLst>
          </p:cNvPr>
          <p:cNvSpPr txBox="1"/>
          <p:nvPr/>
        </p:nvSpPr>
        <p:spPr>
          <a:xfrm>
            <a:off x="609600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July </a:t>
            </a:r>
            <a:r>
              <a:rPr lang="es-419" dirty="0"/>
              <a:t>31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281236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2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96448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Year 2020: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TUBERCULOSIS - </a:t>
            </a:r>
            <a:r>
              <a:rPr lang="en-US" sz="2000" dirty="0" err="1">
                <a:latin typeface="+mj-lt"/>
              </a:rPr>
              <a:t>Resistente</a:t>
            </a:r>
            <a:r>
              <a:rPr lang="en-US" sz="2000" dirty="0">
                <a:latin typeface="+mj-lt"/>
              </a:rPr>
              <a:t> (COD 813): 49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TUBERCULOSIS - Sensible (COD 813): 2007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TOTAL 2018: 2056 cases</a:t>
            </a:r>
          </a:p>
          <a:p>
            <a:endParaRPr lang="en-US" sz="2600" dirty="0">
              <a:latin typeface="+mj-lt"/>
            </a:endParaRPr>
          </a:p>
          <a:p>
            <a:endParaRPr lang="en-US" sz="2600" dirty="0">
              <a:latin typeface="+mj-lt"/>
            </a:endParaRPr>
          </a:p>
          <a:p>
            <a:r>
              <a:rPr lang="en-US" sz="2600" dirty="0">
                <a:latin typeface="+mj-lt"/>
              </a:rPr>
              <a:t>Year 2019: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TUBERCULOSIS - </a:t>
            </a:r>
            <a:r>
              <a:rPr lang="en-US" sz="2000" dirty="0" err="1">
                <a:latin typeface="+mj-lt"/>
              </a:rPr>
              <a:t>Resistente</a:t>
            </a:r>
            <a:r>
              <a:rPr lang="en-US" sz="2000" dirty="0">
                <a:latin typeface="+mj-lt"/>
              </a:rPr>
              <a:t> (COD 813): 322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TUBERCULOSIS - Sensible (COD 813): 14466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TOTAL 2018: 14788 cases</a:t>
            </a:r>
          </a:p>
          <a:p>
            <a:r>
              <a:rPr lang="en-US" sz="2600" dirty="0">
                <a:latin typeface="+mj-lt"/>
              </a:rPr>
              <a:t>  </a:t>
            </a:r>
          </a:p>
          <a:p>
            <a:r>
              <a:rPr lang="en-US" sz="2600" dirty="0"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0519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3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Tuberculosis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964487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Year 2018: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MENINGITIS TUBERCULOSA (COD 530): 448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TUBERCULOSIS EXTRA PULMONAR (COD 810): 2058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TUBERCULOSIS PULMONAR (COD 820): 381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TUBERCULOSIS FÁRMACORRESISTENTE (COD 825): 11940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TOTAL: 14827 cases</a:t>
            </a:r>
          </a:p>
          <a:p>
            <a:r>
              <a:rPr lang="en-US" sz="2600" dirty="0">
                <a:latin typeface="+mj-lt"/>
              </a:rPr>
              <a:t>	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dirty="0">
                <a:latin typeface="+mj-lt"/>
              </a:rPr>
              <a:t>Year 2017: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MENINGITIS TUBERCULOSA (COD 530): 449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TUBERCULOSIS EXTRA PULMONAR (COD 810): 1975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TUBERCULOSIS PULMONAR (COD 820): 420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TUBERCULOSIS FÁRMACORRESISTENTE (COD 825): 12056 cases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+mj-lt"/>
              </a:rPr>
              <a:t>TOTAL: 14900 cases</a:t>
            </a:r>
          </a:p>
        </p:txBody>
      </p:sp>
    </p:spTree>
    <p:extLst>
      <p:ext uri="{BB962C8B-B14F-4D97-AF65-F5344CB8AC3E}">
        <p14:creationId xmlns:p14="http://schemas.microsoft.com/office/powerpoint/2010/main" val="301030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D21F5-BDE3-4722-8043-B963029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4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A8F5E3-82B7-4385-BDEC-7BCBEC95FAC5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IM &amp; MM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1A4DA-D5A7-4CAB-BD4F-1793F8748AD0}"/>
              </a:ext>
            </a:extLst>
          </p:cNvPr>
          <p:cNvSpPr/>
          <p:nvPr/>
        </p:nvSpPr>
        <p:spPr>
          <a:xfrm>
            <a:off x="617913" y="1162511"/>
            <a:ext cx="1096448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419" sz="2000" dirty="0">
              <a:latin typeface="+mj-lt"/>
            </a:endParaRPr>
          </a:p>
          <a:p>
            <a:r>
              <a:rPr lang="es-419" sz="2600" dirty="0">
                <a:latin typeface="+mj-lt"/>
              </a:rPr>
              <a:t>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A205A-6A43-4F44-B64B-093B7914B024}"/>
              </a:ext>
            </a:extLst>
          </p:cNvPr>
          <p:cNvSpPr/>
          <p:nvPr/>
        </p:nvSpPr>
        <p:spPr>
          <a:xfrm>
            <a:off x="630976" y="1162511"/>
            <a:ext cx="109431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Change the unit of analysis to: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+mj-lt"/>
              </a:rPr>
              <a:t>Epidemiological period (4 weeks)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+mj-lt"/>
              </a:rPr>
              <a:t>Departments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+mj-lt"/>
            </a:endParaRPr>
          </a:p>
          <a:p>
            <a:endParaRPr lang="en-US" sz="2600" dirty="0">
              <a:latin typeface="+mj-lt"/>
            </a:endParaRPr>
          </a:p>
          <a:p>
            <a:r>
              <a:rPr lang="en-US" sz="2600" dirty="0">
                <a:latin typeface="+mj-lt"/>
              </a:rPr>
              <a:t>Repeat: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+mj-lt"/>
              </a:rPr>
              <a:t>Clustering analysis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+mj-lt"/>
              </a:rPr>
              <a:t>Line Base Model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+mj-lt"/>
              </a:rPr>
              <a:t>Holt-Winters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+mj-lt"/>
              </a:rPr>
              <a:t>SARIMA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+mj-lt"/>
              </a:rPr>
              <a:t>Make prediction for each unit of analysis</a:t>
            </a:r>
          </a:p>
          <a:p>
            <a:pPr marL="457200" indent="-457200">
              <a:buFontTx/>
              <a:buChar char="-"/>
            </a:pPr>
            <a:endParaRPr lang="es-419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237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07E182-4E34-4BFD-B641-F3BD2A29E8EE}"/>
              </a:ext>
            </a:extLst>
          </p:cNvPr>
          <p:cNvSpPr txBox="1">
            <a:spLocks/>
          </p:cNvSpPr>
          <p:nvPr/>
        </p:nvSpPr>
        <p:spPr>
          <a:xfrm>
            <a:off x="152400" y="2862262"/>
            <a:ext cx="118872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Let’s go to </a:t>
            </a:r>
            <a:r>
              <a:rPr lang="en-US" sz="3000" dirty="0" err="1"/>
              <a:t>Jupyter</a:t>
            </a:r>
            <a:r>
              <a:rPr lang="en-US" sz="3000" dirty="0"/>
              <a:t> Notebook</a:t>
            </a:r>
          </a:p>
          <a:p>
            <a:pPr algn="ctr"/>
            <a:r>
              <a:rPr lang="en-US" sz="3000" dirty="0"/>
              <a:t>and 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EF89-DC54-4FA3-A109-90141F95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11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200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Descriptive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Analysis</dc:title>
  <dc:creator>Andres Segura</dc:creator>
  <cp:lastModifiedBy>Andres Segura</cp:lastModifiedBy>
  <cp:revision>230</cp:revision>
  <dcterms:created xsi:type="dcterms:W3CDTF">2020-07-01T16:07:14Z</dcterms:created>
  <dcterms:modified xsi:type="dcterms:W3CDTF">2020-08-10T14:49:08Z</dcterms:modified>
</cp:coreProperties>
</file>