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3" r:id="rId3"/>
    <p:sldId id="301" r:id="rId4"/>
    <p:sldId id="306" r:id="rId5"/>
    <p:sldId id="297" r:id="rId6"/>
    <p:sldId id="299" r:id="rId7"/>
    <p:sldId id="296" r:id="rId8"/>
    <p:sldId id="298" r:id="rId9"/>
    <p:sldId id="300" r:id="rId10"/>
    <p:sldId id="302" r:id="rId11"/>
    <p:sldId id="294" r:id="rId12"/>
    <p:sldId id="303" r:id="rId13"/>
    <p:sldId id="304" r:id="rId14"/>
    <p:sldId id="305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96" userDrawn="1">
          <p15:clr>
            <a:srgbClr val="A4A3A4"/>
          </p15:clr>
        </p15:guide>
        <p15:guide id="3" orient="horz" pos="2112" userDrawn="1">
          <p15:clr>
            <a:srgbClr val="A4A3A4"/>
          </p15:clr>
        </p15:guide>
        <p15:guide id="4" pos="7584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726" y="108"/>
      </p:cViewPr>
      <p:guideLst>
        <p:guide orient="horz" pos="720"/>
        <p:guide pos="96"/>
        <p:guide orient="horz" pos="2112"/>
        <p:guide pos="7584"/>
        <p:guide pos="7296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4B7D8-95A2-46AE-8D9E-7067CF1FF132}" type="datetimeFigureOut">
              <a:rPr lang="es-419" smtClean="0"/>
              <a:t>19/8/2020</a:t>
            </a:fld>
            <a:endParaRPr lang="es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CC12-A4D8-4F5C-AF78-ABF59EAC2AF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005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98B7-242D-44F0-AEC2-A5966AF33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26F04-4B94-4D20-8FBC-63EE4DB58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25ED-5481-4FB5-B45C-44173F35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CD46-E509-4A9C-8749-20496545864B}" type="datetime1">
              <a:rPr lang="es-419" smtClean="0"/>
              <a:t>19/8/2020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D4CF9-7242-4725-9E8B-6D86D482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51510-A286-487D-98D1-63091504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4417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6C37-7D9D-49FE-854D-11F17C6F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7C365-9882-4E71-8606-28B173FE6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DAEB-376C-4BD9-91D3-68F0419A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D3D2-A392-470C-8D07-E165B3B714B9}" type="datetime1">
              <a:rPr lang="es-419" smtClean="0"/>
              <a:t>19/8/2020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38320-7BB6-47BE-9AA7-89291AF8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E3947-CBA3-4CF6-B699-9234A07F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444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EDA90-BD92-4825-A0F2-6975835F5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0486-651E-4FA7-8EA1-B0AF07CF7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F940-E2FB-4CAA-BF00-75FF6191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20-2940-4E48-99D9-7A9FB6169AE8}" type="datetime1">
              <a:rPr lang="es-419" smtClean="0"/>
              <a:t>19/8/2020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9D49-ECCB-42BA-9678-28099A75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1A04-E365-4BA5-AFBF-F3512094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8400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7921-AD44-4AB0-9644-105802A3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69C3-5490-4E64-AD94-D96AFC8A3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4BF2C-7CC8-4E02-A098-5241B808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86BA-54C4-4D4A-92E9-F2326B4CA723}" type="datetime1">
              <a:rPr lang="es-419" smtClean="0"/>
              <a:t>19/8/2020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73B4-6E4E-4D56-BA38-BC1487FE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C6AC-BE62-4B87-BF08-A5E720FA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3699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7E15-0CFC-40CD-817F-0D8964F9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65A9-FA22-4E43-93C1-A77F970D9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8362E-4DCB-4E10-A10E-737EFBEB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9169-D5D4-4C7F-A282-27C9D1D573E4}" type="datetime1">
              <a:rPr lang="es-419" smtClean="0"/>
              <a:t>19/8/2020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53FB2-694C-4A6F-AC81-10CACF9E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F110C-B599-4030-8199-54F7C842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612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51D1-8427-45D8-9756-45E0E1A9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384AF-2D7C-4958-A8C9-D49AFF674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44D15-22FF-49C9-9858-85E063B1C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EC45C-4CAD-4A54-AF27-7F76E720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F1C2-91D8-4BE9-9B51-97E2BAA4885C}" type="datetime1">
              <a:rPr lang="es-419" smtClean="0"/>
              <a:t>19/8/2020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AD2C0-BBBC-4F1A-9A65-1889B589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183C-F6E3-4C15-B271-9761F605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342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5041-F2E6-4A84-9575-98FD67D9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B5567-1EE6-4272-BE97-6AA39BF5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FB247-5E48-4E13-95ED-9DF1EB08F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C8917-5CBA-4597-81CD-6E611B93E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064FC-8B58-455F-90DF-9583822CC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C4A5A-8656-4CD3-BB72-866441E6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CC64-991A-4B69-8ED1-8CF4D9388DC4}" type="datetime1">
              <a:rPr lang="es-419" smtClean="0"/>
              <a:t>19/8/2020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3A388-4B50-4D1A-8033-DF5164F0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997AE-EEC5-4D5A-9090-5B8769EB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426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4045-DF36-4424-B042-CF9A45C9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3B7CC-C4E9-4C3E-84F3-EEAC538A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F1D7-2247-429C-935C-0CD8BFF3D7A1}" type="datetime1">
              <a:rPr lang="es-419" smtClean="0"/>
              <a:t>19/8/2020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0D174-3825-41A9-BDA3-43FA6585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0BFEA-E78E-42BE-89E7-08B36EA7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90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D99C3-B538-47DC-97B4-CB448E3B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5DD6-A954-4FC0-8790-03EAA2DD04A1}" type="datetime1">
              <a:rPr lang="es-419" smtClean="0"/>
              <a:t>19/8/2020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070C7-73F7-476F-8125-3F9CADFF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CF610-67A1-4813-ABA8-F2C98A19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7269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504F-C44F-435C-A83C-05816E6A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0702-1EA7-4B04-B022-F6D2F8A3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113F7-C096-4AE9-A64F-82E3BE84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EB46B-6E84-4C28-9E75-FF4FC1C4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5553-2FC6-49D5-B393-DFA9AFC9AF61}" type="datetime1">
              <a:rPr lang="es-419" smtClean="0"/>
              <a:t>19/8/2020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F6F9-9EA4-4266-8376-286BD3E1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C3CB9-28BA-44EC-B998-E72B67E2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4171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4A7F-DE67-46F2-93C3-87969C30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6B1FB-185F-4DFE-ACCB-C71216ED7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3BE96-89BA-44AB-B28D-DE4F6DEFD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AF6A4-3A8A-4A41-A67E-C0D01EEA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9599-1EA0-4129-B272-5A81557995E2}" type="datetime1">
              <a:rPr lang="es-419" smtClean="0"/>
              <a:t>19/8/2020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AEF2D-F2B5-4377-8087-632A4A08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459F3-3B46-45E8-BBC1-7029520D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025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9648B-76A5-4A58-A642-F60C4FCA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2959-A292-48B2-9001-C6E1B7BD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7ECF-5FF5-4D37-B129-349E66023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4592-E502-425E-9C15-0CDF1F52A245}" type="datetime1">
              <a:rPr lang="es-419" smtClean="0"/>
              <a:t>19/8/2020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DA0EA-2A3E-423F-8F78-D64848708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A8B3-9F87-497D-8761-D49C31247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83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678A-9349-44FD-9F33-666B2F71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30437"/>
          </a:xfrm>
        </p:spPr>
        <p:txBody>
          <a:bodyPr>
            <a:normAutofit/>
          </a:bodyPr>
          <a:lstStyle/>
          <a:p>
            <a:r>
              <a:rPr lang="en-US" sz="7000" dirty="0"/>
              <a:t>Predictive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D8F5E-60D3-492B-B825-ABBC4681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478"/>
            <a:ext cx="9144000" cy="1235969"/>
          </a:xfrm>
        </p:spPr>
        <p:txBody>
          <a:bodyPr>
            <a:normAutofit/>
          </a:bodyPr>
          <a:lstStyle/>
          <a:p>
            <a:r>
              <a:rPr lang="en-US" sz="3000" dirty="0"/>
              <a:t>Tuberculosis </a:t>
            </a:r>
            <a:r>
              <a:rPr lang="en-US" sz="3000"/>
              <a:t>(TB) Indicators</a:t>
            </a:r>
            <a:endParaRPr lang="en-US" sz="3000" dirty="0"/>
          </a:p>
          <a:p>
            <a:r>
              <a:rPr lang="en-US" sz="3000" dirty="0"/>
              <a:t>In Colombia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C679E-90E5-4E1A-9850-DB4B531AAB61}"/>
              </a:ext>
            </a:extLst>
          </p:cNvPr>
          <p:cNvSpPr txBox="1"/>
          <p:nvPr/>
        </p:nvSpPr>
        <p:spPr>
          <a:xfrm>
            <a:off x="7728859" y="6217920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By Andrés Segura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6A1AC-1A66-45F7-9CC6-22975ED2E3BE}"/>
              </a:ext>
            </a:extLst>
          </p:cNvPr>
          <p:cNvSpPr txBox="1"/>
          <p:nvPr/>
        </p:nvSpPr>
        <p:spPr>
          <a:xfrm>
            <a:off x="609600" y="6217920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August </a:t>
            </a:r>
            <a:r>
              <a:rPr lang="es-419" dirty="0"/>
              <a:t>12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281236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BE394-4BAE-459C-949C-1C1039B1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10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DB60ED-D464-45AA-A1A3-354F695B5ED5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Infant Mortality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BF85B-E49F-4F78-B26A-EB4BC2AF9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53" y="1694382"/>
            <a:ext cx="5180926" cy="2377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C6F6A-ABFE-490D-93A8-138825F9E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72" y="4214965"/>
            <a:ext cx="5163507" cy="2247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768FC4-D267-4768-9CE0-C015C610D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270" y="1694382"/>
            <a:ext cx="5255955" cy="2377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199045-99DB-4DE3-A171-5CBA9DEF3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269" y="4214965"/>
            <a:ext cx="5255955" cy="22273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67561C2-CA54-453E-B73B-2DAC5D59469B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Change of periodicity: from Weekly to per Period: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A87A2F2-9F88-475E-85FD-93348952CF99}"/>
              </a:ext>
            </a:extLst>
          </p:cNvPr>
          <p:cNvSpPr/>
          <p:nvPr/>
        </p:nvSpPr>
        <p:spPr>
          <a:xfrm>
            <a:off x="5740748" y="2513136"/>
            <a:ext cx="439052" cy="22643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1FA0A4C-55F3-45FF-B0F5-6772175462D1}"/>
              </a:ext>
            </a:extLst>
          </p:cNvPr>
          <p:cNvSpPr/>
          <p:nvPr/>
        </p:nvSpPr>
        <p:spPr>
          <a:xfrm>
            <a:off x="5740748" y="4999433"/>
            <a:ext cx="439052" cy="22643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459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11</a:t>
            </a:fld>
            <a:endParaRPr lang="es-419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A8F5E3-82B7-4385-BDEC-7BCBEC95FAC5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Infant Mortality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Base Line: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DEE4197-B729-40D8-A94A-16CC40B37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77" y="1642496"/>
            <a:ext cx="4572000" cy="240145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751901-D19A-410F-B488-11282E9F9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77" y="4137457"/>
            <a:ext cx="4572000" cy="2401455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B674832D-DC10-4D94-8B0A-0AAB28F96E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72"/>
          <a:stretch/>
        </p:blipFill>
        <p:spPr>
          <a:xfrm>
            <a:off x="5327918" y="1951446"/>
            <a:ext cx="6315836" cy="28074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7791E59-3060-463B-BDEE-53EF883C86EA}"/>
              </a:ext>
            </a:extLst>
          </p:cNvPr>
          <p:cNvSpPr/>
          <p:nvPr/>
        </p:nvSpPr>
        <p:spPr>
          <a:xfrm>
            <a:off x="9431383" y="4645686"/>
            <a:ext cx="214270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Result</a:t>
            </a:r>
          </a:p>
          <a:p>
            <a:pPr algn="r"/>
            <a:r>
              <a:rPr lang="en-US" sz="1600" dirty="0">
                <a:latin typeface="+mj-lt"/>
              </a:rPr>
              <a:t>RMSE: 42.639</a:t>
            </a:r>
          </a:p>
          <a:p>
            <a:pPr algn="r"/>
            <a:r>
              <a:rPr lang="en-US" sz="1600" dirty="0">
                <a:latin typeface="+mj-lt"/>
              </a:rPr>
              <a:t>MAPE: 4.894 %</a:t>
            </a:r>
          </a:p>
        </p:txBody>
      </p:sp>
    </p:spTree>
    <p:extLst>
      <p:ext uri="{BB962C8B-B14F-4D97-AF65-F5344CB8AC3E}">
        <p14:creationId xmlns:p14="http://schemas.microsoft.com/office/powerpoint/2010/main" val="301030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17DE5-FDA6-48CC-A2DB-FFF7C4A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12</a:t>
            </a:fld>
            <a:endParaRPr lang="es-41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F6E80-A75F-4DA9-9654-07E38BDE2275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SARIMA: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022E79-0808-400E-B090-E8CC7BE37F0C}"/>
              </a:ext>
            </a:extLst>
          </p:cNvPr>
          <p:cNvSpPr/>
          <p:nvPr/>
        </p:nvSpPr>
        <p:spPr>
          <a:xfrm>
            <a:off x="9814560" y="1722246"/>
            <a:ext cx="17682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Result</a:t>
            </a:r>
          </a:p>
          <a:p>
            <a:pPr algn="r"/>
            <a:r>
              <a:rPr lang="en-US" sz="1600" dirty="0">
                <a:latin typeface="+mj-lt"/>
              </a:rPr>
              <a:t>RMSE: 54.323</a:t>
            </a:r>
          </a:p>
          <a:p>
            <a:pPr algn="r"/>
            <a:r>
              <a:rPr lang="en-US" sz="1600" dirty="0">
                <a:latin typeface="+mj-lt"/>
              </a:rPr>
              <a:t>MAPE: 7.672 %</a:t>
            </a:r>
          </a:p>
          <a:p>
            <a:pPr algn="r"/>
            <a:r>
              <a:rPr lang="en-US" sz="1600" dirty="0">
                <a:latin typeface="+mj-lt"/>
              </a:rPr>
              <a:t>AIC: 234.926</a:t>
            </a:r>
          </a:p>
          <a:p>
            <a:pPr algn="r"/>
            <a:r>
              <a:rPr lang="en-US" sz="1600" dirty="0">
                <a:latin typeface="+mj-lt"/>
              </a:rPr>
              <a:t>BIC: 238.199</a:t>
            </a:r>
          </a:p>
          <a:p>
            <a:pPr algn="r"/>
            <a:r>
              <a:rPr lang="en-US" sz="1600" dirty="0">
                <a:latin typeface="+mj-lt"/>
              </a:rPr>
              <a:t>Elapsed Time: 6 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089A78-5ABD-4EF8-96B8-83E1075BDB39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Infant Mortality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675DEC-25CB-4C38-BE54-2A0901B2A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34195"/>
            <a:ext cx="4480918" cy="185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FFC4DB-2A35-46A5-9755-68E6CFFB6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849" y="3378629"/>
            <a:ext cx="7721510" cy="30275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513239-0C1C-498B-B0B8-371A44BE83F0}"/>
              </a:ext>
            </a:extLst>
          </p:cNvPr>
          <p:cNvSpPr/>
          <p:nvPr/>
        </p:nvSpPr>
        <p:spPr>
          <a:xfrm>
            <a:off x="617913" y="3483137"/>
            <a:ext cx="18291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Result</a:t>
            </a:r>
          </a:p>
          <a:p>
            <a:r>
              <a:rPr lang="en-US" sz="1600" dirty="0">
                <a:latin typeface="+mj-lt"/>
              </a:rPr>
              <a:t>RMSE: 13.987</a:t>
            </a:r>
          </a:p>
          <a:p>
            <a:r>
              <a:rPr lang="en-US" sz="1600" dirty="0">
                <a:latin typeface="+mj-lt"/>
              </a:rPr>
              <a:t>MAPE: 8.521 %</a:t>
            </a:r>
          </a:p>
          <a:p>
            <a:r>
              <a:rPr lang="en-US" sz="1600" dirty="0">
                <a:latin typeface="+mj-lt"/>
              </a:rPr>
              <a:t>AIC: 466.22</a:t>
            </a:r>
          </a:p>
          <a:p>
            <a:r>
              <a:rPr lang="en-US" sz="1600" dirty="0">
                <a:latin typeface="+mj-lt"/>
              </a:rPr>
              <a:t>BIC: 482.28</a:t>
            </a:r>
          </a:p>
          <a:p>
            <a:r>
              <a:rPr lang="en-US" sz="1600" dirty="0">
                <a:latin typeface="+mj-lt"/>
              </a:rPr>
              <a:t>Elapsed Time: 5.8 h</a:t>
            </a:r>
          </a:p>
        </p:txBody>
      </p:sp>
    </p:spTree>
    <p:extLst>
      <p:ext uri="{BB962C8B-B14F-4D97-AF65-F5344CB8AC3E}">
        <p14:creationId xmlns:p14="http://schemas.microsoft.com/office/powerpoint/2010/main" val="78509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17DE5-FDA6-48CC-A2DB-FFF7C4A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13</a:t>
            </a:fld>
            <a:endParaRPr lang="es-41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F6E80-A75F-4DA9-9654-07E38BDE2275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Holt-Winters: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022E79-0808-400E-B090-E8CC7BE37F0C}"/>
              </a:ext>
            </a:extLst>
          </p:cNvPr>
          <p:cNvSpPr/>
          <p:nvPr/>
        </p:nvSpPr>
        <p:spPr>
          <a:xfrm>
            <a:off x="9814560" y="1722246"/>
            <a:ext cx="17682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Result</a:t>
            </a:r>
          </a:p>
          <a:p>
            <a:pPr algn="r"/>
            <a:r>
              <a:rPr lang="en-US" sz="1600" dirty="0">
                <a:latin typeface="+mj-lt"/>
              </a:rPr>
              <a:t>RMSE: 55.740</a:t>
            </a:r>
          </a:p>
          <a:p>
            <a:pPr algn="r"/>
            <a:r>
              <a:rPr lang="en-US" sz="1600" dirty="0">
                <a:latin typeface="+mj-lt"/>
              </a:rPr>
              <a:t>MAPE: 7.619 %</a:t>
            </a:r>
          </a:p>
          <a:p>
            <a:pPr algn="r"/>
            <a:r>
              <a:rPr lang="en-US" sz="1600" dirty="0">
                <a:latin typeface="+mj-lt"/>
              </a:rPr>
              <a:t>AIC: 345.498</a:t>
            </a:r>
          </a:p>
          <a:p>
            <a:pPr algn="r"/>
            <a:r>
              <a:rPr lang="en-US" sz="1600" dirty="0">
                <a:latin typeface="+mj-lt"/>
              </a:rPr>
              <a:t>BIC: 359.309</a:t>
            </a:r>
          </a:p>
          <a:p>
            <a:pPr algn="r"/>
            <a:r>
              <a:rPr lang="en-US" sz="1600" dirty="0">
                <a:latin typeface="+mj-lt"/>
              </a:rPr>
              <a:t>Elapsed Time: 7 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089A78-5ABD-4EF8-96B8-83E1075BDB39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Infant Mortality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513239-0C1C-498B-B0B8-371A44BE83F0}"/>
              </a:ext>
            </a:extLst>
          </p:cNvPr>
          <p:cNvSpPr/>
          <p:nvPr/>
        </p:nvSpPr>
        <p:spPr>
          <a:xfrm>
            <a:off x="617913" y="3483137"/>
            <a:ext cx="18291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Result</a:t>
            </a:r>
          </a:p>
          <a:p>
            <a:r>
              <a:rPr lang="en-US" sz="1600" dirty="0">
                <a:latin typeface="+mj-lt"/>
              </a:rPr>
              <a:t>RMSE: 16.998</a:t>
            </a:r>
          </a:p>
          <a:p>
            <a:r>
              <a:rPr lang="en-US" sz="1600" dirty="0">
                <a:latin typeface="+mj-lt"/>
              </a:rPr>
              <a:t>MAPE: 9.782 %</a:t>
            </a:r>
          </a:p>
          <a:p>
            <a:r>
              <a:rPr lang="en-US" sz="1600" dirty="0">
                <a:latin typeface="+mj-lt"/>
              </a:rPr>
              <a:t>AIC: 917.210</a:t>
            </a:r>
          </a:p>
          <a:p>
            <a:r>
              <a:rPr lang="en-US" sz="1600" dirty="0">
                <a:latin typeface="+mj-lt"/>
              </a:rPr>
              <a:t>BIC: 973.008</a:t>
            </a:r>
          </a:p>
          <a:p>
            <a:r>
              <a:rPr lang="en-US" sz="1600" dirty="0">
                <a:latin typeface="+mj-lt"/>
              </a:rPr>
              <a:t>Elapsed Time: 23 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BC2377-50F3-4AB0-88C8-48F1BE696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409" y="3362171"/>
            <a:ext cx="7717536" cy="30445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2BA9F2-AB0B-4E8B-B49C-1E30A34DE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9" y="1646070"/>
            <a:ext cx="4480560" cy="185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7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E67C-B8A7-4A38-803F-DFB0E72A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14</a:t>
            </a:fld>
            <a:endParaRPr lang="es-419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973019-349F-4613-BC1C-C1CA6DB2B910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Compare Models: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21550D-A122-4F6F-97AC-ADD8D54CBECB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Infant Mortality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62CBA-9721-4AD5-B833-F9997537C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46"/>
          <a:stretch/>
        </p:blipFill>
        <p:spPr>
          <a:xfrm>
            <a:off x="2990850" y="1099455"/>
            <a:ext cx="6210300" cy="547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49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07E182-4E34-4BFD-B641-F3BD2A29E8EE}"/>
              </a:ext>
            </a:extLst>
          </p:cNvPr>
          <p:cNvSpPr txBox="1">
            <a:spLocks/>
          </p:cNvSpPr>
          <p:nvPr/>
        </p:nvSpPr>
        <p:spPr>
          <a:xfrm>
            <a:off x="152400" y="2862262"/>
            <a:ext cx="11887200" cy="98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Let’s go to </a:t>
            </a:r>
            <a:r>
              <a:rPr lang="en-US" sz="3000" dirty="0" err="1"/>
              <a:t>Jupyter</a:t>
            </a:r>
            <a:r>
              <a:rPr lang="en-US" sz="3000" dirty="0"/>
              <a:t> Notebook</a:t>
            </a:r>
          </a:p>
          <a:p>
            <a:pPr algn="ctr"/>
            <a:r>
              <a:rPr lang="en-US" sz="3000" dirty="0"/>
              <a:t>and 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BEF89-DC54-4FA3-A109-90141F95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15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11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2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A8F5E3-82B7-4385-BDEC-7BCBEC95FAC5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Meeting with Vlad and David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617913" y="1162511"/>
            <a:ext cx="10851275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600" dirty="0">
                <a:latin typeface="+mj-lt"/>
              </a:rPr>
              <a:t>Reunión con David y Vladimir (2) para definir el objetivo del proceso descriptivo: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Se concluyó, que para los 12 indicadores, los datos de entrada estarían por periodos epidemiológicos y sería por país, departamentos (32) y capitales (32)</a:t>
            </a:r>
            <a:r>
              <a:rPr lang="es-ES" sz="2400" dirty="0">
                <a:solidFill>
                  <a:srgbClr val="C00000"/>
                </a:solidFill>
                <a:latin typeface="+mj-lt"/>
              </a:rPr>
              <a:t>*</a:t>
            </a:r>
            <a:r>
              <a:rPr lang="es-ES" sz="2400" dirty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Para la Tuberculosis, se concluyó que para el 2020 y 2019 se usaría la Sensible y para el 2018 y 2017, la suma de la Pulmonar, Extra pulmonar y Farmacorresistente.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Hasta ahora, para TB y IM, se usará como entrada los datos del 2017-2019, sin incluir el 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Falta por definir el periodo de datos a usar para 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David quedó en enviarle a Vladimir más detalle del análisis, así como un diagrama de flujo, para que el proceso pueda ser automatizado.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El modelo descriptivo sugerirá el rango de datos a usar.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519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3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A8F5E3-82B7-4385-BDEC-7BCBEC95FAC5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Other Activities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617914" y="1162511"/>
            <a:ext cx="1086869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s-ES" sz="2600" dirty="0">
                <a:latin typeface="+mj-lt"/>
              </a:rPr>
              <a:t>Se hizo un análisis de la Base Line, en donde se comprobó que un mejor </a:t>
            </a:r>
            <a:r>
              <a:rPr lang="es-ES" sz="2600" i="1" dirty="0" err="1">
                <a:latin typeface="+mj-lt"/>
              </a:rPr>
              <a:t>accuracy</a:t>
            </a:r>
            <a:r>
              <a:rPr lang="es-ES" sz="2600" dirty="0">
                <a:latin typeface="+mj-lt"/>
              </a:rPr>
              <a:t> (un menor MAPE) no siempre significa una predicción más relevante o más significativa, sino muchas veces, </a:t>
            </a:r>
            <a:r>
              <a:rPr lang="es-ES" sz="2600" i="1" dirty="0" err="1">
                <a:latin typeface="+mj-lt"/>
              </a:rPr>
              <a:t>overfitting</a:t>
            </a:r>
            <a:r>
              <a:rPr lang="es-ES" sz="2600" i="1" dirty="0">
                <a:latin typeface="+mj-lt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s-ES" sz="2600" dirty="0">
                <a:latin typeface="+mj-lt"/>
              </a:rPr>
              <a:t>Se modificó el código, para trabajar en periodos epidemiológicos, realizando la respectiva agregación de datos, a partir de los archivos del SIVIGILA que están por semanas.</a:t>
            </a:r>
          </a:p>
          <a:p>
            <a:pPr marL="457200" indent="-457200">
              <a:buFontTx/>
              <a:buChar char="-"/>
            </a:pPr>
            <a:r>
              <a:rPr lang="es-ES" sz="2600" dirty="0">
                <a:latin typeface="+mj-lt"/>
              </a:rPr>
              <a:t>Se ejecutó el proceso predictivo usando series de tiempo y periodos epidemiológicos, para los indicadores </a:t>
            </a:r>
            <a:r>
              <a:rPr lang="es-ES" sz="2600" b="1" dirty="0">
                <a:latin typeface="+mj-lt"/>
              </a:rPr>
              <a:t>TB</a:t>
            </a:r>
            <a:r>
              <a:rPr lang="es-ES" sz="2600" dirty="0">
                <a:latin typeface="+mj-lt"/>
              </a:rPr>
              <a:t> y para la </a:t>
            </a:r>
            <a:r>
              <a:rPr lang="es-ES" sz="2600" b="1" dirty="0">
                <a:latin typeface="+mj-lt"/>
              </a:rPr>
              <a:t>IM</a:t>
            </a:r>
            <a:r>
              <a:rPr lang="es-ES" sz="2600" dirty="0">
                <a:latin typeface="+mj-lt"/>
              </a:rPr>
              <a:t>, obteniendo mejores resultados, que cuando los datos estaban por semanas.</a:t>
            </a:r>
          </a:p>
          <a:p>
            <a:pPr marL="457200" indent="-457200">
              <a:buFontTx/>
              <a:buChar char="-"/>
            </a:pPr>
            <a:r>
              <a:rPr lang="es-ES" sz="2600" dirty="0">
                <a:latin typeface="+mj-lt"/>
              </a:rPr>
              <a:t>Se creó un proceso ETL (en Python) para cargar los datos directamente de los archivos Excel del SIVIGILA a una tabla de base de datos en SQL Server.</a:t>
            </a:r>
            <a:endParaRPr lang="es-E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66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8A268-4DF0-44FF-8E62-D19303EC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4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BD0FA0-7855-490B-9522-141D0C781DDA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A9825C-4C71-4D19-B363-60DCAE75969C}"/>
              </a:ext>
            </a:extLst>
          </p:cNvPr>
          <p:cNvSpPr/>
          <p:nvPr/>
        </p:nvSpPr>
        <p:spPr>
          <a:xfrm>
            <a:off x="617913" y="1162511"/>
            <a:ext cx="1096448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Year 2020 – 16 weeks: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TUBERCULOSIS - </a:t>
            </a:r>
            <a:r>
              <a:rPr lang="en-US" sz="1400" dirty="0" err="1">
                <a:latin typeface="+mj-lt"/>
              </a:rPr>
              <a:t>Resistente</a:t>
            </a:r>
            <a:r>
              <a:rPr lang="en-US" sz="1400" dirty="0">
                <a:latin typeface="+mj-lt"/>
              </a:rPr>
              <a:t> (COD 813): 71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- Sensible (COD 813): 3949 cases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TOTAL: </a:t>
            </a:r>
            <a:r>
              <a:rPr lang="en-US" sz="1400" b="1" dirty="0">
                <a:latin typeface="+mj-lt"/>
              </a:rPr>
              <a:t>3949</a:t>
            </a:r>
            <a:r>
              <a:rPr lang="en-US" sz="1400" dirty="0">
                <a:latin typeface="+mj-lt"/>
              </a:rPr>
              <a:t> cases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600" dirty="0">
                <a:latin typeface="+mj-lt"/>
              </a:rPr>
              <a:t>Year 2019 – 52 weeks: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TUBERCULOSIS - </a:t>
            </a:r>
            <a:r>
              <a:rPr lang="en-US" sz="1400" dirty="0" err="1">
                <a:latin typeface="+mj-lt"/>
              </a:rPr>
              <a:t>Resistente</a:t>
            </a:r>
            <a:r>
              <a:rPr lang="en-US" sz="1400" dirty="0">
                <a:latin typeface="+mj-lt"/>
              </a:rPr>
              <a:t> (COD 813): 322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- Sensible (COD 813): 14466 cases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TOTAL: </a:t>
            </a:r>
            <a:r>
              <a:rPr lang="en-US" sz="1400" b="1" dirty="0">
                <a:latin typeface="+mj-lt"/>
              </a:rPr>
              <a:t>14466</a:t>
            </a:r>
            <a:r>
              <a:rPr lang="en-US" sz="1400" dirty="0">
                <a:latin typeface="+mj-lt"/>
              </a:rPr>
              <a:t> cases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600" dirty="0">
                <a:latin typeface="+mj-lt"/>
              </a:rPr>
              <a:t>Year 2018 – 52 weeks: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MENINGITIS TUBERCULOSA (COD 530): 448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EXTRA PULMONAR (COD 810): 2058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PULMONAR (COD 820): 11940</a:t>
            </a:r>
            <a:r>
              <a:rPr lang="en-US" sz="1400" b="1" dirty="0"/>
              <a:t> </a:t>
            </a:r>
            <a:r>
              <a:rPr lang="en-US" sz="1400" b="1" dirty="0">
                <a:latin typeface="+mj-lt"/>
              </a:rPr>
              <a:t>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FÁRMACORRESISTENTE (COD 825): 381</a:t>
            </a:r>
            <a:r>
              <a:rPr lang="en-US" sz="1400" b="1" dirty="0"/>
              <a:t> </a:t>
            </a:r>
            <a:r>
              <a:rPr lang="en-US" sz="1400" b="1" dirty="0">
                <a:latin typeface="+mj-lt"/>
              </a:rPr>
              <a:t>cases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TOTAL: </a:t>
            </a:r>
            <a:r>
              <a:rPr lang="en-US" sz="1400" b="1" dirty="0">
                <a:latin typeface="+mj-lt"/>
              </a:rPr>
              <a:t>14379</a:t>
            </a:r>
            <a:r>
              <a:rPr lang="en-US" sz="1400" dirty="0">
                <a:latin typeface="+mj-lt"/>
              </a:rPr>
              <a:t> cases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600" dirty="0">
                <a:latin typeface="+mj-lt"/>
              </a:rPr>
              <a:t>Year 2017 – 52 weeks: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MENINGITIS TUBERCULOSA (COD 530): 449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EXTRA PULMONAR (COD 810): 1975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PULMONAR (COD 820): 12056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FÁRMACORRESISTENTE (COD 825): 420 cases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TOTAL: </a:t>
            </a:r>
            <a:r>
              <a:rPr lang="en-US" sz="1400" b="1" dirty="0">
                <a:latin typeface="+mj-lt"/>
              </a:rPr>
              <a:t>14451</a:t>
            </a:r>
            <a:r>
              <a:rPr lang="en-US" sz="1400" dirty="0">
                <a:latin typeface="+mj-lt"/>
              </a:rPr>
              <a:t> cases</a:t>
            </a:r>
          </a:p>
        </p:txBody>
      </p:sp>
    </p:spTree>
    <p:extLst>
      <p:ext uri="{BB962C8B-B14F-4D97-AF65-F5344CB8AC3E}">
        <p14:creationId xmlns:p14="http://schemas.microsoft.com/office/powerpoint/2010/main" val="286860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9EE45-66C9-401F-BE29-B32F3BCC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5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FF8AF2-149A-46C5-8C41-7F3B8922D392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5CC867-E558-4F9F-AF28-45EC6DF80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8" y="4233216"/>
            <a:ext cx="5298116" cy="2210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F7853C-3630-4C86-8F39-37FD00E7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064" y="994608"/>
            <a:ext cx="6712140" cy="30792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0A8B31-5865-4326-9C32-D23C16D98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98382"/>
            <a:ext cx="5097058" cy="23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8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C4ABB-0544-46EA-8818-FF60FE90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6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77C1E2-4898-4BBC-A886-F8609611C784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46774-1A43-4348-B484-E1F3D7753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04" y="1799372"/>
            <a:ext cx="9429750" cy="41243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F9EBD3-1BAD-4AE8-B4BE-55E4079549AA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Linear Regression: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C47CFF-EADC-4969-85B5-928DBAB0B31B}"/>
              </a:ext>
            </a:extLst>
          </p:cNvPr>
          <p:cNvSpPr/>
          <p:nvPr/>
        </p:nvSpPr>
        <p:spPr>
          <a:xfrm>
            <a:off x="9982200" y="2044005"/>
            <a:ext cx="1600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Result</a:t>
            </a:r>
          </a:p>
          <a:p>
            <a:pPr algn="r"/>
            <a:r>
              <a:rPr lang="en-US" sz="1600" dirty="0">
                <a:latin typeface="+mj-lt"/>
              </a:rPr>
              <a:t>RMSE: 93.935</a:t>
            </a:r>
          </a:p>
          <a:p>
            <a:pPr algn="r"/>
            <a:r>
              <a:rPr lang="en-US" sz="1600" dirty="0">
                <a:latin typeface="+mj-lt"/>
              </a:rPr>
              <a:t>MAPE: 6.727 %</a:t>
            </a:r>
          </a:p>
          <a:p>
            <a:pPr algn="r"/>
            <a:r>
              <a:rPr lang="en-US" sz="1600" dirty="0">
                <a:latin typeface="+mj-lt"/>
              </a:rPr>
              <a:t>AIC: 400.663</a:t>
            </a:r>
          </a:p>
          <a:p>
            <a:pPr algn="r"/>
            <a:r>
              <a:rPr lang="en-US" sz="1600" dirty="0">
                <a:latin typeface="+mj-lt"/>
              </a:rPr>
              <a:t>BIC: 409.469</a:t>
            </a:r>
          </a:p>
        </p:txBody>
      </p:sp>
    </p:spTree>
    <p:extLst>
      <p:ext uri="{BB962C8B-B14F-4D97-AF65-F5344CB8AC3E}">
        <p14:creationId xmlns:p14="http://schemas.microsoft.com/office/powerpoint/2010/main" val="92018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7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A8F5E3-82B7-4385-BDEC-7BCBEC95FAC5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SARIMA: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817E36-C764-4115-B4F7-C3EC2B3E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04" y="1860338"/>
            <a:ext cx="9372600" cy="36766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7AAC46-F9A6-4BBC-8F8D-55473D2F82AF}"/>
              </a:ext>
            </a:extLst>
          </p:cNvPr>
          <p:cNvSpPr/>
          <p:nvPr/>
        </p:nvSpPr>
        <p:spPr>
          <a:xfrm>
            <a:off x="9910354" y="2044005"/>
            <a:ext cx="16720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Result</a:t>
            </a:r>
          </a:p>
          <a:p>
            <a:pPr algn="r"/>
            <a:r>
              <a:rPr lang="en-US" sz="1600" dirty="0">
                <a:latin typeface="+mj-lt"/>
              </a:rPr>
              <a:t>RMSE: 83.060</a:t>
            </a:r>
          </a:p>
          <a:p>
            <a:pPr algn="r"/>
            <a:r>
              <a:rPr lang="en-US" sz="1600" dirty="0">
                <a:latin typeface="+mj-lt"/>
              </a:rPr>
              <a:t>MAPE: 5.836 %</a:t>
            </a:r>
          </a:p>
          <a:p>
            <a:pPr algn="r"/>
            <a:r>
              <a:rPr lang="en-US" sz="1600" dirty="0">
                <a:latin typeface="+mj-lt"/>
              </a:rPr>
              <a:t>AIC: 250.087</a:t>
            </a:r>
          </a:p>
          <a:p>
            <a:pPr algn="r"/>
            <a:r>
              <a:rPr lang="en-US" sz="1600" dirty="0">
                <a:latin typeface="+mj-lt"/>
              </a:rPr>
              <a:t>BIC: 253.360</a:t>
            </a:r>
          </a:p>
          <a:p>
            <a:pPr algn="r"/>
            <a:r>
              <a:rPr lang="en-US" sz="1600" dirty="0">
                <a:latin typeface="+mj-lt"/>
              </a:rPr>
              <a:t>Elapsed Time: 4m</a:t>
            </a:r>
          </a:p>
        </p:txBody>
      </p:sp>
    </p:spTree>
    <p:extLst>
      <p:ext uri="{BB962C8B-B14F-4D97-AF65-F5344CB8AC3E}">
        <p14:creationId xmlns:p14="http://schemas.microsoft.com/office/powerpoint/2010/main" val="907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8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A8F5E3-82B7-4385-BDEC-7BCBEC95FAC5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Holt-Winters: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1E566-E3B6-4949-9583-9E4407AE6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82" y="1854733"/>
            <a:ext cx="9439275" cy="3762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2E7A56-1634-4077-9E38-CB7E6ABC636A}"/>
              </a:ext>
            </a:extLst>
          </p:cNvPr>
          <p:cNvSpPr/>
          <p:nvPr/>
        </p:nvSpPr>
        <p:spPr>
          <a:xfrm>
            <a:off x="9910354" y="2044005"/>
            <a:ext cx="16720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Result</a:t>
            </a:r>
          </a:p>
          <a:p>
            <a:pPr algn="r"/>
            <a:r>
              <a:rPr lang="en-US" sz="1600" dirty="0">
                <a:latin typeface="+mj-lt"/>
              </a:rPr>
              <a:t>RMSE: 80.739</a:t>
            </a:r>
          </a:p>
          <a:p>
            <a:pPr algn="r"/>
            <a:r>
              <a:rPr lang="en-US" sz="1600" dirty="0">
                <a:latin typeface="+mj-lt"/>
              </a:rPr>
              <a:t>MAPE: 5.937 %</a:t>
            </a:r>
          </a:p>
          <a:p>
            <a:pPr algn="r"/>
            <a:r>
              <a:rPr lang="en-US" sz="1600" dirty="0">
                <a:latin typeface="+mj-lt"/>
              </a:rPr>
              <a:t>AIC: 338.847</a:t>
            </a:r>
          </a:p>
          <a:p>
            <a:pPr algn="r"/>
            <a:r>
              <a:rPr lang="en-US" sz="1600" dirty="0">
                <a:latin typeface="+mj-lt"/>
              </a:rPr>
              <a:t>BIC: 367.558</a:t>
            </a:r>
          </a:p>
          <a:p>
            <a:pPr algn="r"/>
            <a:r>
              <a:rPr lang="en-US" sz="1600" dirty="0">
                <a:latin typeface="+mj-lt"/>
              </a:rPr>
              <a:t>Elapsed Time: 5m</a:t>
            </a:r>
          </a:p>
        </p:txBody>
      </p:sp>
    </p:spTree>
    <p:extLst>
      <p:ext uri="{BB962C8B-B14F-4D97-AF65-F5344CB8AC3E}">
        <p14:creationId xmlns:p14="http://schemas.microsoft.com/office/powerpoint/2010/main" val="104426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79F08-8BDE-40DF-87A2-6A1D777C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9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4A1551-D792-4B19-9E99-7EFEDCFB4BB8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416540-1C0C-4092-8929-5D24A1B34801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Compare Models: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2B920-3FC8-4157-9F86-2A3E63D9D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20"/>
          <a:stretch/>
        </p:blipFill>
        <p:spPr>
          <a:xfrm>
            <a:off x="2930569" y="1055910"/>
            <a:ext cx="6296025" cy="549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8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654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Predictive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Analysis</dc:title>
  <dc:creator>Andres Segura</dc:creator>
  <cp:lastModifiedBy>Andres Segura</cp:lastModifiedBy>
  <cp:revision>274</cp:revision>
  <dcterms:created xsi:type="dcterms:W3CDTF">2020-07-01T16:07:14Z</dcterms:created>
  <dcterms:modified xsi:type="dcterms:W3CDTF">2020-08-19T19:21:21Z</dcterms:modified>
</cp:coreProperties>
</file>