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 userDrawn="1">
          <p15:clr>
            <a:srgbClr val="A4A3A4"/>
          </p15:clr>
        </p15:guide>
        <p15:guide id="2" pos="96" userDrawn="1">
          <p15:clr>
            <a:srgbClr val="A4A3A4"/>
          </p15:clr>
        </p15:guide>
        <p15:guide id="3" orient="horz" pos="2112" userDrawn="1">
          <p15:clr>
            <a:srgbClr val="A4A3A4"/>
          </p15:clr>
        </p15:guide>
        <p15:guide id="4" pos="7584" userDrawn="1">
          <p15:clr>
            <a:srgbClr val="A4A3A4"/>
          </p15:clr>
        </p15:guide>
        <p15:guide id="5" pos="5640" userDrawn="1">
          <p15:clr>
            <a:srgbClr val="A4A3A4"/>
          </p15:clr>
        </p15:guide>
        <p15:guide id="6" pos="5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18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828" y="108"/>
      </p:cViewPr>
      <p:guideLst>
        <p:guide orient="horz" pos="720"/>
        <p:guide pos="96"/>
        <p:guide orient="horz" pos="2112"/>
        <p:guide pos="7584"/>
        <p:guide pos="5640"/>
        <p:guide pos="5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4B7D8-95A2-46AE-8D9E-7067CF1FF132}" type="datetimeFigureOut">
              <a:rPr lang="es-419" smtClean="0"/>
              <a:t>3/7/2020</a:t>
            </a:fld>
            <a:endParaRPr lang="es-419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CC12-A4D8-4F5C-AF78-ABF59EAC2AF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0053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B98B7-242D-44F0-AEC2-A5966AF33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26F04-4B94-4D20-8FBC-63EE4DB58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025ED-5481-4FB5-B45C-44173F350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54B3-D582-45AF-9271-18D314FD4028}" type="datetime1">
              <a:rPr lang="es-419" smtClean="0"/>
              <a:t>3/7/2020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D4CF9-7242-4725-9E8B-6D86D482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51510-A286-487D-98D1-630915042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44172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06C37-7D9D-49FE-854D-11F17C6F6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A7C365-9882-4E71-8606-28B173FE6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DDAEB-376C-4BD9-91D3-68F0419A7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CD15F-16F2-460C-B76A-BD0A436F2E24}" type="datetime1">
              <a:rPr lang="es-419" smtClean="0"/>
              <a:t>3/7/2020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38320-7BB6-47BE-9AA7-89291AF8E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E3947-CBA3-4CF6-B699-9234A07F9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4447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EDA90-BD92-4825-A0F2-6975835F5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E10486-651E-4FA7-8EA1-B0AF07CF7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BF940-E2FB-4CAA-BF00-75FF6191F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8AB7-B76B-4425-B99E-ED98EA24FE1E}" type="datetime1">
              <a:rPr lang="es-419" smtClean="0"/>
              <a:t>3/7/2020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E9D49-ECCB-42BA-9678-28099A750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C1A04-E365-4BA5-AFBF-F35120949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84000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A7921-AD44-4AB0-9644-105802A33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A69C3-5490-4E64-AD94-D96AFC8A3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4BF2C-7CC8-4E02-A098-5241B8080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C4D6-F424-424E-A78C-810FDC0C3383}" type="datetime1">
              <a:rPr lang="es-419" smtClean="0"/>
              <a:t>3/7/2020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373B4-6E4E-4D56-BA38-BC1487FEB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CC6AC-BE62-4B87-BF08-A5E720FAF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3699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47E15-0CFC-40CD-817F-0D8964F9C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65A9-FA22-4E43-93C1-A77F970D9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8362E-4DCB-4E10-A10E-737EFBEB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B724-C366-4472-B71D-D4F5FFE512F6}" type="datetime1">
              <a:rPr lang="es-419" smtClean="0"/>
              <a:t>3/7/2020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53FB2-694C-4A6F-AC81-10CACF9E1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F110C-B599-4030-8199-54F7C8423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3612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51D1-8427-45D8-9756-45E0E1A91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384AF-2D7C-4958-A8C9-D49AFF674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44D15-22FF-49C9-9858-85E063B1C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EC45C-4CAD-4A54-AF27-7F76E7205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683F-BB6E-4594-9DEF-695F0C6FFE84}" type="datetime1">
              <a:rPr lang="es-419" smtClean="0"/>
              <a:t>3/7/2020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AD2C0-BBBC-4F1A-9A65-1889B5898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F183C-F6E3-4C15-B271-9761F605C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53426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5041-F2E6-4A84-9575-98FD67D9C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B5567-1EE6-4272-BE97-6AA39BF5D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FB247-5E48-4E13-95ED-9DF1EB08F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AC8917-5CBA-4597-81CD-6E611B93EC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5064FC-8B58-455F-90DF-9583822CC2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5C4A5A-8656-4CD3-BB72-866441E66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6DF9-6E88-42D2-BABD-88A343255BCE}" type="datetime1">
              <a:rPr lang="es-419" smtClean="0"/>
              <a:t>3/7/2020</a:t>
            </a:fld>
            <a:endParaRPr lang="es-419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B3A388-4B50-4D1A-8033-DF5164F09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8997AE-EEC5-4D5A-9090-5B8769EBE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4267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34045-DF36-4424-B042-CF9A45C95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C3B7CC-C4E9-4C3E-84F3-EEAC538A6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3AF4-B397-4DB0-BF77-2E367A534CB1}" type="datetime1">
              <a:rPr lang="es-419" smtClean="0"/>
              <a:t>3/7/2020</a:t>
            </a:fld>
            <a:endParaRPr lang="es-419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00D174-3825-41A9-BDA3-43FA65854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0BFEA-E78E-42BE-89E7-08B36EA74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4902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4D99C3-B538-47DC-97B4-CB448E3B5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C6A9C-082D-448B-A433-2A66C29DC614}" type="datetime1">
              <a:rPr lang="es-419" smtClean="0"/>
              <a:t>3/7/2020</a:t>
            </a:fld>
            <a:endParaRPr lang="es-419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070C7-73F7-476F-8125-3F9CADFF8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CF610-67A1-4813-ABA8-F2C98A194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7269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504F-C44F-435C-A83C-05816E6A8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F0702-1EA7-4B04-B022-F6D2F8A39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113F7-C096-4AE9-A64F-82E3BE844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EB46B-6E84-4C28-9E75-FF4FC1C49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3D2BD-D220-45B5-89F4-CBEBB4203584}" type="datetime1">
              <a:rPr lang="es-419" smtClean="0"/>
              <a:t>3/7/2020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9F6F9-9EA4-4266-8376-286BD3E1B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C3CB9-28BA-44EC-B998-E72B67E21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4171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C4A7F-DE67-46F2-93C3-87969C30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C6B1FB-185F-4DFE-ACCB-C71216ED7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3BE96-89BA-44AB-B28D-DE4F6DEFD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AF6A4-3A8A-4A41-A67E-C0D01EEAA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D3059-B51E-4C7C-AF89-C111BEC3D5F5}" type="datetime1">
              <a:rPr lang="es-419" smtClean="0"/>
              <a:t>3/7/2020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AEF2D-F2B5-4377-8087-632A4A08E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459F3-3B46-45E8-BBC1-7029520D0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10251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89648B-76A5-4A58-A642-F60C4FCAD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62959-A292-48B2-9001-C6E1B7BD7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17ECF-5FF5-4D37-B129-349E660234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36311-F99D-4B61-B16A-2D675C5231C4}" type="datetime1">
              <a:rPr lang="es-419" smtClean="0"/>
              <a:t>3/7/2020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DA0EA-2A3E-423F-8F78-D648487080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0A8B3-9F87-497D-8761-D49C31247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FB1E6-32D0-41B7-AD06-147A9FEF406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5834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1678A-9349-44FD-9F33-666B2F717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30437"/>
          </a:xfrm>
        </p:spPr>
        <p:txBody>
          <a:bodyPr>
            <a:normAutofit/>
          </a:bodyPr>
          <a:lstStyle/>
          <a:p>
            <a:r>
              <a:rPr lang="en-US" sz="7000" dirty="0"/>
              <a:t>Time Series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BD8F5E-60D3-492B-B825-ABBC4681AA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Maternal Mortality Indicator</a:t>
            </a:r>
          </a:p>
          <a:p>
            <a:r>
              <a:rPr lang="en-US" dirty="0"/>
              <a:t>In Colombia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3C679E-90E5-4E1A-9850-DB4B531AAB61}"/>
              </a:ext>
            </a:extLst>
          </p:cNvPr>
          <p:cNvSpPr txBox="1"/>
          <p:nvPr/>
        </p:nvSpPr>
        <p:spPr>
          <a:xfrm>
            <a:off x="8186059" y="6217920"/>
            <a:ext cx="385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By Andrés Segura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C6A1AC-1A66-45F7-9CC6-22975ED2E3BE}"/>
              </a:ext>
            </a:extLst>
          </p:cNvPr>
          <p:cNvSpPr txBox="1"/>
          <p:nvPr/>
        </p:nvSpPr>
        <p:spPr>
          <a:xfrm>
            <a:off x="152400" y="6217920"/>
            <a:ext cx="385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on July </a:t>
            </a:r>
            <a:r>
              <a:rPr lang="es-419" dirty="0"/>
              <a:t>3</a:t>
            </a:r>
            <a:r>
              <a:rPr lang="en-US" dirty="0"/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2812362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61096-BD68-44C2-B2A8-0CA34CF69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0"/>
            <a:ext cx="11887200" cy="904876"/>
          </a:xfrm>
        </p:spPr>
        <p:txBody>
          <a:bodyPr>
            <a:normAutofit/>
          </a:bodyPr>
          <a:lstStyle/>
          <a:p>
            <a:r>
              <a:rPr lang="en-US" sz="4000" dirty="0"/>
              <a:t>Box-Jenkins Analysis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680DBC-30A3-485F-B937-48614D253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718" y="1162481"/>
            <a:ext cx="11145882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latin typeface="+mj-lt"/>
              </a:rPr>
              <a:t>4. Create Final Model</a:t>
            </a:r>
            <a:endParaRPr lang="en-US" altLang="en-US" sz="2000" b="1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FE263B-245E-47C0-922B-18A0DC0C9F46}"/>
              </a:ext>
            </a:extLst>
          </p:cNvPr>
          <p:cNvSpPr txBox="1"/>
          <p:nvPr/>
        </p:nvSpPr>
        <p:spPr>
          <a:xfrm>
            <a:off x="8953500" y="1986229"/>
            <a:ext cx="20639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RMSE: 1.567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MAPE: 24.816 %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AIC: 253.837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BIC: 261.938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Elapsed Time: 90m</a:t>
            </a:r>
            <a:endParaRPr lang="es-419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77755F-A4DC-4DF1-82CD-8CBE30A31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1576550"/>
            <a:ext cx="7513636" cy="32277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2BF4A7-75C2-4F4B-AA99-16C7A2F67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100" y="4910584"/>
            <a:ext cx="5624859" cy="1855976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333BF2-534E-49EE-9368-44BB8234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10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9227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61096-BD68-44C2-B2A8-0CA34CF69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0"/>
            <a:ext cx="11887200" cy="904876"/>
          </a:xfrm>
        </p:spPr>
        <p:txBody>
          <a:bodyPr>
            <a:normAutofit/>
          </a:bodyPr>
          <a:lstStyle/>
          <a:p>
            <a:r>
              <a:rPr lang="en-US" sz="4000" dirty="0"/>
              <a:t>Holt-Winters Analysis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680DBC-30A3-485F-B937-48614D253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718" y="1159504"/>
            <a:ext cx="11145882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latin typeface="+mj-lt"/>
              </a:rPr>
              <a:t>1. Select best parameters for Holt-Winters model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b="1" dirty="0">
              <a:latin typeface="+mj-l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+mj-lt"/>
              </a:rPr>
              <a:t>2. Create Holt-Winters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368433-E10B-45B6-AD5B-3DE009743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963" y="2337462"/>
            <a:ext cx="5151392" cy="441203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12313-51F0-405A-8CF6-AFBF5322E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11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67170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9680DBC-30A3-485F-B937-48614D253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718" y="1162481"/>
            <a:ext cx="11145882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latin typeface="+mj-lt"/>
              </a:rPr>
              <a:t>3. Create Final Model</a:t>
            </a:r>
            <a:endParaRPr lang="en-US" altLang="en-US" sz="2000" b="1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FE263B-245E-47C0-922B-18A0DC0C9F46}"/>
              </a:ext>
            </a:extLst>
          </p:cNvPr>
          <p:cNvSpPr txBox="1"/>
          <p:nvPr/>
        </p:nvSpPr>
        <p:spPr>
          <a:xfrm>
            <a:off x="8953500" y="1986229"/>
            <a:ext cx="20639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RMSE: 2.045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MAPE: 36.504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AIC: 251.269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BIC: 297.483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Elapsed Time: 15m</a:t>
            </a:r>
            <a:endParaRPr lang="es-419" sz="1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E331224-F0ED-4F67-B82D-5AA7733B4D57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Holt-Winters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559230-8E16-4830-A47A-63F74AF6A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18" y="1531218"/>
            <a:ext cx="7518762" cy="32245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298CEE-4B0C-4BD0-9219-DB2591DE5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790" y="4816687"/>
            <a:ext cx="6247176" cy="1899394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6618B55-F863-4160-BCFF-1F956D5E6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12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2240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D701E09-05D2-4A46-9553-BB8965B8DE29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Compare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296842-BB51-4A93-A455-4C98EAEA3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218" y="1143000"/>
            <a:ext cx="5662068" cy="521482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2E1BC-2591-4D28-B971-3F24CB269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13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04846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BEF89-DC54-4FA3-A109-90141F951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14</a:t>
            </a:fld>
            <a:endParaRPr lang="es-419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0FA97B3-D9EC-4343-AA13-94CBB3F3DA1A}"/>
              </a:ext>
            </a:extLst>
          </p:cNvPr>
          <p:cNvSpPr txBox="1">
            <a:spLocks/>
          </p:cNvSpPr>
          <p:nvPr/>
        </p:nvSpPr>
        <p:spPr>
          <a:xfrm>
            <a:off x="152400" y="2862262"/>
            <a:ext cx="11887200" cy="981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/>
              <a:t>Let’s go to </a:t>
            </a:r>
            <a:r>
              <a:rPr lang="en-US" sz="3000" dirty="0" err="1"/>
              <a:t>Jupyter</a:t>
            </a:r>
            <a:r>
              <a:rPr lang="en-US" sz="3000" dirty="0"/>
              <a:t> Notebook…</a:t>
            </a:r>
          </a:p>
        </p:txBody>
      </p:sp>
    </p:spTree>
    <p:extLst>
      <p:ext uri="{BB962C8B-B14F-4D97-AF65-F5344CB8AC3E}">
        <p14:creationId xmlns:p14="http://schemas.microsoft.com/office/powerpoint/2010/main" val="23118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AE4CDD-D79C-44A3-8CD3-F6F205574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86" y="1490322"/>
            <a:ext cx="8801100" cy="400693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2EA4689-37A0-4DDE-AC08-B64300F9A65B}"/>
              </a:ext>
            </a:extLst>
          </p:cNvPr>
          <p:cNvSpPr txBox="1">
            <a:spLocks/>
          </p:cNvSpPr>
          <p:nvPr/>
        </p:nvSpPr>
        <p:spPr>
          <a:xfrm>
            <a:off x="152400" y="0"/>
            <a:ext cx="11887200" cy="90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419" sz="4000" dirty="0"/>
              <a:t>MM Colombia 2018-2020</a:t>
            </a:r>
            <a:endParaRPr lang="en-US" sz="4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C725E8-6C77-4AC4-BC6C-058B68946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9292" y="1813696"/>
            <a:ext cx="2830308" cy="305181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94E77DA-EB10-49FB-99D9-BAD5AC364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2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60251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61096-BD68-44C2-B2A8-0CA34CF69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0"/>
            <a:ext cx="11887200" cy="904876"/>
          </a:xfrm>
        </p:spPr>
        <p:txBody>
          <a:bodyPr>
            <a:normAutofit/>
          </a:bodyPr>
          <a:lstStyle/>
          <a:p>
            <a:r>
              <a:rPr lang="en-US" sz="4000" dirty="0"/>
              <a:t>Visual Analytics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7317F6-0757-4946-BD83-2A9AF2FC0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43000"/>
            <a:ext cx="5856579" cy="24260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4DEE91-A54E-47C3-8523-FD1D61DF6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874" y="1226139"/>
            <a:ext cx="1866900" cy="904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7F1C08-F945-4FFE-9A7B-5F1EA8F74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7668" y="1226139"/>
            <a:ext cx="1905000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321F72-8261-4D2C-8414-469EB5D121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3563" y="1226139"/>
            <a:ext cx="1905000" cy="952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E59C94-E5F7-4E11-A433-A4151525D0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3711" y="3659192"/>
            <a:ext cx="7173957" cy="31988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A016F5-1B0B-4993-98D5-76C920F2DA19}"/>
              </a:ext>
            </a:extLst>
          </p:cNvPr>
          <p:cNvSpPr txBox="1"/>
          <p:nvPr/>
        </p:nvSpPr>
        <p:spPr>
          <a:xfrm>
            <a:off x="8412480" y="4493088"/>
            <a:ext cx="36271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dataset contains an obvious trend but no obvious seasonal component.</a:t>
            </a:r>
          </a:p>
          <a:p>
            <a:endParaRPr lang="es-419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4923A20-9A64-4A92-8AAE-D7D3F2488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3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18790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61096-BD68-44C2-B2A8-0CA34CF69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0"/>
            <a:ext cx="11887200" cy="904876"/>
          </a:xfrm>
        </p:spPr>
        <p:txBody>
          <a:bodyPr>
            <a:normAutofit/>
          </a:bodyPr>
          <a:lstStyle/>
          <a:p>
            <a:r>
              <a:rPr lang="en-US" sz="4000" dirty="0"/>
              <a:t>Base Line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A016F5-1B0B-4993-98D5-76C920F2DA19}"/>
              </a:ext>
            </a:extLst>
          </p:cNvPr>
          <p:cNvSpPr txBox="1"/>
          <p:nvPr/>
        </p:nvSpPr>
        <p:spPr>
          <a:xfrm>
            <a:off x="9675223" y="2206975"/>
            <a:ext cx="20639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RMSE: 2.736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MAPE: 37.311 %</a:t>
            </a:r>
          </a:p>
          <a:p>
            <a:endParaRPr lang="es-419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30D9CD-79E2-4F3D-BE94-F196F6E76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8" y="1688294"/>
            <a:ext cx="8801099" cy="3861526"/>
          </a:xfrm>
          <a:prstGeom prst="rect">
            <a:avLst/>
          </a:prstGeom>
        </p:spPr>
      </p:pic>
      <p:sp>
        <p:nvSpPr>
          <p:cNvPr id="15" name="Rectangle 4">
            <a:extLst>
              <a:ext uri="{FF2B5EF4-FFF2-40B4-BE49-F238E27FC236}">
                <a16:creationId xmlns:a16="http://schemas.microsoft.com/office/drawing/2014/main" id="{2AF7F443-6AAA-41F0-A0B1-2E7BC47AF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719" y="5786620"/>
            <a:ext cx="11145882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Correlation: 0.6306544041996635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Coefficient of determination: 0.3977249775364325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Intercept: 8.313219953787808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Coefficients: [ 3.32387373e-01, -1.21629143e-02, 1.26457372e-04, -4.08357994e-07]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680DBC-30A3-485F-B937-48614D253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718" y="1161113"/>
            <a:ext cx="11145882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latin typeface="+mj-lt"/>
              </a:rPr>
              <a:t>Polynomial Regression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115E0DB-C83A-423D-B10E-A667C416E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4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03188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61096-BD68-44C2-B2A8-0CA34CF69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0"/>
            <a:ext cx="11887200" cy="904876"/>
          </a:xfrm>
        </p:spPr>
        <p:txBody>
          <a:bodyPr>
            <a:normAutofit/>
          </a:bodyPr>
          <a:lstStyle/>
          <a:p>
            <a:r>
              <a:rPr lang="en-US" sz="4000" dirty="0"/>
              <a:t>Time Series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4">
                <a:extLst>
                  <a:ext uri="{FF2B5EF4-FFF2-40B4-BE49-F238E27FC236}">
                    <a16:creationId xmlns:a16="http://schemas.microsoft.com/office/drawing/2014/main" id="{2AF7F443-6AAA-41F0-A0B1-2E7BC47AFD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5405" y="1161307"/>
                <a:ext cx="11145882" cy="489364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latin typeface="+mj-lt"/>
                  </a:rPr>
                  <a:t>Statistical Tests for Stationarity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 dirty="0">
                    <a:solidFill>
                      <a:srgbClr val="000000"/>
                    </a:solidFill>
                  </a:rPr>
                  <a:t>Augmented </a:t>
                </a:r>
                <a:r>
                  <a:rPr lang="en-US" altLang="en-US" sz="1600" b="1" dirty="0">
                    <a:solidFill>
                      <a:srgbClr val="000000"/>
                    </a:solidFill>
                  </a:rPr>
                  <a:t>Dickey-Fuller</a:t>
                </a:r>
                <a:r>
                  <a:rPr lang="en-US" altLang="en-US" sz="1600" dirty="0">
                    <a:solidFill>
                      <a:srgbClr val="000000"/>
                    </a:solidFill>
                  </a:rPr>
                  <a:t> unit root test:</a:t>
                </a:r>
              </a:p>
              <a:p>
                <a:pPr marL="171450" lvl="0" indent="-17145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sz="1600" dirty="0">
                    <a:solidFill>
                      <a:srgbClr val="000000"/>
                    </a:solidFill>
                  </a:rPr>
                  <a:t>Tests for trend non-stationarity.</a:t>
                </a:r>
              </a:p>
              <a:p>
                <a:pPr marL="171450" lvl="0" indent="-17145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sz="1600" dirty="0">
                    <a:solidFill>
                      <a:srgbClr val="000000"/>
                    </a:solidFill>
                  </a:rPr>
                  <a:t>Null hypothesis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1600" dirty="0">
                    <a:solidFill>
                      <a:srgbClr val="000000"/>
                    </a:solidFill>
                  </a:rPr>
                  <a:t>) is time series is non-stationary</a:t>
                </a: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</a:rPr>
                  <a:t>Original Series</a:t>
                </a:r>
              </a:p>
              <a:p>
                <a:pPr marL="285750" lvl="0" indent="-28575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sz="1600" dirty="0"/>
                  <a:t>ADF Statistic: -1.275119492537344</a:t>
                </a:r>
              </a:p>
              <a:p>
                <a:pPr marL="285750" lvl="0" indent="-28575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sz="1600" dirty="0"/>
                  <a:t>p-value: 0.640476927939235</a:t>
                </a: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 dirty="0"/>
                  <a:t>1</a:t>
                </a:r>
                <a:r>
                  <a:rPr lang="en-US" altLang="en-US" sz="1600" baseline="30000" dirty="0"/>
                  <a:t>st</a:t>
                </a:r>
                <a:r>
                  <a:rPr lang="en-US" altLang="en-US" sz="1600" dirty="0"/>
                  <a:t> Order Differencing</a:t>
                </a:r>
                <a:endPara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285750" lvl="0" indent="-28575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sz="1600" dirty="0"/>
                  <a:t>ADF Statistic: -8.513408510644137</a:t>
                </a:r>
              </a:p>
              <a:p>
                <a:pPr marL="285750" lvl="0" indent="-28575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sz="1600" dirty="0"/>
                  <a:t>p-value: 1.1511157661567087e-13</a:t>
                </a: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000" b="1" dirty="0">
                    <a:latin typeface="+mj-lt"/>
                  </a:rPr>
                  <a:t>Result</a:t>
                </a:r>
              </a:p>
              <a:p>
                <a:pPr marL="285750" lvl="0" indent="-28575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sz="1600" dirty="0"/>
                  <a:t>Based on ADF test statistic and p-value the time series is non-stationary. We fail to reject the null hypothesis.</a:t>
                </a:r>
              </a:p>
              <a:p>
                <a:pPr marL="285750" lvl="0" indent="-28575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sz="1600" dirty="0"/>
                  <a:t>However, the first difference in the time series itself is stationary.</a:t>
                </a:r>
              </a:p>
              <a:p>
                <a:pPr marL="285750" indent="-28575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sz="1600" dirty="0"/>
                  <a:t>We can use a  d</a:t>
                </a:r>
                <a:r>
                  <a:rPr lang="en-US" sz="1600" i="1" dirty="0"/>
                  <a:t>=1</a:t>
                </a:r>
                <a:endParaRPr lang="es-419" sz="1600" i="1" dirty="0"/>
              </a:p>
            </p:txBody>
          </p:sp>
        </mc:Choice>
        <mc:Fallback xmlns="">
          <p:sp>
            <p:nvSpPr>
              <p:cNvPr id="15" name="Rectangle 4">
                <a:extLst>
                  <a:ext uri="{FF2B5EF4-FFF2-40B4-BE49-F238E27FC236}">
                    <a16:creationId xmlns:a16="http://schemas.microsoft.com/office/drawing/2014/main" id="{2AF7F443-6AAA-41F0-A0B1-2E7BC47AFD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5405" y="1161307"/>
                <a:ext cx="11145882" cy="4893647"/>
              </a:xfrm>
              <a:prstGeom prst="rect">
                <a:avLst/>
              </a:prstGeom>
              <a:blipFill>
                <a:blip r:embed="rId2"/>
                <a:stretch>
                  <a:fillRect l="-1367" t="-1247" b="-2120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5850F8-F83C-4E89-8DD4-D2C331093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5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88945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8F3E0DD-997F-4A6E-8857-919063B28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0"/>
            <a:ext cx="11887200" cy="904876"/>
          </a:xfrm>
        </p:spPr>
        <p:txBody>
          <a:bodyPr>
            <a:normAutofit/>
          </a:bodyPr>
          <a:lstStyle/>
          <a:p>
            <a:r>
              <a:rPr lang="en-US" sz="4000" dirty="0"/>
              <a:t>Time Series Analysis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1893B2-DEFA-4134-969C-CB6CC63A4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718" y="1161113"/>
            <a:ext cx="11145882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latin typeface="+mj-lt"/>
              </a:rPr>
              <a:t>Correlation and autocorrelation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2CB8E2-64F7-4FA1-A4C4-4F8A1793A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18" y="1725127"/>
            <a:ext cx="9020175" cy="46005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602632-C11F-4FC4-BB99-FEC1ECC3D598}"/>
              </a:ext>
            </a:extLst>
          </p:cNvPr>
          <p:cNvSpPr txBox="1"/>
          <p:nvPr/>
        </p:nvSpPr>
        <p:spPr>
          <a:xfrm>
            <a:off x="9975668" y="4558114"/>
            <a:ext cx="2063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can use a  </a:t>
            </a:r>
            <a:r>
              <a:rPr lang="en-US" sz="1600" i="1" dirty="0"/>
              <a:t>p=2</a:t>
            </a:r>
            <a:endParaRPr lang="es-419" sz="1600" i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82B936C-4C04-4A57-B2C4-05FC51108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6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54031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8F3E0DD-997F-4A6E-8857-919063B28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0"/>
            <a:ext cx="11887200" cy="904876"/>
          </a:xfrm>
        </p:spPr>
        <p:txBody>
          <a:bodyPr>
            <a:normAutofit/>
          </a:bodyPr>
          <a:lstStyle/>
          <a:p>
            <a:r>
              <a:rPr lang="en-US" sz="4000" dirty="0"/>
              <a:t>Time Series Analysis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1893B2-DEFA-4134-969C-CB6CC63A4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718" y="1161113"/>
            <a:ext cx="11145882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latin typeface="+mj-lt"/>
              </a:rPr>
              <a:t>Seasonal Decomposition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89A28D-4366-4353-83D4-4EB296595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1" y="2089536"/>
            <a:ext cx="5320364" cy="45115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08B574B-DB55-4B21-91BF-0725DD27A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238" y="2080827"/>
            <a:ext cx="5378523" cy="45812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EC76F2-2DA6-483B-BA5E-B9E95C7392AE}"/>
              </a:ext>
            </a:extLst>
          </p:cNvPr>
          <p:cNvSpPr txBox="1"/>
          <p:nvPr/>
        </p:nvSpPr>
        <p:spPr>
          <a:xfrm>
            <a:off x="436022" y="1791297"/>
            <a:ext cx="4259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Additive series = Level + Trend + Seasonality + Noise</a:t>
            </a:r>
            <a:endParaRPr lang="es-419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386AD5-46E7-43B9-8B94-E50FF8A2A25D}"/>
              </a:ext>
            </a:extLst>
          </p:cNvPr>
          <p:cNvSpPr txBox="1"/>
          <p:nvPr/>
        </p:nvSpPr>
        <p:spPr>
          <a:xfrm>
            <a:off x="6361178" y="1791297"/>
            <a:ext cx="4619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Multiplicative series = Level x Trend x Seasonality x Noise</a:t>
            </a:r>
            <a:endParaRPr lang="es-419" sz="140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47B4AB9-0F4B-4F20-B903-0E624D9C3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7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54547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61096-BD68-44C2-B2A8-0CA34CF69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0"/>
            <a:ext cx="11887200" cy="904876"/>
          </a:xfrm>
        </p:spPr>
        <p:txBody>
          <a:bodyPr>
            <a:normAutofit/>
          </a:bodyPr>
          <a:lstStyle/>
          <a:p>
            <a:r>
              <a:rPr lang="en-US" sz="4000" dirty="0"/>
              <a:t>Box-Jenkins Analysis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680DBC-30A3-485F-B937-48614D253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718" y="1159504"/>
            <a:ext cx="11145882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latin typeface="+mj-lt"/>
              </a:rPr>
              <a:t>1. Select best parameters for SARIMA model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b="1" dirty="0">
              <a:latin typeface="+mj-l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+mj-lt"/>
              </a:rPr>
              <a:t>2. Create SARIMA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932B1C-007E-4C68-BF43-372DF779E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" y="2684016"/>
            <a:ext cx="5467448" cy="33365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0530DB-C13E-4E13-841F-C81C5895E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937" y="1949521"/>
            <a:ext cx="5492245" cy="420744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BCF23-034B-4C78-B964-BE81FCD4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8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68798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61096-BD68-44C2-B2A8-0CA34CF69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0"/>
            <a:ext cx="11887200" cy="904876"/>
          </a:xfrm>
        </p:spPr>
        <p:txBody>
          <a:bodyPr>
            <a:normAutofit/>
          </a:bodyPr>
          <a:lstStyle/>
          <a:p>
            <a:r>
              <a:rPr lang="en-US" sz="4000" dirty="0"/>
              <a:t>Box-Jenkins Analysis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680DBC-30A3-485F-B937-48614D253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718" y="1162481"/>
            <a:ext cx="11145882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latin typeface="+mj-lt"/>
              </a:rPr>
              <a:t>3. Error Validation</a:t>
            </a:r>
            <a:endParaRPr lang="en-US" altLang="en-US" sz="2000" b="1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D28A5F-ABF4-48C7-9573-599572CA6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18" y="1571102"/>
            <a:ext cx="5829299" cy="25049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5B0216-B128-47D6-A09E-0E71D0FBE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185" y="4176906"/>
            <a:ext cx="5829299" cy="25050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97494E-DEE5-4FE1-8C07-92333BA4103E}"/>
              </a:ext>
            </a:extLst>
          </p:cNvPr>
          <p:cNvSpPr txBox="1"/>
          <p:nvPr/>
        </p:nvSpPr>
        <p:spPr>
          <a:xfrm>
            <a:off x="8961115" y="4860022"/>
            <a:ext cx="20639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RMSE: 1.567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MAPE: 24.816 %</a:t>
            </a:r>
          </a:p>
          <a:p>
            <a:endParaRPr lang="es-419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FE263B-245E-47C0-922B-18A0DC0C9F46}"/>
              </a:ext>
            </a:extLst>
          </p:cNvPr>
          <p:cNvSpPr txBox="1"/>
          <p:nvPr/>
        </p:nvSpPr>
        <p:spPr>
          <a:xfrm>
            <a:off x="7206338" y="2254195"/>
            <a:ext cx="20639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RMSE: 1.477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MAPE: 23.517 %</a:t>
            </a:r>
          </a:p>
          <a:p>
            <a:endParaRPr lang="es-419" sz="1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1868D-0F3D-4BCB-A3F1-0E98BFD7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B1E6-32D0-41B7-AD06-147A9FEF406F}" type="slidenum">
              <a:rPr lang="es-419" smtClean="0"/>
              <a:t>9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96507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322</Words>
  <Application>Microsoft Office PowerPoint</Application>
  <PresentationFormat>Widescreen</PresentationFormat>
  <Paragraphs>94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Time Series</vt:lpstr>
      <vt:lpstr>PowerPoint Presentation</vt:lpstr>
      <vt:lpstr>Visual Analytics</vt:lpstr>
      <vt:lpstr>Base Line</vt:lpstr>
      <vt:lpstr>Time Series Analysis</vt:lpstr>
      <vt:lpstr>Time Series Analysis</vt:lpstr>
      <vt:lpstr>Time Series Analysis</vt:lpstr>
      <vt:lpstr>Box-Jenkins Analysis</vt:lpstr>
      <vt:lpstr>Box-Jenkins Analysis</vt:lpstr>
      <vt:lpstr>Box-Jenkins Analysis</vt:lpstr>
      <vt:lpstr>Holt-Winters Analysis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Analysis</dc:title>
  <dc:creator>Andres Segura</dc:creator>
  <cp:lastModifiedBy>Andres Segura</cp:lastModifiedBy>
  <cp:revision>54</cp:revision>
  <dcterms:created xsi:type="dcterms:W3CDTF">2020-07-01T16:07:14Z</dcterms:created>
  <dcterms:modified xsi:type="dcterms:W3CDTF">2020-07-03T16:24:45Z</dcterms:modified>
</cp:coreProperties>
</file>