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4" r:id="rId4"/>
    <p:sldId id="270" r:id="rId5"/>
    <p:sldId id="262" r:id="rId6"/>
    <p:sldId id="265" r:id="rId7"/>
    <p:sldId id="267" r:id="rId8"/>
    <p:sldId id="268" r:id="rId9"/>
    <p:sldId id="271" r:id="rId10"/>
    <p:sldId id="272" r:id="rId11"/>
    <p:sldId id="273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96" userDrawn="1">
          <p15:clr>
            <a:srgbClr val="A4A3A4"/>
          </p15:clr>
        </p15:guide>
        <p15:guide id="3" orient="horz" pos="2112" userDrawn="1">
          <p15:clr>
            <a:srgbClr val="A4A3A4"/>
          </p15:clr>
        </p15:guide>
        <p15:guide id="4" pos="7584" userDrawn="1">
          <p15:clr>
            <a:srgbClr val="A4A3A4"/>
          </p15:clr>
        </p15:guide>
        <p15:guide id="5" pos="5640" userDrawn="1">
          <p15:clr>
            <a:srgbClr val="A4A3A4"/>
          </p15:clr>
        </p15:guide>
        <p15:guide id="6" pos="5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18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828" y="102"/>
      </p:cViewPr>
      <p:guideLst>
        <p:guide orient="horz" pos="720"/>
        <p:guide pos="96"/>
        <p:guide orient="horz" pos="2112"/>
        <p:guide pos="7584"/>
        <p:guide pos="5640"/>
        <p:guide pos="5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4B7D8-95A2-46AE-8D9E-7067CF1FF132}" type="datetimeFigureOut">
              <a:rPr lang="es-419" smtClean="0"/>
              <a:t>3/7/2020</a:t>
            </a:fld>
            <a:endParaRPr lang="es-419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CC12-A4D8-4F5C-AF78-ABF59EAC2AF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005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98B7-242D-44F0-AEC2-A5966AF33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26F04-4B94-4D20-8FBC-63EE4DB58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25ED-5481-4FB5-B45C-44173F35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CD46-E509-4A9C-8749-20496545864B}" type="datetime1">
              <a:rPr lang="es-419" smtClean="0"/>
              <a:t>3/7/2020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D4CF9-7242-4725-9E8B-6D86D482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51510-A286-487D-98D1-63091504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4417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6C37-7D9D-49FE-854D-11F17C6F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7C365-9882-4E71-8606-28B173FE6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DAEB-376C-4BD9-91D3-68F0419A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D3D2-A392-470C-8D07-E165B3B714B9}" type="datetime1">
              <a:rPr lang="es-419" smtClean="0"/>
              <a:t>3/7/2020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38320-7BB6-47BE-9AA7-89291AF8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E3947-CBA3-4CF6-B699-9234A07F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4447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EDA90-BD92-4825-A0F2-6975835F5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10486-651E-4FA7-8EA1-B0AF07CF7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BF940-E2FB-4CAA-BF00-75FF6191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1020-2940-4E48-99D9-7A9FB6169AE8}" type="datetime1">
              <a:rPr lang="es-419" smtClean="0"/>
              <a:t>3/7/2020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E9D49-ECCB-42BA-9678-28099A75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C1A04-E365-4BA5-AFBF-F3512094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8400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7921-AD44-4AB0-9644-105802A3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69C3-5490-4E64-AD94-D96AFC8A3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4BF2C-7CC8-4E02-A098-5241B808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86BA-54C4-4D4A-92E9-F2326B4CA723}" type="datetime1">
              <a:rPr lang="es-419" smtClean="0"/>
              <a:t>3/7/2020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373B4-6E4E-4D56-BA38-BC1487FE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CC6AC-BE62-4B87-BF08-A5E720FA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3699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7E15-0CFC-40CD-817F-0D8964F9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65A9-FA22-4E43-93C1-A77F970D9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8362E-4DCB-4E10-A10E-737EFBEB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9169-D5D4-4C7F-A282-27C9D1D573E4}" type="datetime1">
              <a:rPr lang="es-419" smtClean="0"/>
              <a:t>3/7/2020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53FB2-694C-4A6F-AC81-10CACF9E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F110C-B599-4030-8199-54F7C842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3612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51D1-8427-45D8-9756-45E0E1A9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384AF-2D7C-4958-A8C9-D49AFF674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44D15-22FF-49C9-9858-85E063B1C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EC45C-4CAD-4A54-AF27-7F76E720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F1C2-91D8-4BE9-9B51-97E2BAA4885C}" type="datetime1">
              <a:rPr lang="es-419" smtClean="0"/>
              <a:t>3/7/2020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AD2C0-BBBC-4F1A-9A65-1889B589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F183C-F6E3-4C15-B271-9761F605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5342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5041-F2E6-4A84-9575-98FD67D9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B5567-1EE6-4272-BE97-6AA39BF5D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FB247-5E48-4E13-95ED-9DF1EB08F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C8917-5CBA-4597-81CD-6E611B93E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064FC-8B58-455F-90DF-9583822CC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C4A5A-8656-4CD3-BB72-866441E6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CC64-991A-4B69-8ED1-8CF4D9388DC4}" type="datetime1">
              <a:rPr lang="es-419" smtClean="0"/>
              <a:t>3/7/2020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3A388-4B50-4D1A-8033-DF5164F0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997AE-EEC5-4D5A-9090-5B8769EB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426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4045-DF36-4424-B042-CF9A45C9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3B7CC-C4E9-4C3E-84F3-EEAC538A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F1D7-2247-429C-935C-0CD8BFF3D7A1}" type="datetime1">
              <a:rPr lang="es-419" smtClean="0"/>
              <a:t>3/7/2020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0D174-3825-41A9-BDA3-43FA6585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0BFEA-E78E-42BE-89E7-08B36EA7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4902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D99C3-B538-47DC-97B4-CB448E3B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5DD6-A954-4FC0-8790-03EAA2DD04A1}" type="datetime1">
              <a:rPr lang="es-419" smtClean="0"/>
              <a:t>3/7/2020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070C7-73F7-476F-8125-3F9CADFF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CF610-67A1-4813-ABA8-F2C98A19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7269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504F-C44F-435C-A83C-05816E6A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F0702-1EA7-4B04-B022-F6D2F8A3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113F7-C096-4AE9-A64F-82E3BE844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EB46B-6E84-4C28-9E75-FF4FC1C4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5553-2FC6-49D5-B393-DFA9AFC9AF61}" type="datetime1">
              <a:rPr lang="es-419" smtClean="0"/>
              <a:t>3/7/2020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9F6F9-9EA4-4266-8376-286BD3E1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C3CB9-28BA-44EC-B998-E72B67E2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4171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4A7F-DE67-46F2-93C3-87969C30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6B1FB-185F-4DFE-ACCB-C71216ED7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3BE96-89BA-44AB-B28D-DE4F6DEFD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AF6A4-3A8A-4A41-A67E-C0D01EEA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9599-1EA0-4129-B272-5A81557995E2}" type="datetime1">
              <a:rPr lang="es-419" smtClean="0"/>
              <a:t>3/7/2020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AEF2D-F2B5-4377-8087-632A4A08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459F3-3B46-45E8-BBC1-7029520D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1025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9648B-76A5-4A58-A642-F60C4FCA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62959-A292-48B2-9001-C6E1B7BD7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17ECF-5FF5-4D37-B129-349E66023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D4592-E502-425E-9C15-0CDF1F52A245}" type="datetime1">
              <a:rPr lang="es-419" smtClean="0"/>
              <a:t>3/7/2020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DA0EA-2A3E-423F-8F78-D64848708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0A8B3-9F87-497D-8761-D49C31247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583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678A-9349-44FD-9F33-666B2F71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30437"/>
          </a:xfrm>
        </p:spPr>
        <p:txBody>
          <a:bodyPr>
            <a:normAutofit/>
          </a:bodyPr>
          <a:lstStyle/>
          <a:p>
            <a:r>
              <a:rPr lang="en-US" sz="7000" dirty="0"/>
              <a:t>Clustering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D8F5E-60D3-492B-B825-ABBC4681A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Maternal Mortality Indicator</a:t>
            </a:r>
          </a:p>
          <a:p>
            <a:r>
              <a:rPr lang="en-US" dirty="0"/>
              <a:t>In Colombia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3C679E-90E5-4E1A-9850-DB4B531AAB61}"/>
              </a:ext>
            </a:extLst>
          </p:cNvPr>
          <p:cNvSpPr txBox="1"/>
          <p:nvPr/>
        </p:nvSpPr>
        <p:spPr>
          <a:xfrm>
            <a:off x="8186059" y="6217920"/>
            <a:ext cx="38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By Andrés Segura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6A1AC-1A66-45F7-9CC6-22975ED2E3BE}"/>
              </a:ext>
            </a:extLst>
          </p:cNvPr>
          <p:cNvSpPr txBox="1"/>
          <p:nvPr/>
        </p:nvSpPr>
        <p:spPr>
          <a:xfrm>
            <a:off x="152400" y="6217920"/>
            <a:ext cx="38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on July </a:t>
            </a:r>
            <a:r>
              <a:rPr lang="es-419" dirty="0"/>
              <a:t>3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281236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EA4689-37A0-4DDE-AC08-B64300F9A65B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Data By Municipalities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94E77DA-EB10-49FB-99D9-BAD5AC36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10</a:t>
            </a:fld>
            <a:endParaRPr lang="es-419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B87989-E66F-44D7-BDF7-3FBCB8A54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18" y="1159706"/>
            <a:ext cx="1114588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latin typeface="+mj-lt"/>
              </a:rPr>
              <a:t>Aggr</a:t>
            </a:r>
            <a:r>
              <a:rPr lang="en-US" sz="2000" b="1" dirty="0">
                <a:latin typeface="+mj-lt"/>
              </a:rPr>
              <a:t>. 2018 &amp; 2019 data by weeks by municipalities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D46E04-20B6-4D07-BB45-36EC611FC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65" y="1904053"/>
            <a:ext cx="4536183" cy="4443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C67051-07AE-4683-A124-F539C868D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529" y="1634304"/>
            <a:ext cx="5228096" cy="509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65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EA4689-37A0-4DDE-AC08-B64300F9A65B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Data By Municipalities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94E77DA-EB10-49FB-99D9-BAD5AC36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11</a:t>
            </a:fld>
            <a:endParaRPr lang="es-419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B87989-E66F-44D7-BDF7-3FBCB8A54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18" y="1159706"/>
            <a:ext cx="1114588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latin typeface="+mj-lt"/>
              </a:rPr>
              <a:t>Aggr</a:t>
            </a:r>
            <a:r>
              <a:rPr lang="en-US" sz="2000" b="1" dirty="0">
                <a:latin typeface="+mj-lt"/>
              </a:rPr>
              <a:t>. 2018 &amp; 2019 data by weeks by municipalities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5405A7-BD78-4100-995B-5934E3225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5" y="1621371"/>
            <a:ext cx="5485466" cy="25603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040531-5665-417C-9D29-09111D365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442" y="1159706"/>
            <a:ext cx="5739440" cy="569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25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D07E182-4E34-4BFD-B641-F3BD2A29E8EE}"/>
              </a:ext>
            </a:extLst>
          </p:cNvPr>
          <p:cNvSpPr txBox="1">
            <a:spLocks/>
          </p:cNvSpPr>
          <p:nvPr/>
        </p:nvSpPr>
        <p:spPr>
          <a:xfrm>
            <a:off x="152400" y="2862262"/>
            <a:ext cx="11887200" cy="98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Let’s go to </a:t>
            </a:r>
            <a:r>
              <a:rPr lang="en-US" sz="3000" dirty="0" err="1"/>
              <a:t>Jupyter</a:t>
            </a:r>
            <a:r>
              <a:rPr lang="en-US" sz="3000" dirty="0"/>
              <a:t> Notebook…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BEF89-DC54-4FA3-A109-90141F95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12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11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EA4689-37A0-4DDE-AC08-B64300F9A65B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ANOVA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94E77DA-EB10-49FB-99D9-BAD5AC36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2</a:t>
            </a:fld>
            <a:endParaRPr lang="es-419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E6B77B-1C8A-483E-A02A-12676B8C7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626" y="2198717"/>
            <a:ext cx="9448800" cy="34861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C4A015-D204-4842-80ED-D9FD06835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18" y="1159706"/>
            <a:ext cx="1114588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+mj-lt"/>
              </a:rPr>
              <a:t>Split data by Regions</a:t>
            </a:r>
          </a:p>
        </p:txBody>
      </p:sp>
    </p:spTree>
    <p:extLst>
      <p:ext uri="{BB962C8B-B14F-4D97-AF65-F5344CB8AC3E}">
        <p14:creationId xmlns:p14="http://schemas.microsoft.com/office/powerpoint/2010/main" val="88357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EA4689-37A0-4DDE-AC08-B64300F9A65B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ANOVA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94E77DA-EB10-49FB-99D9-BAD5AC36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3</a:t>
            </a:fld>
            <a:endParaRPr lang="es-419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C4A015-D204-4842-80ED-D9FD06835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13" y="1155373"/>
            <a:ext cx="10803082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+mj-lt"/>
              </a:rPr>
              <a:t>Variance Test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+mj-lt"/>
              </a:rPr>
              <a:t>Result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The  𝐻0  (that the subsets have the same variance) is rejected, because the p-value is less than the alpha of 5% significance.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latin typeface="+mj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+mj-lt"/>
              </a:rPr>
              <a:t>Kruskal-Wallis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+mj-lt"/>
              </a:rPr>
              <a:t>Result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The  𝐻0  (that the subsets have the same variance) is rejected, because the p-value is less than the alpha of 5% significance.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latin typeface="+mj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+mj-lt"/>
              </a:rPr>
              <a:t>ANOVA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+mj-lt"/>
              </a:rPr>
              <a:t>Result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The  𝐻0  (that the subsets have the same variance) is rejected, because the p-value is less than the alpha of 5% significance.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latin typeface="+mj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latin typeface="+mj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+mj-lt"/>
              </a:rPr>
              <a:t>Conclusion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Based on Variance, Kruskal-Wallis and ANOVA tests, it is concluded that the datasets do not have the same variance and therefore, it is not recommended to create 1 single model to represent the 5 regions of Colombia.</a:t>
            </a:r>
          </a:p>
        </p:txBody>
      </p:sp>
    </p:spTree>
    <p:extLst>
      <p:ext uri="{BB962C8B-B14F-4D97-AF65-F5344CB8AC3E}">
        <p14:creationId xmlns:p14="http://schemas.microsoft.com/office/powerpoint/2010/main" val="59407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DE3D8-EA69-4873-8D3C-99D7EFDA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4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D0F2A6-3ED9-4A58-97E9-F89CFF227031}"/>
              </a:ext>
            </a:extLst>
          </p:cNvPr>
          <p:cNvSpPr txBox="1">
            <a:spLocks/>
          </p:cNvSpPr>
          <p:nvPr/>
        </p:nvSpPr>
        <p:spPr>
          <a:xfrm>
            <a:off x="876300" y="1654233"/>
            <a:ext cx="10477499" cy="3183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000" dirty="0"/>
              <a:t>Clustering</a:t>
            </a:r>
          </a:p>
          <a:p>
            <a:pPr algn="ctr"/>
            <a:r>
              <a:rPr lang="en-US" sz="4000" dirty="0"/>
              <a:t>K-Means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By Departments and By Municipalities</a:t>
            </a:r>
          </a:p>
        </p:txBody>
      </p:sp>
    </p:spTree>
    <p:extLst>
      <p:ext uri="{BB962C8B-B14F-4D97-AF65-F5344CB8AC3E}">
        <p14:creationId xmlns:p14="http://schemas.microsoft.com/office/powerpoint/2010/main" val="362667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EA4689-37A0-4DDE-AC08-B64300F9A65B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Data By Departments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94E77DA-EB10-49FB-99D9-BAD5AC36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5</a:t>
            </a:fld>
            <a:endParaRPr lang="es-41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1DFE9D-4C58-4CDE-8992-2989CFF58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161466"/>
            <a:ext cx="11887201" cy="1816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195FCB-568F-4757-963A-2197276CA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56" y="3360175"/>
            <a:ext cx="11896344" cy="201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0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EA4689-37A0-4DDE-AC08-B64300F9A65B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Data By Departments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94E77DA-EB10-49FB-99D9-BAD5AC36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6</a:t>
            </a:fld>
            <a:endParaRPr lang="es-419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B87989-E66F-44D7-BDF7-3FBCB8A54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18" y="1159706"/>
            <a:ext cx="1114588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latin typeface="+mj-lt"/>
              </a:rPr>
              <a:t>Aggr</a:t>
            </a:r>
            <a:r>
              <a:rPr lang="en-US" sz="2000" b="1" dirty="0">
                <a:latin typeface="+mj-lt"/>
              </a:rPr>
              <a:t>. 2018 &amp; 2019 data by weeks by departments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8A2A72-3E34-46F1-8557-DC6165B35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76" y="1715719"/>
            <a:ext cx="5417127" cy="49418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777146-6500-47BA-A323-DD8613477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268" y="1789768"/>
            <a:ext cx="5248102" cy="44445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94FE270-4909-4245-AFDA-D237D6E283F0}"/>
              </a:ext>
            </a:extLst>
          </p:cNvPr>
          <p:cNvSpPr/>
          <p:nvPr/>
        </p:nvSpPr>
        <p:spPr>
          <a:xfrm>
            <a:off x="2751513" y="2367915"/>
            <a:ext cx="262058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After Grouping, Data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31 Departments out of 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  Capital District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 Exterior</a:t>
            </a:r>
            <a:endParaRPr lang="es-419" sz="1400" dirty="0"/>
          </a:p>
        </p:txBody>
      </p:sp>
    </p:spTree>
    <p:extLst>
      <p:ext uri="{BB962C8B-B14F-4D97-AF65-F5344CB8AC3E}">
        <p14:creationId xmlns:p14="http://schemas.microsoft.com/office/powerpoint/2010/main" val="2767829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EA4689-37A0-4DDE-AC08-B64300F9A65B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Data By Departments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94E77DA-EB10-49FB-99D9-BAD5AC36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7</a:t>
            </a:fld>
            <a:endParaRPr lang="es-419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B87989-E66F-44D7-BDF7-3FBCB8A54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18" y="1159706"/>
            <a:ext cx="1114588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latin typeface="+mj-lt"/>
              </a:rPr>
              <a:t>Aggr</a:t>
            </a:r>
            <a:r>
              <a:rPr lang="en-US" sz="2000" b="1" dirty="0">
                <a:latin typeface="+mj-lt"/>
              </a:rPr>
              <a:t>. 2018 &amp; 2019 data by weeks by departments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9D1ACE-88AF-435E-A240-BB1355CB4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99" y="1920240"/>
            <a:ext cx="4604693" cy="4444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B15EF6-739A-447D-9DAC-3AA2EC2C6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659" y="1652963"/>
            <a:ext cx="4978975" cy="497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0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EA4689-37A0-4DDE-AC08-B64300F9A65B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Data By Departments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94E77DA-EB10-49FB-99D9-BAD5AC36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8</a:t>
            </a:fld>
            <a:endParaRPr lang="es-419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B87989-E66F-44D7-BDF7-3FBCB8A54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18" y="1159706"/>
            <a:ext cx="1114588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latin typeface="+mj-lt"/>
              </a:rPr>
              <a:t>Aggr</a:t>
            </a:r>
            <a:r>
              <a:rPr lang="en-US" sz="2000" b="1" dirty="0">
                <a:latin typeface="+mj-lt"/>
              </a:rPr>
              <a:t>. 2018 &amp; 2019 data by weeks by departments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3255CC-1B31-43BA-8126-35521BEE704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626553"/>
            <a:ext cx="5486400" cy="2560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0C7955-B1EB-447B-84A3-D046D206B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13" y="1159705"/>
            <a:ext cx="5840297" cy="57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3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EA4689-37A0-4DDE-AC08-B64300F9A65B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Data By Municipalities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94E77DA-EB10-49FB-99D9-BAD5AC36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9</a:t>
            </a:fld>
            <a:endParaRPr lang="es-419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B87989-E66F-44D7-BDF7-3FBCB8A54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18" y="1159706"/>
            <a:ext cx="1114588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latin typeface="+mj-lt"/>
              </a:rPr>
              <a:t>Aggr</a:t>
            </a:r>
            <a:r>
              <a:rPr lang="en-US" sz="2000" b="1" dirty="0">
                <a:latin typeface="+mj-lt"/>
              </a:rPr>
              <a:t>. 2018 &amp; 2019 data by weeks by municipalities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48D0DB-780B-4470-A538-01B4D4B9C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24" y="1730626"/>
            <a:ext cx="5451515" cy="49377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AA1434-2144-40B6-94AA-97E023B8C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754" y="1818236"/>
            <a:ext cx="5254613" cy="444398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A27BB9-A7DF-4010-B134-8BFF60CB6CA0}"/>
              </a:ext>
            </a:extLst>
          </p:cNvPr>
          <p:cNvSpPr/>
          <p:nvPr/>
        </p:nvSpPr>
        <p:spPr>
          <a:xfrm>
            <a:off x="2751513" y="2367915"/>
            <a:ext cx="26205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After Grouping, Data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313 Municipality out of 1.103</a:t>
            </a:r>
            <a:endParaRPr lang="es-419" sz="1400" dirty="0"/>
          </a:p>
        </p:txBody>
      </p:sp>
    </p:spTree>
    <p:extLst>
      <p:ext uri="{BB962C8B-B14F-4D97-AF65-F5344CB8AC3E}">
        <p14:creationId xmlns:p14="http://schemas.microsoft.com/office/powerpoint/2010/main" val="4083699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287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Clustering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Analysis</dc:title>
  <dc:creator>Andres Segura</dc:creator>
  <cp:lastModifiedBy>Andres Segura</cp:lastModifiedBy>
  <cp:revision>88</cp:revision>
  <dcterms:created xsi:type="dcterms:W3CDTF">2020-07-01T16:07:14Z</dcterms:created>
  <dcterms:modified xsi:type="dcterms:W3CDTF">2020-07-03T19:53:09Z</dcterms:modified>
</cp:coreProperties>
</file>