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6" r:id="rId3"/>
    <p:sldId id="296" r:id="rId4"/>
    <p:sldId id="307" r:id="rId5"/>
    <p:sldId id="312" r:id="rId6"/>
    <p:sldId id="308" r:id="rId7"/>
    <p:sldId id="311" r:id="rId8"/>
    <p:sldId id="310" r:id="rId9"/>
    <p:sldId id="309" r:id="rId10"/>
    <p:sldId id="31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246" y="126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11/9/2020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11/9/2020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11/9/2020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11/9/2020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11/9/2020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11/9/2020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11/9/2020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11/9/2020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Análisis Predictivo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Evento Tuberculosis (TB)</a:t>
            </a:r>
          </a:p>
          <a:p>
            <a:r>
              <a:rPr lang="es-419" sz="3000" dirty="0"/>
              <a:t>en Colombia y por Departamentos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28 de agosto,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61417-79AD-4ECE-95F6-34961480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5F9BA-63DC-48FE-9693-71C49F8BDCA9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Señal de rastreo para </a:t>
            </a:r>
            <a:r>
              <a:rPr lang="es-419" sz="2600">
                <a:latin typeface="+mj-lt"/>
              </a:rPr>
              <a:t>8 periodos</a:t>
            </a:r>
            <a:endParaRPr lang="es-419" sz="2600" dirty="0"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7C636A-920B-4CE6-8CD2-09EBF58DD92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Colombia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227CD-ED50-4FEE-BF5B-D16B4F90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5" y="1654954"/>
            <a:ext cx="8543925" cy="145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6E694-621A-482E-8E02-063D1BD1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83" y="3308696"/>
            <a:ext cx="7396630" cy="31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2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¡Gracias!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617913" y="1162511"/>
            <a:ext cx="1096448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>
                <a:latin typeface="+mj-lt"/>
              </a:rPr>
              <a:t>Año 2020 – 16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Resistente (COD 813): 71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4020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2019 – 52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Resistente (COD 813): 322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14788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2018 – 52 semanas: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PULMONAR (COD 820): 11940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FÁRMACORRESISTENTE (COD 825): 381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14827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2017 – 52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PULMONAR (COD 820): 12056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FÁRMACORRESISTENTE (COD 825): 420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14900 cases</a:t>
            </a:r>
          </a:p>
        </p:txBody>
      </p:sp>
    </p:spTree>
    <p:extLst>
      <p:ext uri="{BB962C8B-B14F-4D97-AF65-F5344CB8AC3E}">
        <p14:creationId xmlns:p14="http://schemas.microsoft.com/office/powerpoint/2010/main" val="286860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sin TB sensible ni Meningitis tuberculosa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17E36-C764-4115-B4F7-C3EC2B3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4" y="1860338"/>
            <a:ext cx="9372600" cy="3676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83.06</a:t>
            </a:r>
          </a:p>
          <a:p>
            <a:pPr algn="r"/>
            <a:r>
              <a:rPr lang="en-US" sz="1600" dirty="0">
                <a:latin typeface="+mj-lt"/>
              </a:rPr>
              <a:t>MAPE: 5.84 %</a:t>
            </a:r>
          </a:p>
          <a:p>
            <a:pPr algn="r"/>
            <a:r>
              <a:rPr lang="en-US" sz="1600" dirty="0">
                <a:latin typeface="+mj-lt"/>
              </a:rPr>
              <a:t>AIC: 250.09</a:t>
            </a:r>
          </a:p>
          <a:p>
            <a:pPr algn="r"/>
            <a:r>
              <a:rPr lang="en-US" sz="1600" dirty="0">
                <a:latin typeface="+mj-lt"/>
              </a:rPr>
              <a:t>BIC: 253.36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FA6676-DD41-42A8-A526-58FD0ADF33E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Colombia</a:t>
            </a:r>
          </a:p>
        </p:txBody>
      </p:sp>
    </p:spTree>
    <p:extLst>
      <p:ext uri="{BB962C8B-B14F-4D97-AF65-F5344CB8AC3E}">
        <p14:creationId xmlns:p14="http://schemas.microsoft.com/office/powerpoint/2010/main" val="90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Colombia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con TB sensible y Meningitis tuberculosa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85.05</a:t>
            </a:r>
          </a:p>
          <a:p>
            <a:pPr algn="r"/>
            <a:r>
              <a:rPr lang="en-US" sz="1600" dirty="0">
                <a:latin typeface="+mj-lt"/>
              </a:rPr>
              <a:t>MAPE: 5.88 %</a:t>
            </a:r>
          </a:p>
          <a:p>
            <a:pPr algn="r"/>
            <a:r>
              <a:rPr lang="en-US" sz="1600" dirty="0">
                <a:latin typeface="+mj-lt"/>
              </a:rPr>
              <a:t>AIC: 252.26</a:t>
            </a:r>
          </a:p>
          <a:p>
            <a:pPr algn="r"/>
            <a:r>
              <a:rPr lang="en-US" sz="1600" dirty="0">
                <a:latin typeface="+mj-lt"/>
              </a:rPr>
              <a:t>BIC: 255.53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F52AA-A4CF-4D87-AE62-C37EBE5A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0" y="1846085"/>
            <a:ext cx="9344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Tuberculosis (TB)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por Departamentos y DC</a:t>
            </a:r>
          </a:p>
        </p:txBody>
      </p:sp>
    </p:spTree>
    <p:extLst>
      <p:ext uri="{BB962C8B-B14F-4D97-AF65-F5344CB8AC3E}">
        <p14:creationId xmlns:p14="http://schemas.microsoft.com/office/powerpoint/2010/main" val="294235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20.15</a:t>
            </a:r>
          </a:p>
          <a:p>
            <a:pPr algn="r"/>
            <a:r>
              <a:rPr lang="en-US" sz="1600" dirty="0">
                <a:latin typeface="+mj-lt"/>
              </a:rPr>
              <a:t>MAPE: 8.99 %</a:t>
            </a:r>
          </a:p>
          <a:p>
            <a:pPr algn="r"/>
            <a:r>
              <a:rPr lang="en-US" sz="1600" dirty="0">
                <a:latin typeface="+mj-lt"/>
              </a:rPr>
              <a:t>AIC: 226.48</a:t>
            </a:r>
          </a:p>
          <a:p>
            <a:pPr algn="r"/>
            <a:r>
              <a:rPr lang="en-US" sz="1600" dirty="0">
                <a:latin typeface="+mj-lt"/>
              </a:rPr>
              <a:t>BIC: 230.01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Antioquia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954ED-D4D5-4CD6-9A53-F3A51776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9" y="1832870"/>
            <a:ext cx="9305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20.37</a:t>
            </a:r>
          </a:p>
          <a:p>
            <a:pPr algn="r"/>
            <a:r>
              <a:rPr lang="en-US" sz="1600" dirty="0">
                <a:latin typeface="+mj-lt"/>
              </a:rPr>
              <a:t>MAPE: 16.94 %</a:t>
            </a:r>
          </a:p>
          <a:p>
            <a:pPr algn="r"/>
            <a:r>
              <a:rPr lang="en-US" sz="1600" dirty="0">
                <a:latin typeface="+mj-lt"/>
              </a:rPr>
              <a:t>AIC: 220.78</a:t>
            </a:r>
          </a:p>
          <a:p>
            <a:pPr algn="r"/>
            <a:r>
              <a:rPr lang="en-US" sz="1600" dirty="0">
                <a:latin typeface="+mj-lt"/>
              </a:rPr>
              <a:t>BIC: 224.32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Bogotá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02E5-C7AC-47D8-8156-A474938C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847161"/>
            <a:ext cx="9363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5.12</a:t>
            </a:r>
          </a:p>
          <a:p>
            <a:pPr algn="r"/>
            <a:r>
              <a:rPr lang="en-US" sz="1600" dirty="0">
                <a:latin typeface="+mj-lt"/>
              </a:rPr>
              <a:t>MAPE: 13.12 %</a:t>
            </a:r>
          </a:p>
          <a:p>
            <a:pPr algn="r"/>
            <a:r>
              <a:rPr lang="en-US" sz="1600" dirty="0">
                <a:latin typeface="+mj-lt"/>
              </a:rPr>
              <a:t>AIC: 128.48</a:t>
            </a:r>
          </a:p>
          <a:p>
            <a:pPr algn="r"/>
            <a:r>
              <a:rPr lang="en-US" sz="1600" dirty="0">
                <a:latin typeface="+mj-lt"/>
              </a:rPr>
              <a:t>BIC: 132.01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La Guajira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00960-46F7-408B-AD04-C22EF67D39EF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98B9F-5FB3-412F-AC4B-14043BF2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851921"/>
            <a:ext cx="9391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2.24</a:t>
            </a:r>
          </a:p>
          <a:p>
            <a:pPr algn="r"/>
            <a:r>
              <a:rPr lang="en-US" sz="1600" dirty="0">
                <a:latin typeface="+mj-lt"/>
              </a:rPr>
              <a:t>MAPE: 39.51 %</a:t>
            </a:r>
          </a:p>
          <a:p>
            <a:pPr algn="r"/>
            <a:r>
              <a:rPr lang="en-US" sz="1600" dirty="0">
                <a:latin typeface="+mj-lt"/>
              </a:rPr>
              <a:t>AIC: 128.48</a:t>
            </a:r>
          </a:p>
          <a:p>
            <a:pPr algn="r"/>
            <a:r>
              <a:rPr lang="en-US" sz="1600" dirty="0">
                <a:latin typeface="+mj-lt"/>
              </a:rPr>
              <a:t>BIC: 132.01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Amazonas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00960-46F7-408B-AD04-C22EF67D39EF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867B0-BE95-491C-99B5-9118B488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" y="1796275"/>
            <a:ext cx="941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342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Análisis Predictivo 1</vt:lpstr>
      <vt:lpstr>PowerPoint Presentation</vt:lpstr>
      <vt:lpstr>PowerPoint Presentation</vt:lpstr>
      <vt:lpstr>PowerPoint Presentation</vt:lpstr>
      <vt:lpstr>Tuberculosis (TB)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309</cp:revision>
  <dcterms:created xsi:type="dcterms:W3CDTF">2020-07-01T16:07:14Z</dcterms:created>
  <dcterms:modified xsi:type="dcterms:W3CDTF">2020-09-11T19:26:37Z</dcterms:modified>
</cp:coreProperties>
</file>