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06" r:id="rId3"/>
    <p:sldId id="307" r:id="rId4"/>
    <p:sldId id="314" r:id="rId5"/>
    <p:sldId id="315" r:id="rId6"/>
    <p:sldId id="316" r:id="rId7"/>
    <p:sldId id="312" r:id="rId8"/>
    <p:sldId id="323" r:id="rId9"/>
    <p:sldId id="311" r:id="rId10"/>
    <p:sldId id="320" r:id="rId11"/>
    <p:sldId id="310" r:id="rId12"/>
    <p:sldId id="321" r:id="rId13"/>
    <p:sldId id="325" r:id="rId14"/>
    <p:sldId id="324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pos="96" userDrawn="1">
          <p15:clr>
            <a:srgbClr val="A4A3A4"/>
          </p15:clr>
        </p15:guide>
        <p15:guide id="3" orient="horz" pos="2112" userDrawn="1">
          <p15:clr>
            <a:srgbClr val="A4A3A4"/>
          </p15:clr>
        </p15:guide>
        <p15:guide id="4" pos="7584" userDrawn="1">
          <p15:clr>
            <a:srgbClr val="A4A3A4"/>
          </p15:clr>
        </p15:guide>
        <p15:guide id="5" pos="7296" userDrawn="1">
          <p15:clr>
            <a:srgbClr val="A4A3A4"/>
          </p15:clr>
        </p15:guide>
        <p15:guide id="6" pos="3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2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246" y="126"/>
      </p:cViewPr>
      <p:guideLst>
        <p:guide orient="horz" pos="720"/>
        <p:guide pos="96"/>
        <p:guide orient="horz" pos="2112"/>
        <p:guide pos="7584"/>
        <p:guide pos="7296"/>
        <p:guide pos="3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4B7D8-95A2-46AE-8D9E-7067CF1FF132}" type="datetimeFigureOut">
              <a:rPr lang="es-419" smtClean="0"/>
              <a:t>11/9/2020</a:t>
            </a:fld>
            <a:endParaRPr lang="es-419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CC12-A4D8-4F5C-AF78-ABF59EAC2AF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005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98B7-242D-44F0-AEC2-A5966AF33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26F04-4B94-4D20-8FBC-63EE4DB58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25ED-5481-4FB5-B45C-44173F35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CD46-E509-4A9C-8749-20496545864B}" type="datetime1">
              <a:rPr lang="es-419" smtClean="0"/>
              <a:t>11/9/2020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D4CF9-7242-4725-9E8B-6D86D482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51510-A286-487D-98D1-63091504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4417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6C37-7D9D-49FE-854D-11F17C6F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7C365-9882-4E71-8606-28B173FE6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DAEB-376C-4BD9-91D3-68F0419A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D3D2-A392-470C-8D07-E165B3B714B9}" type="datetime1">
              <a:rPr lang="es-419" smtClean="0"/>
              <a:t>11/9/2020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38320-7BB6-47BE-9AA7-89291AF8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E3947-CBA3-4CF6-B699-9234A07F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4447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EDA90-BD92-4825-A0F2-6975835F5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10486-651E-4FA7-8EA1-B0AF07CF7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BF940-E2FB-4CAA-BF00-75FF6191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1020-2940-4E48-99D9-7A9FB6169AE8}" type="datetime1">
              <a:rPr lang="es-419" smtClean="0"/>
              <a:t>11/9/2020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E9D49-ECCB-42BA-9678-28099A75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C1A04-E365-4BA5-AFBF-F3512094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8400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A7921-AD44-4AB0-9644-105802A3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69C3-5490-4E64-AD94-D96AFC8A3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4BF2C-7CC8-4E02-A098-5241B808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86BA-54C4-4D4A-92E9-F2326B4CA723}" type="datetime1">
              <a:rPr lang="es-419" smtClean="0"/>
              <a:t>11/9/2020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373B4-6E4E-4D56-BA38-BC1487FE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CC6AC-BE62-4B87-BF08-A5E720FA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3699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7E15-0CFC-40CD-817F-0D8964F9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65A9-FA22-4E43-93C1-A77F970D9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8362E-4DCB-4E10-A10E-737EFBEB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9169-D5D4-4C7F-A282-27C9D1D573E4}" type="datetime1">
              <a:rPr lang="es-419" smtClean="0"/>
              <a:t>11/9/2020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53FB2-694C-4A6F-AC81-10CACF9E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F110C-B599-4030-8199-54F7C842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3612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51D1-8427-45D8-9756-45E0E1A9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384AF-2D7C-4958-A8C9-D49AFF674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44D15-22FF-49C9-9858-85E063B1C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EC45C-4CAD-4A54-AF27-7F76E720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F1C2-91D8-4BE9-9B51-97E2BAA4885C}" type="datetime1">
              <a:rPr lang="es-419" smtClean="0"/>
              <a:t>11/9/2020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AD2C0-BBBC-4F1A-9A65-1889B589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F183C-F6E3-4C15-B271-9761F605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5342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5041-F2E6-4A84-9575-98FD67D9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B5567-1EE6-4272-BE97-6AA39BF5D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FB247-5E48-4E13-95ED-9DF1EB08F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C8917-5CBA-4597-81CD-6E611B93E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064FC-8B58-455F-90DF-9583822CC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5C4A5A-8656-4CD3-BB72-866441E6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CC64-991A-4B69-8ED1-8CF4D9388DC4}" type="datetime1">
              <a:rPr lang="es-419" smtClean="0"/>
              <a:t>11/9/2020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3A388-4B50-4D1A-8033-DF5164F0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997AE-EEC5-4D5A-9090-5B8769EB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426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4045-DF36-4424-B042-CF9A45C9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3B7CC-C4E9-4C3E-84F3-EEAC538A6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F1D7-2247-429C-935C-0CD8BFF3D7A1}" type="datetime1">
              <a:rPr lang="es-419" smtClean="0"/>
              <a:t>11/9/2020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0D174-3825-41A9-BDA3-43FA6585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0BFEA-E78E-42BE-89E7-08B36EA7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4902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D99C3-B538-47DC-97B4-CB448E3B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5DD6-A954-4FC0-8790-03EAA2DD04A1}" type="datetime1">
              <a:rPr lang="es-419" smtClean="0"/>
              <a:t>11/9/2020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070C7-73F7-476F-8125-3F9CADFF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CF610-67A1-4813-ABA8-F2C98A19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7269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504F-C44F-435C-A83C-05816E6A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F0702-1EA7-4B04-B022-F6D2F8A39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113F7-C096-4AE9-A64F-82E3BE844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EB46B-6E84-4C28-9E75-FF4FC1C4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5553-2FC6-49D5-B393-DFA9AFC9AF61}" type="datetime1">
              <a:rPr lang="es-419" smtClean="0"/>
              <a:t>11/9/2020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9F6F9-9EA4-4266-8376-286BD3E1B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C3CB9-28BA-44EC-B998-E72B67E2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4171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4A7F-DE67-46F2-93C3-87969C30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6B1FB-185F-4DFE-ACCB-C71216ED7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3BE96-89BA-44AB-B28D-DE4F6DEFD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AF6A4-3A8A-4A41-A67E-C0D01EEA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9599-1EA0-4129-B272-5A81557995E2}" type="datetime1">
              <a:rPr lang="es-419" smtClean="0"/>
              <a:t>11/9/2020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AEF2D-F2B5-4377-8087-632A4A08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459F3-3B46-45E8-BBC1-7029520D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1025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9648B-76A5-4A58-A642-F60C4FCA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62959-A292-48B2-9001-C6E1B7BD7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17ECF-5FF5-4D37-B129-349E66023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D4592-E502-425E-9C15-0CDF1F52A245}" type="datetime1">
              <a:rPr lang="es-419" smtClean="0"/>
              <a:t>11/9/2020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DA0EA-2A3E-423F-8F78-D64848708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0A8B3-9F87-497D-8761-D49C31247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583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678A-9349-44FD-9F33-666B2F71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30437"/>
          </a:xfrm>
        </p:spPr>
        <p:txBody>
          <a:bodyPr>
            <a:normAutofit/>
          </a:bodyPr>
          <a:lstStyle/>
          <a:p>
            <a:r>
              <a:rPr lang="es-419" sz="7000" dirty="0"/>
              <a:t>Análisis Predictivo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D8F5E-60D3-492B-B825-ABBC4681A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478"/>
            <a:ext cx="9144000" cy="1235969"/>
          </a:xfrm>
        </p:spPr>
        <p:txBody>
          <a:bodyPr>
            <a:normAutofit/>
          </a:bodyPr>
          <a:lstStyle/>
          <a:p>
            <a:r>
              <a:rPr lang="es-419" sz="3000" dirty="0"/>
              <a:t>Evento Tuberculosis (TB)</a:t>
            </a:r>
          </a:p>
          <a:p>
            <a:r>
              <a:rPr lang="es-419" sz="3000" dirty="0"/>
              <a:t>en Colombia y por Departamentos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3C679E-90E5-4E1A-9850-DB4B531AAB61}"/>
              </a:ext>
            </a:extLst>
          </p:cNvPr>
          <p:cNvSpPr txBox="1"/>
          <p:nvPr/>
        </p:nvSpPr>
        <p:spPr>
          <a:xfrm>
            <a:off x="7728859" y="6217920"/>
            <a:ext cx="385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Por Andrés Segura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6A1AC-1A66-45F7-9CC6-22975ED2E3BE}"/>
              </a:ext>
            </a:extLst>
          </p:cNvPr>
          <p:cNvSpPr txBox="1"/>
          <p:nvPr/>
        </p:nvSpPr>
        <p:spPr>
          <a:xfrm>
            <a:off x="609600" y="6217920"/>
            <a:ext cx="385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11 de septiembre, 2020</a:t>
            </a:r>
          </a:p>
        </p:txBody>
      </p:sp>
    </p:spTree>
    <p:extLst>
      <p:ext uri="{BB962C8B-B14F-4D97-AF65-F5344CB8AC3E}">
        <p14:creationId xmlns:p14="http://schemas.microsoft.com/office/powerpoint/2010/main" val="281236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D21F5-BDE3-4722-8043-B9630297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10</a:t>
            </a:fld>
            <a:endParaRPr lang="es-419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F6F2FB-1605-4313-B11E-4F2F0DFB0D0D}"/>
              </a:ext>
            </a:extLst>
          </p:cNvPr>
          <p:cNvSpPr/>
          <p:nvPr/>
        </p:nvSpPr>
        <p:spPr>
          <a:xfrm>
            <a:off x="617913" y="1162511"/>
            <a:ext cx="109644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+mj-lt"/>
              </a:rPr>
              <a:t>Con </a:t>
            </a:r>
            <a:r>
              <a:rPr lang="es-419" sz="2600" dirty="0">
                <a:latin typeface="+mj-lt"/>
              </a:rPr>
              <a:t>SARIMA: selección basada en MAPE promedio y Señal</a:t>
            </a:r>
            <a:r>
              <a:rPr lang="en-US" sz="2600" dirty="0">
                <a:latin typeface="+mj-lt"/>
              </a:rPr>
              <a:t> de </a:t>
            </a:r>
            <a:r>
              <a:rPr lang="es-419" sz="2600" dirty="0">
                <a:latin typeface="+mj-lt"/>
              </a:rPr>
              <a:t>Rastreo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456269-92FB-48C1-9D35-6DE3D9463407}"/>
              </a:ext>
            </a:extLst>
          </p:cNvPr>
          <p:cNvSpPr/>
          <p:nvPr/>
        </p:nvSpPr>
        <p:spPr>
          <a:xfrm>
            <a:off x="9910354" y="2044005"/>
            <a:ext cx="1672046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419" sz="2000" dirty="0">
                <a:latin typeface="+mj-lt"/>
              </a:rPr>
              <a:t>Métricas</a:t>
            </a:r>
          </a:p>
          <a:p>
            <a:pPr algn="r"/>
            <a:r>
              <a:rPr lang="en-US" sz="1600" dirty="0">
                <a:latin typeface="+mj-lt"/>
              </a:rPr>
              <a:t>RMSE: 10.32</a:t>
            </a:r>
          </a:p>
          <a:p>
            <a:pPr algn="r"/>
            <a:r>
              <a:rPr lang="en-US" sz="1600" dirty="0">
                <a:latin typeface="+mj-lt"/>
              </a:rPr>
              <a:t>MAPE: 10.22 %</a:t>
            </a:r>
          </a:p>
          <a:p>
            <a:pPr algn="r"/>
            <a:r>
              <a:rPr lang="en-US" sz="1600" dirty="0">
                <a:latin typeface="+mj-lt"/>
              </a:rPr>
              <a:t>AIC: 88.76</a:t>
            </a:r>
          </a:p>
          <a:p>
            <a:pPr algn="r"/>
            <a:r>
              <a:rPr lang="en-US" sz="1600" dirty="0">
                <a:latin typeface="+mj-lt"/>
              </a:rPr>
              <a:t>BIC: 91.48</a:t>
            </a:r>
          </a:p>
          <a:p>
            <a:pPr algn="r"/>
            <a:r>
              <a:rPr lang="en-US" sz="1600" dirty="0">
                <a:latin typeface="+mj-lt"/>
              </a:rPr>
              <a:t>TS: 0</a:t>
            </a:r>
          </a:p>
          <a:p>
            <a:pPr algn="r"/>
            <a:r>
              <a:rPr lang="en-US" sz="1600" dirty="0">
                <a:latin typeface="+mj-lt"/>
              </a:rPr>
              <a:t>CV: 0.12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0ED564-B28C-4331-849A-17620F370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18957"/>
            <a:ext cx="9420225" cy="37338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04EB275-9D38-4C0F-B369-43C1D3D99EC5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 - 1. </a:t>
            </a:r>
            <a:r>
              <a:rPr lang="es-419" sz="4000" dirty="0"/>
              <a:t>Bogotá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63124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D21F5-BDE3-4722-8043-B9630297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11</a:t>
            </a:fld>
            <a:endParaRPr lang="es-419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7AAC46-F9A6-4BBC-8F8D-55473D2F82AF}"/>
              </a:ext>
            </a:extLst>
          </p:cNvPr>
          <p:cNvSpPr/>
          <p:nvPr/>
        </p:nvSpPr>
        <p:spPr>
          <a:xfrm>
            <a:off x="9910354" y="2044005"/>
            <a:ext cx="16720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419" sz="2000" dirty="0">
                <a:latin typeface="+mj-lt"/>
              </a:rPr>
              <a:t>Métricas</a:t>
            </a:r>
          </a:p>
          <a:p>
            <a:pPr algn="r"/>
            <a:r>
              <a:rPr lang="en-US" sz="1600" dirty="0">
                <a:latin typeface="+mj-lt"/>
              </a:rPr>
              <a:t>RMSE: 5.12</a:t>
            </a:r>
          </a:p>
          <a:p>
            <a:pPr algn="r"/>
            <a:r>
              <a:rPr lang="en-US" sz="1600" dirty="0">
                <a:latin typeface="+mj-lt"/>
              </a:rPr>
              <a:t>MAPE: 13.12 %</a:t>
            </a:r>
          </a:p>
          <a:p>
            <a:pPr algn="r"/>
            <a:r>
              <a:rPr lang="en-US" sz="1600" dirty="0">
                <a:latin typeface="+mj-lt"/>
              </a:rPr>
              <a:t>AIC: 128.48</a:t>
            </a:r>
          </a:p>
          <a:p>
            <a:pPr algn="r"/>
            <a:r>
              <a:rPr lang="en-US" sz="1600" dirty="0">
                <a:latin typeface="+mj-lt"/>
              </a:rPr>
              <a:t>BIC: 132.01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FD4EEF-1957-4F9F-8854-8AF7961125A3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 - 2. </a:t>
            </a:r>
            <a:r>
              <a:rPr lang="es-419" sz="4000" dirty="0"/>
              <a:t>La Guajira</a:t>
            </a:r>
            <a:endParaRPr lang="en-US"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798B9F-5FB3-412F-AC4B-14043BF29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23" y="1974148"/>
            <a:ext cx="9391650" cy="36861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AB8651-F55E-44BC-A66B-BBD9A4B8366D}"/>
              </a:ext>
            </a:extLst>
          </p:cNvPr>
          <p:cNvSpPr/>
          <p:nvPr/>
        </p:nvSpPr>
        <p:spPr>
          <a:xfrm>
            <a:off x="617913" y="1162511"/>
            <a:ext cx="109644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+mj-lt"/>
              </a:rPr>
              <a:t>Con </a:t>
            </a:r>
            <a:r>
              <a:rPr lang="es-419" sz="2600" dirty="0">
                <a:latin typeface="+mj-lt"/>
              </a:rPr>
              <a:t>SARIMA: selección basada en AIC y BIC (manual)</a:t>
            </a:r>
          </a:p>
        </p:txBody>
      </p:sp>
    </p:spTree>
    <p:extLst>
      <p:ext uri="{BB962C8B-B14F-4D97-AF65-F5344CB8AC3E}">
        <p14:creationId xmlns:p14="http://schemas.microsoft.com/office/powerpoint/2010/main" val="1317552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D21F5-BDE3-4722-8043-B9630297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12</a:t>
            </a:fld>
            <a:endParaRPr lang="es-419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1E4F15-87BF-40EF-8355-BF4A214AF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18" y="1964623"/>
            <a:ext cx="9382125" cy="37052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F566145-8C63-4AA2-9646-7EC7E6B5D08A}"/>
              </a:ext>
            </a:extLst>
          </p:cNvPr>
          <p:cNvSpPr/>
          <p:nvPr/>
        </p:nvSpPr>
        <p:spPr>
          <a:xfrm>
            <a:off x="9910354" y="2044005"/>
            <a:ext cx="1672046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419" sz="2000" dirty="0">
                <a:latin typeface="+mj-lt"/>
              </a:rPr>
              <a:t>Métricas</a:t>
            </a:r>
          </a:p>
          <a:p>
            <a:pPr algn="r"/>
            <a:r>
              <a:rPr lang="en-US" sz="1600" dirty="0">
                <a:latin typeface="+mj-lt"/>
              </a:rPr>
              <a:t>RMSE: 3.75</a:t>
            </a:r>
          </a:p>
          <a:p>
            <a:pPr algn="r"/>
            <a:r>
              <a:rPr lang="en-US" sz="1600" dirty="0">
                <a:latin typeface="+mj-lt"/>
              </a:rPr>
              <a:t>MAPE: 8.89 %</a:t>
            </a:r>
          </a:p>
          <a:p>
            <a:pPr algn="r"/>
            <a:r>
              <a:rPr lang="en-US" sz="1600" dirty="0">
                <a:latin typeface="+mj-lt"/>
              </a:rPr>
              <a:t>AIC: 86.09</a:t>
            </a:r>
          </a:p>
          <a:p>
            <a:pPr algn="r"/>
            <a:r>
              <a:rPr lang="en-US" sz="1600" dirty="0">
                <a:latin typeface="+mj-lt"/>
              </a:rPr>
              <a:t>BIC: 89.97</a:t>
            </a:r>
          </a:p>
          <a:p>
            <a:pPr algn="r"/>
            <a:r>
              <a:rPr lang="en-US" sz="1600" dirty="0">
                <a:latin typeface="+mj-lt"/>
              </a:rPr>
              <a:t>TS: 3</a:t>
            </a:r>
          </a:p>
          <a:p>
            <a:pPr algn="r"/>
            <a:r>
              <a:rPr lang="en-US" sz="1600" dirty="0">
                <a:latin typeface="+mj-lt"/>
              </a:rPr>
              <a:t>CV: 0.12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028B74-1A25-4B55-82D0-1C67B27B997D}"/>
              </a:ext>
            </a:extLst>
          </p:cNvPr>
          <p:cNvSpPr/>
          <p:nvPr/>
        </p:nvSpPr>
        <p:spPr>
          <a:xfrm>
            <a:off x="617913" y="1162511"/>
            <a:ext cx="109644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+mj-lt"/>
              </a:rPr>
              <a:t>Con </a:t>
            </a:r>
            <a:r>
              <a:rPr lang="es-419" sz="2600" dirty="0">
                <a:latin typeface="+mj-lt"/>
              </a:rPr>
              <a:t>SARIMA: selección basada en MAPE promedio y Señal</a:t>
            </a:r>
            <a:r>
              <a:rPr lang="en-US" sz="2600" dirty="0">
                <a:latin typeface="+mj-lt"/>
              </a:rPr>
              <a:t> de </a:t>
            </a:r>
            <a:r>
              <a:rPr lang="es-419" sz="2600" dirty="0">
                <a:latin typeface="+mj-lt"/>
              </a:rPr>
              <a:t>Rastreo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A8890F3-84FA-4E18-B370-0C1E0D44A2D5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 - 2. </a:t>
            </a:r>
            <a:r>
              <a:rPr lang="es-419" sz="4000" dirty="0"/>
              <a:t>La Guajira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68302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D21F5-BDE3-4722-8043-B9630297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13</a:t>
            </a:fld>
            <a:endParaRPr lang="es-419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FD4EEF-1957-4F9F-8854-8AF7961125A3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 - 3. </a:t>
            </a:r>
            <a:r>
              <a:rPr lang="es-419" sz="4000" dirty="0"/>
              <a:t>Guaviare</a:t>
            </a:r>
            <a:endParaRPr lang="en-US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566145-8C63-4AA2-9646-7EC7E6B5D08A}"/>
              </a:ext>
            </a:extLst>
          </p:cNvPr>
          <p:cNvSpPr/>
          <p:nvPr/>
        </p:nvSpPr>
        <p:spPr>
          <a:xfrm>
            <a:off x="9910354" y="2044005"/>
            <a:ext cx="1672046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419" sz="2000" dirty="0">
                <a:latin typeface="+mj-lt"/>
              </a:rPr>
              <a:t>Métricas</a:t>
            </a:r>
          </a:p>
          <a:p>
            <a:pPr algn="r"/>
            <a:r>
              <a:rPr lang="en-US" sz="1600" dirty="0">
                <a:latin typeface="+mj-lt"/>
              </a:rPr>
              <a:t>RMSE: 2.65</a:t>
            </a:r>
          </a:p>
          <a:p>
            <a:pPr algn="r"/>
            <a:r>
              <a:rPr lang="en-US" sz="1600" dirty="0">
                <a:latin typeface="+mj-lt"/>
              </a:rPr>
              <a:t>MAPE: 41.04 %</a:t>
            </a:r>
          </a:p>
          <a:p>
            <a:pPr algn="r"/>
            <a:r>
              <a:rPr lang="en-US" sz="1600" dirty="0">
                <a:latin typeface="+mj-lt"/>
              </a:rPr>
              <a:t>AIC: 74.91</a:t>
            </a:r>
          </a:p>
          <a:p>
            <a:pPr algn="r"/>
            <a:r>
              <a:rPr lang="en-US" sz="1600" dirty="0">
                <a:latin typeface="+mj-lt"/>
              </a:rPr>
              <a:t>BIC: 78.79</a:t>
            </a:r>
          </a:p>
          <a:p>
            <a:pPr algn="r"/>
            <a:r>
              <a:rPr lang="en-US" sz="1600" dirty="0">
                <a:latin typeface="+mj-lt"/>
              </a:rPr>
              <a:t>TS: 0</a:t>
            </a:r>
          </a:p>
          <a:p>
            <a:pPr algn="r"/>
            <a:r>
              <a:rPr lang="en-US" sz="1600" dirty="0">
                <a:latin typeface="+mj-lt"/>
              </a:rPr>
              <a:t>CV: 0.25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1CB45E-15CA-4E45-97D8-1970B76AAE59}"/>
              </a:ext>
            </a:extLst>
          </p:cNvPr>
          <p:cNvSpPr/>
          <p:nvPr/>
        </p:nvSpPr>
        <p:spPr>
          <a:xfrm>
            <a:off x="617913" y="1162511"/>
            <a:ext cx="109644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+mj-lt"/>
              </a:rPr>
              <a:t>Con </a:t>
            </a:r>
            <a:r>
              <a:rPr lang="es-419" sz="2600" dirty="0">
                <a:latin typeface="+mj-lt"/>
              </a:rPr>
              <a:t>SARIMA: selección basada en MAPE promedio y Señal</a:t>
            </a:r>
            <a:r>
              <a:rPr lang="en-US" sz="2600" dirty="0">
                <a:latin typeface="+mj-lt"/>
              </a:rPr>
              <a:t> de </a:t>
            </a:r>
            <a:r>
              <a:rPr lang="es-419" sz="2600" dirty="0">
                <a:latin typeface="+mj-lt"/>
              </a:rPr>
              <a:t>Rastreo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21A896-B4E5-470C-AB97-42AF892DB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35" y="1916094"/>
            <a:ext cx="93630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99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D21F5-BDE3-4722-8043-B9630297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14</a:t>
            </a:fld>
            <a:endParaRPr lang="es-419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FD4EEF-1957-4F9F-8854-8AF7961125A3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 - 4. </a:t>
            </a:r>
            <a:r>
              <a:rPr lang="es-419" sz="4000" dirty="0"/>
              <a:t>Sucre</a:t>
            </a:r>
            <a:endParaRPr lang="en-US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566145-8C63-4AA2-9646-7EC7E6B5D08A}"/>
              </a:ext>
            </a:extLst>
          </p:cNvPr>
          <p:cNvSpPr/>
          <p:nvPr/>
        </p:nvSpPr>
        <p:spPr>
          <a:xfrm>
            <a:off x="9910354" y="2044005"/>
            <a:ext cx="1672046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419" sz="2000" dirty="0">
                <a:latin typeface="+mj-lt"/>
              </a:rPr>
              <a:t>Métricas</a:t>
            </a:r>
          </a:p>
          <a:p>
            <a:pPr algn="r"/>
            <a:r>
              <a:rPr lang="en-US" sz="1600" dirty="0">
                <a:latin typeface="+mj-lt"/>
              </a:rPr>
              <a:t>RMSE: 2.88</a:t>
            </a:r>
          </a:p>
          <a:p>
            <a:pPr algn="r"/>
            <a:r>
              <a:rPr lang="en-US" sz="1600" dirty="0">
                <a:latin typeface="+mj-lt"/>
              </a:rPr>
              <a:t>MAPE: 41.74 %</a:t>
            </a:r>
          </a:p>
          <a:p>
            <a:pPr algn="r"/>
            <a:r>
              <a:rPr lang="en-US" sz="1600" dirty="0">
                <a:latin typeface="+mj-lt"/>
              </a:rPr>
              <a:t>AIC: 72.93</a:t>
            </a:r>
          </a:p>
          <a:p>
            <a:pPr algn="r"/>
            <a:r>
              <a:rPr lang="en-US" sz="1600" dirty="0">
                <a:latin typeface="+mj-lt"/>
              </a:rPr>
              <a:t>BIC: 76.33</a:t>
            </a:r>
          </a:p>
          <a:p>
            <a:pPr algn="r"/>
            <a:r>
              <a:rPr lang="en-US" sz="1600" dirty="0">
                <a:latin typeface="+mj-lt"/>
              </a:rPr>
              <a:t>TS: 3</a:t>
            </a:r>
          </a:p>
          <a:p>
            <a:pPr algn="r"/>
            <a:r>
              <a:rPr lang="en-US" sz="1600" dirty="0">
                <a:latin typeface="+mj-lt"/>
              </a:rPr>
              <a:t>CV: 0.36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1CB45E-15CA-4E45-97D8-1970B76AAE59}"/>
              </a:ext>
            </a:extLst>
          </p:cNvPr>
          <p:cNvSpPr/>
          <p:nvPr/>
        </p:nvSpPr>
        <p:spPr>
          <a:xfrm>
            <a:off x="617913" y="1162511"/>
            <a:ext cx="109644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+mj-lt"/>
              </a:rPr>
              <a:t>Con </a:t>
            </a:r>
            <a:r>
              <a:rPr lang="es-419" sz="2600" dirty="0">
                <a:latin typeface="+mj-lt"/>
              </a:rPr>
              <a:t>SARIMA: selección basada en MAPE promedio y Señal</a:t>
            </a:r>
            <a:r>
              <a:rPr lang="en-US" sz="2600" dirty="0">
                <a:latin typeface="+mj-lt"/>
              </a:rPr>
              <a:t> de </a:t>
            </a:r>
            <a:r>
              <a:rPr lang="es-419" sz="2600" dirty="0">
                <a:latin typeface="+mj-lt"/>
              </a:rPr>
              <a:t>Rastreo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AE60A5-0CD8-43B3-A32E-D3C5132E7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13" y="1944669"/>
            <a:ext cx="94202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92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D07E182-4E34-4BFD-B641-F3BD2A29E8EE}"/>
              </a:ext>
            </a:extLst>
          </p:cNvPr>
          <p:cNvSpPr txBox="1">
            <a:spLocks/>
          </p:cNvSpPr>
          <p:nvPr/>
        </p:nvSpPr>
        <p:spPr>
          <a:xfrm>
            <a:off x="152400" y="2862262"/>
            <a:ext cx="11887200" cy="98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¡Gracias!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BEF89-DC54-4FA3-A109-90141F95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15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11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8A268-4DF0-44FF-8E62-D19303EC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2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BD0FA0-7855-490B-9522-141D0C781DDA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A9825C-4C71-4D19-B363-60DCAE75969C}"/>
              </a:ext>
            </a:extLst>
          </p:cNvPr>
          <p:cNvSpPr/>
          <p:nvPr/>
        </p:nvSpPr>
        <p:spPr>
          <a:xfrm>
            <a:off x="617913" y="1672171"/>
            <a:ext cx="1096448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1600" dirty="0">
                <a:latin typeface="+mj-lt"/>
              </a:rPr>
              <a:t>Año 2020 – 16 semanas :</a:t>
            </a:r>
          </a:p>
          <a:p>
            <a:pPr marL="457200" indent="-457200">
              <a:buFontTx/>
              <a:buChar char="-"/>
            </a:pPr>
            <a:r>
              <a:rPr lang="es-419" sz="1400" dirty="0">
                <a:latin typeface="+mj-lt"/>
              </a:rPr>
              <a:t>TUBERCULOSIS - Resistente (COD 813): 71 cases</a:t>
            </a:r>
          </a:p>
          <a:p>
            <a:pPr marL="457200" indent="-457200">
              <a:buFontTx/>
              <a:buChar char="-"/>
            </a:pPr>
            <a:r>
              <a:rPr lang="es-419" sz="1400" dirty="0">
                <a:latin typeface="+mj-lt"/>
              </a:rPr>
              <a:t>TUBERCULOSIS - Sensible (COD 813): 3949 cases</a:t>
            </a:r>
          </a:p>
          <a:p>
            <a:pPr marL="457200" indent="-457200">
              <a:buFontTx/>
              <a:buChar char="-"/>
            </a:pPr>
            <a:r>
              <a:rPr lang="es-419" sz="1400" dirty="0">
                <a:latin typeface="+mj-lt"/>
              </a:rPr>
              <a:t>TOTAL: 4020 cases</a:t>
            </a:r>
          </a:p>
          <a:p>
            <a:endParaRPr lang="es-419" sz="1400" dirty="0">
              <a:latin typeface="+mj-lt"/>
            </a:endParaRPr>
          </a:p>
          <a:p>
            <a:r>
              <a:rPr lang="es-419" sz="1600" dirty="0">
                <a:latin typeface="+mj-lt"/>
              </a:rPr>
              <a:t>Año 2019 – 52 semanas :</a:t>
            </a:r>
          </a:p>
          <a:p>
            <a:pPr marL="457200" indent="-457200">
              <a:buFontTx/>
              <a:buChar char="-"/>
            </a:pPr>
            <a:r>
              <a:rPr lang="es-419" sz="1400" dirty="0">
                <a:latin typeface="+mj-lt"/>
              </a:rPr>
              <a:t>TUBERCULOSIS - Resistente (COD 813): 322 cases</a:t>
            </a:r>
          </a:p>
          <a:p>
            <a:pPr marL="457200" indent="-457200">
              <a:buFontTx/>
              <a:buChar char="-"/>
            </a:pPr>
            <a:r>
              <a:rPr lang="es-419" sz="1400" dirty="0">
                <a:latin typeface="+mj-lt"/>
              </a:rPr>
              <a:t>TUBERCULOSIS - Sensible (COD 813): 14466 cases</a:t>
            </a:r>
          </a:p>
          <a:p>
            <a:pPr marL="457200" indent="-457200">
              <a:buFontTx/>
              <a:buChar char="-"/>
            </a:pPr>
            <a:r>
              <a:rPr lang="es-419" sz="1400" dirty="0">
                <a:latin typeface="+mj-lt"/>
              </a:rPr>
              <a:t>TOTAL: 14788 cases</a:t>
            </a:r>
          </a:p>
          <a:p>
            <a:endParaRPr lang="es-419" sz="1400" dirty="0">
              <a:latin typeface="+mj-lt"/>
            </a:endParaRPr>
          </a:p>
          <a:p>
            <a:r>
              <a:rPr lang="es-419" sz="1600" dirty="0">
                <a:latin typeface="+mj-lt"/>
              </a:rPr>
              <a:t>Año 2018 – 52 semanas:</a:t>
            </a:r>
          </a:p>
          <a:p>
            <a:pPr marL="457200" indent="-457200">
              <a:buFontTx/>
              <a:buChar char="-"/>
            </a:pPr>
            <a:r>
              <a:rPr lang="es-419" sz="1400" dirty="0">
                <a:latin typeface="+mj-lt"/>
              </a:rPr>
              <a:t>MENINGITIS TUBERCULOSA (COD 530): 448 cases</a:t>
            </a:r>
          </a:p>
          <a:p>
            <a:pPr marL="457200" indent="-457200">
              <a:buFontTx/>
              <a:buChar char="-"/>
            </a:pPr>
            <a:r>
              <a:rPr lang="es-419" sz="1400" dirty="0">
                <a:latin typeface="+mj-lt"/>
              </a:rPr>
              <a:t>TUBERCULOSIS EXTRA PULMONAR (COD 810): 2058 cases</a:t>
            </a:r>
          </a:p>
          <a:p>
            <a:pPr marL="457200" indent="-457200">
              <a:buFontTx/>
              <a:buChar char="-"/>
            </a:pPr>
            <a:r>
              <a:rPr lang="es-419" sz="1400" dirty="0">
                <a:latin typeface="+mj-lt"/>
              </a:rPr>
              <a:t>TUBERCULOSIS PULMONAR (COD 820): 11940 cases</a:t>
            </a:r>
          </a:p>
          <a:p>
            <a:pPr marL="457200" indent="-457200">
              <a:buFontTx/>
              <a:buChar char="-"/>
            </a:pPr>
            <a:r>
              <a:rPr lang="es-419" sz="1400" dirty="0">
                <a:latin typeface="+mj-lt"/>
              </a:rPr>
              <a:t>TUBERCULOSIS FÁRMACORRESISTENTE (COD 825): 381 cases</a:t>
            </a:r>
          </a:p>
          <a:p>
            <a:pPr marL="457200" indent="-457200">
              <a:buFontTx/>
              <a:buChar char="-"/>
            </a:pPr>
            <a:r>
              <a:rPr lang="es-419" sz="1400" dirty="0">
                <a:latin typeface="+mj-lt"/>
              </a:rPr>
              <a:t>TOTAL: 14827 cases</a:t>
            </a:r>
          </a:p>
          <a:p>
            <a:endParaRPr lang="es-419" sz="1400" dirty="0">
              <a:latin typeface="+mj-lt"/>
            </a:endParaRPr>
          </a:p>
          <a:p>
            <a:r>
              <a:rPr lang="es-419" sz="1600" dirty="0">
                <a:latin typeface="+mj-lt"/>
              </a:rPr>
              <a:t>Año 2017 – 52 semanas :</a:t>
            </a:r>
          </a:p>
          <a:p>
            <a:pPr marL="457200" indent="-457200">
              <a:buFontTx/>
              <a:buChar char="-"/>
            </a:pPr>
            <a:r>
              <a:rPr lang="es-419" sz="1400" dirty="0">
                <a:latin typeface="+mj-lt"/>
              </a:rPr>
              <a:t>MENINGITIS TUBERCULOSA (COD 530): 449 cases</a:t>
            </a:r>
          </a:p>
          <a:p>
            <a:pPr marL="457200" indent="-457200">
              <a:buFontTx/>
              <a:buChar char="-"/>
            </a:pPr>
            <a:r>
              <a:rPr lang="es-419" sz="1400" dirty="0">
                <a:latin typeface="+mj-lt"/>
              </a:rPr>
              <a:t>TUBERCULOSIS EXTRA PULMONAR (COD 810): 1975 cases</a:t>
            </a:r>
          </a:p>
          <a:p>
            <a:pPr marL="457200" indent="-457200">
              <a:buFontTx/>
              <a:buChar char="-"/>
            </a:pPr>
            <a:r>
              <a:rPr lang="es-419" sz="1400" dirty="0">
                <a:latin typeface="+mj-lt"/>
              </a:rPr>
              <a:t>TUBERCULOSIS PULMONAR (COD 820): 12056 cases</a:t>
            </a:r>
          </a:p>
          <a:p>
            <a:pPr marL="457200" indent="-457200">
              <a:buFontTx/>
              <a:buChar char="-"/>
            </a:pPr>
            <a:r>
              <a:rPr lang="es-419" sz="1400" dirty="0">
                <a:latin typeface="+mj-lt"/>
              </a:rPr>
              <a:t>TUBERCULOSIS FÁRMACORRESISTENTE (COD 825): 420 cases</a:t>
            </a:r>
          </a:p>
          <a:p>
            <a:pPr marL="457200" indent="-457200">
              <a:buFontTx/>
              <a:buChar char="-"/>
            </a:pPr>
            <a:r>
              <a:rPr lang="es-419" sz="1400" dirty="0">
                <a:latin typeface="+mj-lt"/>
              </a:rPr>
              <a:t>TOTAL: 14900 cases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0ADE5F-99EF-47D6-8437-B8A95D3D515D}"/>
              </a:ext>
            </a:extLst>
          </p:cNvPr>
          <p:cNvSpPr/>
          <p:nvPr/>
        </p:nvSpPr>
        <p:spPr>
          <a:xfrm>
            <a:off x="617913" y="1170006"/>
            <a:ext cx="109644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600">
                <a:latin typeface="+mj-lt"/>
              </a:rPr>
              <a:t>Datos Usados:</a:t>
            </a:r>
          </a:p>
        </p:txBody>
      </p:sp>
    </p:spTree>
    <p:extLst>
      <p:ext uri="{BB962C8B-B14F-4D97-AF65-F5344CB8AC3E}">
        <p14:creationId xmlns:p14="http://schemas.microsoft.com/office/powerpoint/2010/main" val="286860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D21F5-BDE3-4722-8043-B9630297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3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A8F5E3-82B7-4385-BDEC-7BCBEC95FAC5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 - 0. Colombia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7AAC46-F9A6-4BBC-8F8D-55473D2F82AF}"/>
              </a:ext>
            </a:extLst>
          </p:cNvPr>
          <p:cNvSpPr/>
          <p:nvPr/>
        </p:nvSpPr>
        <p:spPr>
          <a:xfrm>
            <a:off x="9910354" y="2044005"/>
            <a:ext cx="16720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419" sz="2000" dirty="0">
                <a:latin typeface="+mj-lt"/>
              </a:rPr>
              <a:t>Métricas</a:t>
            </a:r>
          </a:p>
          <a:p>
            <a:pPr algn="r"/>
            <a:r>
              <a:rPr lang="en-US" sz="1600" dirty="0">
                <a:latin typeface="+mj-lt"/>
              </a:rPr>
              <a:t>RMSE: 85.05</a:t>
            </a:r>
          </a:p>
          <a:p>
            <a:pPr algn="r"/>
            <a:r>
              <a:rPr lang="en-US" sz="1600" dirty="0">
                <a:latin typeface="+mj-lt"/>
              </a:rPr>
              <a:t>MAPE: 5.88 %</a:t>
            </a:r>
          </a:p>
          <a:p>
            <a:pPr algn="r"/>
            <a:r>
              <a:rPr lang="en-US" sz="1600" dirty="0">
                <a:latin typeface="+mj-lt"/>
              </a:rPr>
              <a:t>AIC: 252.26</a:t>
            </a:r>
          </a:p>
          <a:p>
            <a:pPr algn="r"/>
            <a:r>
              <a:rPr lang="en-US" sz="1600" dirty="0">
                <a:latin typeface="+mj-lt"/>
              </a:rPr>
              <a:t>BIC: 255.53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BF52AA-A4CF-4D87-AE62-C37EBE5AA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15" y="1958510"/>
            <a:ext cx="9344025" cy="36861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20B0B48-A7B0-4E2F-A1C5-41F3E1586DC1}"/>
              </a:ext>
            </a:extLst>
          </p:cNvPr>
          <p:cNvSpPr/>
          <p:nvPr/>
        </p:nvSpPr>
        <p:spPr>
          <a:xfrm>
            <a:off x="617913" y="1162511"/>
            <a:ext cx="109644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+mj-lt"/>
              </a:rPr>
              <a:t>Con </a:t>
            </a:r>
            <a:r>
              <a:rPr lang="es-419" sz="2600" dirty="0">
                <a:latin typeface="+mj-lt"/>
              </a:rPr>
              <a:t>SARIMA: selección basada en AIC y BIC (manual)</a:t>
            </a:r>
          </a:p>
        </p:txBody>
      </p:sp>
    </p:spTree>
    <p:extLst>
      <p:ext uri="{BB962C8B-B14F-4D97-AF65-F5344CB8AC3E}">
        <p14:creationId xmlns:p14="http://schemas.microsoft.com/office/powerpoint/2010/main" val="386732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D21F5-BDE3-4722-8043-B9630297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4</a:t>
            </a:fld>
            <a:endParaRPr lang="es-419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01A4DA-D5A7-4CAB-BD4F-1793F8748AD0}"/>
              </a:ext>
            </a:extLst>
          </p:cNvPr>
          <p:cNvSpPr/>
          <p:nvPr/>
        </p:nvSpPr>
        <p:spPr>
          <a:xfrm>
            <a:off x="617913" y="1162511"/>
            <a:ext cx="109644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+mj-lt"/>
              </a:rPr>
              <a:t>Con </a:t>
            </a:r>
            <a:r>
              <a:rPr lang="es-419" sz="2600" dirty="0">
                <a:latin typeface="+mj-lt"/>
              </a:rPr>
              <a:t>SARIMA: selección basada en MAPE promedio y </a:t>
            </a:r>
            <a:r>
              <a:rPr lang="es-419" sz="2600" dirty="0" err="1">
                <a:latin typeface="+mj-lt"/>
              </a:rPr>
              <a:t>Coef</a:t>
            </a:r>
            <a:r>
              <a:rPr lang="es-419" sz="2600" dirty="0">
                <a:latin typeface="+mj-lt"/>
              </a:rPr>
              <a:t>. Variación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7AAC46-F9A6-4BBC-8F8D-55473D2F82AF}"/>
              </a:ext>
            </a:extLst>
          </p:cNvPr>
          <p:cNvSpPr/>
          <p:nvPr/>
        </p:nvSpPr>
        <p:spPr>
          <a:xfrm>
            <a:off x="9910354" y="2044005"/>
            <a:ext cx="1672046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419" sz="2000" dirty="0">
                <a:latin typeface="+mj-lt"/>
              </a:rPr>
              <a:t>Métricas</a:t>
            </a:r>
          </a:p>
          <a:p>
            <a:pPr algn="r"/>
            <a:r>
              <a:rPr lang="en-US" sz="1600" dirty="0">
                <a:latin typeface="+mj-lt"/>
              </a:rPr>
              <a:t>RMSE: 38.31</a:t>
            </a:r>
          </a:p>
          <a:p>
            <a:pPr algn="r"/>
            <a:r>
              <a:rPr lang="en-US" sz="1600" dirty="0">
                <a:latin typeface="+mj-lt"/>
              </a:rPr>
              <a:t>MAPE: 2.81 %</a:t>
            </a:r>
          </a:p>
          <a:p>
            <a:pPr algn="r"/>
            <a:r>
              <a:rPr lang="en-US" sz="1600" dirty="0">
                <a:latin typeface="+mj-lt"/>
              </a:rPr>
              <a:t>AIC: 126.01</a:t>
            </a:r>
          </a:p>
          <a:p>
            <a:pPr algn="r"/>
            <a:r>
              <a:rPr lang="en-US" sz="1600" dirty="0">
                <a:latin typeface="+mj-lt"/>
              </a:rPr>
              <a:t>BIC: 129.20</a:t>
            </a:r>
          </a:p>
          <a:p>
            <a:pPr algn="r"/>
            <a:r>
              <a:rPr lang="en-US" sz="1600" dirty="0">
                <a:latin typeface="+mj-lt"/>
              </a:rPr>
              <a:t>TS: 3</a:t>
            </a:r>
          </a:p>
          <a:p>
            <a:pPr algn="r"/>
            <a:r>
              <a:rPr lang="en-US" sz="1600" dirty="0">
                <a:latin typeface="+mj-lt"/>
              </a:rPr>
              <a:t>CV: 0.09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5F2C86-AAE2-4BA1-B9FE-19CD9C9C0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79" y="1935074"/>
            <a:ext cx="9391650" cy="37338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3E941F6-F1A5-433D-9523-67F903BA5A94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 - 0. Colombia</a:t>
            </a:r>
          </a:p>
        </p:txBody>
      </p:sp>
    </p:spTree>
    <p:extLst>
      <p:ext uri="{BB962C8B-B14F-4D97-AF65-F5344CB8AC3E}">
        <p14:creationId xmlns:p14="http://schemas.microsoft.com/office/powerpoint/2010/main" val="18276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A94278-8ABA-4A7D-B238-C41D39598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078" y="4036703"/>
            <a:ext cx="6313357" cy="268477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FF940-57F8-4A1D-87B4-9D432126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5</a:t>
            </a:fld>
            <a:endParaRPr lang="es-419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FCF5DF-161B-4E3A-88BE-7AB78822D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54954"/>
            <a:ext cx="5926111" cy="252353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1B6EDFA-D013-4137-BCC3-DA02E250FE70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 - 0. Colombia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2F6A71-5690-4203-B09B-C8EAF0A4F5CB}"/>
              </a:ext>
            </a:extLst>
          </p:cNvPr>
          <p:cNvSpPr/>
          <p:nvPr/>
        </p:nvSpPr>
        <p:spPr>
          <a:xfrm>
            <a:off x="617913" y="1162511"/>
            <a:ext cx="109644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419" sz="2600" dirty="0">
                <a:latin typeface="+mj-lt"/>
              </a:rPr>
              <a:t>Resultado Entrenamiento para mejor modelo</a:t>
            </a:r>
          </a:p>
        </p:txBody>
      </p:sp>
    </p:spTree>
    <p:extLst>
      <p:ext uri="{BB962C8B-B14F-4D97-AF65-F5344CB8AC3E}">
        <p14:creationId xmlns:p14="http://schemas.microsoft.com/office/powerpoint/2010/main" val="2326819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258BB-89B8-4B13-826D-E4AA6A23C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6</a:t>
            </a:fld>
            <a:endParaRPr lang="es-419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28174A-9D86-40F3-85A5-09AC6DC13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2262187"/>
            <a:ext cx="10106025" cy="23336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AD5F225-F52D-4B87-818E-2F2A8B9DF6FF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 - 0. Colombia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5CEB41-5CF6-4D30-B0EE-0104A3923DD4}"/>
              </a:ext>
            </a:extLst>
          </p:cNvPr>
          <p:cNvSpPr/>
          <p:nvPr/>
        </p:nvSpPr>
        <p:spPr>
          <a:xfrm>
            <a:off x="617913" y="1162511"/>
            <a:ext cx="109644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419" sz="2600" dirty="0">
                <a:latin typeface="+mj-lt"/>
              </a:rPr>
              <a:t>10 Mejores Opciones (todas con MAPE &lt; 3.75)</a:t>
            </a:r>
          </a:p>
        </p:txBody>
      </p:sp>
    </p:spTree>
    <p:extLst>
      <p:ext uri="{BB962C8B-B14F-4D97-AF65-F5344CB8AC3E}">
        <p14:creationId xmlns:p14="http://schemas.microsoft.com/office/powerpoint/2010/main" val="2278131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678A-9349-44FD-9F33-666B2F71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30437"/>
          </a:xfrm>
        </p:spPr>
        <p:txBody>
          <a:bodyPr>
            <a:normAutofit/>
          </a:bodyPr>
          <a:lstStyle/>
          <a:p>
            <a:r>
              <a:rPr lang="es-419" sz="7000" dirty="0"/>
              <a:t>Tuberculosis (TB)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D8F5E-60D3-492B-B825-ABBC4681A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478"/>
            <a:ext cx="9144000" cy="1235969"/>
          </a:xfrm>
        </p:spPr>
        <p:txBody>
          <a:bodyPr>
            <a:normAutofit/>
          </a:bodyPr>
          <a:lstStyle/>
          <a:p>
            <a:r>
              <a:rPr lang="es-419" sz="3000" dirty="0"/>
              <a:t>por Departamentos y DC</a:t>
            </a:r>
          </a:p>
        </p:txBody>
      </p:sp>
    </p:spTree>
    <p:extLst>
      <p:ext uri="{BB962C8B-B14F-4D97-AF65-F5344CB8AC3E}">
        <p14:creationId xmlns:p14="http://schemas.microsoft.com/office/powerpoint/2010/main" val="2942359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A675D-4879-4E39-A09C-B017F745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8</a:t>
            </a:fld>
            <a:endParaRPr lang="es-419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D44FF04-31B0-4F0D-9F9D-AC3B1A443B62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 - </a:t>
            </a:r>
            <a:r>
              <a:rPr lang="es-419" sz="4000" dirty="0"/>
              <a:t>Resultados Entrenamiento</a:t>
            </a:r>
            <a:endParaRPr lang="en-US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D903CD-D6BC-4151-9F89-2D3114F68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85" y="1262821"/>
            <a:ext cx="11803811" cy="433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02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D21F5-BDE3-4722-8043-B9630297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9</a:t>
            </a:fld>
            <a:endParaRPr lang="es-419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7AAC46-F9A6-4BBC-8F8D-55473D2F82AF}"/>
              </a:ext>
            </a:extLst>
          </p:cNvPr>
          <p:cNvSpPr/>
          <p:nvPr/>
        </p:nvSpPr>
        <p:spPr>
          <a:xfrm>
            <a:off x="9910354" y="2044005"/>
            <a:ext cx="16720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419" sz="2000" dirty="0">
                <a:latin typeface="+mj-lt"/>
              </a:rPr>
              <a:t>Métricas</a:t>
            </a:r>
          </a:p>
          <a:p>
            <a:pPr algn="r"/>
            <a:r>
              <a:rPr lang="en-US" sz="1600" dirty="0">
                <a:latin typeface="+mj-lt"/>
              </a:rPr>
              <a:t>RMSE: 20.37</a:t>
            </a:r>
          </a:p>
          <a:p>
            <a:pPr algn="r"/>
            <a:r>
              <a:rPr lang="en-US" sz="1600" dirty="0">
                <a:latin typeface="+mj-lt"/>
              </a:rPr>
              <a:t>MAPE: 16.94 %</a:t>
            </a:r>
          </a:p>
          <a:p>
            <a:pPr algn="r"/>
            <a:r>
              <a:rPr lang="en-US" sz="1600" dirty="0">
                <a:latin typeface="+mj-lt"/>
              </a:rPr>
              <a:t>AIC: 220.78</a:t>
            </a:r>
          </a:p>
          <a:p>
            <a:pPr algn="r"/>
            <a:r>
              <a:rPr lang="en-US" sz="1600" dirty="0">
                <a:latin typeface="+mj-lt"/>
              </a:rPr>
              <a:t>BIC: 224.32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FD4EEF-1957-4F9F-8854-8AF7961125A3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 - 1. </a:t>
            </a:r>
            <a:r>
              <a:rPr lang="es-419" sz="4000" dirty="0"/>
              <a:t>Bogotá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5E02E5-C7AC-47D8-8156-A474938CA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46901"/>
            <a:ext cx="9363075" cy="36957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BA010E3-5F77-4311-BA5E-F5E3BB3CDE69}"/>
              </a:ext>
            </a:extLst>
          </p:cNvPr>
          <p:cNvSpPr/>
          <p:nvPr/>
        </p:nvSpPr>
        <p:spPr>
          <a:xfrm>
            <a:off x="617913" y="1162511"/>
            <a:ext cx="109644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+mj-lt"/>
              </a:rPr>
              <a:t>Con </a:t>
            </a:r>
            <a:r>
              <a:rPr lang="es-419" sz="2600" dirty="0">
                <a:latin typeface="+mj-lt"/>
              </a:rPr>
              <a:t>SARIMA: selección basada en AIC y BIC (manual)</a:t>
            </a:r>
          </a:p>
        </p:txBody>
      </p:sp>
    </p:spTree>
    <p:extLst>
      <p:ext uri="{BB962C8B-B14F-4D97-AF65-F5344CB8AC3E}">
        <p14:creationId xmlns:p14="http://schemas.microsoft.com/office/powerpoint/2010/main" val="541118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500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Análisis Predictivo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Tuberculosis (TB)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Analysis</dc:title>
  <dc:creator>Andres Segura</dc:creator>
  <cp:lastModifiedBy>Andres Segura</cp:lastModifiedBy>
  <cp:revision>358</cp:revision>
  <dcterms:created xsi:type="dcterms:W3CDTF">2020-07-01T16:07:14Z</dcterms:created>
  <dcterms:modified xsi:type="dcterms:W3CDTF">2020-09-11T19:27:55Z</dcterms:modified>
</cp:coreProperties>
</file>