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579" r:id="rId5"/>
    <p:sldId id="605" r:id="rId6"/>
    <p:sldId id="609" r:id="rId7"/>
    <p:sldId id="607" r:id="rId8"/>
    <p:sldId id="604" r:id="rId9"/>
    <p:sldId id="606" r:id="rId10"/>
    <p:sldId id="608" r:id="rId11"/>
    <p:sldId id="611" r:id="rId12"/>
    <p:sldId id="612" r:id="rId13"/>
    <p:sldId id="613" r:id="rId14"/>
    <p:sldId id="614" r:id="rId15"/>
    <p:sldId id="615" r:id="rId16"/>
    <p:sldId id="616" r:id="rId17"/>
    <p:sldId id="617" r:id="rId18"/>
    <p:sldId id="618" r:id="rId19"/>
    <p:sldId id="619" r:id="rId20"/>
    <p:sldId id="620" r:id="rId21"/>
  </p:sldIdLst>
  <p:sldSz cx="9144000" cy="6858000" type="screen4x3"/>
  <p:notesSz cx="7010400" cy="9296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car David Barrera Ferro" initials="ODBF" lastIdx="1" clrIdx="0">
    <p:extLst>
      <p:ext uri="{19B8F6BF-5375-455C-9EA6-DF929625EA0E}">
        <p15:presenceInfo xmlns:p15="http://schemas.microsoft.com/office/powerpoint/2012/main" userId="S-1-5-21-1801674531-1897051121-682003330-18606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FF66"/>
    <a:srgbClr val="FFFF99"/>
    <a:srgbClr val="AFFFD3"/>
    <a:srgbClr val="00FA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5DC4C4-31E4-480D-9D90-8EE62D689C01}" v="32" dt="2020-07-29T05:04:53.967"/>
    <p1510:client id="{52DC2BE9-682C-452A-82D6-B54489B3A446}" v="2" dt="2020-09-23T20:01:31.0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2" autoAdjust="0"/>
    <p:restoredTop sz="94707" autoAdjust="0"/>
  </p:normalViewPr>
  <p:slideViewPr>
    <p:cSldViewPr>
      <p:cViewPr varScale="1">
        <p:scale>
          <a:sx n="91" d="100"/>
          <a:sy n="91" d="100"/>
        </p:scale>
        <p:origin x="-14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man Andres Segura Tinoco" userId="S::ga.segurat@uniandes.edu.co::108348c7-443a-43a2-a915-1e00c52dfe2e" providerId="AD" clId="Web-{52DC2BE9-682C-452A-82D6-B54489B3A446}"/>
    <pc:docChg chg="modSld">
      <pc:chgData name="German Andres Segura Tinoco" userId="S::ga.segurat@uniandes.edu.co::108348c7-443a-43a2-a915-1e00c52dfe2e" providerId="AD" clId="Web-{52DC2BE9-682C-452A-82D6-B54489B3A446}" dt="2020-09-23T20:01:30.949" v="1" actId="1076"/>
      <pc:docMkLst>
        <pc:docMk/>
      </pc:docMkLst>
      <pc:sldChg chg="modSp">
        <pc:chgData name="German Andres Segura Tinoco" userId="S::ga.segurat@uniandes.edu.co::108348c7-443a-43a2-a915-1e00c52dfe2e" providerId="AD" clId="Web-{52DC2BE9-682C-452A-82D6-B54489B3A446}" dt="2020-09-23T20:01:30.949" v="1" actId="1076"/>
        <pc:sldMkLst>
          <pc:docMk/>
          <pc:sldMk cId="2381850089" sldId="614"/>
        </pc:sldMkLst>
        <pc:picChg chg="mod">
          <ac:chgData name="German Andres Segura Tinoco" userId="S::ga.segurat@uniandes.edu.co::108348c7-443a-43a2-a915-1e00c52dfe2e" providerId="AD" clId="Web-{52DC2BE9-682C-452A-82D6-B54489B3A446}" dt="2020-09-23T20:01:30.949" v="1" actId="1076"/>
          <ac:picMkLst>
            <pc:docMk/>
            <pc:sldMk cId="2381850089" sldId="614"/>
            <ac:picMk id="7" creationId="{10C2B920-3FC8-4157-9F86-2A3E63D9D4CE}"/>
          </ac:picMkLst>
        </pc:picChg>
      </pc:sldChg>
    </pc:docChg>
  </pc:docChgLst>
  <pc:docChgLst>
    <pc:chgData name="Maria Del Pilar Villamil Giraldo" userId="S::mavillam@uniandes.edu.co::47e412ee-5319-4fcd-b4a2-a5ffd3e4af2d" providerId="AD" clId="Web-{1E5DC4C4-31E4-480D-9D90-8EE62D689C01}"/>
    <pc:docChg chg="modSld">
      <pc:chgData name="Maria Del Pilar Villamil Giraldo" userId="S::mavillam@uniandes.edu.co::47e412ee-5319-4fcd-b4a2-a5ffd3e4af2d" providerId="AD" clId="Web-{1E5DC4C4-31E4-480D-9D90-8EE62D689C01}" dt="2020-07-29T05:04:53.967" v="29" actId="1076"/>
      <pc:docMkLst>
        <pc:docMk/>
      </pc:docMkLst>
      <pc:sldChg chg="modSp">
        <pc:chgData name="Maria Del Pilar Villamil Giraldo" userId="S::mavillam@uniandes.edu.co::47e412ee-5319-4fcd-b4a2-a5ffd3e4af2d" providerId="AD" clId="Web-{1E5DC4C4-31E4-480D-9D90-8EE62D689C01}" dt="2020-07-29T05:04:53.967" v="29" actId="1076"/>
        <pc:sldMkLst>
          <pc:docMk/>
          <pc:sldMk cId="4198153840" sldId="604"/>
        </pc:sldMkLst>
        <pc:spChg chg="mod">
          <ac:chgData name="Maria Del Pilar Villamil Giraldo" userId="S::mavillam@uniandes.edu.co::47e412ee-5319-4fcd-b4a2-a5ffd3e4af2d" providerId="AD" clId="Web-{1E5DC4C4-31E4-480D-9D90-8EE62D689C01}" dt="2020-07-29T05:04:53.967" v="29" actId="1076"/>
          <ac:spMkLst>
            <pc:docMk/>
            <pc:sldMk cId="4198153840" sldId="604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21FDC0D-7EAE-48F7-B9A4-F8DFC994A589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9E34720-7E63-4035-8BC9-7A628E7B663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4497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B5AFEE3-9175-4AA7-B99A-D3BEC9BBFBA9}" type="datetimeFigureOut">
              <a:rPr lang="es-CO" smtClean="0"/>
              <a:pPr/>
              <a:t>23/09/2020</a:t>
            </a:fld>
            <a:endParaRPr lang="es-CO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CO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DF4490F-A633-4763-BB8E-DDF36523F250}" type="slidenum">
              <a:rPr lang="es-CO" smtClean="0"/>
              <a:pPr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09409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4490F-A633-4763-BB8E-DDF36523F250}" type="slidenum">
              <a:rPr lang="es-CO" smtClean="0"/>
              <a:pPr/>
              <a:t>1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97759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4490F-A633-4763-BB8E-DDF36523F250}" type="slidenum">
              <a:rPr lang="es-CO" smtClean="0"/>
              <a:pPr/>
              <a:t>5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97759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4490F-A633-4763-BB8E-DDF36523F250}" type="slidenum">
              <a:rPr lang="es-CO" smtClean="0"/>
              <a:pPr/>
              <a:t>6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97759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4490F-A633-4763-BB8E-DDF36523F250}" type="slidenum">
              <a:rPr lang="es-CO" smtClean="0"/>
              <a:pPr/>
              <a:t>12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97759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8A18-3482-410E-8157-2B9E57887B57}" type="datetimeFigureOut">
              <a:rPr lang="es-CO" smtClean="0"/>
              <a:pPr/>
              <a:t>23/09/2020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896-1CA7-4525-A569-5D7DD9169182}" type="slidenum">
              <a:rPr lang="es-CO" smtClean="0"/>
              <a:pPr/>
              <a:t>‹#›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8A18-3482-410E-8157-2B9E57887B57}" type="datetimeFigureOut">
              <a:rPr lang="es-CO" smtClean="0"/>
              <a:pPr/>
              <a:t>23/09/2020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896-1CA7-4525-A569-5D7DD9169182}" type="slidenum">
              <a:rPr lang="es-CO" smtClean="0"/>
              <a:pPr/>
              <a:t>‹#›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8A18-3482-410E-8157-2B9E57887B57}" type="datetimeFigureOut">
              <a:rPr lang="es-CO" smtClean="0"/>
              <a:pPr/>
              <a:t>23/09/2020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896-1CA7-4525-A569-5D7DD9169182}" type="slidenum">
              <a:rPr lang="es-CO" smtClean="0"/>
              <a:pPr/>
              <a:t>‹#›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8A18-3482-410E-8157-2B9E57887B57}" type="datetimeFigureOut">
              <a:rPr lang="es-CO" smtClean="0"/>
              <a:pPr/>
              <a:t>23/09/2020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896-1CA7-4525-A569-5D7DD9169182}" type="slidenum">
              <a:rPr lang="es-CO" smtClean="0"/>
              <a:pPr/>
              <a:t>‹#›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8A18-3482-410E-8157-2B9E57887B57}" type="datetimeFigureOut">
              <a:rPr lang="es-CO" smtClean="0"/>
              <a:pPr/>
              <a:t>23/09/2020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896-1CA7-4525-A569-5D7DD9169182}" type="slidenum">
              <a:rPr lang="es-CO" smtClean="0"/>
              <a:pPr/>
              <a:t>‹#›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8A18-3482-410E-8157-2B9E57887B57}" type="datetimeFigureOut">
              <a:rPr lang="es-CO" smtClean="0"/>
              <a:pPr/>
              <a:t>23/09/2020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896-1CA7-4525-A569-5D7DD9169182}" type="slidenum">
              <a:rPr lang="es-CO" smtClean="0"/>
              <a:pPr/>
              <a:t>‹#›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8A18-3482-410E-8157-2B9E57887B57}" type="datetimeFigureOut">
              <a:rPr lang="es-CO" smtClean="0"/>
              <a:pPr/>
              <a:t>23/09/2020</a:t>
            </a:fld>
            <a:endParaRPr lang="es-CO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896-1CA7-4525-A569-5D7DD9169182}" type="slidenum">
              <a:rPr lang="es-CO" smtClean="0"/>
              <a:pPr/>
              <a:t>‹#›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8A18-3482-410E-8157-2B9E57887B57}" type="datetimeFigureOut">
              <a:rPr lang="es-CO" smtClean="0"/>
              <a:pPr/>
              <a:t>23/09/2020</a:t>
            </a:fld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896-1CA7-4525-A569-5D7DD9169182}" type="slidenum">
              <a:rPr lang="es-CO" smtClean="0"/>
              <a:pPr/>
              <a:t>‹#›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8A18-3482-410E-8157-2B9E57887B57}" type="datetimeFigureOut">
              <a:rPr lang="es-CO" smtClean="0"/>
              <a:pPr/>
              <a:t>23/09/2020</a:t>
            </a:fld>
            <a:endParaRPr lang="es-CO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896-1CA7-4525-A569-5D7DD9169182}" type="slidenum">
              <a:rPr lang="es-CO" smtClean="0"/>
              <a:pPr/>
              <a:t>‹#›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8A18-3482-410E-8157-2B9E57887B57}" type="datetimeFigureOut">
              <a:rPr lang="es-CO" smtClean="0"/>
              <a:pPr/>
              <a:t>23/09/2020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896-1CA7-4525-A569-5D7DD9169182}" type="slidenum">
              <a:rPr lang="es-CO" smtClean="0"/>
              <a:pPr/>
              <a:t>‹#›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8A18-3482-410E-8157-2B9E57887B57}" type="datetimeFigureOut">
              <a:rPr lang="es-CO" smtClean="0"/>
              <a:pPr/>
              <a:t>23/09/2020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896-1CA7-4525-A569-5D7DD9169182}" type="slidenum">
              <a:rPr lang="es-CO" smtClean="0"/>
              <a:pPr/>
              <a:t>‹#›</a:t>
            </a:fld>
            <a:endParaRPr lang="es-CO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18A18-3482-410E-8157-2B9E57887B57}" type="datetimeFigureOut">
              <a:rPr lang="es-CO" smtClean="0"/>
              <a:pPr/>
              <a:t>23/09/2020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B9896-1CA7-4525-A569-5D7DD9169182}" type="slidenum">
              <a:rPr lang="es-CO" smtClean="0"/>
              <a:pPr/>
              <a:t>‹#›</a:t>
            </a:fld>
            <a:endParaRPr lang="es-C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8728" y="-19356"/>
            <a:ext cx="32758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lipse 3"/>
          <p:cNvSpPr/>
          <p:nvPr/>
        </p:nvSpPr>
        <p:spPr>
          <a:xfrm>
            <a:off x="2267744" y="1268760"/>
            <a:ext cx="2232248" cy="21602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3203848" y="1932316"/>
            <a:ext cx="53645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000" dirty="0"/>
              <a:t>Decisiones de asignación de recursos </a:t>
            </a:r>
            <a:r>
              <a:rPr lang="es-ES" sz="3000" dirty="0" err="1"/>
              <a:t>enel</a:t>
            </a:r>
            <a:r>
              <a:rPr lang="es-ES" sz="3000" dirty="0"/>
              <a:t> programa de gestión de riesgo en Bogotá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419872" y="1316385"/>
            <a:ext cx="5472608" cy="20882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2800" dirty="0">
                <a:solidFill>
                  <a:schemeClr val="tx1"/>
                </a:solidFill>
              </a:rPr>
              <a:t>Avance INS - Observatorio</a:t>
            </a:r>
            <a:endParaRPr lang="es-CO" sz="2800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2627784" y="1769716"/>
            <a:ext cx="1322784" cy="12272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800" dirty="0">
              <a:solidFill>
                <a:schemeClr val="tx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975648" y="2596392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19-08-2020</a:t>
            </a:r>
          </a:p>
        </p:txBody>
      </p:sp>
    </p:spTree>
    <p:extLst>
      <p:ext uri="{BB962C8B-B14F-4D97-AF65-F5344CB8AC3E}">
        <p14:creationId xmlns:p14="http://schemas.microsoft.com/office/powerpoint/2010/main" val="674325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D21F5-BDE3-4722-8043-B963029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x-none" smtClean="0"/>
              <a:t>10</a:t>
            </a:fld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A8F5E3-82B7-4385-BDEC-7BCBEC95FAC5}"/>
              </a:ext>
            </a:extLst>
          </p:cNvPr>
          <p:cNvSpPr txBox="1">
            <a:spLocks/>
          </p:cNvSpPr>
          <p:nvPr/>
        </p:nvSpPr>
        <p:spPr>
          <a:xfrm>
            <a:off x="114300" y="0"/>
            <a:ext cx="89154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1A4DA-D5A7-4CAB-BD4F-1793F8748AD0}"/>
              </a:ext>
            </a:extLst>
          </p:cNvPr>
          <p:cNvSpPr/>
          <p:nvPr/>
        </p:nvSpPr>
        <p:spPr>
          <a:xfrm>
            <a:off x="463435" y="1162512"/>
            <a:ext cx="822336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Holt-Winters: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C1E566-E3B6-4949-9583-9E4407AE6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7" y="1854734"/>
            <a:ext cx="7079456" cy="37623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22E7A56-1634-4077-9E38-CB7E6ABC636A}"/>
              </a:ext>
            </a:extLst>
          </p:cNvPr>
          <p:cNvSpPr/>
          <p:nvPr/>
        </p:nvSpPr>
        <p:spPr>
          <a:xfrm>
            <a:off x="7432765" y="2044005"/>
            <a:ext cx="1603731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000" dirty="0">
                <a:latin typeface="+mj-lt"/>
              </a:rPr>
              <a:t>Resultados</a:t>
            </a:r>
            <a:endParaRPr lang="en-US" sz="2000" dirty="0">
              <a:latin typeface="+mj-lt"/>
            </a:endParaRPr>
          </a:p>
          <a:p>
            <a:pPr algn="r"/>
            <a:r>
              <a:rPr lang="en-US" sz="1600" dirty="0">
                <a:latin typeface="+mj-lt"/>
              </a:rPr>
              <a:t>RMSE: 80.739</a:t>
            </a:r>
          </a:p>
          <a:p>
            <a:pPr algn="r"/>
            <a:r>
              <a:rPr lang="en-US" sz="1600" dirty="0">
                <a:latin typeface="+mj-lt"/>
              </a:rPr>
              <a:t>MAPE: 5.937 %</a:t>
            </a:r>
          </a:p>
          <a:p>
            <a:pPr algn="r"/>
            <a:r>
              <a:rPr lang="en-US" sz="1600" dirty="0">
                <a:latin typeface="+mj-lt"/>
              </a:rPr>
              <a:t>AIC: 338.847</a:t>
            </a:r>
          </a:p>
          <a:p>
            <a:pPr algn="r"/>
            <a:r>
              <a:rPr lang="en-US" sz="1600" dirty="0">
                <a:latin typeface="+mj-lt"/>
              </a:rPr>
              <a:t>BIC: 367.558</a:t>
            </a:r>
          </a:p>
          <a:p>
            <a:pPr algn="r"/>
            <a:r>
              <a:rPr lang="en-US" sz="1600" dirty="0">
                <a:latin typeface="+mj-lt"/>
              </a:rPr>
              <a:t>Elapsed Time: 5m</a:t>
            </a:r>
          </a:p>
        </p:txBody>
      </p:sp>
    </p:spTree>
    <p:extLst>
      <p:ext uri="{BB962C8B-B14F-4D97-AF65-F5344CB8AC3E}">
        <p14:creationId xmlns:p14="http://schemas.microsoft.com/office/powerpoint/2010/main" val="285946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79F08-8BDE-40DF-87A2-6A1D777C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x-none" smtClean="0"/>
              <a:t>11</a:t>
            </a:fld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4A1551-D792-4B19-9E99-7EFEDCFB4BB8}"/>
              </a:ext>
            </a:extLst>
          </p:cNvPr>
          <p:cNvSpPr txBox="1">
            <a:spLocks/>
          </p:cNvSpPr>
          <p:nvPr/>
        </p:nvSpPr>
        <p:spPr>
          <a:xfrm>
            <a:off x="114300" y="0"/>
            <a:ext cx="89154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416540-1C0C-4092-8929-5D24A1B34801}"/>
              </a:ext>
            </a:extLst>
          </p:cNvPr>
          <p:cNvSpPr/>
          <p:nvPr/>
        </p:nvSpPr>
        <p:spPr>
          <a:xfrm>
            <a:off x="463435" y="1162512"/>
            <a:ext cx="822336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err="1">
                <a:latin typeface="+mj-lt"/>
              </a:rPr>
              <a:t>Comparación</a:t>
            </a:r>
            <a:r>
              <a:rPr lang="en-US" sz="2600" dirty="0">
                <a:latin typeface="+mj-lt"/>
              </a:rPr>
              <a:t> de </a:t>
            </a:r>
            <a:r>
              <a:rPr lang="en-US" sz="2600" dirty="0" err="1">
                <a:latin typeface="+mj-lt"/>
              </a:rPr>
              <a:t>Modelos</a:t>
            </a:r>
            <a:r>
              <a:rPr lang="en-US" sz="2600" dirty="0">
                <a:latin typeface="+mj-lt"/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C2B920-3FC8-4157-9F86-2A3E63D9D4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20"/>
          <a:stretch/>
        </p:blipFill>
        <p:spPr>
          <a:xfrm>
            <a:off x="3851920" y="908720"/>
            <a:ext cx="4722019" cy="549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50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8728" y="-19356"/>
            <a:ext cx="32758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lipse 3"/>
          <p:cNvSpPr/>
          <p:nvPr/>
        </p:nvSpPr>
        <p:spPr>
          <a:xfrm>
            <a:off x="2267744" y="1268760"/>
            <a:ext cx="2232248" cy="21602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3203848" y="1932316"/>
            <a:ext cx="53645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000" dirty="0"/>
              <a:t>Decisiones de asignación de recursos </a:t>
            </a:r>
            <a:r>
              <a:rPr lang="es-ES" sz="3000" dirty="0" err="1"/>
              <a:t>enel</a:t>
            </a:r>
            <a:r>
              <a:rPr lang="es-ES" sz="3000" dirty="0"/>
              <a:t> programa de gestión de riesgo en Bogotá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419872" y="1316385"/>
            <a:ext cx="5472608" cy="20882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2800" dirty="0">
                <a:solidFill>
                  <a:schemeClr val="tx1"/>
                </a:solidFill>
              </a:rPr>
              <a:t>Modelo de pronóstico de Mortalidad infantil</a:t>
            </a:r>
            <a:endParaRPr lang="es-CO" sz="2800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2627784" y="1769716"/>
            <a:ext cx="1322784" cy="12272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526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BE394-4BAE-459C-949C-1C1039B1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x-none" smtClean="0"/>
              <a:t>13</a:t>
            </a:fld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DB60ED-D464-45AA-A1A3-354F695B5ED5}"/>
              </a:ext>
            </a:extLst>
          </p:cNvPr>
          <p:cNvSpPr txBox="1">
            <a:spLocks/>
          </p:cNvSpPr>
          <p:nvPr/>
        </p:nvSpPr>
        <p:spPr>
          <a:xfrm>
            <a:off x="114300" y="0"/>
            <a:ext cx="89154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000" dirty="0"/>
              <a:t>Mortalidad Infantil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0BF85B-E49F-4F78-B26A-EB4BC2AF9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65" y="1694382"/>
            <a:ext cx="3885695" cy="2377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C6F6A-ABFE-490D-93A8-138825F9E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30" y="4214965"/>
            <a:ext cx="3872630" cy="2247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768FC4-D267-4768-9CE0-C015C610D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953" y="1694382"/>
            <a:ext cx="3941966" cy="23774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199045-99DB-4DE3-A171-5CBA9DEF3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7952" y="4214966"/>
            <a:ext cx="3941966" cy="222737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67561C2-CA54-453E-B73B-2DAC5D59469B}"/>
              </a:ext>
            </a:extLst>
          </p:cNvPr>
          <p:cNvSpPr/>
          <p:nvPr/>
        </p:nvSpPr>
        <p:spPr>
          <a:xfrm>
            <a:off x="463435" y="836712"/>
            <a:ext cx="822336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err="1">
                <a:latin typeface="+mj-lt"/>
              </a:rPr>
              <a:t>Cambio</a:t>
            </a:r>
            <a:r>
              <a:rPr lang="en-US" sz="2600" dirty="0">
                <a:latin typeface="+mj-lt"/>
              </a:rPr>
              <a:t> de </a:t>
            </a:r>
            <a:r>
              <a:rPr lang="en-US" sz="2600" dirty="0" err="1">
                <a:latin typeface="+mj-lt"/>
              </a:rPr>
              <a:t>periodicidad</a:t>
            </a:r>
            <a:r>
              <a:rPr lang="en-US" sz="2600" dirty="0">
                <a:latin typeface="+mj-lt"/>
              </a:rPr>
              <a:t>: de </a:t>
            </a:r>
            <a:r>
              <a:rPr lang="en-US" sz="2600" dirty="0" err="1">
                <a:latin typeface="+mj-lt"/>
              </a:rPr>
              <a:t>semana</a:t>
            </a:r>
            <a:r>
              <a:rPr lang="en-US" sz="2600" dirty="0">
                <a:latin typeface="+mj-lt"/>
              </a:rPr>
              <a:t> a </a:t>
            </a:r>
            <a:r>
              <a:rPr lang="en-US" sz="2600" dirty="0" err="1">
                <a:latin typeface="+mj-lt"/>
              </a:rPr>
              <a:t>periodo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epidemiológico</a:t>
            </a:r>
            <a:endParaRPr lang="en-US" sz="2600" dirty="0">
              <a:latin typeface="+mj-lt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A87A2F2-9F88-475E-85FD-93348952CF99}"/>
              </a:ext>
            </a:extLst>
          </p:cNvPr>
          <p:cNvSpPr/>
          <p:nvPr/>
        </p:nvSpPr>
        <p:spPr>
          <a:xfrm>
            <a:off x="4305561" y="2513136"/>
            <a:ext cx="329289" cy="22643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1FA0A4C-55F3-45FF-B0F5-6772175462D1}"/>
              </a:ext>
            </a:extLst>
          </p:cNvPr>
          <p:cNvSpPr/>
          <p:nvPr/>
        </p:nvSpPr>
        <p:spPr>
          <a:xfrm>
            <a:off x="4305561" y="4999433"/>
            <a:ext cx="329289" cy="22643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06644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D21F5-BDE3-4722-8043-B963029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x-none" smtClean="0"/>
              <a:t>14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A8F5E3-82B7-4385-BDEC-7BCBEC95FAC5}"/>
              </a:ext>
            </a:extLst>
          </p:cNvPr>
          <p:cNvSpPr txBox="1">
            <a:spLocks/>
          </p:cNvSpPr>
          <p:nvPr/>
        </p:nvSpPr>
        <p:spPr>
          <a:xfrm>
            <a:off x="114300" y="0"/>
            <a:ext cx="89154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000" dirty="0"/>
              <a:t>Mortalidad Infantil</a:t>
            </a:r>
            <a:endParaRPr lang="en-US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1A4DA-D5A7-4CAB-BD4F-1793F8748AD0}"/>
              </a:ext>
            </a:extLst>
          </p:cNvPr>
          <p:cNvSpPr/>
          <p:nvPr/>
        </p:nvSpPr>
        <p:spPr>
          <a:xfrm>
            <a:off x="463435" y="1162512"/>
            <a:ext cx="822336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Linea base: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DEE4197-B729-40D8-A94A-16CC40B37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08" y="1642497"/>
            <a:ext cx="3429000" cy="2401457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751901-D19A-410F-B488-11282E9F9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08" y="4137458"/>
            <a:ext cx="3429000" cy="2401455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B674832D-DC10-4D94-8B0A-0AAB28F96E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72"/>
          <a:stretch/>
        </p:blipFill>
        <p:spPr>
          <a:xfrm>
            <a:off x="3995939" y="1951447"/>
            <a:ext cx="4736877" cy="280745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7791E59-3060-463B-BDEE-53EF883C86EA}"/>
              </a:ext>
            </a:extLst>
          </p:cNvPr>
          <p:cNvSpPr/>
          <p:nvPr/>
        </p:nvSpPr>
        <p:spPr>
          <a:xfrm>
            <a:off x="7073537" y="4645686"/>
            <a:ext cx="160702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000" dirty="0">
                <a:latin typeface="+mj-lt"/>
              </a:rPr>
              <a:t>Resultados</a:t>
            </a:r>
            <a:endParaRPr lang="en-US" sz="2000" dirty="0">
              <a:latin typeface="+mj-lt"/>
            </a:endParaRPr>
          </a:p>
          <a:p>
            <a:pPr algn="r"/>
            <a:r>
              <a:rPr lang="en-US" sz="1600" dirty="0">
                <a:latin typeface="+mj-lt"/>
              </a:rPr>
              <a:t>RMSE: 42.639</a:t>
            </a:r>
          </a:p>
          <a:p>
            <a:pPr algn="r"/>
            <a:r>
              <a:rPr lang="en-US" sz="1600" dirty="0">
                <a:latin typeface="+mj-lt"/>
              </a:rPr>
              <a:t>MAPE: 4.894 %</a:t>
            </a:r>
          </a:p>
        </p:txBody>
      </p:sp>
    </p:spTree>
    <p:extLst>
      <p:ext uri="{BB962C8B-B14F-4D97-AF65-F5344CB8AC3E}">
        <p14:creationId xmlns:p14="http://schemas.microsoft.com/office/powerpoint/2010/main" val="2524457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17DE5-FDA6-48CC-A2DB-FFF7C4A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x-none" smtClean="0"/>
              <a:t>15</a:t>
            </a:fld>
            <a:endParaRPr 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F6E80-A75F-4DA9-9654-07E38BDE2275}"/>
              </a:ext>
            </a:extLst>
          </p:cNvPr>
          <p:cNvSpPr/>
          <p:nvPr/>
        </p:nvSpPr>
        <p:spPr>
          <a:xfrm>
            <a:off x="463435" y="1162512"/>
            <a:ext cx="822336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SARIMA: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022E79-0808-400E-B090-E8CC7BE37F0C}"/>
              </a:ext>
            </a:extLst>
          </p:cNvPr>
          <p:cNvSpPr/>
          <p:nvPr/>
        </p:nvSpPr>
        <p:spPr>
          <a:xfrm>
            <a:off x="7360920" y="1722246"/>
            <a:ext cx="132617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000" dirty="0">
                <a:latin typeface="+mj-lt"/>
              </a:rPr>
              <a:t>Resultados</a:t>
            </a:r>
            <a:endParaRPr lang="en-US" sz="2000" dirty="0">
              <a:latin typeface="+mj-lt"/>
            </a:endParaRPr>
          </a:p>
          <a:p>
            <a:pPr algn="r"/>
            <a:r>
              <a:rPr lang="en-US" sz="1600" dirty="0">
                <a:latin typeface="+mj-lt"/>
              </a:rPr>
              <a:t>RMSE: 54.323</a:t>
            </a:r>
          </a:p>
          <a:p>
            <a:pPr algn="r"/>
            <a:r>
              <a:rPr lang="en-US" sz="1600" dirty="0">
                <a:latin typeface="+mj-lt"/>
              </a:rPr>
              <a:t>MAPE: 7.672 %</a:t>
            </a:r>
          </a:p>
          <a:p>
            <a:pPr algn="r"/>
            <a:r>
              <a:rPr lang="en-US" sz="1600" dirty="0">
                <a:latin typeface="+mj-lt"/>
              </a:rPr>
              <a:t>AIC: 234.926</a:t>
            </a:r>
          </a:p>
          <a:p>
            <a:pPr algn="r"/>
            <a:r>
              <a:rPr lang="en-US" sz="1600" dirty="0">
                <a:latin typeface="+mj-lt"/>
              </a:rPr>
              <a:t>BIC: 238.199</a:t>
            </a:r>
          </a:p>
          <a:p>
            <a:pPr algn="r"/>
            <a:r>
              <a:rPr lang="en-US" sz="1600" dirty="0">
                <a:latin typeface="+mj-lt"/>
              </a:rPr>
              <a:t>Elapsed Time: 6 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089A78-5ABD-4EF8-96B8-83E1075BDB39}"/>
              </a:ext>
            </a:extLst>
          </p:cNvPr>
          <p:cNvSpPr txBox="1">
            <a:spLocks/>
          </p:cNvSpPr>
          <p:nvPr/>
        </p:nvSpPr>
        <p:spPr>
          <a:xfrm>
            <a:off x="114300" y="0"/>
            <a:ext cx="89154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000" dirty="0"/>
              <a:t>Mortalidad Infantil</a:t>
            </a:r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675DEC-25CB-4C38-BE54-2A0901B2A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34195"/>
            <a:ext cx="3360689" cy="1857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FFC4DB-2A35-46A5-9755-68E6CFFB6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387" y="3378630"/>
            <a:ext cx="5791133" cy="302758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C513239-0C1C-498B-B0B8-371A44BE83F0}"/>
              </a:ext>
            </a:extLst>
          </p:cNvPr>
          <p:cNvSpPr/>
          <p:nvPr/>
        </p:nvSpPr>
        <p:spPr>
          <a:xfrm>
            <a:off x="463435" y="3483137"/>
            <a:ext cx="137189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+mj-lt"/>
              </a:rPr>
              <a:t>Resultados</a:t>
            </a:r>
            <a:endParaRPr lang="en-US" sz="2000" dirty="0">
              <a:latin typeface="+mj-lt"/>
            </a:endParaRPr>
          </a:p>
          <a:p>
            <a:r>
              <a:rPr lang="en-US" sz="1600" dirty="0">
                <a:latin typeface="+mj-lt"/>
              </a:rPr>
              <a:t>RMSE: 13.987</a:t>
            </a:r>
          </a:p>
          <a:p>
            <a:r>
              <a:rPr lang="en-US" sz="1600" dirty="0">
                <a:latin typeface="+mj-lt"/>
              </a:rPr>
              <a:t>MAPE: 8.521 %</a:t>
            </a:r>
          </a:p>
          <a:p>
            <a:r>
              <a:rPr lang="en-US" sz="1600" dirty="0">
                <a:latin typeface="+mj-lt"/>
              </a:rPr>
              <a:t>AIC: 466.22</a:t>
            </a:r>
          </a:p>
          <a:p>
            <a:r>
              <a:rPr lang="en-US" sz="1600" dirty="0">
                <a:latin typeface="+mj-lt"/>
              </a:rPr>
              <a:t>BIC: 482.28</a:t>
            </a:r>
          </a:p>
          <a:p>
            <a:r>
              <a:rPr lang="en-US" sz="1600" dirty="0">
                <a:latin typeface="+mj-lt"/>
              </a:rPr>
              <a:t>Elapsed Time: 5.8 h</a:t>
            </a:r>
          </a:p>
        </p:txBody>
      </p:sp>
    </p:spTree>
    <p:extLst>
      <p:ext uri="{BB962C8B-B14F-4D97-AF65-F5344CB8AC3E}">
        <p14:creationId xmlns:p14="http://schemas.microsoft.com/office/powerpoint/2010/main" val="2350297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17DE5-FDA6-48CC-A2DB-FFF7C4A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x-none" smtClean="0"/>
              <a:t>16</a:t>
            </a:fld>
            <a:endParaRPr 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F6E80-A75F-4DA9-9654-07E38BDE2275}"/>
              </a:ext>
            </a:extLst>
          </p:cNvPr>
          <p:cNvSpPr/>
          <p:nvPr/>
        </p:nvSpPr>
        <p:spPr>
          <a:xfrm>
            <a:off x="463435" y="1162512"/>
            <a:ext cx="822336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Holt-Winters: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022E79-0808-400E-B090-E8CC7BE37F0C}"/>
              </a:ext>
            </a:extLst>
          </p:cNvPr>
          <p:cNvSpPr/>
          <p:nvPr/>
        </p:nvSpPr>
        <p:spPr>
          <a:xfrm>
            <a:off x="7360920" y="1722246"/>
            <a:ext cx="132617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000" dirty="0">
                <a:latin typeface="+mj-lt"/>
              </a:rPr>
              <a:t>Resultados</a:t>
            </a:r>
            <a:endParaRPr lang="en-US" sz="2000" dirty="0">
              <a:latin typeface="+mj-lt"/>
            </a:endParaRPr>
          </a:p>
          <a:p>
            <a:pPr algn="r"/>
            <a:r>
              <a:rPr lang="en-US" sz="1600" dirty="0">
                <a:latin typeface="+mj-lt"/>
              </a:rPr>
              <a:t>RMSE: 55.740</a:t>
            </a:r>
          </a:p>
          <a:p>
            <a:pPr algn="r"/>
            <a:r>
              <a:rPr lang="en-US" sz="1600" dirty="0">
                <a:latin typeface="+mj-lt"/>
              </a:rPr>
              <a:t>MAPE: 7.619 %</a:t>
            </a:r>
          </a:p>
          <a:p>
            <a:pPr algn="r"/>
            <a:r>
              <a:rPr lang="en-US" sz="1600" dirty="0">
                <a:latin typeface="+mj-lt"/>
              </a:rPr>
              <a:t>AIC: 345.498</a:t>
            </a:r>
          </a:p>
          <a:p>
            <a:pPr algn="r"/>
            <a:r>
              <a:rPr lang="en-US" sz="1600" dirty="0">
                <a:latin typeface="+mj-lt"/>
              </a:rPr>
              <a:t>BIC: 359.309</a:t>
            </a:r>
          </a:p>
          <a:p>
            <a:pPr algn="r"/>
            <a:r>
              <a:rPr lang="en-US" sz="1600" dirty="0">
                <a:latin typeface="+mj-lt"/>
              </a:rPr>
              <a:t>Elapsed Time: 7 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089A78-5ABD-4EF8-96B8-83E1075BDB39}"/>
              </a:ext>
            </a:extLst>
          </p:cNvPr>
          <p:cNvSpPr txBox="1">
            <a:spLocks/>
          </p:cNvSpPr>
          <p:nvPr/>
        </p:nvSpPr>
        <p:spPr>
          <a:xfrm>
            <a:off x="114300" y="0"/>
            <a:ext cx="89154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000" dirty="0"/>
              <a:t>Mortalidad Infantil</a:t>
            </a:r>
            <a:endParaRPr lang="en-US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513239-0C1C-498B-B0B8-371A44BE83F0}"/>
              </a:ext>
            </a:extLst>
          </p:cNvPr>
          <p:cNvSpPr/>
          <p:nvPr/>
        </p:nvSpPr>
        <p:spPr>
          <a:xfrm>
            <a:off x="463435" y="3483137"/>
            <a:ext cx="137189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+mj-lt"/>
              </a:rPr>
              <a:t>Resultados</a:t>
            </a:r>
            <a:endParaRPr lang="en-US" sz="2000" dirty="0">
              <a:latin typeface="+mj-lt"/>
            </a:endParaRPr>
          </a:p>
          <a:p>
            <a:r>
              <a:rPr lang="en-US" sz="1600" dirty="0">
                <a:latin typeface="+mj-lt"/>
              </a:rPr>
              <a:t>RMSE: 16.998</a:t>
            </a:r>
          </a:p>
          <a:p>
            <a:r>
              <a:rPr lang="en-US" sz="1600" dirty="0">
                <a:latin typeface="+mj-lt"/>
              </a:rPr>
              <a:t>MAPE: 9.782 %</a:t>
            </a:r>
          </a:p>
          <a:p>
            <a:r>
              <a:rPr lang="en-US" sz="1600" dirty="0">
                <a:latin typeface="+mj-lt"/>
              </a:rPr>
              <a:t>AIC: 917.210</a:t>
            </a:r>
          </a:p>
          <a:p>
            <a:r>
              <a:rPr lang="en-US" sz="1600" dirty="0">
                <a:latin typeface="+mj-lt"/>
              </a:rPr>
              <a:t>BIC: 973.008</a:t>
            </a:r>
          </a:p>
          <a:p>
            <a:r>
              <a:rPr lang="en-US" sz="1600" dirty="0">
                <a:latin typeface="+mj-lt"/>
              </a:rPr>
              <a:t>Elapsed Time: 23 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BC2377-50F3-4AB0-88C8-48F1BE696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307" y="3362172"/>
            <a:ext cx="5788152" cy="30445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2BA9F2-AB0B-4E8B-B49C-1E30A34DE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32" y="1646070"/>
            <a:ext cx="3360420" cy="185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92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E67C-B8A7-4A38-803F-DFB0E72A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x-none" smtClean="0"/>
              <a:t>17</a:t>
            </a:fld>
            <a:endParaRPr 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973019-349F-4613-BC1C-C1CA6DB2B910}"/>
              </a:ext>
            </a:extLst>
          </p:cNvPr>
          <p:cNvSpPr/>
          <p:nvPr/>
        </p:nvSpPr>
        <p:spPr>
          <a:xfrm>
            <a:off x="463435" y="1162512"/>
            <a:ext cx="822336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err="1">
                <a:latin typeface="+mj-lt"/>
              </a:rPr>
              <a:t>Comparación</a:t>
            </a:r>
            <a:r>
              <a:rPr lang="en-US" sz="2600" dirty="0">
                <a:latin typeface="+mj-lt"/>
              </a:rPr>
              <a:t> de  </a:t>
            </a:r>
            <a:r>
              <a:rPr lang="en-US" sz="2600" dirty="0" err="1">
                <a:latin typeface="+mj-lt"/>
              </a:rPr>
              <a:t>Modelos</a:t>
            </a:r>
            <a:r>
              <a:rPr lang="en-US" sz="2600" dirty="0">
                <a:latin typeface="+mj-lt"/>
              </a:rPr>
              <a:t>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921550D-A122-4F6F-97AC-ADD8D54CBECB}"/>
              </a:ext>
            </a:extLst>
          </p:cNvPr>
          <p:cNvSpPr txBox="1">
            <a:spLocks/>
          </p:cNvSpPr>
          <p:nvPr/>
        </p:nvSpPr>
        <p:spPr>
          <a:xfrm>
            <a:off x="114300" y="0"/>
            <a:ext cx="89154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000" dirty="0"/>
              <a:t>Mortalidad Infantil</a:t>
            </a:r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862CBA-9721-4AD5-B833-F9997537C6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46"/>
          <a:stretch/>
        </p:blipFill>
        <p:spPr>
          <a:xfrm>
            <a:off x="4211960" y="908720"/>
            <a:ext cx="4657725" cy="547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3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Eventos</a:t>
            </a:r>
            <a:r>
              <a:rPr lang="en-US" dirty="0"/>
              <a:t> de Tuberculosis</a:t>
            </a:r>
          </a:p>
          <a:p>
            <a:pPr lvl="1"/>
            <a:r>
              <a:rPr lang="es-ES_tradnl" dirty="0"/>
              <a:t>Ficha del evento</a:t>
            </a:r>
          </a:p>
          <a:p>
            <a:pPr lvl="1"/>
            <a:r>
              <a:rPr lang="es-ES_tradnl" dirty="0"/>
              <a:t>Análisis descriptivo</a:t>
            </a:r>
          </a:p>
          <a:p>
            <a:pPr lvl="1"/>
            <a:r>
              <a:rPr lang="es-ES_tradnl" dirty="0"/>
              <a:t>Modelo de pronóstico</a:t>
            </a:r>
            <a:endParaRPr lang="en-US" dirty="0"/>
          </a:p>
          <a:p>
            <a:r>
              <a:rPr lang="en-US" dirty="0" err="1"/>
              <a:t>Evento</a:t>
            </a:r>
            <a:r>
              <a:rPr lang="en-US" dirty="0"/>
              <a:t> </a:t>
            </a:r>
            <a:r>
              <a:rPr lang="en-US" dirty="0" err="1"/>
              <a:t>mortalidad</a:t>
            </a:r>
            <a:r>
              <a:rPr lang="en-US" dirty="0"/>
              <a:t> </a:t>
            </a:r>
            <a:r>
              <a:rPr lang="en-US" dirty="0" err="1"/>
              <a:t>infantil</a:t>
            </a:r>
            <a:endParaRPr lang="en-US" dirty="0"/>
          </a:p>
          <a:p>
            <a:pPr lvl="1"/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pronóstico</a:t>
            </a:r>
            <a:endParaRPr lang="en-US" dirty="0"/>
          </a:p>
          <a:p>
            <a:r>
              <a:rPr lang="en-US" dirty="0" err="1"/>
              <a:t>Varios</a:t>
            </a:r>
            <a:endParaRPr lang="en-US" dirty="0"/>
          </a:p>
          <a:p>
            <a:pPr lvl="1"/>
            <a:r>
              <a:rPr lang="en-US" dirty="0" err="1"/>
              <a:t>Próxima</a:t>
            </a:r>
            <a:r>
              <a:rPr lang="en-US" dirty="0"/>
              <a:t> </a:t>
            </a:r>
            <a:r>
              <a:rPr lang="en-US" dirty="0" err="1"/>
              <a:t>reunión</a:t>
            </a:r>
            <a:r>
              <a:rPr lang="en-US" dirty="0"/>
              <a:t> del 26 de </a:t>
            </a:r>
            <a:r>
              <a:rPr lang="en-US" dirty="0" err="1"/>
              <a:t>agosto</a:t>
            </a:r>
            <a:r>
              <a:rPr lang="en-US" dirty="0"/>
              <a:t> – </a:t>
            </a:r>
            <a:r>
              <a:rPr lang="en-US" dirty="0" err="1"/>
              <a:t>visualización</a:t>
            </a:r>
            <a:r>
              <a:rPr lang="en-US" dirty="0"/>
              <a:t>/</a:t>
            </a:r>
            <a:r>
              <a:rPr lang="en-US" dirty="0" err="1"/>
              <a:t>interacción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33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0" y="406400"/>
            <a:ext cx="9144000" cy="603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88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8A268-4DF0-44FF-8E62-D19303EC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x-none" smtClean="0"/>
              <a:t>4</a:t>
            </a:fld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BD0FA0-7855-490B-9522-141D0C781DDA}"/>
              </a:ext>
            </a:extLst>
          </p:cNvPr>
          <p:cNvSpPr txBox="1">
            <a:spLocks/>
          </p:cNvSpPr>
          <p:nvPr/>
        </p:nvSpPr>
        <p:spPr>
          <a:xfrm>
            <a:off x="114300" y="0"/>
            <a:ext cx="89154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 – </a:t>
            </a:r>
            <a:r>
              <a:rPr lang="en-US" sz="4000" dirty="0" err="1"/>
              <a:t>Datos</a:t>
            </a:r>
            <a:r>
              <a:rPr lang="en-US" sz="4000" dirty="0"/>
              <a:t> </a:t>
            </a:r>
            <a:r>
              <a:rPr lang="en-US" sz="4000" dirty="0" err="1"/>
              <a:t>seleccionados</a:t>
            </a:r>
            <a:endParaRPr lang="en-US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A9825C-4C71-4D19-B363-60DCAE75969C}"/>
              </a:ext>
            </a:extLst>
          </p:cNvPr>
          <p:cNvSpPr/>
          <p:nvPr/>
        </p:nvSpPr>
        <p:spPr>
          <a:xfrm>
            <a:off x="463435" y="1162511"/>
            <a:ext cx="822336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dirty="0">
                <a:latin typeface="+mj-lt"/>
              </a:rPr>
              <a:t>Año</a:t>
            </a:r>
            <a:r>
              <a:rPr lang="en-US" sz="1600" dirty="0">
                <a:latin typeface="+mj-lt"/>
              </a:rPr>
              <a:t> 2020 – 16 </a:t>
            </a:r>
            <a:r>
              <a:rPr lang="es-ES_tradnl" sz="1600" dirty="0">
                <a:latin typeface="+mj-lt"/>
              </a:rPr>
              <a:t>Semanas</a:t>
            </a:r>
            <a:r>
              <a:rPr lang="en-US" sz="1600" dirty="0">
                <a:latin typeface="+mj-lt"/>
              </a:rPr>
              <a:t>:</a:t>
            </a:r>
          </a:p>
          <a:p>
            <a:pPr marL="457200" indent="-457200">
              <a:buFontTx/>
              <a:buChar char="-"/>
            </a:pPr>
            <a:r>
              <a:rPr lang="en-US" sz="1400" dirty="0">
                <a:latin typeface="+mj-lt"/>
              </a:rPr>
              <a:t>TUBERCULOSIS - </a:t>
            </a:r>
            <a:r>
              <a:rPr lang="en-US" sz="1400" dirty="0" err="1">
                <a:latin typeface="+mj-lt"/>
              </a:rPr>
              <a:t>Resistente</a:t>
            </a:r>
            <a:r>
              <a:rPr lang="en-US" sz="1400" dirty="0">
                <a:latin typeface="+mj-lt"/>
              </a:rPr>
              <a:t> (COD 813): 71 cases</a:t>
            </a:r>
          </a:p>
          <a:p>
            <a:pPr marL="457200" indent="-457200">
              <a:buFontTx/>
              <a:buChar char="-"/>
            </a:pPr>
            <a:r>
              <a:rPr lang="en-US" sz="1400" b="1" dirty="0">
                <a:latin typeface="+mj-lt"/>
              </a:rPr>
              <a:t>TUBERCULOSIS - Sensible (COD 813): 3949 cases</a:t>
            </a:r>
          </a:p>
          <a:p>
            <a:pPr marL="457200" indent="-457200">
              <a:buFontTx/>
              <a:buChar char="-"/>
            </a:pPr>
            <a:r>
              <a:rPr lang="en-US" sz="1400" dirty="0">
                <a:latin typeface="+mj-lt"/>
              </a:rPr>
              <a:t>TOTAL: </a:t>
            </a:r>
            <a:r>
              <a:rPr lang="en-US" sz="1400" b="1" dirty="0">
                <a:latin typeface="+mj-lt"/>
              </a:rPr>
              <a:t>3949</a:t>
            </a:r>
            <a:r>
              <a:rPr lang="en-US" sz="1400" dirty="0">
                <a:latin typeface="+mj-lt"/>
              </a:rPr>
              <a:t> cases</a:t>
            </a:r>
          </a:p>
          <a:p>
            <a:endParaRPr lang="en-US" sz="1400" dirty="0">
              <a:latin typeface="+mj-lt"/>
            </a:endParaRPr>
          </a:p>
          <a:p>
            <a:r>
              <a:rPr lang="es-ES_tradnl" sz="1600" dirty="0">
                <a:latin typeface="+mj-lt"/>
              </a:rPr>
              <a:t>Año</a:t>
            </a:r>
            <a:r>
              <a:rPr lang="en-US" sz="1600" dirty="0">
                <a:latin typeface="+mj-lt"/>
              </a:rPr>
              <a:t> 2019 – 52 </a:t>
            </a:r>
            <a:r>
              <a:rPr lang="es-ES_tradnl" sz="1600" dirty="0">
                <a:latin typeface="+mj-lt"/>
              </a:rPr>
              <a:t>Semanas</a:t>
            </a:r>
            <a:r>
              <a:rPr lang="en-US" sz="1600" dirty="0">
                <a:latin typeface="+mj-lt"/>
              </a:rPr>
              <a:t>:</a:t>
            </a:r>
          </a:p>
          <a:p>
            <a:pPr marL="457200" indent="-457200">
              <a:buFontTx/>
              <a:buChar char="-"/>
            </a:pPr>
            <a:r>
              <a:rPr lang="en-US" sz="1400" dirty="0">
                <a:latin typeface="+mj-lt"/>
              </a:rPr>
              <a:t>TUBERCULOSIS - </a:t>
            </a:r>
            <a:r>
              <a:rPr lang="en-US" sz="1400" dirty="0" err="1">
                <a:latin typeface="+mj-lt"/>
              </a:rPr>
              <a:t>Resistente</a:t>
            </a:r>
            <a:r>
              <a:rPr lang="en-US" sz="1400" dirty="0">
                <a:latin typeface="+mj-lt"/>
              </a:rPr>
              <a:t> (COD 813): 322 cases</a:t>
            </a:r>
          </a:p>
          <a:p>
            <a:pPr marL="457200" indent="-457200">
              <a:buFontTx/>
              <a:buChar char="-"/>
            </a:pPr>
            <a:r>
              <a:rPr lang="en-US" sz="1400" b="1" dirty="0">
                <a:latin typeface="+mj-lt"/>
              </a:rPr>
              <a:t>TUBERCULOSIS - Sensible (COD 813): 14466 cases</a:t>
            </a:r>
          </a:p>
          <a:p>
            <a:pPr marL="457200" indent="-457200">
              <a:buFontTx/>
              <a:buChar char="-"/>
            </a:pPr>
            <a:r>
              <a:rPr lang="en-US" sz="1400" dirty="0">
                <a:latin typeface="+mj-lt"/>
              </a:rPr>
              <a:t>TOTAL: </a:t>
            </a:r>
            <a:r>
              <a:rPr lang="en-US" sz="1400" b="1" dirty="0">
                <a:latin typeface="+mj-lt"/>
              </a:rPr>
              <a:t>14466</a:t>
            </a:r>
            <a:r>
              <a:rPr lang="en-US" sz="1400" dirty="0">
                <a:latin typeface="+mj-lt"/>
              </a:rPr>
              <a:t> cases</a:t>
            </a:r>
          </a:p>
          <a:p>
            <a:endParaRPr lang="en-US" sz="1400" dirty="0">
              <a:latin typeface="+mj-lt"/>
            </a:endParaRPr>
          </a:p>
          <a:p>
            <a:r>
              <a:rPr lang="es-ES_tradnl" sz="1600" dirty="0">
                <a:latin typeface="+mj-lt"/>
              </a:rPr>
              <a:t>Año</a:t>
            </a:r>
            <a:r>
              <a:rPr lang="en-US" sz="1600" dirty="0">
                <a:latin typeface="+mj-lt"/>
              </a:rPr>
              <a:t> 2018 – 52 </a:t>
            </a:r>
            <a:r>
              <a:rPr lang="es-ES_tradnl" sz="1600" dirty="0">
                <a:latin typeface="+mj-lt"/>
              </a:rPr>
              <a:t>Semanas</a:t>
            </a:r>
            <a:r>
              <a:rPr lang="en-US" sz="1600" dirty="0">
                <a:latin typeface="+mj-lt"/>
              </a:rPr>
              <a:t>:</a:t>
            </a:r>
          </a:p>
          <a:p>
            <a:pPr marL="457200" indent="-457200">
              <a:buFontTx/>
              <a:buChar char="-"/>
            </a:pPr>
            <a:r>
              <a:rPr lang="en-US" sz="1400" dirty="0">
                <a:latin typeface="+mj-lt"/>
              </a:rPr>
              <a:t>MENINGITIS TUBERCULOSA (COD 530): 448 cases</a:t>
            </a:r>
          </a:p>
          <a:p>
            <a:pPr marL="457200" indent="-457200">
              <a:buFontTx/>
              <a:buChar char="-"/>
            </a:pPr>
            <a:r>
              <a:rPr lang="en-US" sz="1400" b="1" dirty="0">
                <a:latin typeface="+mj-lt"/>
              </a:rPr>
              <a:t>TUBERCULOSIS EXTRA PULMONAR (COD 810): 2058 cases</a:t>
            </a:r>
          </a:p>
          <a:p>
            <a:pPr marL="457200" indent="-457200">
              <a:buFontTx/>
              <a:buChar char="-"/>
            </a:pPr>
            <a:r>
              <a:rPr lang="en-US" sz="1400" b="1" dirty="0">
                <a:latin typeface="+mj-lt"/>
              </a:rPr>
              <a:t>TUBERCULOSIS PULMONAR (COD 820): 381 cases</a:t>
            </a:r>
          </a:p>
          <a:p>
            <a:pPr marL="457200" indent="-457200">
              <a:buFontTx/>
              <a:buChar char="-"/>
            </a:pPr>
            <a:r>
              <a:rPr lang="en-US" sz="1400" b="1" dirty="0">
                <a:latin typeface="+mj-lt"/>
              </a:rPr>
              <a:t>TUBERCULOSIS FÁRMACORRESISTENTE (COD 825): 11940 cases</a:t>
            </a:r>
          </a:p>
          <a:p>
            <a:pPr marL="457200" indent="-457200">
              <a:buFontTx/>
              <a:buChar char="-"/>
            </a:pPr>
            <a:r>
              <a:rPr lang="en-US" sz="1400" dirty="0">
                <a:latin typeface="+mj-lt"/>
              </a:rPr>
              <a:t>TOTAL: </a:t>
            </a:r>
            <a:r>
              <a:rPr lang="en-US" sz="1400" b="1" dirty="0">
                <a:latin typeface="+mj-lt"/>
              </a:rPr>
              <a:t>14379</a:t>
            </a:r>
            <a:r>
              <a:rPr lang="en-US" sz="1400" dirty="0">
                <a:latin typeface="+mj-lt"/>
              </a:rPr>
              <a:t> cases</a:t>
            </a:r>
          </a:p>
          <a:p>
            <a:endParaRPr lang="en-US" sz="1400" dirty="0">
              <a:latin typeface="+mj-lt"/>
            </a:endParaRPr>
          </a:p>
          <a:p>
            <a:r>
              <a:rPr lang="es-ES_tradnl" sz="1600" dirty="0">
                <a:latin typeface="+mj-lt"/>
              </a:rPr>
              <a:t>Año</a:t>
            </a:r>
            <a:r>
              <a:rPr lang="en-US" sz="1600" dirty="0">
                <a:latin typeface="+mj-lt"/>
              </a:rPr>
              <a:t> 2017 – 52 </a:t>
            </a:r>
            <a:r>
              <a:rPr lang="es-ES_tradnl" sz="1600" dirty="0">
                <a:latin typeface="+mj-lt"/>
              </a:rPr>
              <a:t>Semanas</a:t>
            </a:r>
            <a:r>
              <a:rPr lang="en-US" sz="1600" dirty="0">
                <a:latin typeface="+mj-lt"/>
              </a:rPr>
              <a:t>:</a:t>
            </a:r>
          </a:p>
          <a:p>
            <a:pPr marL="457200" indent="-457200">
              <a:buFontTx/>
              <a:buChar char="-"/>
            </a:pPr>
            <a:r>
              <a:rPr lang="en-US" sz="1400" dirty="0">
                <a:latin typeface="+mj-lt"/>
              </a:rPr>
              <a:t>MENINGITIS TUBERCULOSA (COD 530): 449 cases</a:t>
            </a:r>
          </a:p>
          <a:p>
            <a:pPr marL="457200" indent="-457200">
              <a:buFontTx/>
              <a:buChar char="-"/>
            </a:pPr>
            <a:r>
              <a:rPr lang="en-US" sz="1400" b="1" dirty="0">
                <a:latin typeface="+mj-lt"/>
              </a:rPr>
              <a:t>TUBERCULOSIS EXTRA PULMONAR (COD 810): 1975 cases</a:t>
            </a:r>
          </a:p>
          <a:p>
            <a:pPr marL="457200" indent="-457200">
              <a:buFontTx/>
              <a:buChar char="-"/>
            </a:pPr>
            <a:r>
              <a:rPr lang="en-US" sz="1400" b="1" dirty="0">
                <a:latin typeface="+mj-lt"/>
              </a:rPr>
              <a:t>TUBERCULOSIS PULMONAR (COD 820): 420 cases</a:t>
            </a:r>
          </a:p>
          <a:p>
            <a:pPr marL="457200" indent="-457200">
              <a:buFontTx/>
              <a:buChar char="-"/>
            </a:pPr>
            <a:r>
              <a:rPr lang="en-US" sz="1400" b="1" dirty="0">
                <a:latin typeface="+mj-lt"/>
              </a:rPr>
              <a:t>TUBERCULOSIS FÁRMACORRESISTENTE (COD 825): 12056 cases</a:t>
            </a:r>
          </a:p>
          <a:p>
            <a:pPr marL="457200" indent="-457200">
              <a:buFontTx/>
              <a:buChar char="-"/>
            </a:pPr>
            <a:r>
              <a:rPr lang="en-US" sz="1400" dirty="0">
                <a:latin typeface="+mj-lt"/>
              </a:rPr>
              <a:t>TOTAL: </a:t>
            </a:r>
            <a:r>
              <a:rPr lang="en-US" sz="1400" b="1" dirty="0">
                <a:latin typeface="+mj-lt"/>
              </a:rPr>
              <a:t>14451</a:t>
            </a:r>
            <a:r>
              <a:rPr lang="en-US" sz="1400" dirty="0">
                <a:latin typeface="+mj-lt"/>
              </a:rPr>
              <a:t> cases</a:t>
            </a:r>
          </a:p>
        </p:txBody>
      </p:sp>
    </p:spTree>
    <p:extLst>
      <p:ext uri="{BB962C8B-B14F-4D97-AF65-F5344CB8AC3E}">
        <p14:creationId xmlns:p14="http://schemas.microsoft.com/office/powerpoint/2010/main" val="98294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8728" y="-19356"/>
            <a:ext cx="32758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lipse 3"/>
          <p:cNvSpPr/>
          <p:nvPr/>
        </p:nvSpPr>
        <p:spPr>
          <a:xfrm>
            <a:off x="2267744" y="1268760"/>
            <a:ext cx="2232248" cy="21602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3203848" y="1932316"/>
            <a:ext cx="53645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000" dirty="0"/>
              <a:t>Decisiones de asignación de recursos </a:t>
            </a:r>
            <a:r>
              <a:rPr lang="es-ES" sz="3000" dirty="0" err="1"/>
              <a:t>enel</a:t>
            </a:r>
            <a:r>
              <a:rPr lang="es-ES" sz="3000" dirty="0"/>
              <a:t> programa de gestión de riesgo en Bogotá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419872" y="1316385"/>
            <a:ext cx="5472608" cy="20882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2800" dirty="0">
                <a:solidFill>
                  <a:schemeClr val="tx1"/>
                </a:solidFill>
              </a:rPr>
              <a:t>Análisis Descriptivo</a:t>
            </a:r>
            <a:endParaRPr lang="es-CO" sz="2800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2627784" y="1769716"/>
            <a:ext cx="1322784" cy="12272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800" dirty="0">
              <a:solidFill>
                <a:schemeClr val="tx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935518" y="2596392"/>
            <a:ext cx="401417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ES" sz="2400" dirty="0"/>
              <a:t>Tuberculosis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815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8728" y="-19356"/>
            <a:ext cx="32758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lipse 3"/>
          <p:cNvSpPr/>
          <p:nvPr/>
        </p:nvSpPr>
        <p:spPr>
          <a:xfrm>
            <a:off x="2267744" y="1268760"/>
            <a:ext cx="2232248" cy="21602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3203848" y="1932316"/>
            <a:ext cx="53645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000" dirty="0"/>
              <a:t>Decisiones de asignación de recursos </a:t>
            </a:r>
            <a:r>
              <a:rPr lang="es-ES" sz="3000" dirty="0" err="1"/>
              <a:t>enel</a:t>
            </a:r>
            <a:r>
              <a:rPr lang="es-ES" sz="3000" dirty="0"/>
              <a:t> programa de gestión de riesgo en Bogotá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419872" y="1316385"/>
            <a:ext cx="5472608" cy="20882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2800" dirty="0">
                <a:solidFill>
                  <a:schemeClr val="tx1"/>
                </a:solidFill>
              </a:rPr>
              <a:t>Modelo de pronóstico Tuberculosis</a:t>
            </a:r>
            <a:endParaRPr lang="es-CO" sz="2800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2627784" y="1769716"/>
            <a:ext cx="1322784" cy="12272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9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9EE45-66C9-401F-BE29-B32F3BCC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x-none" smtClean="0"/>
              <a:t>7</a:t>
            </a:fld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9FF8AF2-149A-46C5-8C41-7F3B8922D392}"/>
              </a:ext>
            </a:extLst>
          </p:cNvPr>
          <p:cNvSpPr txBox="1">
            <a:spLocks/>
          </p:cNvSpPr>
          <p:nvPr/>
        </p:nvSpPr>
        <p:spPr>
          <a:xfrm>
            <a:off x="114300" y="0"/>
            <a:ext cx="89154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5CC867-E558-4F9F-AF28-45EC6DF80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4" y="4233216"/>
            <a:ext cx="3973587" cy="2210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F7853C-3630-4C86-8F39-37FD00E71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798" y="994609"/>
            <a:ext cx="5034105" cy="30792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0A8B31-5865-4326-9C32-D23C16D98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198383"/>
            <a:ext cx="3822794" cy="23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4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C4ABB-0544-46EA-8818-FF60FE90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x-none" smtClean="0"/>
              <a:t>8</a:t>
            </a:fld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77C1E2-4898-4BBC-A886-F8609611C784}"/>
              </a:ext>
            </a:extLst>
          </p:cNvPr>
          <p:cNvSpPr txBox="1">
            <a:spLocks/>
          </p:cNvSpPr>
          <p:nvPr/>
        </p:nvSpPr>
        <p:spPr>
          <a:xfrm>
            <a:off x="114300" y="0"/>
            <a:ext cx="89154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E46774-1A43-4348-B484-E1F3D7753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28" y="1799372"/>
            <a:ext cx="7072313" cy="41243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F9EBD3-1BAD-4AE8-B4BE-55E4079549AA}"/>
              </a:ext>
            </a:extLst>
          </p:cNvPr>
          <p:cNvSpPr/>
          <p:nvPr/>
        </p:nvSpPr>
        <p:spPr>
          <a:xfrm>
            <a:off x="463435" y="1162512"/>
            <a:ext cx="822336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err="1">
                <a:latin typeface="+mj-lt"/>
              </a:rPr>
              <a:t>Regresión</a:t>
            </a:r>
            <a:r>
              <a:rPr lang="en-US" sz="2600" dirty="0">
                <a:latin typeface="+mj-lt"/>
              </a:rPr>
              <a:t> Lineal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C47CFF-EADC-4969-85B5-928DBAB0B31B}"/>
              </a:ext>
            </a:extLst>
          </p:cNvPr>
          <p:cNvSpPr/>
          <p:nvPr/>
        </p:nvSpPr>
        <p:spPr>
          <a:xfrm>
            <a:off x="7486650" y="2044006"/>
            <a:ext cx="16573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000" dirty="0">
                <a:latin typeface="+mj-lt"/>
              </a:rPr>
              <a:t>Resultados</a:t>
            </a:r>
            <a:endParaRPr lang="en-US" sz="2000" dirty="0">
              <a:latin typeface="+mj-lt"/>
            </a:endParaRPr>
          </a:p>
          <a:p>
            <a:pPr algn="r"/>
            <a:r>
              <a:rPr lang="en-US" sz="1600" dirty="0">
                <a:latin typeface="+mj-lt"/>
              </a:rPr>
              <a:t>RMSE: 93.935</a:t>
            </a:r>
          </a:p>
          <a:p>
            <a:pPr algn="r"/>
            <a:r>
              <a:rPr lang="en-US" sz="1600" dirty="0">
                <a:latin typeface="+mj-lt"/>
              </a:rPr>
              <a:t>MAPE: 6.727 %</a:t>
            </a:r>
          </a:p>
          <a:p>
            <a:pPr algn="r"/>
            <a:r>
              <a:rPr lang="en-US" sz="1600" dirty="0">
                <a:latin typeface="+mj-lt"/>
              </a:rPr>
              <a:t>AIC: 400.663</a:t>
            </a:r>
          </a:p>
          <a:p>
            <a:pPr algn="r"/>
            <a:r>
              <a:rPr lang="en-US" sz="1600" dirty="0">
                <a:latin typeface="+mj-lt"/>
              </a:rPr>
              <a:t>BIC: 409.469</a:t>
            </a:r>
          </a:p>
        </p:txBody>
      </p:sp>
    </p:spTree>
    <p:extLst>
      <p:ext uri="{BB962C8B-B14F-4D97-AF65-F5344CB8AC3E}">
        <p14:creationId xmlns:p14="http://schemas.microsoft.com/office/powerpoint/2010/main" val="193839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D21F5-BDE3-4722-8043-B963029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x-none" smtClean="0"/>
              <a:t>9</a:t>
            </a:fld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A8F5E3-82B7-4385-BDEC-7BCBEC95FAC5}"/>
              </a:ext>
            </a:extLst>
          </p:cNvPr>
          <p:cNvSpPr txBox="1">
            <a:spLocks/>
          </p:cNvSpPr>
          <p:nvPr/>
        </p:nvSpPr>
        <p:spPr>
          <a:xfrm>
            <a:off x="114300" y="0"/>
            <a:ext cx="89154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1A4DA-D5A7-4CAB-BD4F-1793F8748AD0}"/>
              </a:ext>
            </a:extLst>
          </p:cNvPr>
          <p:cNvSpPr/>
          <p:nvPr/>
        </p:nvSpPr>
        <p:spPr>
          <a:xfrm>
            <a:off x="463435" y="1162512"/>
            <a:ext cx="822336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SARIMA: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817E36-C764-4115-B4F7-C3EC2B3E4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03" y="1860338"/>
            <a:ext cx="7029450" cy="36766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7AAC46-F9A6-4BBC-8F8D-55473D2F82AF}"/>
              </a:ext>
            </a:extLst>
          </p:cNvPr>
          <p:cNvSpPr/>
          <p:nvPr/>
        </p:nvSpPr>
        <p:spPr>
          <a:xfrm>
            <a:off x="7432765" y="2044005"/>
            <a:ext cx="1603731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000" dirty="0">
                <a:latin typeface="+mj-lt"/>
              </a:rPr>
              <a:t>Resultados</a:t>
            </a:r>
            <a:endParaRPr lang="en-US" sz="2000" dirty="0">
              <a:latin typeface="+mj-lt"/>
            </a:endParaRPr>
          </a:p>
          <a:p>
            <a:pPr algn="r"/>
            <a:r>
              <a:rPr lang="en-US" sz="1600" dirty="0">
                <a:latin typeface="+mj-lt"/>
              </a:rPr>
              <a:t>RMSE: 83.060</a:t>
            </a:r>
          </a:p>
          <a:p>
            <a:pPr algn="r"/>
            <a:r>
              <a:rPr lang="en-US" sz="1600" dirty="0">
                <a:latin typeface="+mj-lt"/>
              </a:rPr>
              <a:t>MAPE: 5.836 %</a:t>
            </a:r>
          </a:p>
          <a:p>
            <a:pPr algn="r"/>
            <a:r>
              <a:rPr lang="en-US" sz="1600" dirty="0">
                <a:latin typeface="+mj-lt"/>
              </a:rPr>
              <a:t>AIC: 250.087</a:t>
            </a:r>
          </a:p>
          <a:p>
            <a:pPr algn="r"/>
            <a:r>
              <a:rPr lang="en-US" sz="1600" dirty="0">
                <a:latin typeface="+mj-lt"/>
              </a:rPr>
              <a:t>BIC: 253.360</a:t>
            </a:r>
          </a:p>
          <a:p>
            <a:pPr algn="r"/>
            <a:r>
              <a:rPr lang="en-US" sz="1600" dirty="0">
                <a:latin typeface="+mj-lt"/>
              </a:rPr>
              <a:t>Elapsed Time: 4m</a:t>
            </a:r>
          </a:p>
        </p:txBody>
      </p:sp>
    </p:spTree>
    <p:extLst>
      <p:ext uri="{BB962C8B-B14F-4D97-AF65-F5344CB8AC3E}">
        <p14:creationId xmlns:p14="http://schemas.microsoft.com/office/powerpoint/2010/main" val="19074719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EAB2C83709FA042BF5A40A234C108F4" ma:contentTypeVersion="11" ma:contentTypeDescription="Crear nuevo documento." ma:contentTypeScope="" ma:versionID="c2ca26ad773aef4e6a9c01317f4de389">
  <xsd:schema xmlns:xsd="http://www.w3.org/2001/XMLSchema" xmlns:xs="http://www.w3.org/2001/XMLSchema" xmlns:p="http://schemas.microsoft.com/office/2006/metadata/properties" xmlns:ns2="e783d13b-4ab3-4364-bc33-68926650c226" xmlns:ns3="48375d7d-805f-42f9-83e8-a50871a521ad" targetNamespace="http://schemas.microsoft.com/office/2006/metadata/properties" ma:root="true" ma:fieldsID="711d9e8c457a994a1d2ae5d58cb56806" ns2:_="" ns3:_="">
    <xsd:import namespace="e783d13b-4ab3-4364-bc33-68926650c226"/>
    <xsd:import namespace="48375d7d-805f-42f9-83e8-a50871a521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83d13b-4ab3-4364-bc33-68926650c2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375d7d-805f-42f9-83e8-a50871a521a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F11450-5F06-4C77-B014-7E4F2A83A9F0}"/>
</file>

<file path=customXml/itemProps2.xml><?xml version="1.0" encoding="utf-8"?>
<ds:datastoreItem xmlns:ds="http://schemas.openxmlformats.org/officeDocument/2006/customXml" ds:itemID="{AD2B36B5-0BDA-4893-B3B4-704E16FE2D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D87172-6502-4B16-AD59-D9BDAB42AF2A}">
  <ds:schemaRefs>
    <ds:schemaRef ds:uri="http://schemas.microsoft.com/office/2006/documentManagement/types"/>
    <ds:schemaRef ds:uri="cdbcb65c-ec5e-4c11-bd56-2fc7df4b902c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8d29c219-c606-41d4-a89e-acb0179e23c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12981</TotalTime>
  <Words>459</Words>
  <Application>Microsoft Office PowerPoint</Application>
  <PresentationFormat>On-screen Show (4:3)</PresentationFormat>
  <Paragraphs>121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Tema de Office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DAVID</dc:creator>
  <cp:lastModifiedBy>Maria Villamil</cp:lastModifiedBy>
  <cp:revision>692</cp:revision>
  <cp:lastPrinted>2016-11-09T11:49:57Z</cp:lastPrinted>
  <dcterms:created xsi:type="dcterms:W3CDTF">2013-08-24T14:57:09Z</dcterms:created>
  <dcterms:modified xsi:type="dcterms:W3CDTF">2020-09-23T20:01:35Z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0x0101002EAB2C83709FA042BF5A40A234C108F4</vt:lpwstr>
  </property>
</Properties>
</file>