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notesSlides/notesSlide19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4"/>
  </p:sldMasterIdLst>
  <p:notesMasterIdLst>
    <p:notesMasterId r:id="rId27"/>
  </p:notesMasterIdLst>
  <p:sldIdLst>
    <p:sldId id="256" r:id="rId5"/>
    <p:sldId id="257" r:id="rId6"/>
    <p:sldId id="258" r:id="rId7"/>
    <p:sldId id="260" r:id="rId8"/>
    <p:sldId id="261" r:id="rId9"/>
    <p:sldId id="25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77C80-34B4-4554-892D-F079EA00EA1B}" v="19" dt="2020-07-23T19:59:34.458"/>
    <p1510:client id="{A18903BA-1AA9-4D0E-88E0-150C1FED4DEB}" v="33" dt="2020-08-12T01:26:32.449"/>
  </p1510:revLst>
</p1510:revInfo>
</file>

<file path=ppt/tableStyles.xml><?xml version="1.0" encoding="utf-8"?>
<a:tblStyleLst xmlns:a="http://schemas.openxmlformats.org/drawingml/2006/main" def="{EE4A33C1-02FC-456C-B62C-5FBA5C3BAF7E}">
  <a:tblStyle styleId="{EE4A33C1-02FC-456C-B62C-5FBA5C3BAF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2752" y="-1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41" Type="http://schemas.microsoft.com/office/2016/11/relationships/changesInfo" Target="changesInfos/changesInfo1.xml"/><Relationship Id="rId4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Pilar Villamil Giraldo" userId="S::mavillam@uniandes.edu.co::47e412ee-5319-4fcd-b4a2-a5ffd3e4af2d" providerId="AD" clId="Web-{0F477C80-34B4-4554-892D-F079EA00EA1B}"/>
    <pc:docChg chg="modSld sldOrd">
      <pc:chgData name="Maria Del Pilar Villamil Giraldo" userId="S::mavillam@uniandes.edu.co::47e412ee-5319-4fcd-b4a2-a5ffd3e4af2d" providerId="AD" clId="Web-{0F477C80-34B4-4554-892D-F079EA00EA1B}" dt="2020-07-23T19:59:34.458" v="18"/>
      <pc:docMkLst>
        <pc:docMk/>
      </pc:docMkLst>
      <pc:sldChg chg="modSp">
        <pc:chgData name="Maria Del Pilar Villamil Giraldo" userId="S::mavillam@uniandes.edu.co::47e412ee-5319-4fcd-b4a2-a5ffd3e4af2d" providerId="AD" clId="Web-{0F477C80-34B4-4554-892D-F079EA00EA1B}" dt="2020-07-23T19:58:25.531" v="14" actId="20577"/>
        <pc:sldMkLst>
          <pc:docMk/>
          <pc:sldMk cId="0" sldId="259"/>
        </pc:sldMkLst>
        <pc:spChg chg="mod">
          <ac:chgData name="Maria Del Pilar Villamil Giraldo" userId="S::mavillam@uniandes.edu.co::47e412ee-5319-4fcd-b4a2-a5ffd3e4af2d" providerId="AD" clId="Web-{0F477C80-34B4-4554-892D-F079EA00EA1B}" dt="2020-07-23T19:57:50.435" v="9" actId="20577"/>
          <ac:spMkLst>
            <pc:docMk/>
            <pc:sldMk cId="0" sldId="259"/>
            <ac:spMk id="250" creationId="{00000000-0000-0000-0000-000000000000}"/>
          </ac:spMkLst>
        </pc:spChg>
        <pc:spChg chg="mod">
          <ac:chgData name="Maria Del Pilar Villamil Giraldo" userId="S::mavillam@uniandes.edu.co::47e412ee-5319-4fcd-b4a2-a5ffd3e4af2d" providerId="AD" clId="Web-{0F477C80-34B4-4554-892D-F079EA00EA1B}" dt="2020-07-23T19:58:25.531" v="14" actId="20577"/>
          <ac:spMkLst>
            <pc:docMk/>
            <pc:sldMk cId="0" sldId="259"/>
            <ac:spMk id="251" creationId="{00000000-0000-0000-0000-000000000000}"/>
          </ac:spMkLst>
        </pc:spChg>
      </pc:sldChg>
      <pc:sldChg chg="modSp ord">
        <pc:chgData name="Maria Del Pilar Villamil Giraldo" userId="S::mavillam@uniandes.edu.co::47e412ee-5319-4fcd-b4a2-a5ffd3e4af2d" providerId="AD" clId="Web-{0F477C80-34B4-4554-892D-F079EA00EA1B}" dt="2020-07-23T19:59:13.800" v="17"/>
        <pc:sldMkLst>
          <pc:docMk/>
          <pc:sldMk cId="0" sldId="260"/>
        </pc:sldMkLst>
        <pc:spChg chg="mod">
          <ac:chgData name="Maria Del Pilar Villamil Giraldo" userId="S::mavillam@uniandes.edu.co::47e412ee-5319-4fcd-b4a2-a5ffd3e4af2d" providerId="AD" clId="Web-{0F477C80-34B4-4554-892D-F079EA00EA1B}" dt="2020-07-23T19:59:13.800" v="17"/>
          <ac:spMkLst>
            <pc:docMk/>
            <pc:sldMk cId="0" sldId="260"/>
            <ac:spMk id="268" creationId="{00000000-0000-0000-0000-000000000000}"/>
          </ac:spMkLst>
        </pc:spChg>
      </pc:sldChg>
      <pc:sldChg chg="ord">
        <pc:chgData name="Maria Del Pilar Villamil Giraldo" userId="S::mavillam@uniandes.edu.co::47e412ee-5319-4fcd-b4a2-a5ffd3e4af2d" providerId="AD" clId="Web-{0F477C80-34B4-4554-892D-F079EA00EA1B}" dt="2020-07-23T19:59:34.458" v="18"/>
        <pc:sldMkLst>
          <pc:docMk/>
          <pc:sldMk cId="0" sldId="261"/>
        </pc:sldMkLst>
      </pc:sldChg>
    </pc:docChg>
  </pc:docChgLst>
  <pc:docChgLst>
    <pc:chgData name="Maria Del Pilar Villamil Giraldo" userId="S::mavillam@uniandes.edu.co::47e412ee-5319-4fcd-b4a2-a5ffd3e4af2d" providerId="AD" clId="Web-{A18903BA-1AA9-4D0E-88E0-150C1FED4DEB}"/>
    <pc:docChg chg="modSld">
      <pc:chgData name="Maria Del Pilar Villamil Giraldo" userId="S::mavillam@uniandes.edu.co::47e412ee-5319-4fcd-b4a2-a5ffd3e4af2d" providerId="AD" clId="Web-{A18903BA-1AA9-4D0E-88E0-150C1FED4DEB}" dt="2020-08-12T01:26:32.449" v="27" actId="20577"/>
      <pc:docMkLst>
        <pc:docMk/>
      </pc:docMkLst>
      <pc:sldChg chg="modSp">
        <pc:chgData name="Maria Del Pilar Villamil Giraldo" userId="S::mavillam@uniandes.edu.co::47e412ee-5319-4fcd-b4a2-a5ffd3e4af2d" providerId="AD" clId="Web-{A18903BA-1AA9-4D0E-88E0-150C1FED4DEB}" dt="2020-08-12T01:25:56.261" v="13" actId="20577"/>
        <pc:sldMkLst>
          <pc:docMk/>
          <pc:sldMk cId="0" sldId="265"/>
        </pc:sldMkLst>
        <pc:spChg chg="mod">
          <ac:chgData name="Maria Del Pilar Villamil Giraldo" userId="S::mavillam@uniandes.edu.co::47e412ee-5319-4fcd-b4a2-a5ffd3e4af2d" providerId="AD" clId="Web-{A18903BA-1AA9-4D0E-88E0-150C1FED4DEB}" dt="2020-08-12T01:25:56.261" v="13" actId="20577"/>
          <ac:spMkLst>
            <pc:docMk/>
            <pc:sldMk cId="0" sldId="265"/>
            <ac:spMk id="347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A18903BA-1AA9-4D0E-88E0-150C1FED4DEB}" dt="2020-08-12T01:26:32.449" v="27" actId="20577"/>
        <pc:sldMkLst>
          <pc:docMk/>
          <pc:sldMk cId="0" sldId="266"/>
        </pc:sldMkLst>
        <pc:spChg chg="mod">
          <ac:chgData name="Maria Del Pilar Villamil Giraldo" userId="S::mavillam@uniandes.edu.co::47e412ee-5319-4fcd-b4a2-a5ffd3e4af2d" providerId="AD" clId="Web-{A18903BA-1AA9-4D0E-88E0-150C1FED4DEB}" dt="2020-08-12T01:26:32.449" v="27" actId="20577"/>
          <ac:spMkLst>
            <pc:docMk/>
            <pc:sldMk cId="0" sldId="266"/>
            <ac:spMk id="35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tore.soton.ac.uk\users\odbf1n18\mydocuments\COVID-19\An&#225;lisis%20Descriptivo\Descriptivas%207\Modelo4_Perinatal_v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tore.soton.ac.uk\users\odbf1n18\mydocuments\COVID-19\An&#225;lisis%20Descriptivo\Descriptivas%207\Modelo4_Perinatal_v2%202%20SALIDA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tore.soton.ac.uk\users\odbf1n18\mydocuments\COVID-19\An&#225;lisis%20Descriptivo\Descriptivas%207\Modelo4_Perinatal_v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tore.soton.ac.uk\users\odbf1n18\mydocuments\COVID-19\An&#225;lisis%20Descriptivo\Descriptivas%207\Modelo4_Perinatal_v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tore.soton.ac.uk\users\odbf1n18\mydocuments\COVID-19\An&#225;lisis%20Descriptivo\Descriptivas%207\Modelo4_Perinatal_v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tore.soton.ac.uk\users\odbf1n18\mydocuments\COVID-19\An&#225;lisis%20Descriptivo\Descriptivas%207\Modelo4_Perinatal_v2%202%20SALIDA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tore.soton.ac.uk\users\odbf1n18\mydocuments\COVID-19\An&#225;lisis%20Descriptivo\Descriptivas%207\Modelo4_Perinatal_v2%202%20SALIDA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tore.soton.ac.uk\users\odbf1n18\mydocuments\COVID-19\An&#225;lisis%20Descriptivo\Descriptivas%207\Modelo4_Perinatal_v2%202%20SALIDA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tore.soton.ac.uk\users\odbf1n18\mydocuments\COVID-19\An&#225;lisis%20Descriptivo\Descriptivas%207\Modelo4_Perinatal_v2%202%20SALIDA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Municipio - Semana</a:t>
            </a:r>
          </a:p>
        </c:rich>
      </c:tx>
      <c:layout>
        <c:manualLayout>
          <c:xMode val="edge"/>
          <c:yMode val="edge"/>
          <c:x val="0.428544050704938"/>
          <c:y val="0.0050391236368823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929611289417"/>
          <c:y val="0.147438805894346"/>
          <c:w val="0.793939483392775"/>
          <c:h val="0.71182442264836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BC15-46C9-BFD6-A2DCB55572AB}"/>
              </c:ext>
            </c:extLst>
          </c:dPt>
          <c:dPt>
            <c:idx val="5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C15-46C9-BFD6-A2DCB55572AB}"/>
              </c:ext>
            </c:extLst>
          </c:dPt>
          <c:dPt>
            <c:idx val="6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BC15-46C9-BFD6-A2DCB55572AB}"/>
              </c:ext>
            </c:extLst>
          </c:dPt>
          <c:dPt>
            <c:idx val="7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C15-46C9-BFD6-A2DCB55572AB}"/>
              </c:ext>
            </c:extLst>
          </c:dPt>
          <c:dPt>
            <c:idx val="8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BC15-46C9-BFD6-A2DCB55572AB}"/>
              </c:ext>
            </c:extLst>
          </c:dPt>
          <c:dPt>
            <c:idx val="9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C15-46C9-BFD6-A2DCB55572AB}"/>
              </c:ext>
            </c:extLst>
          </c:dPt>
          <c:dPt>
            <c:idx val="10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C15-46C9-BFD6-A2DCB55572AB}"/>
              </c:ext>
            </c:extLst>
          </c:dPt>
          <c:cat>
            <c:strRef>
              <c:f>'Ceros MS'!$J$4:$J$14</c:f>
              <c:strCache>
                <c:ptCount val="11"/>
                <c:pt idx="0">
                  <c:v> 0% - 10%</c:v>
                </c:pt>
                <c:pt idx="1">
                  <c:v>10% -20%</c:v>
                </c:pt>
                <c:pt idx="2">
                  <c:v>20% -30%</c:v>
                </c:pt>
                <c:pt idx="3">
                  <c:v>30% -40%</c:v>
                </c:pt>
                <c:pt idx="4">
                  <c:v>40% -50%</c:v>
                </c:pt>
                <c:pt idx="5">
                  <c:v>50% -60%</c:v>
                </c:pt>
                <c:pt idx="6">
                  <c:v>60% -70%</c:v>
                </c:pt>
                <c:pt idx="7">
                  <c:v>70% - 80%</c:v>
                </c:pt>
                <c:pt idx="8">
                  <c:v>80% - 90%</c:v>
                </c:pt>
                <c:pt idx="9">
                  <c:v>90% - 99%</c:v>
                </c:pt>
                <c:pt idx="10">
                  <c:v>100%</c:v>
                </c:pt>
              </c:strCache>
            </c:strRef>
          </c:cat>
          <c:val>
            <c:numRef>
              <c:f>'Ceros MS'!$L$4:$L$14</c:f>
              <c:numCache>
                <c:formatCode>0%</c:formatCode>
                <c:ptCount val="11"/>
                <c:pt idx="0">
                  <c:v>0.0062780269058296</c:v>
                </c:pt>
                <c:pt idx="1">
                  <c:v>0.00538116591928251</c:v>
                </c:pt>
                <c:pt idx="2">
                  <c:v>0.00717488789237668</c:v>
                </c:pt>
                <c:pt idx="3">
                  <c:v>0.00179372197309417</c:v>
                </c:pt>
                <c:pt idx="4">
                  <c:v>0.00807174887892377</c:v>
                </c:pt>
                <c:pt idx="5">
                  <c:v>0.00896860986547085</c:v>
                </c:pt>
                <c:pt idx="6">
                  <c:v>0.0188340807174888</c:v>
                </c:pt>
                <c:pt idx="7">
                  <c:v>0.0511210762331839</c:v>
                </c:pt>
                <c:pt idx="8">
                  <c:v>0.143497757847534</c:v>
                </c:pt>
                <c:pt idx="9">
                  <c:v>0.702242152466368</c:v>
                </c:pt>
                <c:pt idx="10">
                  <c:v>0.0466367713004484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C15-46C9-BFD6-A2DCB55572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0974888"/>
        <c:axId val="2100981384"/>
      </c:barChart>
      <c:catAx>
        <c:axId val="2100974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semanas en cero</a:t>
                </a:r>
              </a:p>
            </c:rich>
          </c:tx>
          <c:layout>
            <c:manualLayout>
              <c:xMode val="edge"/>
              <c:yMode val="edge"/>
              <c:x val="0.434045158968943"/>
              <c:y val="0.9613813703669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981384"/>
        <c:crosses val="autoZero"/>
        <c:auto val="1"/>
        <c:lblAlgn val="ctr"/>
        <c:lblOffset val="100"/>
        <c:noMultiLvlLbl val="0"/>
      </c:catAx>
      <c:valAx>
        <c:axId val="210098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municipios</a:t>
                </a:r>
              </a:p>
            </c:rich>
          </c:tx>
          <c:layout>
            <c:manualLayout>
              <c:xMode val="edge"/>
              <c:yMode val="edge"/>
              <c:x val="0.00147598079504926"/>
              <c:y val="0.3628308089085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974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Medellín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6015960432692"/>
          <c:y val="0.186991869918699"/>
          <c:w val="0.81572456622113"/>
          <c:h val="0.755771717559696"/>
        </c:manualLayout>
      </c:layout>
      <c:lineChart>
        <c:grouping val="standard"/>
        <c:varyColors val="0"/>
        <c:ser>
          <c:idx val="1"/>
          <c:order val="0"/>
          <c:tx>
            <c:strRef>
              <c:f>'Municipio - Semana'!$Q$2</c:f>
              <c:strCache>
                <c:ptCount val="1"/>
                <c:pt idx="0">
                  <c:v>2018-2019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'Municipio - Semana'!$E$3:$E$18</c:f>
              <c:numCache>
                <c:formatCode>General</c:formatCode>
                <c:ptCount val="1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</c:numCache>
            </c:numRef>
          </c:cat>
          <c:val>
            <c:numRef>
              <c:f>'Municipio - Semana'!$Q$3:$Q$18</c:f>
              <c:numCache>
                <c:formatCode>0%</c:formatCode>
                <c:ptCount val="16"/>
                <c:pt idx="0">
                  <c:v>-0.555779961890985</c:v>
                </c:pt>
                <c:pt idx="1">
                  <c:v>-0.185596596800139</c:v>
                </c:pt>
                <c:pt idx="2">
                  <c:v>0.421504121948849</c:v>
                </c:pt>
                <c:pt idx="3">
                  <c:v>8.77284083839834</c:v>
                </c:pt>
                <c:pt idx="4">
                  <c:v>1.150024984447634</c:v>
                </c:pt>
                <c:pt idx="5">
                  <c:v>0.140164764479806</c:v>
                </c:pt>
                <c:pt idx="6">
                  <c:v>-0.022715916160166</c:v>
                </c:pt>
                <c:pt idx="7">
                  <c:v>0.67534414372543</c:v>
                </c:pt>
                <c:pt idx="8">
                  <c:v>-0.111559923781969</c:v>
                </c:pt>
                <c:pt idx="9">
                  <c:v>1.606090890239557</c:v>
                </c:pt>
                <c:pt idx="10">
                  <c:v>0.303045445119779</c:v>
                </c:pt>
                <c:pt idx="11">
                  <c:v>1.540938617983568</c:v>
                </c:pt>
                <c:pt idx="12">
                  <c:v>0.0994445943198131</c:v>
                </c:pt>
                <c:pt idx="13">
                  <c:v>-0.565651518293407</c:v>
                </c:pt>
                <c:pt idx="14">
                  <c:v>-0.511357958080083</c:v>
                </c:pt>
                <c:pt idx="15">
                  <c:v>-0.328117192360114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7F5-487A-B05F-47D778433D8B}"/>
            </c:ext>
          </c:extLst>
        </c:ser>
        <c:ser>
          <c:idx val="0"/>
          <c:order val="1"/>
          <c:tx>
            <c:strRef>
              <c:f>'Municipio - Semana'!$R$2</c:f>
              <c:strCache>
                <c:ptCount val="1"/>
                <c:pt idx="0">
                  <c:v>2019-2020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val>
            <c:numRef>
              <c:f>'Municipio - Semana'!$R$3:$R$18</c:f>
              <c:numCache>
                <c:formatCode>0%</c:formatCode>
                <c:ptCount val="16"/>
                <c:pt idx="0">
                  <c:v>1.15668557651621</c:v>
                </c:pt>
                <c:pt idx="1">
                  <c:v>0.960623251378372</c:v>
                </c:pt>
                <c:pt idx="2">
                  <c:v>-0.571113663760981</c:v>
                </c:pt>
                <c:pt idx="3">
                  <c:v>-0.31378186201757</c:v>
                </c:pt>
                <c:pt idx="4">
                  <c:v>-0.108807613009831</c:v>
                </c:pt>
                <c:pt idx="5">
                  <c:v>-0.159732892266412</c:v>
                </c:pt>
                <c:pt idx="6">
                  <c:v>-0.29977741022201</c:v>
                </c:pt>
                <c:pt idx="7">
                  <c:v>-0.591536822629506</c:v>
                </c:pt>
                <c:pt idx="8">
                  <c:v>-0.509844187155407</c:v>
                </c:pt>
                <c:pt idx="9">
                  <c:v>-0.264766280733111</c:v>
                </c:pt>
                <c:pt idx="10">
                  <c:v>0.102850578900334</c:v>
                </c:pt>
                <c:pt idx="11">
                  <c:v>-0.698365653634097</c:v>
                </c:pt>
                <c:pt idx="12">
                  <c:v>-0.128611888276279</c:v>
                </c:pt>
                <c:pt idx="13">
                  <c:v>0.225389532111482</c:v>
                </c:pt>
                <c:pt idx="14">
                  <c:v>-0.509844187155407</c:v>
                </c:pt>
                <c:pt idx="15">
                  <c:v>-0.465284567805899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7F5-487A-B05F-47D778433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025816"/>
        <c:axId val="2101033944"/>
      </c:lineChart>
      <c:catAx>
        <c:axId val="2101025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Semana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033944"/>
        <c:crosses val="autoZero"/>
        <c:auto val="1"/>
        <c:lblAlgn val="ctr"/>
        <c:lblOffset val="100"/>
        <c:noMultiLvlLbl val="0"/>
      </c:catAx>
      <c:valAx>
        <c:axId val="210103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Variación porcentual</a:t>
                </a:r>
              </a:p>
            </c:rich>
          </c:tx>
          <c:layout>
            <c:manualLayout>
              <c:xMode val="edge"/>
              <c:yMode val="edge"/>
              <c:x val="0.00256904303147078"/>
              <c:y val="0.29989789386082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025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8510721031"/>
          <c:y val="0.0933999726467536"/>
          <c:w val="0.389888489372355"/>
          <c:h val="0.06859804109852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Municipio - Periodo</a:t>
            </a:r>
          </a:p>
        </c:rich>
      </c:tx>
      <c:layout>
        <c:manualLayout>
          <c:xMode val="edge"/>
          <c:yMode val="edge"/>
          <c:x val="0.426670763433693"/>
          <c:y val="0.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7005170721772"/>
          <c:y val="0.148880878315108"/>
          <c:w val="0.799219415435322"/>
          <c:h val="0.7090075309092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0E94-42C0-B1BA-C7C44AF186FB}"/>
              </c:ext>
            </c:extLst>
          </c:dPt>
          <c:dPt>
            <c:idx val="4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DEE-40BA-9F30-3FA31B69D139}"/>
              </c:ext>
            </c:extLst>
          </c:dPt>
          <c:dPt>
            <c:idx val="5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DEE-40BA-9F30-3FA31B69D139}"/>
              </c:ext>
            </c:extLst>
          </c:dPt>
          <c:dPt>
            <c:idx val="6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DEE-40BA-9F30-3FA31B69D139}"/>
              </c:ext>
            </c:extLst>
          </c:dPt>
          <c:dPt>
            <c:idx val="7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EDEE-40BA-9F30-3FA31B69D139}"/>
              </c:ext>
            </c:extLst>
          </c:dPt>
          <c:dPt>
            <c:idx val="8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DEE-40BA-9F30-3FA31B69D139}"/>
              </c:ext>
            </c:extLst>
          </c:dPt>
          <c:dPt>
            <c:idx val="9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EDEE-40BA-9F30-3FA31B69D139}"/>
              </c:ext>
            </c:extLst>
          </c:dPt>
          <c:dPt>
            <c:idx val="10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DEE-40BA-9F30-3FA31B69D139}"/>
              </c:ext>
            </c:extLst>
          </c:dPt>
          <c:cat>
            <c:strRef>
              <c:f>'Ceros MP'!$J$4:$J$14</c:f>
              <c:strCache>
                <c:ptCount val="11"/>
                <c:pt idx="0">
                  <c:v> 0% - 10%</c:v>
                </c:pt>
                <c:pt idx="1">
                  <c:v>10% -20%</c:v>
                </c:pt>
                <c:pt idx="2">
                  <c:v>20% -30%</c:v>
                </c:pt>
                <c:pt idx="3">
                  <c:v>30% -40%</c:v>
                </c:pt>
                <c:pt idx="4">
                  <c:v>40% -50%</c:v>
                </c:pt>
                <c:pt idx="5">
                  <c:v>50% -60%</c:v>
                </c:pt>
                <c:pt idx="6">
                  <c:v>60% -70%</c:v>
                </c:pt>
                <c:pt idx="7">
                  <c:v>70% - 80%</c:v>
                </c:pt>
                <c:pt idx="8">
                  <c:v>80% - 90%</c:v>
                </c:pt>
                <c:pt idx="9">
                  <c:v>90% - 99%</c:v>
                </c:pt>
                <c:pt idx="10">
                  <c:v>100%</c:v>
                </c:pt>
              </c:strCache>
            </c:strRef>
          </c:cat>
          <c:val>
            <c:numRef>
              <c:f>'Ceros MP'!$L$4:$L$14</c:f>
              <c:numCache>
                <c:formatCode>0%</c:formatCode>
                <c:ptCount val="11"/>
                <c:pt idx="0">
                  <c:v>0.0322869955156951</c:v>
                </c:pt>
                <c:pt idx="1">
                  <c:v>0.0152466367713004</c:v>
                </c:pt>
                <c:pt idx="2">
                  <c:v>0.0242152466367713</c:v>
                </c:pt>
                <c:pt idx="3">
                  <c:v>0.0304932735426009</c:v>
                </c:pt>
                <c:pt idx="4">
                  <c:v>0.0412556053811659</c:v>
                </c:pt>
                <c:pt idx="5">
                  <c:v>0.0547085201793722</c:v>
                </c:pt>
                <c:pt idx="6">
                  <c:v>0.105829596412556</c:v>
                </c:pt>
                <c:pt idx="7">
                  <c:v>0.216143497757848</c:v>
                </c:pt>
                <c:pt idx="8">
                  <c:v>0.321973094170404</c:v>
                </c:pt>
                <c:pt idx="9">
                  <c:v>0.111210762331839</c:v>
                </c:pt>
                <c:pt idx="10">
                  <c:v>0.0466367713004484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EE-40BA-9F30-3FA31B69D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2662792"/>
        <c:axId val="2102669320"/>
      </c:barChart>
      <c:catAx>
        <c:axId val="2102662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periodos en cero</a:t>
                </a:r>
              </a:p>
            </c:rich>
          </c:tx>
          <c:layout>
            <c:manualLayout>
              <c:xMode val="edge"/>
              <c:yMode val="edge"/>
              <c:x val="0.41881434470244"/>
              <c:y val="0.96168997095560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669320"/>
        <c:crosses val="autoZero"/>
        <c:auto val="1"/>
        <c:lblAlgn val="ctr"/>
        <c:lblOffset val="100"/>
        <c:noMultiLvlLbl val="0"/>
      </c:catAx>
      <c:valAx>
        <c:axId val="210266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municipios</a:t>
                </a:r>
              </a:p>
            </c:rich>
          </c:tx>
          <c:layout>
            <c:manualLayout>
              <c:xMode val="edge"/>
              <c:yMode val="edge"/>
              <c:x val="0.00587897641002852"/>
              <c:y val="0.36644638690939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662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Departamento - Semana</a:t>
            </a:r>
          </a:p>
        </c:rich>
      </c:tx>
      <c:layout>
        <c:manualLayout>
          <c:xMode val="edge"/>
          <c:yMode val="edge"/>
          <c:x val="0.408005013331852"/>
          <c:y val="0.005039122637167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26352627486"/>
          <c:y val="0.145511014649166"/>
          <c:w val="0.790898233529608"/>
          <c:h val="0.71274679797482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9D1-429B-9D98-45473747056E}"/>
              </c:ext>
            </c:extLst>
          </c:dPt>
          <c:dPt>
            <c:idx val="6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49D1-429B-9D98-45473747056E}"/>
              </c:ext>
            </c:extLst>
          </c:dPt>
          <c:dPt>
            <c:idx val="7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9D1-429B-9D98-45473747056E}"/>
              </c:ext>
            </c:extLst>
          </c:dPt>
          <c:dPt>
            <c:idx val="8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49D1-429B-9D98-45473747056E}"/>
              </c:ext>
            </c:extLst>
          </c:dPt>
          <c:dPt>
            <c:idx val="9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9D1-429B-9D98-45473747056E}"/>
              </c:ext>
            </c:extLst>
          </c:dPt>
          <c:cat>
            <c:strRef>
              <c:f>'Ceros DS'!$J$4:$J$14</c:f>
              <c:strCache>
                <c:ptCount val="11"/>
                <c:pt idx="0">
                  <c:v> 0% - 10%</c:v>
                </c:pt>
                <c:pt idx="1">
                  <c:v>10% -20%</c:v>
                </c:pt>
                <c:pt idx="2">
                  <c:v>20% -30%</c:v>
                </c:pt>
                <c:pt idx="3">
                  <c:v>30% -40%</c:v>
                </c:pt>
                <c:pt idx="4">
                  <c:v>40% -50%</c:v>
                </c:pt>
                <c:pt idx="5">
                  <c:v>50% -60%</c:v>
                </c:pt>
                <c:pt idx="6">
                  <c:v>60% -70%</c:v>
                </c:pt>
                <c:pt idx="7">
                  <c:v>70% - 80%</c:v>
                </c:pt>
                <c:pt idx="8">
                  <c:v>80% - 90%</c:v>
                </c:pt>
                <c:pt idx="9">
                  <c:v>90% - 99%</c:v>
                </c:pt>
                <c:pt idx="10">
                  <c:v>100%</c:v>
                </c:pt>
              </c:strCache>
            </c:strRef>
          </c:cat>
          <c:val>
            <c:numRef>
              <c:f>'Ceros DS'!$L$4:$L$14</c:f>
              <c:numCache>
                <c:formatCode>0%</c:formatCode>
                <c:ptCount val="11"/>
                <c:pt idx="0">
                  <c:v>0.375</c:v>
                </c:pt>
                <c:pt idx="1">
                  <c:v>0.109375</c:v>
                </c:pt>
                <c:pt idx="2">
                  <c:v>0.125</c:v>
                </c:pt>
                <c:pt idx="3">
                  <c:v>0.046875</c:v>
                </c:pt>
                <c:pt idx="4">
                  <c:v>0.109375</c:v>
                </c:pt>
                <c:pt idx="5">
                  <c:v>0.0</c:v>
                </c:pt>
                <c:pt idx="6">
                  <c:v>0.03125</c:v>
                </c:pt>
                <c:pt idx="7">
                  <c:v>0.078125</c:v>
                </c:pt>
                <c:pt idx="8">
                  <c:v>0.09375</c:v>
                </c:pt>
                <c:pt idx="9">
                  <c:v>0.03125</c:v>
                </c:pt>
                <c:pt idx="10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9D1-429B-9D98-454737470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2786040"/>
        <c:axId val="2102792504"/>
      </c:barChart>
      <c:catAx>
        <c:axId val="2102786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semanas en cero</a:t>
                </a:r>
              </a:p>
            </c:rich>
          </c:tx>
          <c:layout>
            <c:manualLayout>
              <c:xMode val="edge"/>
              <c:yMode val="edge"/>
              <c:x val="0.417173207606562"/>
              <c:y val="0.96168997095560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792504"/>
        <c:crosses val="autoZero"/>
        <c:auto val="1"/>
        <c:lblAlgn val="ctr"/>
        <c:lblOffset val="100"/>
        <c:noMultiLvlLbl val="0"/>
      </c:catAx>
      <c:valAx>
        <c:axId val="210279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Departamentos</a:t>
                </a:r>
              </a:p>
            </c:rich>
          </c:tx>
          <c:layout>
            <c:manualLayout>
              <c:xMode val="edge"/>
              <c:yMode val="edge"/>
              <c:x val="0.00587897641002852"/>
              <c:y val="0.34164656308029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78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Departamento - Periodo</a:t>
            </a:r>
          </a:p>
        </c:rich>
      </c:tx>
      <c:layout>
        <c:manualLayout>
          <c:xMode val="edge"/>
          <c:yMode val="edge"/>
          <c:x val="0.408769280265156"/>
          <c:y val="0.0058789764100285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4353891234307"/>
          <c:y val="0.143039662259749"/>
          <c:w val="0.791870694922786"/>
          <c:h val="0.71383953370260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9F0-482D-8BF9-2C6FEFDDA6C4}"/>
              </c:ext>
            </c:extLst>
          </c:dPt>
          <c:dPt>
            <c:idx val="6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B9F0-482D-8BF9-2C6FEFDDA6C4}"/>
              </c:ext>
            </c:extLst>
          </c:dPt>
          <c:dPt>
            <c:idx val="7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9F0-482D-8BF9-2C6FEFDDA6C4}"/>
              </c:ext>
            </c:extLst>
          </c:dPt>
          <c:dPt>
            <c:idx val="8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B9F0-482D-8BF9-2C6FEFDDA6C4}"/>
              </c:ext>
            </c:extLst>
          </c:dPt>
          <c:cat>
            <c:strRef>
              <c:f>'Ceros DP'!$J$4:$J$14</c:f>
              <c:strCache>
                <c:ptCount val="11"/>
                <c:pt idx="0">
                  <c:v> 0% - 10%</c:v>
                </c:pt>
                <c:pt idx="1">
                  <c:v>10% -20%</c:v>
                </c:pt>
                <c:pt idx="2">
                  <c:v>20% -30%</c:v>
                </c:pt>
                <c:pt idx="3">
                  <c:v>30% -40%</c:v>
                </c:pt>
                <c:pt idx="4">
                  <c:v>40% -50%</c:v>
                </c:pt>
                <c:pt idx="5">
                  <c:v>50% -60%</c:v>
                </c:pt>
                <c:pt idx="6">
                  <c:v>60% -70%</c:v>
                </c:pt>
                <c:pt idx="7">
                  <c:v>70% - 80%</c:v>
                </c:pt>
                <c:pt idx="8">
                  <c:v>80% - 90%</c:v>
                </c:pt>
                <c:pt idx="9">
                  <c:v>90% - 99%</c:v>
                </c:pt>
                <c:pt idx="10">
                  <c:v>100%</c:v>
                </c:pt>
              </c:strCache>
            </c:strRef>
          </c:cat>
          <c:val>
            <c:numRef>
              <c:f>'Ceros DP'!$L$4:$L$14</c:f>
              <c:numCache>
                <c:formatCode>0%</c:formatCode>
                <c:ptCount val="11"/>
                <c:pt idx="0">
                  <c:v>0.78125</c:v>
                </c:pt>
                <c:pt idx="1">
                  <c:v>0.0</c:v>
                </c:pt>
                <c:pt idx="2">
                  <c:v>0.0625</c:v>
                </c:pt>
                <c:pt idx="3">
                  <c:v>0.03125</c:v>
                </c:pt>
                <c:pt idx="4">
                  <c:v>0.0</c:v>
                </c:pt>
                <c:pt idx="5">
                  <c:v>0.046875</c:v>
                </c:pt>
                <c:pt idx="6">
                  <c:v>0.046875</c:v>
                </c:pt>
                <c:pt idx="7">
                  <c:v>0.015625</c:v>
                </c:pt>
                <c:pt idx="8">
                  <c:v>0.015625</c:v>
                </c:pt>
                <c:pt idx="9">
                  <c:v>0.0</c:v>
                </c:pt>
                <c:pt idx="10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F0-482D-8BF9-2C6FEFDDA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2819528"/>
        <c:axId val="2102825992"/>
      </c:barChart>
      <c:catAx>
        <c:axId val="2102819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periodos en cero</a:t>
                </a:r>
              </a:p>
            </c:rich>
          </c:tx>
          <c:layout>
            <c:manualLayout>
              <c:xMode val="edge"/>
              <c:yMode val="edge"/>
              <c:x val="0.42689793726623"/>
              <c:y val="0.94899501907195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825992"/>
        <c:crosses val="autoZero"/>
        <c:auto val="1"/>
        <c:lblAlgn val="ctr"/>
        <c:lblOffset val="100"/>
        <c:noMultiLvlLbl val="0"/>
      </c:catAx>
      <c:valAx>
        <c:axId val="210282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Departamento</a:t>
                </a:r>
              </a:p>
            </c:rich>
          </c:tx>
          <c:layout>
            <c:manualLayout>
              <c:xMode val="edge"/>
              <c:yMode val="edge"/>
              <c:x val="0.00637625911935711"/>
              <c:y val="0.32275140725104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819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2018-2019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'Departamento  - Periodo'!$C$2</c:f>
              <c:strCache>
                <c:ptCount val="1"/>
                <c:pt idx="0">
                  <c:v>2018-2019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.0"/>
            <c:spPr>
              <a:noFill/>
              <a:ln w="9525" cap="flat" cmpd="sng" algn="ctr">
                <a:solidFill>
                  <a:schemeClr val="tx1"/>
                </a:solidFill>
                <a:round/>
                <a:headEnd type="oval"/>
              </a:ln>
              <a:effectLst/>
            </c:spPr>
          </c:errBars>
          <c:cat>
            <c:strRef>
              <c:f>'Departamento  - Periodo'!$B$3:$B$34</c:f>
              <c:strCache>
                <c:ptCount val="32"/>
                <c:pt idx="0">
                  <c:v>Amazonas</c:v>
                </c:pt>
                <c:pt idx="1">
                  <c:v>Antioquia</c:v>
                </c:pt>
                <c:pt idx="2">
                  <c:v>Arauca</c:v>
                </c:pt>
                <c:pt idx="3">
                  <c:v>San Andrés</c:v>
                </c:pt>
                <c:pt idx="4">
                  <c:v>Atlántico</c:v>
                </c:pt>
                <c:pt idx="5">
                  <c:v>Bolívar</c:v>
                </c:pt>
                <c:pt idx="6">
                  <c:v>Boyacá</c:v>
                </c:pt>
                <c:pt idx="7">
                  <c:v>Caldas</c:v>
                </c:pt>
                <c:pt idx="8">
                  <c:v>Caquetá</c:v>
                </c:pt>
                <c:pt idx="9">
                  <c:v>Casanare</c:v>
                </c:pt>
                <c:pt idx="10">
                  <c:v>Cauca</c:v>
                </c:pt>
                <c:pt idx="11">
                  <c:v>Cesar</c:v>
                </c:pt>
                <c:pt idx="12">
                  <c:v>Chocó</c:v>
                </c:pt>
                <c:pt idx="13">
                  <c:v>Córdoba</c:v>
                </c:pt>
                <c:pt idx="14">
                  <c:v>Cundinamarca</c:v>
                </c:pt>
                <c:pt idx="15">
                  <c:v>Guainía</c:v>
                </c:pt>
                <c:pt idx="16">
                  <c:v>Guaviare</c:v>
                </c:pt>
                <c:pt idx="17">
                  <c:v>Huila</c:v>
                </c:pt>
                <c:pt idx="18">
                  <c:v>La Guajira</c:v>
                </c:pt>
                <c:pt idx="19">
                  <c:v>Magdalena</c:v>
                </c:pt>
                <c:pt idx="20">
                  <c:v>Meta</c:v>
                </c:pt>
                <c:pt idx="21">
                  <c:v>Nariño</c:v>
                </c:pt>
                <c:pt idx="22">
                  <c:v>Norte de Santander</c:v>
                </c:pt>
                <c:pt idx="23">
                  <c:v>Putumayo</c:v>
                </c:pt>
                <c:pt idx="24">
                  <c:v>Quindio</c:v>
                </c:pt>
                <c:pt idx="25">
                  <c:v>Risaralda</c:v>
                </c:pt>
                <c:pt idx="26">
                  <c:v>Santander</c:v>
                </c:pt>
                <c:pt idx="27">
                  <c:v>Sucre</c:v>
                </c:pt>
                <c:pt idx="28">
                  <c:v>Tolima</c:v>
                </c:pt>
                <c:pt idx="29">
                  <c:v>Valle del Cauca</c:v>
                </c:pt>
                <c:pt idx="30">
                  <c:v>Vaupés</c:v>
                </c:pt>
                <c:pt idx="31">
                  <c:v>Vichada</c:v>
                </c:pt>
              </c:strCache>
            </c:strRef>
          </c:cat>
          <c:val>
            <c:numRef>
              <c:f>'Departamento  - Periodo'!$C$3:$C$34</c:f>
              <c:numCache>
                <c:formatCode>0%</c:formatCode>
                <c:ptCount val="32"/>
                <c:pt idx="0">
                  <c:v>-0.917793769146292</c:v>
                </c:pt>
                <c:pt idx="1">
                  <c:v>-0.205161922868618</c:v>
                </c:pt>
                <c:pt idx="2">
                  <c:v>-0.952799727437965</c:v>
                </c:pt>
                <c:pt idx="4">
                  <c:v>-0.0554333899187479</c:v>
                </c:pt>
                <c:pt idx="5">
                  <c:v>-0.0208804689063747</c:v>
                </c:pt>
                <c:pt idx="6">
                  <c:v>0.155896802751471</c:v>
                </c:pt>
                <c:pt idx="7">
                  <c:v>0.0207465363400517</c:v>
                </c:pt>
                <c:pt idx="8">
                  <c:v>0.57823605202927</c:v>
                </c:pt>
                <c:pt idx="9">
                  <c:v>0.285304742442725</c:v>
                </c:pt>
                <c:pt idx="10">
                  <c:v>-0.109896900052774</c:v>
                </c:pt>
                <c:pt idx="11">
                  <c:v>-0.0160739839106979</c:v>
                </c:pt>
                <c:pt idx="12">
                  <c:v>0.0698036044851724</c:v>
                </c:pt>
                <c:pt idx="13">
                  <c:v>-0.130101567029366</c:v>
                </c:pt>
                <c:pt idx="14">
                  <c:v>-0.0949139905281353</c:v>
                </c:pt>
                <c:pt idx="15">
                  <c:v>-0.0119047619047623</c:v>
                </c:pt>
                <c:pt idx="17">
                  <c:v>-0.191818761002227</c:v>
                </c:pt>
                <c:pt idx="18">
                  <c:v>0.651621581619693</c:v>
                </c:pt>
                <c:pt idx="19">
                  <c:v>-0.167547742105683</c:v>
                </c:pt>
                <c:pt idx="20">
                  <c:v>0.0214980464678618</c:v>
                </c:pt>
                <c:pt idx="21">
                  <c:v>-0.0255990982282468</c:v>
                </c:pt>
                <c:pt idx="22">
                  <c:v>0.154752511236494</c:v>
                </c:pt>
                <c:pt idx="23">
                  <c:v>0.683756526360473</c:v>
                </c:pt>
                <c:pt idx="24">
                  <c:v>0.811384648100966</c:v>
                </c:pt>
                <c:pt idx="25">
                  <c:v>-0.0950511867195718</c:v>
                </c:pt>
                <c:pt idx="26">
                  <c:v>0.0031456306563843</c:v>
                </c:pt>
                <c:pt idx="27">
                  <c:v>0.116580219631384</c:v>
                </c:pt>
                <c:pt idx="28">
                  <c:v>-0.340161650811079</c:v>
                </c:pt>
                <c:pt idx="29">
                  <c:v>-0.148691011115288</c:v>
                </c:pt>
                <c:pt idx="30">
                  <c:v>-1.0</c:v>
                </c:pt>
                <c:pt idx="31">
                  <c:v>-0.116419787332409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A1-462E-9CF7-96B146694245}"/>
            </c:ext>
          </c:extLst>
        </c:ser>
        <c:ser>
          <c:idx val="1"/>
          <c:order val="1"/>
          <c:tx>
            <c:strRef>
              <c:f>'Departamento  - Periodo'!$D$2</c:f>
              <c:strCache>
                <c:ptCount val="1"/>
                <c:pt idx="0">
                  <c:v>2019-2020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val>
            <c:numRef>
              <c:f>'Departamento  - Periodo'!$D$3:$D$34</c:f>
              <c:numCache>
                <c:formatCode>0%</c:formatCode>
                <c:ptCount val="32"/>
                <c:pt idx="0">
                  <c:v>0.477051531605368</c:v>
                </c:pt>
                <c:pt idx="1">
                  <c:v>0.121942400984055</c:v>
                </c:pt>
                <c:pt idx="2">
                  <c:v>0.351834915369772</c:v>
                </c:pt>
                <c:pt idx="4">
                  <c:v>-0.294547717911513</c:v>
                </c:pt>
                <c:pt idx="5">
                  <c:v>-0.201927272406047</c:v>
                </c:pt>
                <c:pt idx="6">
                  <c:v>-0.0921895930510904</c:v>
                </c:pt>
                <c:pt idx="7">
                  <c:v>0.488055943371664</c:v>
                </c:pt>
                <c:pt idx="8">
                  <c:v>-0.236086024448093</c:v>
                </c:pt>
                <c:pt idx="9">
                  <c:v>-0.0924249955664639</c:v>
                </c:pt>
                <c:pt idx="10">
                  <c:v>-0.0661406833825949</c:v>
                </c:pt>
                <c:pt idx="11">
                  <c:v>-0.252779045320862</c:v>
                </c:pt>
                <c:pt idx="12">
                  <c:v>2.41213577564166</c:v>
                </c:pt>
                <c:pt idx="13">
                  <c:v>-0.144338205361226</c:v>
                </c:pt>
                <c:pt idx="14">
                  <c:v>0.458505408698788</c:v>
                </c:pt>
                <c:pt idx="15">
                  <c:v>3.954875243319766</c:v>
                </c:pt>
                <c:pt idx="16">
                  <c:v>-1.0</c:v>
                </c:pt>
                <c:pt idx="17">
                  <c:v>0.0300872727047436</c:v>
                </c:pt>
                <c:pt idx="18">
                  <c:v>-0.286013790056779</c:v>
                </c:pt>
                <c:pt idx="19">
                  <c:v>-0.0796359668489925</c:v>
                </c:pt>
                <c:pt idx="20">
                  <c:v>0.787593358161212</c:v>
                </c:pt>
                <c:pt idx="21">
                  <c:v>-0.246168429707211</c:v>
                </c:pt>
                <c:pt idx="22">
                  <c:v>0.0754709373206265</c:v>
                </c:pt>
                <c:pt idx="23">
                  <c:v>-0.313777028805186</c:v>
                </c:pt>
                <c:pt idx="24">
                  <c:v>-0.291842851082109</c:v>
                </c:pt>
                <c:pt idx="25">
                  <c:v>0.399280583236625</c:v>
                </c:pt>
                <c:pt idx="26">
                  <c:v>-0.267049956918973</c:v>
                </c:pt>
                <c:pt idx="27">
                  <c:v>0.0726890234758184</c:v>
                </c:pt>
                <c:pt idx="28">
                  <c:v>-0.0647859609299571</c:v>
                </c:pt>
                <c:pt idx="29">
                  <c:v>-0.467822466539748</c:v>
                </c:pt>
                <c:pt idx="30">
                  <c:v>-0.041949828005705</c:v>
                </c:pt>
                <c:pt idx="31">
                  <c:v>0.167119917119917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1A1-462E-9CF7-96B146694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02865128"/>
        <c:axId val="2102868648"/>
      </c:barChart>
      <c:catAx>
        <c:axId val="2102865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868648"/>
        <c:crosses val="autoZero"/>
        <c:auto val="1"/>
        <c:lblAlgn val="ctr"/>
        <c:lblOffset val="100"/>
        <c:noMultiLvlLbl val="0"/>
      </c:catAx>
      <c:valAx>
        <c:axId val="2102868648"/>
        <c:scaling>
          <c:orientation val="minMax"/>
          <c:max val="1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Diferencia porcentual</a:t>
                </a:r>
                <a:r>
                  <a:rPr lang="en-GB" baseline="0"/>
                  <a:t> promedio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399266404199475"/>
              <c:y val="0.9625779950886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865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'Departamento  - Periodo'!$D$2</c:f>
              <c:strCache>
                <c:ptCount val="1"/>
                <c:pt idx="0">
                  <c:v>2019-2020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.0"/>
            <c:spPr>
              <a:noFill/>
              <a:ln w="9525" cap="flat" cmpd="sng" algn="ctr">
                <a:solidFill>
                  <a:srgbClr val="FF0000"/>
                </a:solidFill>
                <a:round/>
                <a:headEnd type="oval"/>
                <a:tailEnd type="none"/>
              </a:ln>
              <a:effectLst/>
            </c:spPr>
          </c:errBars>
          <c:cat>
            <c:strRef>
              <c:f>'Departamento  - Periodo'!$B$3:$B$34</c:f>
              <c:strCache>
                <c:ptCount val="32"/>
                <c:pt idx="0">
                  <c:v>Amazonas</c:v>
                </c:pt>
                <c:pt idx="1">
                  <c:v>Antioquia</c:v>
                </c:pt>
                <c:pt idx="2">
                  <c:v>Arauca</c:v>
                </c:pt>
                <c:pt idx="3">
                  <c:v>San Andrés</c:v>
                </c:pt>
                <c:pt idx="4">
                  <c:v>Atlántico</c:v>
                </c:pt>
                <c:pt idx="5">
                  <c:v>Bolívar</c:v>
                </c:pt>
                <c:pt idx="6">
                  <c:v>Boyacá</c:v>
                </c:pt>
                <c:pt idx="7">
                  <c:v>Caldas</c:v>
                </c:pt>
                <c:pt idx="8">
                  <c:v>Caquetá</c:v>
                </c:pt>
                <c:pt idx="9">
                  <c:v>Casanare</c:v>
                </c:pt>
                <c:pt idx="10">
                  <c:v>Cauca</c:v>
                </c:pt>
                <c:pt idx="11">
                  <c:v>Cesar</c:v>
                </c:pt>
                <c:pt idx="12">
                  <c:v>Chocó</c:v>
                </c:pt>
                <c:pt idx="13">
                  <c:v>Córdoba</c:v>
                </c:pt>
                <c:pt idx="14">
                  <c:v>Cundinamarca</c:v>
                </c:pt>
                <c:pt idx="15">
                  <c:v>Guainía</c:v>
                </c:pt>
                <c:pt idx="16">
                  <c:v>Guaviare</c:v>
                </c:pt>
                <c:pt idx="17">
                  <c:v>Huila</c:v>
                </c:pt>
                <c:pt idx="18">
                  <c:v>La Guajira</c:v>
                </c:pt>
                <c:pt idx="19">
                  <c:v>Magdalena</c:v>
                </c:pt>
                <c:pt idx="20">
                  <c:v>Meta</c:v>
                </c:pt>
                <c:pt idx="21">
                  <c:v>Nariño</c:v>
                </c:pt>
                <c:pt idx="22">
                  <c:v>Norte de Santander</c:v>
                </c:pt>
                <c:pt idx="23">
                  <c:v>Putumayo</c:v>
                </c:pt>
                <c:pt idx="24">
                  <c:v>Quindio</c:v>
                </c:pt>
                <c:pt idx="25">
                  <c:v>Risaralda</c:v>
                </c:pt>
                <c:pt idx="26">
                  <c:v>Santander</c:v>
                </c:pt>
                <c:pt idx="27">
                  <c:v>Sucre</c:v>
                </c:pt>
                <c:pt idx="28">
                  <c:v>Tolima</c:v>
                </c:pt>
                <c:pt idx="29">
                  <c:v>Valle del Cauca</c:v>
                </c:pt>
                <c:pt idx="30">
                  <c:v>Vaupés</c:v>
                </c:pt>
                <c:pt idx="31">
                  <c:v>Vichada</c:v>
                </c:pt>
              </c:strCache>
            </c:strRef>
          </c:cat>
          <c:val>
            <c:numRef>
              <c:f>'Departamento  - Periodo'!$D$3:$D$34</c:f>
              <c:numCache>
                <c:formatCode>0%</c:formatCode>
                <c:ptCount val="32"/>
                <c:pt idx="0">
                  <c:v>0.477051531605368</c:v>
                </c:pt>
                <c:pt idx="1">
                  <c:v>0.121942400984055</c:v>
                </c:pt>
                <c:pt idx="2">
                  <c:v>0.351834915369772</c:v>
                </c:pt>
                <c:pt idx="4">
                  <c:v>-0.294547717911513</c:v>
                </c:pt>
                <c:pt idx="5">
                  <c:v>-0.201927272406047</c:v>
                </c:pt>
                <c:pt idx="6">
                  <c:v>-0.0921895930510904</c:v>
                </c:pt>
                <c:pt idx="7">
                  <c:v>0.488055943371664</c:v>
                </c:pt>
                <c:pt idx="8">
                  <c:v>-0.236086024448093</c:v>
                </c:pt>
                <c:pt idx="9">
                  <c:v>-0.0924249955664639</c:v>
                </c:pt>
                <c:pt idx="10">
                  <c:v>-0.0661406833825949</c:v>
                </c:pt>
                <c:pt idx="11">
                  <c:v>-0.252779045320862</c:v>
                </c:pt>
                <c:pt idx="12">
                  <c:v>2.41213577564166</c:v>
                </c:pt>
                <c:pt idx="13">
                  <c:v>-0.144338205361226</c:v>
                </c:pt>
                <c:pt idx="14">
                  <c:v>0.458505408698788</c:v>
                </c:pt>
                <c:pt idx="15">
                  <c:v>3.954875243319766</c:v>
                </c:pt>
                <c:pt idx="16">
                  <c:v>-1.0</c:v>
                </c:pt>
                <c:pt idx="17">
                  <c:v>0.0300872727047436</c:v>
                </c:pt>
                <c:pt idx="18">
                  <c:v>-0.286013790056779</c:v>
                </c:pt>
                <c:pt idx="19">
                  <c:v>-0.0796359668489925</c:v>
                </c:pt>
                <c:pt idx="20">
                  <c:v>0.787593358161212</c:v>
                </c:pt>
                <c:pt idx="21">
                  <c:v>-0.246168429707211</c:v>
                </c:pt>
                <c:pt idx="22">
                  <c:v>0.0754709373206265</c:v>
                </c:pt>
                <c:pt idx="23">
                  <c:v>-0.313777028805186</c:v>
                </c:pt>
                <c:pt idx="24">
                  <c:v>-0.291842851082109</c:v>
                </c:pt>
                <c:pt idx="25">
                  <c:v>0.399280583236625</c:v>
                </c:pt>
                <c:pt idx="26">
                  <c:v>-0.267049956918973</c:v>
                </c:pt>
                <c:pt idx="27">
                  <c:v>0.0726890234758184</c:v>
                </c:pt>
                <c:pt idx="28">
                  <c:v>-0.0647859609299571</c:v>
                </c:pt>
                <c:pt idx="29">
                  <c:v>-0.467822466539748</c:v>
                </c:pt>
                <c:pt idx="30">
                  <c:v>-0.041949828005705</c:v>
                </c:pt>
                <c:pt idx="31">
                  <c:v>0.167119917119917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AE2-4260-8BBF-AE504C156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00867192"/>
        <c:axId val="2101159848"/>
      </c:barChart>
      <c:catAx>
        <c:axId val="2100867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159848"/>
        <c:crosses val="autoZero"/>
        <c:auto val="1"/>
        <c:lblAlgn val="ctr"/>
        <c:lblOffset val="100"/>
        <c:noMultiLvlLbl val="0"/>
      </c:catAx>
      <c:valAx>
        <c:axId val="2101159848"/>
        <c:scaling>
          <c:orientation val="minMax"/>
          <c:max val="1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Diferencia</a:t>
                </a:r>
                <a:r>
                  <a:rPr lang="en-GB" baseline="0"/>
                  <a:t> porcentual promedio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374266404199475"/>
              <c:y val="0.96845735396061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867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'Capital  - Periodo'!$C$2</c:f>
              <c:strCache>
                <c:ptCount val="1"/>
                <c:pt idx="0">
                  <c:v>2018-2019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.0"/>
            <c:spPr>
              <a:noFill/>
              <a:ln w="9525" cap="flat" cmpd="sng" algn="ctr">
                <a:solidFill>
                  <a:srgbClr val="FF0000"/>
                </a:solidFill>
                <a:round/>
                <a:headEnd type="oval"/>
                <a:tailEnd type="none"/>
              </a:ln>
              <a:effectLst/>
            </c:spPr>
          </c:errBars>
          <c:cat>
            <c:strRef>
              <c:f>'Capital  - Periodo'!$B$3:$B$33</c:f>
              <c:strCache>
                <c:ptCount val="31"/>
                <c:pt idx="0">
                  <c:v>Armenia</c:v>
                </c:pt>
                <c:pt idx="1">
                  <c:v>Barranquilla</c:v>
                </c:pt>
                <c:pt idx="2">
                  <c:v>Bogotá, D.C.</c:v>
                </c:pt>
                <c:pt idx="3">
                  <c:v>Bucaramanga</c:v>
                </c:pt>
                <c:pt idx="4">
                  <c:v>Cali</c:v>
                </c:pt>
                <c:pt idx="5">
                  <c:v>Cartagena de Indias</c:v>
                </c:pt>
                <c:pt idx="6">
                  <c:v>Florencia</c:v>
                </c:pt>
                <c:pt idx="7">
                  <c:v>Ibagué</c:v>
                </c:pt>
                <c:pt idx="8">
                  <c:v>Inírida</c:v>
                </c:pt>
                <c:pt idx="9">
                  <c:v>Leticia</c:v>
                </c:pt>
                <c:pt idx="10">
                  <c:v>Manizales</c:v>
                </c:pt>
                <c:pt idx="11">
                  <c:v>Medellín</c:v>
                </c:pt>
                <c:pt idx="12">
                  <c:v>Mitú</c:v>
                </c:pt>
                <c:pt idx="13">
                  <c:v>Mocoa</c:v>
                </c:pt>
                <c:pt idx="14">
                  <c:v>Montería</c:v>
                </c:pt>
                <c:pt idx="15">
                  <c:v>Neiva</c:v>
                </c:pt>
                <c:pt idx="16">
                  <c:v>Pasto</c:v>
                </c:pt>
                <c:pt idx="17">
                  <c:v>Pereira</c:v>
                </c:pt>
                <c:pt idx="18">
                  <c:v>Popayán</c:v>
                </c:pt>
                <c:pt idx="19">
                  <c:v>Puerto Carreño</c:v>
                </c:pt>
                <c:pt idx="20">
                  <c:v>Quibdó</c:v>
                </c:pt>
                <c:pt idx="21">
                  <c:v>Riohacha</c:v>
                </c:pt>
                <c:pt idx="22">
                  <c:v>San Andrés</c:v>
                </c:pt>
                <c:pt idx="23">
                  <c:v>San José de Cúcuta</c:v>
                </c:pt>
                <c:pt idx="24">
                  <c:v>San José del Guaviare</c:v>
                </c:pt>
                <c:pt idx="25">
                  <c:v>Santa Marta</c:v>
                </c:pt>
                <c:pt idx="26">
                  <c:v>Sincelejo</c:v>
                </c:pt>
                <c:pt idx="27">
                  <c:v>Tunja</c:v>
                </c:pt>
                <c:pt idx="28">
                  <c:v>Valledupar</c:v>
                </c:pt>
                <c:pt idx="29">
                  <c:v>Villavicencio</c:v>
                </c:pt>
                <c:pt idx="30">
                  <c:v>Yopal</c:v>
                </c:pt>
              </c:strCache>
            </c:strRef>
          </c:cat>
          <c:val>
            <c:numRef>
              <c:f>'Capital  - Periodo'!$C$3:$C$33</c:f>
              <c:numCache>
                <c:formatCode>0%</c:formatCode>
                <c:ptCount val="31"/>
                <c:pt idx="0">
                  <c:v>0.0653399690422413</c:v>
                </c:pt>
                <c:pt idx="1">
                  <c:v>-0.129821909609324</c:v>
                </c:pt>
                <c:pt idx="2">
                  <c:v>-0.104377969989861</c:v>
                </c:pt>
                <c:pt idx="3">
                  <c:v>0.0743741073452222</c:v>
                </c:pt>
                <c:pt idx="4">
                  <c:v>0.0189682193817881</c:v>
                </c:pt>
                <c:pt idx="5">
                  <c:v>0.0276421635795516</c:v>
                </c:pt>
                <c:pt idx="6">
                  <c:v>-0.561848841415963</c:v>
                </c:pt>
                <c:pt idx="7">
                  <c:v>-0.0355583275529106</c:v>
                </c:pt>
                <c:pt idx="8">
                  <c:v>-1.0</c:v>
                </c:pt>
                <c:pt idx="9">
                  <c:v>-0.179851997219837</c:v>
                </c:pt>
                <c:pt idx="10">
                  <c:v>0.687013853584138</c:v>
                </c:pt>
                <c:pt idx="11">
                  <c:v>0.208911644860263</c:v>
                </c:pt>
                <c:pt idx="12">
                  <c:v>-0.0463868123442593</c:v>
                </c:pt>
                <c:pt idx="13">
                  <c:v>-0.565704869052294</c:v>
                </c:pt>
                <c:pt idx="14">
                  <c:v>0.0236581691869946</c:v>
                </c:pt>
                <c:pt idx="15">
                  <c:v>-0.133862716694964</c:v>
                </c:pt>
                <c:pt idx="16">
                  <c:v>1.096804545577995</c:v>
                </c:pt>
                <c:pt idx="17">
                  <c:v>-0.123524568320941</c:v>
                </c:pt>
                <c:pt idx="18">
                  <c:v>-0.579503932390795</c:v>
                </c:pt>
                <c:pt idx="19">
                  <c:v>-0.360896747093875</c:v>
                </c:pt>
                <c:pt idx="20">
                  <c:v>0.314727405376725</c:v>
                </c:pt>
                <c:pt idx="21">
                  <c:v>0.148773759217023</c:v>
                </c:pt>
                <c:pt idx="22">
                  <c:v>-0.550344080106936</c:v>
                </c:pt>
                <c:pt idx="23">
                  <c:v>0.415060127153917</c:v>
                </c:pt>
                <c:pt idx="24">
                  <c:v>0.215076472861797</c:v>
                </c:pt>
                <c:pt idx="25">
                  <c:v>0.43528902600883</c:v>
                </c:pt>
                <c:pt idx="26">
                  <c:v>0.389018438083277</c:v>
                </c:pt>
                <c:pt idx="27">
                  <c:v>-0.641232343050917</c:v>
                </c:pt>
                <c:pt idx="28">
                  <c:v>-0.0798318068037394</c:v>
                </c:pt>
                <c:pt idx="29">
                  <c:v>0.339302892348275</c:v>
                </c:pt>
                <c:pt idx="30">
                  <c:v>-0.0702438895608933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47-4E52-8C2C-98A56AD4C8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03274744"/>
        <c:axId val="2103278216"/>
      </c:barChart>
      <c:catAx>
        <c:axId val="2103274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278216"/>
        <c:crosses val="autoZero"/>
        <c:auto val="1"/>
        <c:lblAlgn val="ctr"/>
        <c:lblOffset val="100"/>
        <c:noMultiLvlLbl val="0"/>
      </c:catAx>
      <c:valAx>
        <c:axId val="2103278216"/>
        <c:scaling>
          <c:orientation val="minMax"/>
          <c:max val="1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Diferencia</a:t>
                </a:r>
                <a:r>
                  <a:rPr lang="en-GB" baseline="0"/>
                  <a:t> porcentual promedio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374266404199475"/>
              <c:y val="0.96845735396061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274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'Capital  - Periodo'!$D$2</c:f>
              <c:strCache>
                <c:ptCount val="1"/>
                <c:pt idx="0">
                  <c:v>2019-2020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.0"/>
            <c:spPr>
              <a:noFill/>
              <a:ln w="9525" cap="flat" cmpd="sng" algn="ctr">
                <a:solidFill>
                  <a:srgbClr val="FF0000"/>
                </a:solidFill>
                <a:round/>
                <a:headEnd type="oval"/>
                <a:tailEnd type="none"/>
              </a:ln>
              <a:effectLst/>
            </c:spPr>
          </c:errBars>
          <c:cat>
            <c:strRef>
              <c:f>'Capital  - Periodo'!$B$3:$B$33</c:f>
              <c:strCache>
                <c:ptCount val="31"/>
                <c:pt idx="0">
                  <c:v>Armenia</c:v>
                </c:pt>
                <c:pt idx="1">
                  <c:v>Barranquilla</c:v>
                </c:pt>
                <c:pt idx="2">
                  <c:v>Bogotá, D.C.</c:v>
                </c:pt>
                <c:pt idx="3">
                  <c:v>Bucaramanga</c:v>
                </c:pt>
                <c:pt idx="4">
                  <c:v>Cali</c:v>
                </c:pt>
                <c:pt idx="5">
                  <c:v>Cartagena de Indias</c:v>
                </c:pt>
                <c:pt idx="6">
                  <c:v>Florencia</c:v>
                </c:pt>
                <c:pt idx="7">
                  <c:v>Ibagué</c:v>
                </c:pt>
                <c:pt idx="8">
                  <c:v>Inírida</c:v>
                </c:pt>
                <c:pt idx="9">
                  <c:v>Leticia</c:v>
                </c:pt>
                <c:pt idx="10">
                  <c:v>Manizales</c:v>
                </c:pt>
                <c:pt idx="11">
                  <c:v>Medellín</c:v>
                </c:pt>
                <c:pt idx="12">
                  <c:v>Mitú</c:v>
                </c:pt>
                <c:pt idx="13">
                  <c:v>Mocoa</c:v>
                </c:pt>
                <c:pt idx="14">
                  <c:v>Montería</c:v>
                </c:pt>
                <c:pt idx="15">
                  <c:v>Neiva</c:v>
                </c:pt>
                <c:pt idx="16">
                  <c:v>Pasto</c:v>
                </c:pt>
                <c:pt idx="17">
                  <c:v>Pereira</c:v>
                </c:pt>
                <c:pt idx="18">
                  <c:v>Popayán</c:v>
                </c:pt>
                <c:pt idx="19">
                  <c:v>Puerto Carreño</c:v>
                </c:pt>
                <c:pt idx="20">
                  <c:v>Quibdó</c:v>
                </c:pt>
                <c:pt idx="21">
                  <c:v>Riohacha</c:v>
                </c:pt>
                <c:pt idx="22">
                  <c:v>San Andrés</c:v>
                </c:pt>
                <c:pt idx="23">
                  <c:v>San José de Cúcuta</c:v>
                </c:pt>
                <c:pt idx="24">
                  <c:v>San José del Guaviare</c:v>
                </c:pt>
                <c:pt idx="25">
                  <c:v>Santa Marta</c:v>
                </c:pt>
                <c:pt idx="26">
                  <c:v>Sincelejo</c:v>
                </c:pt>
                <c:pt idx="27">
                  <c:v>Tunja</c:v>
                </c:pt>
                <c:pt idx="28">
                  <c:v>Valledupar</c:v>
                </c:pt>
                <c:pt idx="29">
                  <c:v>Villavicencio</c:v>
                </c:pt>
                <c:pt idx="30">
                  <c:v>Yopal</c:v>
                </c:pt>
              </c:strCache>
            </c:strRef>
          </c:cat>
          <c:val>
            <c:numRef>
              <c:f>'Capital  - Periodo'!$D$3:$D$33</c:f>
              <c:numCache>
                <c:formatCode>0%</c:formatCode>
                <c:ptCount val="31"/>
                <c:pt idx="0">
                  <c:v>0.744279316673448</c:v>
                </c:pt>
                <c:pt idx="1">
                  <c:v>0.168591328232294</c:v>
                </c:pt>
                <c:pt idx="2">
                  <c:v>-0.070608379529907</c:v>
                </c:pt>
                <c:pt idx="3">
                  <c:v>-0.200355991633106</c:v>
                </c:pt>
                <c:pt idx="4">
                  <c:v>-0.215048763343472</c:v>
                </c:pt>
                <c:pt idx="5">
                  <c:v>-0.440713629033292</c:v>
                </c:pt>
                <c:pt idx="6">
                  <c:v>0.850648224679355</c:v>
                </c:pt>
                <c:pt idx="7">
                  <c:v>-0.188148767256226</c:v>
                </c:pt>
                <c:pt idx="8">
                  <c:v>-1.0</c:v>
                </c:pt>
                <c:pt idx="9">
                  <c:v>-0.235029588971323</c:v>
                </c:pt>
                <c:pt idx="10">
                  <c:v>0.378463630386707</c:v>
                </c:pt>
                <c:pt idx="11">
                  <c:v>-0.258971934758908</c:v>
                </c:pt>
                <c:pt idx="12">
                  <c:v>-0.36364468026713</c:v>
                </c:pt>
                <c:pt idx="13">
                  <c:v>-0.0207336523125998</c:v>
                </c:pt>
                <c:pt idx="14">
                  <c:v>-0.609711216798572</c:v>
                </c:pt>
                <c:pt idx="15">
                  <c:v>0.211939075549541</c:v>
                </c:pt>
                <c:pt idx="16">
                  <c:v>-0.308648684938775</c:v>
                </c:pt>
                <c:pt idx="17">
                  <c:v>0.609258490609546</c:v>
                </c:pt>
                <c:pt idx="18">
                  <c:v>0.978579131551538</c:v>
                </c:pt>
                <c:pt idx="19">
                  <c:v>1.017739233270917</c:v>
                </c:pt>
                <c:pt idx="20">
                  <c:v>-0.44500834448054</c:v>
                </c:pt>
                <c:pt idx="21">
                  <c:v>-0.356918615473578</c:v>
                </c:pt>
                <c:pt idx="22">
                  <c:v>-0.0187174620862568</c:v>
                </c:pt>
                <c:pt idx="23">
                  <c:v>-0.387881917112164</c:v>
                </c:pt>
                <c:pt idx="24">
                  <c:v>-0.837773199570047</c:v>
                </c:pt>
                <c:pt idx="25">
                  <c:v>-0.681878983314386</c:v>
                </c:pt>
                <c:pt idx="26">
                  <c:v>-0.517668062509933</c:v>
                </c:pt>
                <c:pt idx="27">
                  <c:v>0.721533445273147</c:v>
                </c:pt>
                <c:pt idx="28">
                  <c:v>-0.317793956812586</c:v>
                </c:pt>
                <c:pt idx="29">
                  <c:v>-0.386836036335305</c:v>
                </c:pt>
                <c:pt idx="30">
                  <c:v>0.519855026788528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5B-49D9-8096-E311C4E7E3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03325928"/>
        <c:axId val="2103329400"/>
      </c:barChart>
      <c:catAx>
        <c:axId val="2103325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329400"/>
        <c:crosses val="autoZero"/>
        <c:auto val="1"/>
        <c:lblAlgn val="ctr"/>
        <c:lblOffset val="100"/>
        <c:noMultiLvlLbl val="0"/>
      </c:catAx>
      <c:valAx>
        <c:axId val="2103329400"/>
        <c:scaling>
          <c:orientation val="minMax"/>
          <c:max val="1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Diferencia</a:t>
                </a:r>
                <a:r>
                  <a:rPr lang="en-GB" baseline="0"/>
                  <a:t> porcentual promedio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374266404199475"/>
              <c:y val="0.96845735396061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325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CA7CF-AECC-4730-8825-E339B1F20CC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01469-BFC1-4781-9400-52E8EAB4845A}">
      <dgm:prSet phldrT="[Text]"/>
      <dgm:spPr/>
      <dgm:t>
        <a:bodyPr/>
        <a:lstStyle/>
        <a:p>
          <a:r>
            <a:rPr lang="es-CO" noProof="0" dirty="0"/>
            <a:t>1</a:t>
          </a:r>
        </a:p>
      </dgm:t>
    </dgm:pt>
    <dgm:pt modelId="{CFC7230F-6907-4917-A7E7-068771935EDE}" type="parTrans" cxnId="{9B68996E-8CEA-4977-B489-9ACE0AEA2D39}">
      <dgm:prSet/>
      <dgm:spPr/>
      <dgm:t>
        <a:bodyPr/>
        <a:lstStyle/>
        <a:p>
          <a:endParaRPr lang="es-CO" noProof="0" dirty="0"/>
        </a:p>
      </dgm:t>
    </dgm:pt>
    <dgm:pt modelId="{E85AD180-0D24-4B1E-ABA2-2F63D732C318}" type="sibTrans" cxnId="{9B68996E-8CEA-4977-B489-9ACE0AEA2D39}">
      <dgm:prSet/>
      <dgm:spPr/>
      <dgm:t>
        <a:bodyPr/>
        <a:lstStyle/>
        <a:p>
          <a:endParaRPr lang="es-CO" noProof="0" dirty="0"/>
        </a:p>
      </dgm:t>
    </dgm:pt>
    <dgm:pt modelId="{BA02039E-4404-4A23-9723-07621C156DAB}">
      <dgm:prSet phldrT="[Text]"/>
      <dgm:spPr/>
      <dgm:t>
        <a:bodyPr/>
        <a:lstStyle/>
        <a:p>
          <a:r>
            <a:rPr lang="es-CO" noProof="0" dirty="0"/>
            <a:t>2</a:t>
          </a:r>
        </a:p>
      </dgm:t>
    </dgm:pt>
    <dgm:pt modelId="{096CD0A4-3BB8-421F-839E-C12D8F04643B}" type="parTrans" cxnId="{6E83F043-3164-4CE9-B67F-32C70107E591}">
      <dgm:prSet/>
      <dgm:spPr/>
      <dgm:t>
        <a:bodyPr/>
        <a:lstStyle/>
        <a:p>
          <a:endParaRPr lang="es-CO" noProof="0" dirty="0"/>
        </a:p>
      </dgm:t>
    </dgm:pt>
    <dgm:pt modelId="{52CE8323-3776-4115-8037-FDDFF0157877}" type="sibTrans" cxnId="{6E83F043-3164-4CE9-B67F-32C70107E591}">
      <dgm:prSet/>
      <dgm:spPr/>
      <dgm:t>
        <a:bodyPr/>
        <a:lstStyle/>
        <a:p>
          <a:endParaRPr lang="es-CO" noProof="0" dirty="0"/>
        </a:p>
      </dgm:t>
    </dgm:pt>
    <dgm:pt modelId="{ADA1BC2C-3751-4626-9DA4-AF20CDA0BD6C}">
      <dgm:prSet phldrT="[Text]"/>
      <dgm:spPr/>
      <dgm:t>
        <a:bodyPr/>
        <a:lstStyle/>
        <a:p>
          <a:r>
            <a:rPr lang="es-CO" noProof="0" dirty="0"/>
            <a:t>3</a:t>
          </a:r>
        </a:p>
      </dgm:t>
    </dgm:pt>
    <dgm:pt modelId="{CDCE82D6-0B0D-4049-9C76-C395030D755D}" type="parTrans" cxnId="{3367AF7F-5FE5-4926-8F29-A7BC4EACEE58}">
      <dgm:prSet/>
      <dgm:spPr/>
      <dgm:t>
        <a:bodyPr/>
        <a:lstStyle/>
        <a:p>
          <a:endParaRPr lang="es-CO" noProof="0" dirty="0"/>
        </a:p>
      </dgm:t>
    </dgm:pt>
    <dgm:pt modelId="{B8866A2C-57B7-417C-A21C-C702496C8FCF}" type="sibTrans" cxnId="{3367AF7F-5FE5-4926-8F29-A7BC4EACEE58}">
      <dgm:prSet/>
      <dgm:spPr/>
      <dgm:t>
        <a:bodyPr/>
        <a:lstStyle/>
        <a:p>
          <a:endParaRPr lang="es-CO" noProof="0" dirty="0"/>
        </a:p>
      </dgm:t>
    </dgm:pt>
    <dgm:pt modelId="{2C690A6D-A34D-43A0-B14D-5DA304D89134}">
      <dgm:prSet phldrT="[Text]"/>
      <dgm:spPr/>
      <dgm:t>
        <a:bodyPr/>
        <a:lstStyle/>
        <a:p>
          <a:r>
            <a:rPr lang="es-CO" noProof="0" dirty="0"/>
            <a:t>4</a:t>
          </a:r>
        </a:p>
      </dgm:t>
    </dgm:pt>
    <dgm:pt modelId="{ACC15D62-7F07-4D20-885E-69027FF0A3A3}" type="parTrans" cxnId="{77B6B0EF-C718-4F0C-AD44-A73BD5674225}">
      <dgm:prSet/>
      <dgm:spPr/>
      <dgm:t>
        <a:bodyPr/>
        <a:lstStyle/>
        <a:p>
          <a:endParaRPr lang="es-CO" noProof="0" dirty="0"/>
        </a:p>
      </dgm:t>
    </dgm:pt>
    <dgm:pt modelId="{8A29F7B1-A2F6-4203-9C16-16908287F51A}" type="sibTrans" cxnId="{77B6B0EF-C718-4F0C-AD44-A73BD5674225}">
      <dgm:prSet/>
      <dgm:spPr/>
      <dgm:t>
        <a:bodyPr/>
        <a:lstStyle/>
        <a:p>
          <a:endParaRPr lang="es-CO" noProof="0" dirty="0"/>
        </a:p>
      </dgm:t>
    </dgm:pt>
    <dgm:pt modelId="{2C7531E2-7352-4838-98C3-AA32D0B8C601}">
      <dgm:prSet phldrT="[Text]"/>
      <dgm:spPr/>
      <dgm:t>
        <a:bodyPr/>
        <a:lstStyle/>
        <a:p>
          <a:r>
            <a:rPr lang="es-CO" noProof="0" dirty="0"/>
            <a:t>5</a:t>
          </a:r>
        </a:p>
      </dgm:t>
    </dgm:pt>
    <dgm:pt modelId="{277EF37E-7691-42E7-996C-6A7192D00544}" type="parTrans" cxnId="{AB9177C9-1613-42C7-986D-562C8F84B941}">
      <dgm:prSet/>
      <dgm:spPr/>
      <dgm:t>
        <a:bodyPr/>
        <a:lstStyle/>
        <a:p>
          <a:endParaRPr lang="es-CO" noProof="0" dirty="0"/>
        </a:p>
      </dgm:t>
    </dgm:pt>
    <dgm:pt modelId="{FB38C985-235C-4383-96E0-D7A62891F8D7}" type="sibTrans" cxnId="{AB9177C9-1613-42C7-986D-562C8F84B941}">
      <dgm:prSet/>
      <dgm:spPr/>
      <dgm:t>
        <a:bodyPr/>
        <a:lstStyle/>
        <a:p>
          <a:endParaRPr lang="es-CO" noProof="0" dirty="0"/>
        </a:p>
      </dgm:t>
    </dgm:pt>
    <dgm:pt modelId="{43E2BE8F-6B6D-4D74-9B05-A728D83FFF77}">
      <dgm:prSet phldrT="[Text]"/>
      <dgm:spPr/>
      <dgm:t>
        <a:bodyPr/>
        <a:lstStyle/>
        <a:p>
          <a:r>
            <a:rPr lang="es-CO" noProof="0" dirty="0"/>
            <a:t>Más del 40% de los datos semanales están en 0.</a:t>
          </a:r>
        </a:p>
      </dgm:t>
    </dgm:pt>
    <dgm:pt modelId="{B28E7B26-4A8B-4AFA-83B2-0955AD4FBA01}" type="parTrans" cxnId="{218E265C-46CC-499C-B9ED-895ED83FDE75}">
      <dgm:prSet/>
      <dgm:spPr/>
      <dgm:t>
        <a:bodyPr/>
        <a:lstStyle/>
        <a:p>
          <a:endParaRPr lang="es-CO" noProof="0" dirty="0"/>
        </a:p>
      </dgm:t>
    </dgm:pt>
    <dgm:pt modelId="{234BF481-632E-49B0-880E-CA2B63FBB514}" type="sibTrans" cxnId="{218E265C-46CC-499C-B9ED-895ED83FDE75}">
      <dgm:prSet/>
      <dgm:spPr/>
      <dgm:t>
        <a:bodyPr/>
        <a:lstStyle/>
        <a:p>
          <a:endParaRPr lang="es-CO" noProof="0" dirty="0"/>
        </a:p>
      </dgm:t>
    </dgm:pt>
    <dgm:pt modelId="{05722585-7F14-4DE8-95C5-D68E1722F236}">
      <dgm:prSet phldrT="[Text]"/>
      <dgm:spPr/>
      <dgm:t>
        <a:bodyPr/>
        <a:lstStyle/>
        <a:p>
          <a:r>
            <a:rPr lang="es-CO" noProof="0" dirty="0"/>
            <a:t>Existe tendencia en la serie 2009-2019</a:t>
          </a:r>
        </a:p>
      </dgm:t>
    </dgm:pt>
    <dgm:pt modelId="{E43DB041-D8BC-49BE-802C-85FCC9B3E1AD}" type="parTrans" cxnId="{8CB78809-C1BE-4094-B960-E671070F3281}">
      <dgm:prSet/>
      <dgm:spPr/>
      <dgm:t>
        <a:bodyPr/>
        <a:lstStyle/>
        <a:p>
          <a:endParaRPr lang="es-CO" noProof="0" dirty="0"/>
        </a:p>
      </dgm:t>
    </dgm:pt>
    <dgm:pt modelId="{5C818F1D-C059-4E00-BB85-58B05BB269A2}" type="sibTrans" cxnId="{8CB78809-C1BE-4094-B960-E671070F3281}">
      <dgm:prSet/>
      <dgm:spPr/>
      <dgm:t>
        <a:bodyPr/>
        <a:lstStyle/>
        <a:p>
          <a:endParaRPr lang="es-CO" noProof="0" dirty="0"/>
        </a:p>
      </dgm:t>
    </dgm:pt>
    <dgm:pt modelId="{62D8595A-5FB5-428F-BDF7-BBB4C1D5C9FE}">
      <dgm:prSet phldrT="[Text]"/>
      <dgm:spPr/>
      <dgm:t>
        <a:bodyPr/>
        <a:lstStyle/>
        <a:p>
          <a:r>
            <a:rPr lang="es-CO" noProof="0" dirty="0"/>
            <a:t>Coeficiente de variación alto</a:t>
          </a:r>
        </a:p>
      </dgm:t>
    </dgm:pt>
    <dgm:pt modelId="{7D9EFAEC-53B2-4FF2-A0CD-AD34AD73E204}" type="parTrans" cxnId="{778A044C-265B-4CC3-9A85-41CB29CBA41E}">
      <dgm:prSet/>
      <dgm:spPr/>
      <dgm:t>
        <a:bodyPr/>
        <a:lstStyle/>
        <a:p>
          <a:endParaRPr lang="es-CO" noProof="0" dirty="0"/>
        </a:p>
      </dgm:t>
    </dgm:pt>
    <dgm:pt modelId="{B13340A8-11F6-4C3C-9E58-018D029E4C10}" type="sibTrans" cxnId="{778A044C-265B-4CC3-9A85-41CB29CBA41E}">
      <dgm:prSet/>
      <dgm:spPr/>
      <dgm:t>
        <a:bodyPr/>
        <a:lstStyle/>
        <a:p>
          <a:endParaRPr lang="es-CO" noProof="0" dirty="0"/>
        </a:p>
      </dgm:t>
    </dgm:pt>
    <dgm:pt modelId="{378C4325-F4FF-4FC9-AAFA-8C9ABD2CED2D}">
      <dgm:prSet/>
      <dgm:spPr/>
      <dgm:t>
        <a:bodyPr/>
        <a:lstStyle/>
        <a:p>
          <a:r>
            <a:rPr lang="es-CO" noProof="0" dirty="0"/>
            <a:t>Coeficiente de variación medio</a:t>
          </a:r>
        </a:p>
      </dgm:t>
    </dgm:pt>
    <dgm:pt modelId="{35B63077-6774-4DD4-8BD0-5AE9B0937AD8}" type="parTrans" cxnId="{49701501-D73D-4E6A-86FF-2565AC625748}">
      <dgm:prSet/>
      <dgm:spPr/>
      <dgm:t>
        <a:bodyPr/>
        <a:lstStyle/>
        <a:p>
          <a:endParaRPr lang="es-CO" noProof="0" dirty="0"/>
        </a:p>
      </dgm:t>
    </dgm:pt>
    <dgm:pt modelId="{A5D51892-C17D-4D16-B77E-3CA3B3FD4966}" type="sibTrans" cxnId="{49701501-D73D-4E6A-86FF-2565AC625748}">
      <dgm:prSet/>
      <dgm:spPr/>
      <dgm:t>
        <a:bodyPr/>
        <a:lstStyle/>
        <a:p>
          <a:endParaRPr lang="es-CO" noProof="0" dirty="0"/>
        </a:p>
      </dgm:t>
    </dgm:pt>
    <dgm:pt modelId="{06FE5DF3-D58D-4094-BC8A-0A75C58785BA}">
      <dgm:prSet/>
      <dgm:spPr/>
      <dgm:t>
        <a:bodyPr/>
        <a:lstStyle/>
        <a:p>
          <a:r>
            <a:rPr lang="es-CO" noProof="0" dirty="0"/>
            <a:t>Coeficiente de variación bajo</a:t>
          </a:r>
        </a:p>
      </dgm:t>
    </dgm:pt>
    <dgm:pt modelId="{8DAD3147-0087-426E-81AC-B1F899B0BF9A}" type="parTrans" cxnId="{93A0ABA1-2D7D-463D-B0B7-B5054D46889E}">
      <dgm:prSet/>
      <dgm:spPr/>
      <dgm:t>
        <a:bodyPr/>
        <a:lstStyle/>
        <a:p>
          <a:endParaRPr lang="es-CO" noProof="0" dirty="0"/>
        </a:p>
      </dgm:t>
    </dgm:pt>
    <dgm:pt modelId="{FFC64EF6-83A3-4533-8DA2-E6F35C73990E}" type="sibTrans" cxnId="{93A0ABA1-2D7D-463D-B0B7-B5054D46889E}">
      <dgm:prSet/>
      <dgm:spPr/>
      <dgm:t>
        <a:bodyPr/>
        <a:lstStyle/>
        <a:p>
          <a:endParaRPr lang="es-CO" noProof="0" dirty="0"/>
        </a:p>
      </dgm:t>
    </dgm:pt>
    <dgm:pt modelId="{9E5BC8A6-8F63-44E6-ACAA-215FCD85C2D0}" type="pres">
      <dgm:prSet presAssocID="{44FCA7CF-AECC-4730-8825-E339B1F20CC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050C4D-6559-4E46-8FEB-C972DBB17B2C}" type="pres">
      <dgm:prSet presAssocID="{7EB01469-BFC1-4781-9400-52E8EAB4845A}" presName="composite" presStyleCnt="0"/>
      <dgm:spPr/>
    </dgm:pt>
    <dgm:pt modelId="{68E7B564-D9E3-41BF-A6D4-EE20776648B9}" type="pres">
      <dgm:prSet presAssocID="{7EB01469-BFC1-4781-9400-52E8EAB4845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9AB6D-C21C-4614-B215-E1A9791653F6}" type="pres">
      <dgm:prSet presAssocID="{7EB01469-BFC1-4781-9400-52E8EAB4845A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56902-B584-4110-AA2D-C27CEC55CB00}" type="pres">
      <dgm:prSet presAssocID="{E85AD180-0D24-4B1E-ABA2-2F63D732C318}" presName="sp" presStyleCnt="0"/>
      <dgm:spPr/>
    </dgm:pt>
    <dgm:pt modelId="{E5A8D1EE-BCD2-4DFF-BF19-A2F00EBD8B12}" type="pres">
      <dgm:prSet presAssocID="{BA02039E-4404-4A23-9723-07621C156DAB}" presName="composite" presStyleCnt="0"/>
      <dgm:spPr/>
    </dgm:pt>
    <dgm:pt modelId="{9D1A12F3-1B11-4AE4-8CF3-AFB3F2C99E4F}" type="pres">
      <dgm:prSet presAssocID="{BA02039E-4404-4A23-9723-07621C156DA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CDD54-0A6F-4D4C-8E54-2D5DB668C4AB}" type="pres">
      <dgm:prSet presAssocID="{BA02039E-4404-4A23-9723-07621C156DA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31801-3A5A-44D7-9E59-C531F3C75BA6}" type="pres">
      <dgm:prSet presAssocID="{52CE8323-3776-4115-8037-FDDFF0157877}" presName="sp" presStyleCnt="0"/>
      <dgm:spPr/>
    </dgm:pt>
    <dgm:pt modelId="{876A1CB9-1F2F-4CA9-97E3-1B9C15C04911}" type="pres">
      <dgm:prSet presAssocID="{ADA1BC2C-3751-4626-9DA4-AF20CDA0BD6C}" presName="composite" presStyleCnt="0"/>
      <dgm:spPr/>
    </dgm:pt>
    <dgm:pt modelId="{2F5E6E1B-5FCD-40E7-AB95-441B6C48957B}" type="pres">
      <dgm:prSet presAssocID="{ADA1BC2C-3751-4626-9DA4-AF20CDA0BD6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97DE6-6539-467A-8F5F-F88F8D7F6041}" type="pres">
      <dgm:prSet presAssocID="{ADA1BC2C-3751-4626-9DA4-AF20CDA0BD6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9281C-DD19-45BB-A851-5A3FAFFD0616}" type="pres">
      <dgm:prSet presAssocID="{B8866A2C-57B7-417C-A21C-C702496C8FCF}" presName="sp" presStyleCnt="0"/>
      <dgm:spPr/>
    </dgm:pt>
    <dgm:pt modelId="{247E566B-6B01-4A47-967A-B193F3FA738D}" type="pres">
      <dgm:prSet presAssocID="{2C690A6D-A34D-43A0-B14D-5DA304D89134}" presName="composite" presStyleCnt="0"/>
      <dgm:spPr/>
    </dgm:pt>
    <dgm:pt modelId="{A83204B4-A628-4617-833F-05D3752DC0FE}" type="pres">
      <dgm:prSet presAssocID="{2C690A6D-A34D-43A0-B14D-5DA304D8913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9BE72-406E-4D73-9BE0-890733F146EC}" type="pres">
      <dgm:prSet presAssocID="{2C690A6D-A34D-43A0-B14D-5DA304D8913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74226-02A9-4883-8609-63D646A302BF}" type="pres">
      <dgm:prSet presAssocID="{8A29F7B1-A2F6-4203-9C16-16908287F51A}" presName="sp" presStyleCnt="0"/>
      <dgm:spPr/>
    </dgm:pt>
    <dgm:pt modelId="{BA96EEF8-6728-4D7D-9455-89E20372E673}" type="pres">
      <dgm:prSet presAssocID="{2C7531E2-7352-4838-98C3-AA32D0B8C601}" presName="composite" presStyleCnt="0"/>
      <dgm:spPr/>
    </dgm:pt>
    <dgm:pt modelId="{0C0440BA-D89E-4329-9552-889696AECF57}" type="pres">
      <dgm:prSet presAssocID="{2C7531E2-7352-4838-98C3-AA32D0B8C601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31EAA-8D34-4C2D-8CBE-0A434F6CF4DF}" type="pres">
      <dgm:prSet presAssocID="{2C7531E2-7352-4838-98C3-AA32D0B8C601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68996E-8CEA-4977-B489-9ACE0AEA2D39}" srcId="{44FCA7CF-AECC-4730-8825-E339B1F20CC9}" destId="{7EB01469-BFC1-4781-9400-52E8EAB4845A}" srcOrd="0" destOrd="0" parTransId="{CFC7230F-6907-4917-A7E7-068771935EDE}" sibTransId="{E85AD180-0D24-4B1E-ABA2-2F63D732C318}"/>
    <dgm:cxn modelId="{37D5DD54-A640-6740-AA1E-50ABDE83CBE0}" type="presOf" srcId="{43E2BE8F-6B6D-4D74-9B05-A728D83FFF77}" destId="{FBF9AB6D-C21C-4614-B215-E1A9791653F6}" srcOrd="0" destOrd="0" presId="urn:microsoft.com/office/officeart/2005/8/layout/chevron2"/>
    <dgm:cxn modelId="{36B4E418-043A-694E-AA1C-20EE662CFE9A}" type="presOf" srcId="{05722585-7F14-4DE8-95C5-D68E1722F236}" destId="{65FCDD54-0A6F-4D4C-8E54-2D5DB668C4AB}" srcOrd="0" destOrd="0" presId="urn:microsoft.com/office/officeart/2005/8/layout/chevron2"/>
    <dgm:cxn modelId="{8CB78809-C1BE-4094-B960-E671070F3281}" srcId="{BA02039E-4404-4A23-9723-07621C156DAB}" destId="{05722585-7F14-4DE8-95C5-D68E1722F236}" srcOrd="0" destOrd="0" parTransId="{E43DB041-D8BC-49BE-802C-85FCC9B3E1AD}" sibTransId="{5C818F1D-C059-4E00-BB85-58B05BB269A2}"/>
    <dgm:cxn modelId="{AB9177C9-1613-42C7-986D-562C8F84B941}" srcId="{44FCA7CF-AECC-4730-8825-E339B1F20CC9}" destId="{2C7531E2-7352-4838-98C3-AA32D0B8C601}" srcOrd="4" destOrd="0" parTransId="{277EF37E-7691-42E7-996C-6A7192D00544}" sibTransId="{FB38C985-235C-4383-96E0-D7A62891F8D7}"/>
    <dgm:cxn modelId="{E65A5520-0C76-B94C-AC38-7E571D5E47E5}" type="presOf" srcId="{62D8595A-5FB5-428F-BDF7-BBB4C1D5C9FE}" destId="{E3897DE6-6539-467A-8F5F-F88F8D7F6041}" srcOrd="0" destOrd="0" presId="urn:microsoft.com/office/officeart/2005/8/layout/chevron2"/>
    <dgm:cxn modelId="{9042CFDB-43F9-9249-8F47-6FB7348DE04A}" type="presOf" srcId="{7EB01469-BFC1-4781-9400-52E8EAB4845A}" destId="{68E7B564-D9E3-41BF-A6D4-EE20776648B9}" srcOrd="0" destOrd="0" presId="urn:microsoft.com/office/officeart/2005/8/layout/chevron2"/>
    <dgm:cxn modelId="{29D2F4BF-BF07-BA43-8049-8E41DC2ACF2A}" type="presOf" srcId="{2C7531E2-7352-4838-98C3-AA32D0B8C601}" destId="{0C0440BA-D89E-4329-9552-889696AECF57}" srcOrd="0" destOrd="0" presId="urn:microsoft.com/office/officeart/2005/8/layout/chevron2"/>
    <dgm:cxn modelId="{41917D32-62B1-8E42-A8A4-842C5C035656}" type="presOf" srcId="{06FE5DF3-D58D-4094-BC8A-0A75C58785BA}" destId="{2BD31EAA-8D34-4C2D-8CBE-0A434F6CF4DF}" srcOrd="0" destOrd="0" presId="urn:microsoft.com/office/officeart/2005/8/layout/chevron2"/>
    <dgm:cxn modelId="{218E265C-46CC-499C-B9ED-895ED83FDE75}" srcId="{7EB01469-BFC1-4781-9400-52E8EAB4845A}" destId="{43E2BE8F-6B6D-4D74-9B05-A728D83FFF77}" srcOrd="0" destOrd="0" parTransId="{B28E7B26-4A8B-4AFA-83B2-0955AD4FBA01}" sibTransId="{234BF481-632E-49B0-880E-CA2B63FBB514}"/>
    <dgm:cxn modelId="{C290430C-337C-EE4F-B9B7-07A74049A3D6}" type="presOf" srcId="{2C690A6D-A34D-43A0-B14D-5DA304D89134}" destId="{A83204B4-A628-4617-833F-05D3752DC0FE}" srcOrd="0" destOrd="0" presId="urn:microsoft.com/office/officeart/2005/8/layout/chevron2"/>
    <dgm:cxn modelId="{49701501-D73D-4E6A-86FF-2565AC625748}" srcId="{2C690A6D-A34D-43A0-B14D-5DA304D89134}" destId="{378C4325-F4FF-4FC9-AAFA-8C9ABD2CED2D}" srcOrd="0" destOrd="0" parTransId="{35B63077-6774-4DD4-8BD0-5AE9B0937AD8}" sibTransId="{A5D51892-C17D-4D16-B77E-3CA3B3FD4966}"/>
    <dgm:cxn modelId="{93A0ABA1-2D7D-463D-B0B7-B5054D46889E}" srcId="{2C7531E2-7352-4838-98C3-AA32D0B8C601}" destId="{06FE5DF3-D58D-4094-BC8A-0A75C58785BA}" srcOrd="0" destOrd="0" parTransId="{8DAD3147-0087-426E-81AC-B1F899B0BF9A}" sibTransId="{FFC64EF6-83A3-4533-8DA2-E6F35C73990E}"/>
    <dgm:cxn modelId="{3367AF7F-5FE5-4926-8F29-A7BC4EACEE58}" srcId="{44FCA7CF-AECC-4730-8825-E339B1F20CC9}" destId="{ADA1BC2C-3751-4626-9DA4-AF20CDA0BD6C}" srcOrd="2" destOrd="0" parTransId="{CDCE82D6-0B0D-4049-9C76-C395030D755D}" sibTransId="{B8866A2C-57B7-417C-A21C-C702496C8FCF}"/>
    <dgm:cxn modelId="{6E83F043-3164-4CE9-B67F-32C70107E591}" srcId="{44FCA7CF-AECC-4730-8825-E339B1F20CC9}" destId="{BA02039E-4404-4A23-9723-07621C156DAB}" srcOrd="1" destOrd="0" parTransId="{096CD0A4-3BB8-421F-839E-C12D8F04643B}" sibTransId="{52CE8323-3776-4115-8037-FDDFF0157877}"/>
    <dgm:cxn modelId="{8BF26281-A896-3140-AAA8-B505CCCEBB7C}" type="presOf" srcId="{ADA1BC2C-3751-4626-9DA4-AF20CDA0BD6C}" destId="{2F5E6E1B-5FCD-40E7-AB95-441B6C48957B}" srcOrd="0" destOrd="0" presId="urn:microsoft.com/office/officeart/2005/8/layout/chevron2"/>
    <dgm:cxn modelId="{778A044C-265B-4CC3-9A85-41CB29CBA41E}" srcId="{ADA1BC2C-3751-4626-9DA4-AF20CDA0BD6C}" destId="{62D8595A-5FB5-428F-BDF7-BBB4C1D5C9FE}" srcOrd="0" destOrd="0" parTransId="{7D9EFAEC-53B2-4FF2-A0CD-AD34AD73E204}" sibTransId="{B13340A8-11F6-4C3C-9E58-018D029E4C10}"/>
    <dgm:cxn modelId="{66FB4CAA-EFF9-A54A-B5BD-AF53B51F0A17}" type="presOf" srcId="{378C4325-F4FF-4FC9-AAFA-8C9ABD2CED2D}" destId="{84A9BE72-406E-4D73-9BE0-890733F146EC}" srcOrd="0" destOrd="0" presId="urn:microsoft.com/office/officeart/2005/8/layout/chevron2"/>
    <dgm:cxn modelId="{77B6B0EF-C718-4F0C-AD44-A73BD5674225}" srcId="{44FCA7CF-AECC-4730-8825-E339B1F20CC9}" destId="{2C690A6D-A34D-43A0-B14D-5DA304D89134}" srcOrd="3" destOrd="0" parTransId="{ACC15D62-7F07-4D20-885E-69027FF0A3A3}" sibTransId="{8A29F7B1-A2F6-4203-9C16-16908287F51A}"/>
    <dgm:cxn modelId="{E3E47949-9475-6B47-9CDF-FAC92C23D5E0}" type="presOf" srcId="{44FCA7CF-AECC-4730-8825-E339B1F20CC9}" destId="{9E5BC8A6-8F63-44E6-ACAA-215FCD85C2D0}" srcOrd="0" destOrd="0" presId="urn:microsoft.com/office/officeart/2005/8/layout/chevron2"/>
    <dgm:cxn modelId="{55BC1726-CB4E-C34B-8F4B-3617A973595C}" type="presOf" srcId="{BA02039E-4404-4A23-9723-07621C156DAB}" destId="{9D1A12F3-1B11-4AE4-8CF3-AFB3F2C99E4F}" srcOrd="0" destOrd="0" presId="urn:microsoft.com/office/officeart/2005/8/layout/chevron2"/>
    <dgm:cxn modelId="{233EFC60-56EB-0A41-8E7B-BDBE1BEF3928}" type="presParOf" srcId="{9E5BC8A6-8F63-44E6-ACAA-215FCD85C2D0}" destId="{BF050C4D-6559-4E46-8FEB-C972DBB17B2C}" srcOrd="0" destOrd="0" presId="urn:microsoft.com/office/officeart/2005/8/layout/chevron2"/>
    <dgm:cxn modelId="{A98C85B0-83CB-0E49-92A8-EE5B1D2C8C58}" type="presParOf" srcId="{BF050C4D-6559-4E46-8FEB-C972DBB17B2C}" destId="{68E7B564-D9E3-41BF-A6D4-EE20776648B9}" srcOrd="0" destOrd="0" presId="urn:microsoft.com/office/officeart/2005/8/layout/chevron2"/>
    <dgm:cxn modelId="{033F4276-BA1E-1A44-A1B8-E9F85F1239D8}" type="presParOf" srcId="{BF050C4D-6559-4E46-8FEB-C972DBB17B2C}" destId="{FBF9AB6D-C21C-4614-B215-E1A9791653F6}" srcOrd="1" destOrd="0" presId="urn:microsoft.com/office/officeart/2005/8/layout/chevron2"/>
    <dgm:cxn modelId="{D6E08ACA-8CA1-8549-B46B-440E409F15D9}" type="presParOf" srcId="{9E5BC8A6-8F63-44E6-ACAA-215FCD85C2D0}" destId="{63256902-B584-4110-AA2D-C27CEC55CB00}" srcOrd="1" destOrd="0" presId="urn:microsoft.com/office/officeart/2005/8/layout/chevron2"/>
    <dgm:cxn modelId="{77BFB753-9C00-AB49-B8C0-507DC56BF6DD}" type="presParOf" srcId="{9E5BC8A6-8F63-44E6-ACAA-215FCD85C2D0}" destId="{E5A8D1EE-BCD2-4DFF-BF19-A2F00EBD8B12}" srcOrd="2" destOrd="0" presId="urn:microsoft.com/office/officeart/2005/8/layout/chevron2"/>
    <dgm:cxn modelId="{89C4DE41-BAAD-344C-9DD5-D3EC7FAC8CEA}" type="presParOf" srcId="{E5A8D1EE-BCD2-4DFF-BF19-A2F00EBD8B12}" destId="{9D1A12F3-1B11-4AE4-8CF3-AFB3F2C99E4F}" srcOrd="0" destOrd="0" presId="urn:microsoft.com/office/officeart/2005/8/layout/chevron2"/>
    <dgm:cxn modelId="{58C9188E-3DA9-DD44-86CC-F074A8A0A14D}" type="presParOf" srcId="{E5A8D1EE-BCD2-4DFF-BF19-A2F00EBD8B12}" destId="{65FCDD54-0A6F-4D4C-8E54-2D5DB668C4AB}" srcOrd="1" destOrd="0" presId="urn:microsoft.com/office/officeart/2005/8/layout/chevron2"/>
    <dgm:cxn modelId="{D6A05BD0-5113-A141-BEA0-272D698E1FAE}" type="presParOf" srcId="{9E5BC8A6-8F63-44E6-ACAA-215FCD85C2D0}" destId="{E9531801-3A5A-44D7-9E59-C531F3C75BA6}" srcOrd="3" destOrd="0" presId="urn:microsoft.com/office/officeart/2005/8/layout/chevron2"/>
    <dgm:cxn modelId="{89D8FC1B-75F8-3B4E-A2BA-27D39321AC35}" type="presParOf" srcId="{9E5BC8A6-8F63-44E6-ACAA-215FCD85C2D0}" destId="{876A1CB9-1F2F-4CA9-97E3-1B9C15C04911}" srcOrd="4" destOrd="0" presId="urn:microsoft.com/office/officeart/2005/8/layout/chevron2"/>
    <dgm:cxn modelId="{C187536A-D5FC-2549-8AE5-12B624AE18E6}" type="presParOf" srcId="{876A1CB9-1F2F-4CA9-97E3-1B9C15C04911}" destId="{2F5E6E1B-5FCD-40E7-AB95-441B6C48957B}" srcOrd="0" destOrd="0" presId="urn:microsoft.com/office/officeart/2005/8/layout/chevron2"/>
    <dgm:cxn modelId="{95A6EECF-92A4-E345-84FC-C41B5AB6177A}" type="presParOf" srcId="{876A1CB9-1F2F-4CA9-97E3-1B9C15C04911}" destId="{E3897DE6-6539-467A-8F5F-F88F8D7F6041}" srcOrd="1" destOrd="0" presId="urn:microsoft.com/office/officeart/2005/8/layout/chevron2"/>
    <dgm:cxn modelId="{929DE0C4-60B7-E241-A7F5-92281C4A3CD4}" type="presParOf" srcId="{9E5BC8A6-8F63-44E6-ACAA-215FCD85C2D0}" destId="{B2C9281C-DD19-45BB-A851-5A3FAFFD0616}" srcOrd="5" destOrd="0" presId="urn:microsoft.com/office/officeart/2005/8/layout/chevron2"/>
    <dgm:cxn modelId="{B3AB5D0A-1778-A242-BFDD-6DC3C3669A12}" type="presParOf" srcId="{9E5BC8A6-8F63-44E6-ACAA-215FCD85C2D0}" destId="{247E566B-6B01-4A47-967A-B193F3FA738D}" srcOrd="6" destOrd="0" presId="urn:microsoft.com/office/officeart/2005/8/layout/chevron2"/>
    <dgm:cxn modelId="{86550E93-F90B-5944-AC59-CCE7EEBE8D32}" type="presParOf" srcId="{247E566B-6B01-4A47-967A-B193F3FA738D}" destId="{A83204B4-A628-4617-833F-05D3752DC0FE}" srcOrd="0" destOrd="0" presId="urn:microsoft.com/office/officeart/2005/8/layout/chevron2"/>
    <dgm:cxn modelId="{A871AA5A-1616-884E-B8CE-92085A37FE57}" type="presParOf" srcId="{247E566B-6B01-4A47-967A-B193F3FA738D}" destId="{84A9BE72-406E-4D73-9BE0-890733F146EC}" srcOrd="1" destOrd="0" presId="urn:microsoft.com/office/officeart/2005/8/layout/chevron2"/>
    <dgm:cxn modelId="{A1435A3C-7EEF-B745-994A-B525ED766463}" type="presParOf" srcId="{9E5BC8A6-8F63-44E6-ACAA-215FCD85C2D0}" destId="{B2B74226-02A9-4883-8609-63D646A302BF}" srcOrd="7" destOrd="0" presId="urn:microsoft.com/office/officeart/2005/8/layout/chevron2"/>
    <dgm:cxn modelId="{89DDD39C-46FC-0248-8636-BEB0BE4C978E}" type="presParOf" srcId="{9E5BC8A6-8F63-44E6-ACAA-215FCD85C2D0}" destId="{BA96EEF8-6728-4D7D-9455-89E20372E673}" srcOrd="8" destOrd="0" presId="urn:microsoft.com/office/officeart/2005/8/layout/chevron2"/>
    <dgm:cxn modelId="{AD6C9E90-FAA2-9144-8ACE-56AB74905010}" type="presParOf" srcId="{BA96EEF8-6728-4D7D-9455-89E20372E673}" destId="{0C0440BA-D89E-4329-9552-889696AECF57}" srcOrd="0" destOrd="0" presId="urn:microsoft.com/office/officeart/2005/8/layout/chevron2"/>
    <dgm:cxn modelId="{8536880A-06A0-2742-984D-3C515BBEDD70}" type="presParOf" srcId="{BA96EEF8-6728-4D7D-9455-89E20372E673}" destId="{2BD31EAA-8D34-4C2D-8CBE-0A434F6CF4D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7B564-D9E3-41BF-A6D4-EE20776648B9}">
      <dsp:nvSpPr>
        <dsp:cNvPr id="0" name=""/>
        <dsp:cNvSpPr/>
      </dsp:nvSpPr>
      <dsp:spPr>
        <a:xfrm rot="5400000">
          <a:off x="-127782" y="129698"/>
          <a:ext cx="851886" cy="596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noProof="0" dirty="0"/>
            <a:t>1</a:t>
          </a:r>
        </a:p>
      </dsp:txBody>
      <dsp:txXfrm rot="-5400000">
        <a:off x="1" y="300075"/>
        <a:ext cx="596320" cy="255566"/>
      </dsp:txXfrm>
    </dsp:sp>
    <dsp:sp modelId="{FBF9AB6D-C21C-4614-B215-E1A9791653F6}">
      <dsp:nvSpPr>
        <dsp:cNvPr id="0" name=""/>
        <dsp:cNvSpPr/>
      </dsp:nvSpPr>
      <dsp:spPr>
        <a:xfrm rot="5400000">
          <a:off x="3593469" y="-2995233"/>
          <a:ext cx="553726" cy="65480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200" kern="1200" noProof="0" dirty="0"/>
            <a:t>Más del 40% de los datos semanales están en 0.</a:t>
          </a:r>
        </a:p>
      </dsp:txBody>
      <dsp:txXfrm rot="-5400000">
        <a:off x="596321" y="28946"/>
        <a:ext cx="6520993" cy="499664"/>
      </dsp:txXfrm>
    </dsp:sp>
    <dsp:sp modelId="{9D1A12F3-1B11-4AE4-8CF3-AFB3F2C99E4F}">
      <dsp:nvSpPr>
        <dsp:cNvPr id="0" name=""/>
        <dsp:cNvSpPr/>
      </dsp:nvSpPr>
      <dsp:spPr>
        <a:xfrm rot="5400000">
          <a:off x="-127782" y="860874"/>
          <a:ext cx="851886" cy="596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noProof="0" dirty="0"/>
            <a:t>2</a:t>
          </a:r>
        </a:p>
      </dsp:txBody>
      <dsp:txXfrm rot="-5400000">
        <a:off x="1" y="1031251"/>
        <a:ext cx="596320" cy="255566"/>
      </dsp:txXfrm>
    </dsp:sp>
    <dsp:sp modelId="{65FCDD54-0A6F-4D4C-8E54-2D5DB668C4AB}">
      <dsp:nvSpPr>
        <dsp:cNvPr id="0" name=""/>
        <dsp:cNvSpPr/>
      </dsp:nvSpPr>
      <dsp:spPr>
        <a:xfrm rot="5400000">
          <a:off x="3593469" y="-2264057"/>
          <a:ext cx="553726" cy="65480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200" kern="1200" noProof="0" dirty="0"/>
            <a:t>Existe tendencia en la serie 2009-2019</a:t>
          </a:r>
        </a:p>
      </dsp:txBody>
      <dsp:txXfrm rot="-5400000">
        <a:off x="596321" y="760122"/>
        <a:ext cx="6520993" cy="499664"/>
      </dsp:txXfrm>
    </dsp:sp>
    <dsp:sp modelId="{2F5E6E1B-5FCD-40E7-AB95-441B6C48957B}">
      <dsp:nvSpPr>
        <dsp:cNvPr id="0" name=""/>
        <dsp:cNvSpPr/>
      </dsp:nvSpPr>
      <dsp:spPr>
        <a:xfrm rot="5400000">
          <a:off x="-127782" y="1592049"/>
          <a:ext cx="851886" cy="596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noProof="0" dirty="0"/>
            <a:t>3</a:t>
          </a:r>
        </a:p>
      </dsp:txBody>
      <dsp:txXfrm rot="-5400000">
        <a:off x="1" y="1762426"/>
        <a:ext cx="596320" cy="255566"/>
      </dsp:txXfrm>
    </dsp:sp>
    <dsp:sp modelId="{E3897DE6-6539-467A-8F5F-F88F8D7F6041}">
      <dsp:nvSpPr>
        <dsp:cNvPr id="0" name=""/>
        <dsp:cNvSpPr/>
      </dsp:nvSpPr>
      <dsp:spPr>
        <a:xfrm rot="5400000">
          <a:off x="3593469" y="-1532882"/>
          <a:ext cx="553726" cy="65480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200" kern="1200" noProof="0" dirty="0"/>
            <a:t>Coeficiente de variación alto</a:t>
          </a:r>
        </a:p>
      </dsp:txBody>
      <dsp:txXfrm rot="-5400000">
        <a:off x="596321" y="1491297"/>
        <a:ext cx="6520993" cy="499664"/>
      </dsp:txXfrm>
    </dsp:sp>
    <dsp:sp modelId="{A83204B4-A628-4617-833F-05D3752DC0FE}">
      <dsp:nvSpPr>
        <dsp:cNvPr id="0" name=""/>
        <dsp:cNvSpPr/>
      </dsp:nvSpPr>
      <dsp:spPr>
        <a:xfrm rot="5400000">
          <a:off x="-127782" y="2323225"/>
          <a:ext cx="851886" cy="596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noProof="0" dirty="0"/>
            <a:t>4</a:t>
          </a:r>
        </a:p>
      </dsp:txBody>
      <dsp:txXfrm rot="-5400000">
        <a:off x="1" y="2493602"/>
        <a:ext cx="596320" cy="255566"/>
      </dsp:txXfrm>
    </dsp:sp>
    <dsp:sp modelId="{84A9BE72-406E-4D73-9BE0-890733F146EC}">
      <dsp:nvSpPr>
        <dsp:cNvPr id="0" name=""/>
        <dsp:cNvSpPr/>
      </dsp:nvSpPr>
      <dsp:spPr>
        <a:xfrm rot="5400000">
          <a:off x="3593469" y="-801706"/>
          <a:ext cx="553726" cy="65480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200" kern="1200" noProof="0" dirty="0"/>
            <a:t>Coeficiente de variación medio</a:t>
          </a:r>
        </a:p>
      </dsp:txBody>
      <dsp:txXfrm rot="-5400000">
        <a:off x="596321" y="2222473"/>
        <a:ext cx="6520993" cy="499664"/>
      </dsp:txXfrm>
    </dsp:sp>
    <dsp:sp modelId="{0C0440BA-D89E-4329-9552-889696AECF57}">
      <dsp:nvSpPr>
        <dsp:cNvPr id="0" name=""/>
        <dsp:cNvSpPr/>
      </dsp:nvSpPr>
      <dsp:spPr>
        <a:xfrm rot="5400000">
          <a:off x="-127782" y="3054400"/>
          <a:ext cx="851886" cy="596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noProof="0" dirty="0"/>
            <a:t>5</a:t>
          </a:r>
        </a:p>
      </dsp:txBody>
      <dsp:txXfrm rot="-5400000">
        <a:off x="1" y="3224777"/>
        <a:ext cx="596320" cy="255566"/>
      </dsp:txXfrm>
    </dsp:sp>
    <dsp:sp modelId="{2BD31EAA-8D34-4C2D-8CBE-0A434F6CF4DF}">
      <dsp:nvSpPr>
        <dsp:cNvPr id="0" name=""/>
        <dsp:cNvSpPr/>
      </dsp:nvSpPr>
      <dsp:spPr>
        <a:xfrm rot="5400000">
          <a:off x="3593469" y="-70531"/>
          <a:ext cx="553726" cy="65480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200" kern="1200" noProof="0" dirty="0"/>
            <a:t>Coeficiente de variación bajo</a:t>
          </a:r>
        </a:p>
      </dsp:txBody>
      <dsp:txXfrm rot="-5400000">
        <a:off x="596321" y="2953648"/>
        <a:ext cx="6520993" cy="49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4284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c9cf3261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c9cf32614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8c9cf32614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c9cf3261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c9cf32614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8c9cf32614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7759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9193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15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1160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16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2420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17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0562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18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9051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19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0086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20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547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a0ff1cc30_0_4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8a0ff1cc30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21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04128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22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251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a0ff1cc30_0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g8a0ff1cc30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a0ff1cc3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-Doctor Angel esta asesorando: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	-EAFIT (vacunacion)</a:t>
            </a:r>
            <a:br>
              <a:rPr lang="es-CO"/>
            </a:br>
            <a:r>
              <a:rPr lang="es-CO"/>
              <a:t>	-PUJ-Bogota-Medicina (asesora en Seroprevalencia)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	-PUJ-Bogota-Ingenieria (asesoria aqui)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-Doctor Angel principal responsable en Estudio de costo-efectividad de estrategias de vacunación</a:t>
            </a:r>
            <a:endParaRPr/>
          </a:p>
        </p:txBody>
      </p:sp>
      <p:sp>
        <p:nvSpPr>
          <p:cNvPr id="254" name="Google Shape;254;g8a0ff1cc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c9cf3261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c9cf32614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8c9cf32614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0ff1cc30_0_4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8a0ff1cc30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a149ef7ff_0_2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g8a149ef7f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a0ff1cc3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a0ff1cc30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8a0ff1cc30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c9cf326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8c9cf326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Acciones son lo que dice el SIVIGILA que hace.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g8c9cf3261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30" Type="http://schemas.openxmlformats.org/officeDocument/2006/relationships/image" Target="../media/image31.pn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9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33" Type="http://schemas.openxmlformats.org/officeDocument/2006/relationships/image" Target="../media/image34.png"/><Relationship Id="rId34" Type="http://schemas.openxmlformats.org/officeDocument/2006/relationships/image" Target="../media/image35.png"/><Relationship Id="rId35" Type="http://schemas.openxmlformats.org/officeDocument/2006/relationships/image" Target="../media/image36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37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CAOBA">
  <p:cSld name="Portada CAOB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791324" y="48402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7" name="Google Shape;17;p2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111659" y="4000204"/>
            <a:ext cx="2842318" cy="1047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2"/>
          <p:cNvGrpSpPr/>
          <p:nvPr/>
        </p:nvGrpSpPr>
        <p:grpSpPr>
          <a:xfrm rot="10800000">
            <a:off x="3101134" y="4483629"/>
            <a:ext cx="5747603" cy="107978"/>
            <a:chOff x="1329968" y="1554987"/>
            <a:chExt cx="7562636" cy="216000"/>
          </a:xfrm>
        </p:grpSpPr>
        <p:sp>
          <p:nvSpPr>
            <p:cNvPr id="19" name="Google Shape;19;p2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03438" y="1554987"/>
              <a:ext cx="63990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29968" y="1554987"/>
              <a:ext cx="58173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2"/>
          <p:cNvSpPr txBox="1"/>
          <p:nvPr/>
        </p:nvSpPr>
        <p:spPr>
          <a:xfrm>
            <a:off x="6421040" y="4591531"/>
            <a:ext cx="2427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1" u="none" strike="noStrike" cap="none">
                <a:solidFill>
                  <a:srgbClr val="B3B2B2"/>
                </a:solidFill>
                <a:latin typeface="Arial"/>
                <a:ea typeface="Arial"/>
                <a:cs typeface="Arial"/>
                <a:sym typeface="Arial"/>
              </a:rPr>
              <a:t>http://www.alianzacaoba.co</a:t>
            </a:r>
            <a:endParaRPr sz="1600" b="0" i="1" u="none" strike="noStrike" cap="none">
              <a:solidFill>
                <a:srgbClr val="B3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924775" y="2584194"/>
            <a:ext cx="52944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4B4B4"/>
              </a:buClr>
              <a:buSzPts val="3200"/>
              <a:buNone/>
              <a:defRPr sz="3200">
                <a:solidFill>
                  <a:srgbClr val="B4B4B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561749" y="1828304"/>
            <a:ext cx="60003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8"/>
              </a:buClr>
              <a:buSzPts val="4800"/>
              <a:buFont typeface="Arial"/>
              <a:buNone/>
              <a:defRPr sz="4800" b="1">
                <a:solidFill>
                  <a:srgbClr val="0055A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0" name="Google Shape;130;p11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1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32" name="Google Shape;132;p11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5" name="Google Shape;135;p11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2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44" name="Google Shape;144;p12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2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>
            <a:spLocks noGrp="1"/>
          </p:cNvSpPr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54" name="Google Shape;154;p13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13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56" name="Google Shape;156;p13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9" name="Google Shape;159;p13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/>
          <p:nvPr/>
        </p:nvSpPr>
        <p:spPr>
          <a:xfrm>
            <a:off x="1736244" y="3005889"/>
            <a:ext cx="72600" cy="73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1826574" y="3030063"/>
            <a:ext cx="53400" cy="4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1902430" y="3030063"/>
            <a:ext cx="47700" cy="47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1968904" y="3018176"/>
            <a:ext cx="37200" cy="60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2025189" y="3030063"/>
            <a:ext cx="30766" cy="47428"/>
          </a:xfrm>
          <a:custGeom>
            <a:avLst/>
            <a:gdLst/>
            <a:ahLst/>
            <a:cxnLst/>
            <a:rect l="l" t="t" r="r" b="b"/>
            <a:pathLst>
              <a:path w="53975" h="97789" extrusionOk="0">
                <a:moveTo>
                  <a:pt x="14998" y="2425"/>
                </a:moveTo>
                <a:lnTo>
                  <a:pt x="0" y="2425"/>
                </a:lnTo>
                <a:lnTo>
                  <a:pt x="69" y="7264"/>
                </a:lnTo>
                <a:lnTo>
                  <a:pt x="154" y="9207"/>
                </a:lnTo>
                <a:lnTo>
                  <a:pt x="587" y="15354"/>
                </a:lnTo>
                <a:lnTo>
                  <a:pt x="689" y="17043"/>
                </a:lnTo>
                <a:lnTo>
                  <a:pt x="812" y="97358"/>
                </a:lnTo>
                <a:lnTo>
                  <a:pt x="16637" y="97358"/>
                </a:lnTo>
                <a:lnTo>
                  <a:pt x="16637" y="51117"/>
                </a:lnTo>
                <a:lnTo>
                  <a:pt x="17047" y="43337"/>
                </a:lnTo>
                <a:lnTo>
                  <a:pt x="29680" y="18046"/>
                </a:lnTo>
                <a:lnTo>
                  <a:pt x="15405" y="18046"/>
                </a:lnTo>
                <a:lnTo>
                  <a:pt x="15341" y="12712"/>
                </a:lnTo>
                <a:lnTo>
                  <a:pt x="15065" y="7264"/>
                </a:lnTo>
                <a:lnTo>
                  <a:pt x="14998" y="2425"/>
                </a:lnTo>
                <a:close/>
              </a:path>
              <a:path w="53975" h="97789" extrusionOk="0">
                <a:moveTo>
                  <a:pt x="48539" y="0"/>
                </a:moveTo>
                <a:lnTo>
                  <a:pt x="43535" y="0"/>
                </a:lnTo>
                <a:lnTo>
                  <a:pt x="39890" y="507"/>
                </a:lnTo>
                <a:lnTo>
                  <a:pt x="15824" y="18046"/>
                </a:lnTo>
                <a:lnTo>
                  <a:pt x="29680" y="18046"/>
                </a:lnTo>
                <a:lnTo>
                  <a:pt x="34683" y="15824"/>
                </a:lnTo>
                <a:lnTo>
                  <a:pt x="53010" y="15824"/>
                </a:lnTo>
                <a:lnTo>
                  <a:pt x="53949" y="1015"/>
                </a:lnTo>
                <a:lnTo>
                  <a:pt x="52870" y="609"/>
                </a:lnTo>
                <a:lnTo>
                  <a:pt x="51790" y="342"/>
                </a:lnTo>
                <a:lnTo>
                  <a:pt x="49618" y="76"/>
                </a:lnTo>
                <a:lnTo>
                  <a:pt x="48539" y="0"/>
                </a:lnTo>
                <a:close/>
              </a:path>
              <a:path w="53975" h="97789" extrusionOk="0">
                <a:moveTo>
                  <a:pt x="53010" y="15824"/>
                </a:moveTo>
                <a:lnTo>
                  <a:pt x="47383" y="15824"/>
                </a:lnTo>
                <a:lnTo>
                  <a:pt x="50241" y="16230"/>
                </a:lnTo>
                <a:lnTo>
                  <a:pt x="52933" y="17043"/>
                </a:lnTo>
                <a:lnTo>
                  <a:pt x="53010" y="15824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2070003" y="3030063"/>
            <a:ext cx="57900" cy="48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2188592" y="3002942"/>
            <a:ext cx="57300" cy="75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2268154" y="3030063"/>
            <a:ext cx="53400" cy="48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2387084" y="3073493"/>
            <a:ext cx="53568" cy="0"/>
          </a:xfrm>
          <a:custGeom>
            <a:avLst/>
            <a:gdLst/>
            <a:ahLst/>
            <a:cxnLst/>
            <a:rect l="l" t="t" r="r" b="b"/>
            <a:pathLst>
              <a:path w="93979" h="120000" extrusionOk="0">
                <a:moveTo>
                  <a:pt x="0" y="0"/>
                </a:moveTo>
                <a:lnTo>
                  <a:pt x="93916" y="0"/>
                </a:lnTo>
              </a:path>
            </a:pathLst>
          </a:custGeom>
          <a:noFill/>
          <a:ln w="15225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2387085" y="3044577"/>
            <a:ext cx="9773" cy="25254"/>
          </a:xfrm>
          <a:custGeom>
            <a:avLst/>
            <a:gdLst/>
            <a:ahLst/>
            <a:cxnLst/>
            <a:rect l="l" t="t" r="r" b="b"/>
            <a:pathLst>
              <a:path w="17145" h="52070" extrusionOk="0">
                <a:moveTo>
                  <a:pt x="0" y="52070"/>
                </a:moveTo>
                <a:lnTo>
                  <a:pt x="17030" y="52070"/>
                </a:lnTo>
                <a:lnTo>
                  <a:pt x="1703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2387085" y="3037193"/>
            <a:ext cx="48863" cy="7391"/>
          </a:xfrm>
          <a:custGeom>
            <a:avLst/>
            <a:gdLst/>
            <a:ahLst/>
            <a:cxnLst/>
            <a:rect l="l" t="t" r="r" b="b"/>
            <a:pathLst>
              <a:path w="85725" h="15239" extrusionOk="0">
                <a:moveTo>
                  <a:pt x="0" y="15239"/>
                </a:moveTo>
                <a:lnTo>
                  <a:pt x="85382" y="15239"/>
                </a:lnTo>
                <a:lnTo>
                  <a:pt x="85382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2387085" y="3015044"/>
            <a:ext cx="9773" cy="22174"/>
          </a:xfrm>
          <a:custGeom>
            <a:avLst/>
            <a:gdLst/>
            <a:ahLst/>
            <a:cxnLst/>
            <a:rect l="l" t="t" r="r" b="b"/>
            <a:pathLst>
              <a:path w="17145" h="45720" extrusionOk="0">
                <a:moveTo>
                  <a:pt x="0" y="45720"/>
                </a:moveTo>
                <a:lnTo>
                  <a:pt x="17030" y="45720"/>
                </a:lnTo>
                <a:lnTo>
                  <a:pt x="1703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2387085" y="3011353"/>
            <a:ext cx="51758" cy="0"/>
          </a:xfrm>
          <a:custGeom>
            <a:avLst/>
            <a:gdLst/>
            <a:ahLst/>
            <a:cxnLst/>
            <a:rect l="l" t="t" r="r" b="b"/>
            <a:pathLst>
              <a:path w="90804" h="120000" extrusionOk="0">
                <a:moveTo>
                  <a:pt x="0" y="0"/>
                </a:moveTo>
                <a:lnTo>
                  <a:pt x="90258" y="0"/>
                </a:lnTo>
              </a:path>
            </a:pathLst>
          </a:custGeom>
          <a:noFill/>
          <a:ln w="15225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2454718" y="3031237"/>
            <a:ext cx="57300" cy="459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2526514" y="3030057"/>
            <a:ext cx="48900" cy="48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2591138" y="3030063"/>
            <a:ext cx="53400" cy="48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2672788" y="3002942"/>
            <a:ext cx="0" cy="74530"/>
          </a:xfrm>
          <a:custGeom>
            <a:avLst/>
            <a:gdLst/>
            <a:ahLst/>
            <a:cxnLst/>
            <a:rect l="l" t="t" r="r" b="b"/>
            <a:pathLst>
              <a:path w="120000" h="153670" extrusionOk="0">
                <a:moveTo>
                  <a:pt x="0" y="0"/>
                </a:moveTo>
                <a:lnTo>
                  <a:pt x="0" y="153339"/>
                </a:lnTo>
              </a:path>
            </a:pathLst>
          </a:custGeom>
          <a:noFill/>
          <a:ln w="15800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2700925" y="3030063"/>
            <a:ext cx="53400" cy="48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2776781" y="3030063"/>
            <a:ext cx="47700" cy="471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2847308" y="3030057"/>
            <a:ext cx="48900" cy="483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2913782" y="3007662"/>
            <a:ext cx="13392" cy="69910"/>
          </a:xfrm>
          <a:custGeom>
            <a:avLst/>
            <a:gdLst/>
            <a:ahLst/>
            <a:cxnLst/>
            <a:rect l="l" t="t" r="r" b="b"/>
            <a:pathLst>
              <a:path w="23495" h="144145" extrusionOk="0">
                <a:moveTo>
                  <a:pt x="14808" y="0"/>
                </a:moveTo>
                <a:lnTo>
                  <a:pt x="8305" y="0"/>
                </a:lnTo>
                <a:lnTo>
                  <a:pt x="5575" y="1143"/>
                </a:lnTo>
                <a:lnTo>
                  <a:pt x="1104" y="5740"/>
                </a:lnTo>
                <a:lnTo>
                  <a:pt x="0" y="8445"/>
                </a:lnTo>
                <a:lnTo>
                  <a:pt x="0" y="14947"/>
                </a:lnTo>
                <a:lnTo>
                  <a:pt x="1079" y="17703"/>
                </a:lnTo>
                <a:lnTo>
                  <a:pt x="5410" y="22034"/>
                </a:lnTo>
                <a:lnTo>
                  <a:pt x="8178" y="23114"/>
                </a:lnTo>
                <a:lnTo>
                  <a:pt x="14947" y="23114"/>
                </a:lnTo>
                <a:lnTo>
                  <a:pt x="17716" y="22034"/>
                </a:lnTo>
                <a:lnTo>
                  <a:pt x="22047" y="17703"/>
                </a:lnTo>
                <a:lnTo>
                  <a:pt x="23113" y="14947"/>
                </a:lnTo>
                <a:lnTo>
                  <a:pt x="23113" y="8445"/>
                </a:lnTo>
                <a:lnTo>
                  <a:pt x="22009" y="5740"/>
                </a:lnTo>
                <a:lnTo>
                  <a:pt x="17538" y="1143"/>
                </a:lnTo>
                <a:lnTo>
                  <a:pt x="14808" y="0"/>
                </a:lnTo>
                <a:close/>
              </a:path>
              <a:path w="23495" h="144145" extrusionOk="0">
                <a:moveTo>
                  <a:pt x="19469" y="48666"/>
                </a:moveTo>
                <a:lnTo>
                  <a:pt x="3657" y="48666"/>
                </a:lnTo>
                <a:lnTo>
                  <a:pt x="3657" y="143598"/>
                </a:lnTo>
                <a:lnTo>
                  <a:pt x="19469" y="143598"/>
                </a:lnTo>
                <a:lnTo>
                  <a:pt x="19469" y="48666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2948515" y="3030063"/>
            <a:ext cx="47400" cy="483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3054139" y="3031232"/>
            <a:ext cx="53400" cy="696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3159284" y="3006087"/>
            <a:ext cx="714000" cy="936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1735025" y="3162194"/>
            <a:ext cx="69300" cy="603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1827031" y="3162194"/>
            <a:ext cx="65100" cy="588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1970796" y="3137393"/>
            <a:ext cx="77400" cy="837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066979" y="3135271"/>
            <a:ext cx="24251" cy="85925"/>
          </a:xfrm>
          <a:custGeom>
            <a:avLst/>
            <a:gdLst/>
            <a:ahLst/>
            <a:cxnLst/>
            <a:rect l="l" t="t" r="r" b="b"/>
            <a:pathLst>
              <a:path w="42545" h="177165" extrusionOk="0">
                <a:moveTo>
                  <a:pt x="27051" y="0"/>
                </a:moveTo>
                <a:lnTo>
                  <a:pt x="15354" y="0"/>
                </a:lnTo>
                <a:lnTo>
                  <a:pt x="10363" y="2070"/>
                </a:lnTo>
                <a:lnTo>
                  <a:pt x="2070" y="10363"/>
                </a:lnTo>
                <a:lnTo>
                  <a:pt x="0" y="15354"/>
                </a:lnTo>
                <a:lnTo>
                  <a:pt x="0" y="27063"/>
                </a:lnTo>
                <a:lnTo>
                  <a:pt x="2070" y="32042"/>
                </a:lnTo>
                <a:lnTo>
                  <a:pt x="10363" y="40335"/>
                </a:lnTo>
                <a:lnTo>
                  <a:pt x="15354" y="42417"/>
                </a:lnTo>
                <a:lnTo>
                  <a:pt x="27051" y="42417"/>
                </a:lnTo>
                <a:lnTo>
                  <a:pt x="32054" y="40335"/>
                </a:lnTo>
                <a:lnTo>
                  <a:pt x="40347" y="32042"/>
                </a:lnTo>
                <a:lnTo>
                  <a:pt x="42418" y="27063"/>
                </a:lnTo>
                <a:lnTo>
                  <a:pt x="42418" y="15354"/>
                </a:lnTo>
                <a:lnTo>
                  <a:pt x="40347" y="10363"/>
                </a:lnTo>
                <a:lnTo>
                  <a:pt x="32054" y="2070"/>
                </a:lnTo>
                <a:lnTo>
                  <a:pt x="27051" y="0"/>
                </a:lnTo>
                <a:close/>
              </a:path>
              <a:path w="42545" h="177165" extrusionOk="0">
                <a:moveTo>
                  <a:pt x="39484" y="58508"/>
                </a:moveTo>
                <a:lnTo>
                  <a:pt x="2921" y="58508"/>
                </a:lnTo>
                <a:lnTo>
                  <a:pt x="2921" y="176974"/>
                </a:lnTo>
                <a:lnTo>
                  <a:pt x="39484" y="176974"/>
                </a:lnTo>
                <a:lnTo>
                  <a:pt x="39484" y="58508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2112076" y="3162194"/>
            <a:ext cx="73500" cy="873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266146" y="3137393"/>
            <a:ext cx="90900" cy="8370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2375822" y="3162194"/>
            <a:ext cx="65100" cy="603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2457379" y="3146610"/>
            <a:ext cx="52500" cy="75900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2527253" y="3162194"/>
            <a:ext cx="65100" cy="603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2659621" y="3163615"/>
            <a:ext cx="76500" cy="85800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2807846" y="3137393"/>
            <a:ext cx="90900" cy="83700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2917516" y="3162194"/>
            <a:ext cx="65100" cy="60300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2999087" y="3146610"/>
            <a:ext cx="52500" cy="75900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3068947" y="3162194"/>
            <a:ext cx="65100" cy="60300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3200748" y="3137393"/>
            <a:ext cx="103500" cy="83700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3321418" y="3162194"/>
            <a:ext cx="65100" cy="58800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3407992" y="3162194"/>
            <a:ext cx="65100" cy="60300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3506811" y="3131727"/>
            <a:ext cx="0" cy="89620"/>
          </a:xfrm>
          <a:custGeom>
            <a:avLst/>
            <a:gdLst/>
            <a:ahLst/>
            <a:cxnLst/>
            <a:rect l="l" t="t" r="r" b="b"/>
            <a:pathLst>
              <a:path w="120000" h="184784" extrusionOk="0">
                <a:moveTo>
                  <a:pt x="0" y="0"/>
                </a:moveTo>
                <a:lnTo>
                  <a:pt x="0" y="184289"/>
                </a:lnTo>
              </a:path>
            </a:pathLst>
          </a:custGeom>
          <a:noFill/>
          <a:ln w="36550" cap="flat" cmpd="sng">
            <a:solidFill>
              <a:srgbClr val="A7A9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3535342" y="3163615"/>
            <a:ext cx="76500" cy="85800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3623171" y="3146610"/>
            <a:ext cx="52500" cy="75900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3694988" y="3135271"/>
            <a:ext cx="24251" cy="85925"/>
          </a:xfrm>
          <a:custGeom>
            <a:avLst/>
            <a:gdLst/>
            <a:ahLst/>
            <a:cxnLst/>
            <a:rect l="l" t="t" r="r" b="b"/>
            <a:pathLst>
              <a:path w="42545" h="177165" extrusionOk="0">
                <a:moveTo>
                  <a:pt x="27051" y="0"/>
                </a:moveTo>
                <a:lnTo>
                  <a:pt x="15354" y="0"/>
                </a:lnTo>
                <a:lnTo>
                  <a:pt x="10363" y="2070"/>
                </a:lnTo>
                <a:lnTo>
                  <a:pt x="2070" y="10363"/>
                </a:lnTo>
                <a:lnTo>
                  <a:pt x="0" y="15354"/>
                </a:lnTo>
                <a:lnTo>
                  <a:pt x="0" y="27063"/>
                </a:lnTo>
                <a:lnTo>
                  <a:pt x="2070" y="32042"/>
                </a:lnTo>
                <a:lnTo>
                  <a:pt x="10363" y="40335"/>
                </a:lnTo>
                <a:lnTo>
                  <a:pt x="15354" y="42417"/>
                </a:lnTo>
                <a:lnTo>
                  <a:pt x="27051" y="42417"/>
                </a:lnTo>
                <a:lnTo>
                  <a:pt x="32054" y="40335"/>
                </a:lnTo>
                <a:lnTo>
                  <a:pt x="40347" y="32042"/>
                </a:lnTo>
                <a:lnTo>
                  <a:pt x="42418" y="27063"/>
                </a:lnTo>
                <a:lnTo>
                  <a:pt x="42418" y="15354"/>
                </a:lnTo>
                <a:lnTo>
                  <a:pt x="40347" y="10363"/>
                </a:lnTo>
                <a:lnTo>
                  <a:pt x="32054" y="2070"/>
                </a:lnTo>
                <a:lnTo>
                  <a:pt x="27051" y="0"/>
                </a:lnTo>
                <a:close/>
              </a:path>
              <a:path w="42545" h="177165" extrusionOk="0">
                <a:moveTo>
                  <a:pt x="39471" y="58508"/>
                </a:moveTo>
                <a:lnTo>
                  <a:pt x="2908" y="58508"/>
                </a:lnTo>
                <a:lnTo>
                  <a:pt x="2908" y="176974"/>
                </a:lnTo>
                <a:lnTo>
                  <a:pt x="39471" y="176974"/>
                </a:lnTo>
                <a:lnTo>
                  <a:pt x="39471" y="58508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3740498" y="3162194"/>
            <a:ext cx="61800" cy="60300"/>
          </a:xfrm>
          <a:prstGeom prst="rect">
            <a:avLst/>
          </a:prstGeom>
          <a:blipFill rotWithShape="1">
            <a:blip r:embed="rId3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3815666" y="3162194"/>
            <a:ext cx="57900" cy="60300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EF"/>
              </a:buClr>
              <a:buSzPts val="1865"/>
              <a:buFont typeface="Arial"/>
              <a:buNone/>
              <a:defRPr sz="1865" b="1" i="0">
                <a:solidFill>
                  <a:srgbClr val="00AE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12" name="Google Shape;212;p14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14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214" name="Google Shape;214;p14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7" name="Google Shape;217;p14" descr="C:\Users\Paola\Dropbox\01. CAOBA\logo_caoba-01.png"/>
          <p:cNvPicPr preferRelativeResize="0"/>
          <p:nvPr/>
        </p:nvPicPr>
        <p:blipFill rotWithShape="1">
          <a:blip r:embed="rId37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5" type="tx">
  <p:cSld name="TITLE_AND_BOD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grpSp>
        <p:nvGrpSpPr>
          <p:cNvPr id="220" name="Google Shape;220;p15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221" name="Google Shape;221;p15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4" name="Google Shape;224;p15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294359" y="158964"/>
            <a:ext cx="78360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Quattrocento Sans"/>
              <a:buNone/>
              <a:defRPr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 descr="&lt;No.&gt;"/>
          <p:cNvSpPr txBox="1">
            <a:spLocks noGrp="1"/>
          </p:cNvSpPr>
          <p:nvPr>
            <p:ph type="sldNum" idx="12"/>
          </p:nvPr>
        </p:nvSpPr>
        <p:spPr>
          <a:xfrm>
            <a:off x="8536632" y="4897152"/>
            <a:ext cx="57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457200" y="106322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32;p3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33" name="Google Shape;33;p3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3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45" name="Google Shape;45;p4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4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5" name="Google Shape;55;p5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57" name="Google Shape;57;p5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0" name="Google Shape;60;p5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68" name="Google Shape;68;p6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6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70" name="Google Shape;70;p6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6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83" name="Google Shape;83;p7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7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85" name="Google Shape;85;p7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8" name="Google Shape;88;p7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8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96" name="Google Shape;96;p8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" name="Google Shape;99;p8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9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06" name="Google Shape;106;p9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9" name="Google Shape;109;p9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17" name="Google Shape;117;p10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0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19" name="Google Shape;119;p10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2" name="Google Shape;122;p10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subTitle" idx="1"/>
          </p:nvPr>
        </p:nvSpPr>
        <p:spPr>
          <a:xfrm>
            <a:off x="1924800" y="3429003"/>
            <a:ext cx="52944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4B4"/>
              </a:buClr>
              <a:buSzPts val="3200"/>
              <a:buNone/>
            </a:pPr>
            <a:r>
              <a:rPr lang="es-CO"/>
              <a:t>Julio de 2020</a:t>
            </a:r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ctrTitle"/>
          </p:nvPr>
        </p:nvSpPr>
        <p:spPr>
          <a:xfrm>
            <a:off x="1087050" y="317825"/>
            <a:ext cx="69699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8"/>
              </a:buClr>
              <a:buSzPts val="4800"/>
              <a:buFont typeface="Arial"/>
              <a:buNone/>
            </a:pPr>
            <a:r>
              <a:rPr lang="es-CO"/>
              <a:t>CAOBA: Centro de Excelencia y Apropiación en Big Data y Analítica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>
            <a:spLocks noGrp="1"/>
          </p:cNvSpPr>
          <p:nvPr>
            <p:ph type="title"/>
          </p:nvPr>
        </p:nvSpPr>
        <p:spPr>
          <a:xfrm>
            <a:off x="294359" y="158964"/>
            <a:ext cx="7836000" cy="68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Modelos descriptivos</a:t>
            </a:r>
            <a:endParaRPr/>
          </a:p>
        </p:txBody>
      </p:sp>
      <p:pic>
        <p:nvPicPr>
          <p:cNvPr id="345" name="Google Shape;3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25" y="1115891"/>
            <a:ext cx="7938701" cy="1331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26"/>
          <p:cNvGraphicFramePr/>
          <p:nvPr/>
        </p:nvGraphicFramePr>
        <p:xfrm>
          <a:off x="448425" y="2721325"/>
          <a:ext cx="6563575" cy="2253815"/>
        </p:xfrm>
        <a:graphic>
          <a:graphicData uri="http://schemas.openxmlformats.org/drawingml/2006/table">
            <a:tbl>
              <a:tblPr>
                <a:noFill/>
                <a:tableStyleId>{EE4A33C1-02FC-456C-B62C-5FBA5C3BAF7E}</a:tableStyleId>
              </a:tblPr>
              <a:tblGrid>
                <a:gridCol w="78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82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8100" marR="381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Grupo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T w="94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F2FA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T w="94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8100" marR="381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T w="94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1F2FA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Municipios en los que el porcentaje de semanas en cero supera el 40%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b">
                    <a:lnT w="94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1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8100" marR="381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E1F2FA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Municipios en los que existe tendencia en la serie de datos 2009-2019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b">
                    <a:solidFill>
                      <a:srgbClr val="E1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8100" marR="381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E1F2FA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Municipios con coeficientes de variación alto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b">
                    <a:solidFill>
                      <a:srgbClr val="E1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8100" marR="381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E1F2FA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Municipios con coeficientes de variación medio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b">
                    <a:solidFill>
                      <a:srgbClr val="E1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8100" marR="381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B w="94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F2FA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Municipios con coeficientes de variación bajo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b">
                    <a:lnB w="94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47" name="Google Shape;347;p26"/>
          <p:cNvSpPr txBox="1"/>
          <p:nvPr/>
        </p:nvSpPr>
        <p:spPr>
          <a:xfrm>
            <a:off x="7384375" y="2895350"/>
            <a:ext cx="1542900" cy="1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s-CO" sz="1900" dirty="0">
                <a:latin typeface="Calibri"/>
                <a:ea typeface="Calibri"/>
                <a:cs typeface="Calibri"/>
                <a:sym typeface="Calibri"/>
              </a:rPr>
              <a:t>EDA</a:t>
            </a:r>
            <a:endParaRPr sz="19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s-CO" sz="1900" dirty="0">
                <a:latin typeface="Calibri"/>
                <a:ea typeface="Calibri"/>
                <a:cs typeface="Calibri"/>
                <a:sym typeface="Calibri"/>
              </a:rPr>
              <a:t>VIH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s-CO" sz="1900" dirty="0">
                <a:latin typeface="Calibri"/>
                <a:ea typeface="Calibri"/>
                <a:cs typeface="Calibri"/>
                <a:sym typeface="Calibri"/>
              </a:rPr>
              <a:t>Diabetes</a:t>
            </a:r>
          </a:p>
          <a:p>
            <a:pPr marL="457200" indent="-349250">
              <a:buSzPts val="1900"/>
              <a:buFont typeface="Calibri"/>
              <a:buChar char="●"/>
            </a:pPr>
            <a:r>
              <a:rPr lang="es-CO" sz="1900" dirty="0">
                <a:latin typeface="Calibri"/>
                <a:ea typeface="Calibri"/>
                <a:cs typeface="Calibri"/>
              </a:rPr>
              <a:t>Mortalidad infantil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>
            <a:spLocks noGrp="1"/>
          </p:cNvSpPr>
          <p:nvPr>
            <p:ph type="title"/>
          </p:nvPr>
        </p:nvSpPr>
        <p:spPr>
          <a:xfrm>
            <a:off x="294359" y="158964"/>
            <a:ext cx="8547679" cy="68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CO" sz="4000" dirty="0"/>
              <a:t>Modelos de pronóstico - estrategia</a:t>
            </a:r>
            <a:endParaRPr lang="en-US" sz="4000"/>
          </a:p>
        </p:txBody>
      </p:sp>
      <p:pic>
        <p:nvPicPr>
          <p:cNvPr id="354" name="Google Shape;354;p27"/>
          <p:cNvPicPr preferRelativeResize="0"/>
          <p:nvPr/>
        </p:nvPicPr>
        <p:blipFill rotWithShape="1">
          <a:blip r:embed="rId3">
            <a:alphaModFix/>
          </a:blip>
          <a:srcRect l="16678" r="24282" b="54902"/>
          <a:stretch/>
        </p:blipFill>
        <p:spPr>
          <a:xfrm>
            <a:off x="-45950" y="994175"/>
            <a:ext cx="3350586" cy="399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7"/>
          <p:cNvPicPr preferRelativeResize="0"/>
          <p:nvPr/>
        </p:nvPicPr>
        <p:blipFill rotWithShape="1">
          <a:blip r:embed="rId3">
            <a:alphaModFix/>
          </a:blip>
          <a:srcRect t="43861"/>
          <a:stretch/>
        </p:blipFill>
        <p:spPr>
          <a:xfrm>
            <a:off x="4242509" y="841775"/>
            <a:ext cx="4820015" cy="42255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27"/>
          <p:cNvCxnSpPr>
            <a:stCxn id="354" idx="3"/>
            <a:endCxn id="355" idx="1"/>
          </p:cNvCxnSpPr>
          <p:nvPr/>
        </p:nvCxnSpPr>
        <p:spPr>
          <a:xfrm rot="10800000" flipH="1">
            <a:off x="3304636" y="2954538"/>
            <a:ext cx="937800" cy="3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27"/>
          <p:cNvSpPr txBox="1"/>
          <p:nvPr/>
        </p:nvSpPr>
        <p:spPr>
          <a:xfrm>
            <a:off x="2795950" y="994175"/>
            <a:ext cx="1542900" cy="1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Mortalidad materna, infantil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Diabetes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728" y="-14517"/>
            <a:ext cx="3275856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2267744" y="951570"/>
            <a:ext cx="2232248" cy="1620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3419872" y="987289"/>
            <a:ext cx="5472608" cy="156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800" dirty="0">
                <a:solidFill>
                  <a:schemeClr val="tx1"/>
                </a:solidFill>
              </a:rPr>
              <a:t>Análisis Descriptivo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627784" y="1327287"/>
            <a:ext cx="1322784" cy="9204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935518" y="1947294"/>
            <a:ext cx="401417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" sz="2400" dirty="0"/>
              <a:t>Mortalidad Infantil Evento 591 2009-2020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134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87474"/>
            <a:ext cx="8064896" cy="4860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CLASIFICACIÓN DE LOS MUNICIPIOS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8604448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13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87474"/>
            <a:ext cx="432048" cy="4860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13</a:t>
            </a:fld>
            <a:endParaRPr lang="es-CO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58665279"/>
              </p:ext>
            </p:extLst>
          </p:nvPr>
        </p:nvGraphicFramePr>
        <p:xfrm>
          <a:off x="252870" y="951570"/>
          <a:ext cx="7144345" cy="3780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668344" y="951570"/>
            <a:ext cx="1224136" cy="5400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97.9%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668344" y="1686443"/>
            <a:ext cx="1224136" cy="5400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1.0%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68344" y="2421316"/>
            <a:ext cx="1224136" cy="5400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0.3%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68344" y="3156190"/>
            <a:ext cx="1224136" cy="5400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0.7%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668344" y="3891063"/>
            <a:ext cx="1224136" cy="5400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0.1%</a:t>
            </a:r>
          </a:p>
        </p:txBody>
      </p:sp>
    </p:spTree>
    <p:extLst>
      <p:ext uri="{BB962C8B-B14F-4D97-AF65-F5344CB8AC3E}">
        <p14:creationId xmlns:p14="http://schemas.microsoft.com/office/powerpoint/2010/main" val="78308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646644"/>
              </p:ext>
            </p:extLst>
          </p:nvPr>
        </p:nvGraphicFramePr>
        <p:xfrm>
          <a:off x="288032" y="951571"/>
          <a:ext cx="8604448" cy="3780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87474"/>
            <a:ext cx="8064896" cy="4860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MUNICIPIO - SEMANA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14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87474"/>
            <a:ext cx="432048" cy="4860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14</a:t>
            </a:fld>
            <a:endParaRPr lang="es-CO" b="1" dirty="0">
              <a:solidFill>
                <a:srgbClr val="0070C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139952" y="1517021"/>
            <a:ext cx="0" cy="16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72400" y="1502691"/>
            <a:ext cx="0" cy="16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32240" y="1592238"/>
            <a:ext cx="144016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39951" y="1592239"/>
            <a:ext cx="1152130" cy="57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6136" y="147682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98%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31641" y="3159170"/>
            <a:ext cx="0" cy="1620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60481" y="3153377"/>
            <a:ext cx="0" cy="1620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31840" y="3240178"/>
            <a:ext cx="737830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331640" y="3240178"/>
            <a:ext cx="485486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26314" y="3118969"/>
            <a:ext cx="1539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 </a:t>
            </a:r>
            <a:r>
              <a:rPr lang="en-GB" sz="14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Municipios</a:t>
            </a:r>
            <a:endParaRPr lang="en-GB" sz="1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806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87474"/>
            <a:ext cx="8064896" cy="4860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MUNICIPIO - SEMANA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15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87474"/>
            <a:ext cx="432048" cy="4860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15</a:t>
            </a:fld>
            <a:endParaRPr lang="es-CO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292792"/>
              </p:ext>
            </p:extLst>
          </p:nvPr>
        </p:nvGraphicFramePr>
        <p:xfrm>
          <a:off x="260190" y="951570"/>
          <a:ext cx="2223578" cy="384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578">
                  <a:extLst>
                    <a:ext uri="{9D8B030D-6E8A-4147-A177-3AD203B41FA5}">
                      <a16:colId xmlns:a16="http://schemas.microsoft.com/office/drawing/2014/main" xmlns="" val="472579213"/>
                    </a:ext>
                  </a:extLst>
                </a:gridCol>
              </a:tblGrid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Municipio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1038422345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Medellín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334358950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Barranquilla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1209651285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Soledad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372770869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Bogotá, D.C.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2744261865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Cartagena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1068650556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Valledupar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4204931420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Montería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500553841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Soacha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3030053473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Quibdó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511280013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Neiva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609052308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Riohacha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4156397403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Santa Marta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1095673476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Villavicencio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2091981951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Pasto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700608804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San Andres de </a:t>
                      </a:r>
                      <a:r>
                        <a:rPr lang="en-GB" sz="1100" u="none" strike="noStrike" dirty="0" err="1">
                          <a:effectLst/>
                        </a:rPr>
                        <a:t>Tumaco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3461743291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Cúcuta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1406436021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Bucaramanga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3032571961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Sincelejo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950266054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Ibagué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1074870842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Cali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974787589"/>
                  </a:ext>
                </a:extLst>
              </a:tr>
              <a:tr h="171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Buenaventura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684162406"/>
                  </a:ext>
                </a:extLst>
              </a:tr>
            </a:tbl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123572"/>
              </p:ext>
            </p:extLst>
          </p:nvPr>
        </p:nvGraphicFramePr>
        <p:xfrm>
          <a:off x="3131840" y="970090"/>
          <a:ext cx="5760640" cy="376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1687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764243"/>
              </p:ext>
            </p:extLst>
          </p:nvPr>
        </p:nvGraphicFramePr>
        <p:xfrm>
          <a:off x="251520" y="951570"/>
          <a:ext cx="8640960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87474"/>
            <a:ext cx="8064896" cy="4860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MUNICIPIO - PERIODO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16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87474"/>
            <a:ext cx="432048" cy="4860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16</a:t>
            </a:fld>
            <a:endParaRPr lang="es-CO" b="1" dirty="0">
              <a:solidFill>
                <a:srgbClr val="0070C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347864" y="1511228"/>
            <a:ext cx="0" cy="16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72400" y="1502691"/>
            <a:ext cx="0" cy="16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32240" y="1592238"/>
            <a:ext cx="144016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347863" y="1583701"/>
            <a:ext cx="1152130" cy="57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72100" y="147452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93%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31641" y="3159170"/>
            <a:ext cx="0" cy="1620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31840" y="3159170"/>
            <a:ext cx="0" cy="1620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32818" y="3240178"/>
            <a:ext cx="39902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331641" y="3240178"/>
            <a:ext cx="203711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35351" y="3127093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 </a:t>
            </a:r>
            <a:r>
              <a:rPr lang="en-GB" sz="14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Municipios</a:t>
            </a:r>
            <a:endParaRPr lang="en-GB" sz="1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336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87474"/>
            <a:ext cx="8064896" cy="4860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MUNICIPIO - PERIODO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17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87474"/>
            <a:ext cx="432048" cy="4860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17</a:t>
            </a:fld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59582"/>
            <a:ext cx="8562100" cy="29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63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3439348"/>
              </p:ext>
            </p:extLst>
          </p:nvPr>
        </p:nvGraphicFramePr>
        <p:xfrm>
          <a:off x="251520" y="951570"/>
          <a:ext cx="8640960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87474"/>
            <a:ext cx="8064896" cy="4860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DEPARTAMENTO - SEMANA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18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87474"/>
            <a:ext cx="432048" cy="4860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18</a:t>
            </a:fld>
            <a:endParaRPr lang="es-CO" b="1" dirty="0">
              <a:solidFill>
                <a:srgbClr val="0070C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995936" y="1517021"/>
            <a:ext cx="0" cy="16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72400" y="1502691"/>
            <a:ext cx="0" cy="16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32240" y="1592238"/>
            <a:ext cx="144016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95935" y="1598395"/>
            <a:ext cx="1152130" cy="57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6136" y="147682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1642458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865374"/>
              </p:ext>
            </p:extLst>
          </p:nvPr>
        </p:nvGraphicFramePr>
        <p:xfrm>
          <a:off x="251520" y="951570"/>
          <a:ext cx="8640960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87474"/>
            <a:ext cx="8064896" cy="4860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DEPARTAMENTO - PERIODO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19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87474"/>
            <a:ext cx="432048" cy="4860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19</a:t>
            </a:fld>
            <a:endParaRPr lang="es-CO" b="1" dirty="0">
              <a:solidFill>
                <a:srgbClr val="0070C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995936" y="1517021"/>
            <a:ext cx="0" cy="16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72400" y="1502691"/>
            <a:ext cx="0" cy="16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32240" y="1592238"/>
            <a:ext cx="144016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95935" y="1598395"/>
            <a:ext cx="1152130" cy="57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6136" y="147682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13%</a:t>
            </a:r>
          </a:p>
        </p:txBody>
      </p:sp>
    </p:spTree>
    <p:extLst>
      <p:ext uri="{BB962C8B-B14F-4D97-AF65-F5344CB8AC3E}">
        <p14:creationId xmlns:p14="http://schemas.microsoft.com/office/powerpoint/2010/main" val="287681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l="14089" t="7163" r="10689" b="6844"/>
          <a:stretch/>
        </p:blipFill>
        <p:spPr>
          <a:xfrm>
            <a:off x="1952685" y="1063375"/>
            <a:ext cx="5238616" cy="3368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8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Entidades</a:t>
            </a:r>
            <a:endParaRPr sz="36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87474"/>
            <a:ext cx="8064896" cy="4860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DEPARTAMENTO - PERIODO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20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87474"/>
            <a:ext cx="432048" cy="4860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20</a:t>
            </a:fld>
            <a:endParaRPr lang="es-CO" b="1" dirty="0">
              <a:solidFill>
                <a:srgbClr val="0070C0"/>
              </a:solidFill>
            </a:endParaRPr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477045"/>
              </p:ext>
            </p:extLst>
          </p:nvPr>
        </p:nvGraphicFramePr>
        <p:xfrm>
          <a:off x="251521" y="646017"/>
          <a:ext cx="4032448" cy="4320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404807"/>
              </p:ext>
            </p:extLst>
          </p:nvPr>
        </p:nvGraphicFramePr>
        <p:xfrm>
          <a:off x="4176464" y="646017"/>
          <a:ext cx="4572000" cy="4320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96436" y="272546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395%</a:t>
            </a:r>
          </a:p>
        </p:txBody>
      </p:sp>
      <p:sp>
        <p:nvSpPr>
          <p:cNvPr id="13" name="TextBox 2"/>
          <p:cNvSpPr txBox="1"/>
          <p:nvPr/>
        </p:nvSpPr>
        <p:spPr>
          <a:xfrm>
            <a:off x="8501546" y="30578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dirty="0"/>
              <a:t>241%</a:t>
            </a:r>
          </a:p>
        </p:txBody>
      </p:sp>
    </p:spTree>
    <p:extLst>
      <p:ext uri="{BB962C8B-B14F-4D97-AF65-F5344CB8AC3E}">
        <p14:creationId xmlns:p14="http://schemas.microsoft.com/office/powerpoint/2010/main" val="352377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87474"/>
            <a:ext cx="8064896" cy="4860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DEPARTAMENTO - PERIODO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21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87474"/>
            <a:ext cx="432048" cy="4860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21</a:t>
            </a:fld>
            <a:endParaRPr lang="es-CO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338167"/>
              </p:ext>
            </p:extLst>
          </p:nvPr>
        </p:nvGraphicFramePr>
        <p:xfrm>
          <a:off x="251520" y="948881"/>
          <a:ext cx="3600400" cy="3243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xmlns="" val="100890442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xmlns="" val="146471942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xmlns="" val="175164632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xmlns="" val="973798596"/>
                    </a:ext>
                  </a:extLst>
                </a:gridCol>
              </a:tblGrid>
              <a:tr h="24946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Año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Periodo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Conteo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Tasa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/>
                </a:tc>
                <a:extLst>
                  <a:ext uri="{0D108BD9-81ED-4DB2-BD59-A6C34878D82A}">
                    <a16:rowId xmlns:a16="http://schemas.microsoft.com/office/drawing/2014/main" xmlns="" val="2771332637"/>
                  </a:ext>
                </a:extLst>
              </a:tr>
              <a:tr h="249465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0.02466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3606762280"/>
                  </a:ext>
                </a:extLst>
              </a:tr>
              <a:tr h="249465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0.01726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2479908572"/>
                  </a:ext>
                </a:extLst>
              </a:tr>
              <a:tr h="249465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0.02219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2284967865"/>
                  </a:ext>
                </a:extLst>
              </a:tr>
              <a:tr h="249465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0.00986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3404382811"/>
                  </a:ext>
                </a:extLst>
              </a:tr>
              <a:tr h="249465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0.02196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3072346554"/>
                  </a:ext>
                </a:extLst>
              </a:tr>
              <a:tr h="249465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0.02196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1481562139"/>
                  </a:ext>
                </a:extLst>
              </a:tr>
              <a:tr h="249465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0.01952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1051597296"/>
                  </a:ext>
                </a:extLst>
              </a:tr>
              <a:tr h="249465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0.01220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3970097373"/>
                  </a:ext>
                </a:extLst>
              </a:tr>
              <a:tr h="249465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0.02416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658491064"/>
                  </a:ext>
                </a:extLst>
              </a:tr>
              <a:tr h="249465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0.07006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3355299114"/>
                  </a:ext>
                </a:extLst>
              </a:tr>
              <a:tr h="249465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0.06281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2569249902"/>
                  </a:ext>
                </a:extLst>
              </a:tr>
              <a:tr h="249465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0.07489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282502745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31840" y="446196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Chocó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89259"/>
              </p:ext>
            </p:extLst>
          </p:nvPr>
        </p:nvGraphicFramePr>
        <p:xfrm>
          <a:off x="5292080" y="1491626"/>
          <a:ext cx="3600400" cy="3265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xmlns="" val="318082191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xmlns="" val="331792374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xmlns="" val="232384148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xmlns="" val="528686944"/>
                    </a:ext>
                  </a:extLst>
                </a:gridCol>
              </a:tblGrid>
              <a:tr h="251199">
                <a:tc>
                  <a:txBody>
                    <a:bodyPr/>
                    <a:lstStyle/>
                    <a:p>
                      <a:pPr algn="ctr" fontAlgn="t"/>
                      <a:r>
                        <a:rPr lang="es-CO" sz="1100" u="none" strike="noStrike" noProof="0" dirty="0">
                          <a:effectLst/>
                        </a:rPr>
                        <a:t>Año</a:t>
                      </a:r>
                      <a:endParaRPr lang="es-CO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100" u="none" strike="noStrike" noProof="0" dirty="0">
                          <a:effectLst/>
                        </a:rPr>
                        <a:t>Periodo</a:t>
                      </a:r>
                      <a:endParaRPr lang="es-CO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100" u="none" strike="noStrike" noProof="0" dirty="0">
                          <a:effectLst/>
                        </a:rPr>
                        <a:t>Conteo</a:t>
                      </a:r>
                      <a:endParaRPr lang="es-CO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100" u="none" strike="noStrike" noProof="0" dirty="0">
                          <a:effectLst/>
                        </a:rPr>
                        <a:t>Tasa</a:t>
                      </a:r>
                      <a:endParaRPr lang="es-CO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/>
                </a:tc>
                <a:extLst>
                  <a:ext uri="{0D108BD9-81ED-4DB2-BD59-A6C34878D82A}">
                    <a16:rowId xmlns:a16="http://schemas.microsoft.com/office/drawing/2014/main" xmlns="" val="2106331561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2018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1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1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0.06024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3612450260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2018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2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1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0.06024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209467947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2018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3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0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0.00000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167731525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2018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4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1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0.06024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998351182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2019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1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1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0.05952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3335912098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2019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2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2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0.11905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1062173348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2019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3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0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0.00000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2779009850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2019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4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0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0.00000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206183107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2020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1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7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0.41291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884793394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2020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2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6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0.35392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184284797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2020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3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4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0.23595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2158941921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2020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4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4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noProof="0" dirty="0">
                          <a:effectLst/>
                        </a:rPr>
                        <a:t>0.23595</a:t>
                      </a:r>
                      <a:endParaRPr lang="es-CO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xmlns="" val="290025872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269264" y="119637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Guainía</a:t>
            </a:r>
          </a:p>
        </p:txBody>
      </p:sp>
    </p:spTree>
    <p:extLst>
      <p:ext uri="{BB962C8B-B14F-4D97-AF65-F5344CB8AC3E}">
        <p14:creationId xmlns:p14="http://schemas.microsoft.com/office/powerpoint/2010/main" val="4213287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87474"/>
            <a:ext cx="8064896" cy="4860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CAPITAL - PERIODO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22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87474"/>
            <a:ext cx="288032" cy="486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87474"/>
            <a:ext cx="432048" cy="4860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22</a:t>
            </a:fld>
            <a:endParaRPr lang="es-CO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717303"/>
              </p:ext>
            </p:extLst>
          </p:nvPr>
        </p:nvGraphicFramePr>
        <p:xfrm>
          <a:off x="288032" y="681541"/>
          <a:ext cx="4067944" cy="4374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697898"/>
              </p:ext>
            </p:extLst>
          </p:nvPr>
        </p:nvGraphicFramePr>
        <p:xfrm>
          <a:off x="4602394" y="681542"/>
          <a:ext cx="4002054" cy="4374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1760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8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Propuesta</a:t>
            </a:r>
            <a:endParaRPr sz="36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>
            <a:spLocks noGrp="1"/>
          </p:cNvSpPr>
          <p:nvPr>
            <p:ph type="body" idx="1"/>
          </p:nvPr>
        </p:nvSpPr>
        <p:spPr>
          <a:xfrm>
            <a:off x="563100" y="1492125"/>
            <a:ext cx="8017800" cy="25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SzPts val="1800"/>
              <a:buNone/>
            </a:pPr>
            <a:r>
              <a:rPr lang="es-CO" b="1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Modalidad: </a:t>
            </a:r>
            <a:r>
              <a:rPr lang="es-CO">
                <a:solidFill>
                  <a:srgbClr val="5C5C5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(1) Iniciativas en salud pública relacionadas con inteligencia epidemiológica que permitan planear y actuar de manera efectiva ante situaciones de contingencia epidemiológica</a:t>
            </a:r>
            <a:endParaRPr>
              <a:solidFill>
                <a:srgbClr val="5C5C5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5C5C5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b="1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Objetivo principal: </a:t>
            </a:r>
            <a:r>
              <a:rPr lang="es-CO">
                <a:solidFill>
                  <a:srgbClr val="5C5C5C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Desarrollar y evaluar </a:t>
            </a:r>
            <a:r>
              <a:rPr lang="es-CO" b="1">
                <a:solidFill>
                  <a:srgbClr val="5C5C5C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modelos analíticos</a:t>
            </a:r>
            <a:r>
              <a:rPr lang="es-CO">
                <a:solidFill>
                  <a:srgbClr val="5C5C5C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basados en </a:t>
            </a:r>
            <a:r>
              <a:rPr lang="es-CO" b="1">
                <a:solidFill>
                  <a:srgbClr val="5C5C5C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machine learning, data analytics, visual analytics y optimización</a:t>
            </a:r>
            <a:r>
              <a:rPr lang="es-CO">
                <a:solidFill>
                  <a:srgbClr val="5C5C5C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que integren fuentes de datos externas con la información disponible en el sistema de vigilancia en salud pública (SIVIGILA) para apoyar la </a:t>
            </a:r>
            <a:r>
              <a:rPr lang="es-CO" b="1">
                <a:solidFill>
                  <a:srgbClr val="5C5C5C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toma de decisiones</a:t>
            </a:r>
            <a:r>
              <a:rPr lang="es-CO">
                <a:solidFill>
                  <a:srgbClr val="5C5C5C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en el INS frente a la atención de la emergencia por SARS-CoV-2 y otros agentes causales de IRA</a:t>
            </a:r>
            <a:endParaRPr>
              <a:solidFill>
                <a:srgbClr val="5C5C5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>
            <a:spLocks noGrp="1"/>
          </p:cNvSpPr>
          <p:nvPr>
            <p:ph type="title"/>
          </p:nvPr>
        </p:nvSpPr>
        <p:spPr>
          <a:xfrm>
            <a:off x="161825" y="-31675"/>
            <a:ext cx="858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Mapa de productos</a:t>
            </a:r>
            <a:endParaRPr sz="36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805475" y="1991150"/>
            <a:ext cx="7301400" cy="7788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4A86E8"/>
                </a:solidFill>
              </a:rPr>
              <a:t>Recursos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805475" y="825725"/>
            <a:ext cx="7301400" cy="9747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6AA84F"/>
                </a:solidFill>
              </a:rPr>
              <a:t>Salud pública</a:t>
            </a: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252975" y="3043775"/>
            <a:ext cx="4233900" cy="1114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A61C00"/>
                </a:solidFill>
              </a:rPr>
              <a:t>Población general</a:t>
            </a:r>
            <a:endParaRPr>
              <a:solidFill>
                <a:srgbClr val="A61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4763700" y="3044150"/>
            <a:ext cx="3858900" cy="1114800"/>
          </a:xfrm>
          <a:prstGeom prst="rect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B45F06"/>
                </a:solidFill>
              </a:rPr>
              <a:t>                                                          </a:t>
            </a:r>
            <a:r>
              <a:rPr lang="es-CO">
                <a:solidFill>
                  <a:srgbClr val="AC1145"/>
                </a:solidFill>
              </a:rPr>
              <a:t>Descripción de la epidemia</a:t>
            </a:r>
            <a:endParaRPr>
              <a:solidFill>
                <a:srgbClr val="AC114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415801" y="3423000"/>
            <a:ext cx="1763400" cy="5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/>
              <a:t>Seroprevalencia </a:t>
            </a:r>
            <a:endParaRPr sz="1200" b="1"/>
          </a:p>
        </p:txBody>
      </p:sp>
      <p:sp>
        <p:nvSpPr>
          <p:cNvPr id="262" name="Google Shape;262;p21"/>
          <p:cNvSpPr/>
          <p:nvPr/>
        </p:nvSpPr>
        <p:spPr>
          <a:xfrm flipH="1">
            <a:off x="4890800" y="3446025"/>
            <a:ext cx="1763400" cy="55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>
                <a:solidFill>
                  <a:srgbClr val="888888"/>
                </a:solidFill>
              </a:rPr>
              <a:t>Modelos espacio-temporales</a:t>
            </a:r>
            <a:r>
              <a:rPr lang="es-CO" sz="1200" b="1"/>
              <a:t> </a:t>
            </a:r>
            <a:endParaRPr sz="1200" b="1"/>
          </a:p>
        </p:txBody>
      </p:sp>
      <p:sp>
        <p:nvSpPr>
          <p:cNvPr id="263" name="Google Shape;263;p21"/>
          <p:cNvSpPr/>
          <p:nvPr/>
        </p:nvSpPr>
        <p:spPr>
          <a:xfrm>
            <a:off x="2513809" y="3423000"/>
            <a:ext cx="1763400" cy="5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 i="1"/>
              <a:t>Contact tracing </a:t>
            </a:r>
            <a:endParaRPr sz="1200" b="1" i="1"/>
          </a:p>
        </p:txBody>
      </p:sp>
      <p:sp>
        <p:nvSpPr>
          <p:cNvPr id="264" name="Google Shape;264;p21"/>
          <p:cNvSpPr/>
          <p:nvPr/>
        </p:nvSpPr>
        <p:spPr>
          <a:xfrm>
            <a:off x="6822275" y="3446025"/>
            <a:ext cx="1708200" cy="55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/>
              <a:t>Modelos de impacto de vacunación (PAI)</a:t>
            </a:r>
            <a:endParaRPr sz="1200" b="1"/>
          </a:p>
        </p:txBody>
      </p:sp>
      <p:sp>
        <p:nvSpPr>
          <p:cNvPr id="265" name="Google Shape;265;p21"/>
          <p:cNvSpPr/>
          <p:nvPr/>
        </p:nvSpPr>
        <p:spPr>
          <a:xfrm>
            <a:off x="1934375" y="2216825"/>
            <a:ext cx="2720700" cy="4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/>
              <a:t>Modelos de análisis de capacidad hospitalaria </a:t>
            </a:r>
            <a:endParaRPr sz="1200" b="1"/>
          </a:p>
        </p:txBody>
      </p:sp>
      <p:sp>
        <p:nvSpPr>
          <p:cNvPr id="266" name="Google Shape;266;p21"/>
          <p:cNvSpPr/>
          <p:nvPr/>
        </p:nvSpPr>
        <p:spPr>
          <a:xfrm>
            <a:off x="4812575" y="2233193"/>
            <a:ext cx="2720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/>
              <a:t>Modelos de optimización de configuración óptima de atención </a:t>
            </a:r>
            <a:endParaRPr sz="1200" b="1"/>
          </a:p>
        </p:txBody>
      </p:sp>
      <p:sp>
        <p:nvSpPr>
          <p:cNvPr id="267" name="Google Shape;267;p21"/>
          <p:cNvSpPr/>
          <p:nvPr/>
        </p:nvSpPr>
        <p:spPr>
          <a:xfrm>
            <a:off x="4812575" y="1143939"/>
            <a:ext cx="3077700" cy="5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/>
              <a:t>Estudio de costo-efectividad de estrategias de vacunación </a:t>
            </a:r>
            <a:endParaRPr sz="1200" b="1"/>
          </a:p>
        </p:txBody>
      </p:sp>
      <p:sp>
        <p:nvSpPr>
          <p:cNvPr id="268" name="Google Shape;268;p21"/>
          <p:cNvSpPr/>
          <p:nvPr/>
        </p:nvSpPr>
        <p:spPr>
          <a:xfrm>
            <a:off x="1577425" y="1143938"/>
            <a:ext cx="3077700" cy="573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/>
              <a:t>Modelos descriptivos y predictivos con recomendaciones de atenciones y programas de salud </a:t>
            </a:r>
            <a:endParaRPr sz="12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r>
              <a:rPr lang="es-CO"/>
              <a:t> </a:t>
            </a: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Uniandes</a:t>
            </a:r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body" idx="1"/>
          </p:nvPr>
        </p:nvSpPr>
        <p:spPr>
          <a:xfrm>
            <a:off x="457200" y="1063226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100" b="1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Profesores</a:t>
            </a:r>
            <a:endParaRPr sz="2100"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Oscar Bernal, José Tiberio Hernández, Nubia Velasco, María del Pilar Villamil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None/>
            </a:pPr>
            <a:endParaRPr sz="2100"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None/>
            </a:pPr>
            <a:r>
              <a:rPr lang="es-CO" sz="2100" b="1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Ingenieros</a:t>
            </a:r>
            <a:endParaRPr sz="2100"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100" b="1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-CO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David Barrera, Vladimir Cuevas, Juan Pablo González, Camilo Sánchez, Andrés Segura</a:t>
            </a:r>
            <a:endParaRPr sz="2100"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8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>
              <a:buClr>
                <a:srgbClr val="0070C0"/>
              </a:buClr>
              <a:buSzPts val="4400"/>
            </a:pP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Propuesta – Objetivos secundarios (2)</a:t>
            </a:r>
            <a:endParaRPr sz="36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 txBox="1">
            <a:spLocks noGrp="1"/>
          </p:cNvSpPr>
          <p:nvPr>
            <p:ph type="body" idx="1"/>
          </p:nvPr>
        </p:nvSpPr>
        <p:spPr>
          <a:xfrm>
            <a:off x="520305" y="1345692"/>
            <a:ext cx="8372966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s-CO" sz="1400">
                <a:solidFill>
                  <a:schemeClr val="accent1"/>
                </a:solidFill>
                <a:highlight>
                  <a:schemeClr val="lt1"/>
                </a:highlight>
                <a:ea typeface="Lato"/>
                <a:sym typeface="Lato"/>
              </a:rPr>
              <a:t>Evaluar el impacto de la COVID-19 en otras atenciones de salud para hacer recomendaciones de política que permitan tomar decisiones buscando atender los casos que se están represando por la crisis actual</a:t>
            </a:r>
            <a:endParaRPr lang="en-US" sz="1400">
              <a:solidFill>
                <a:schemeClr val="accent1"/>
              </a:solidFill>
              <a:highlight>
                <a:srgbClr val="FFFFFF"/>
              </a:highlight>
              <a:ea typeface="Lato"/>
            </a:endParaRPr>
          </a:p>
          <a:p>
            <a:pPr lvl="1" algn="just">
              <a:buFont typeface="Symbol"/>
              <a:buChar char="•"/>
            </a:pPr>
            <a:r>
              <a:rPr lang="es-CO" sz="1400">
                <a:highlight>
                  <a:srgbClr val="FFFFFF"/>
                </a:highlight>
              </a:rPr>
              <a:t>Identificar eventos a analizar que son de interés para el INS.</a:t>
            </a:r>
          </a:p>
          <a:p>
            <a:pPr lvl="1" algn="just">
              <a:buFont typeface="Symbol"/>
              <a:buChar char="•"/>
            </a:pPr>
            <a:r>
              <a:rPr lang="es-CO" sz="1400">
                <a:highlight>
                  <a:srgbClr val="FFFFFF"/>
                </a:highlight>
              </a:rPr>
              <a:t>Definir un escenario analítico que represente la necesidad y la propuesta de modelos analíticos tanto descriptivos como predictivos para el análisis de los eventos seleccionados.</a:t>
            </a:r>
          </a:p>
          <a:p>
            <a:pPr lvl="1" algn="just">
              <a:buFont typeface="Symbol"/>
              <a:buChar char="•"/>
            </a:pPr>
            <a:r>
              <a:rPr lang="es-CO" sz="1400">
                <a:highlight>
                  <a:srgbClr val="FFFFFF"/>
                </a:highlight>
              </a:rPr>
              <a:t>Seleccionar las fuentes de datos apropiadas para poder caracterizar y modelar los eventos seleccionados.</a:t>
            </a:r>
          </a:p>
          <a:p>
            <a:pPr lvl="1" algn="just">
              <a:buFont typeface="Symbol"/>
              <a:buChar char="•"/>
            </a:pPr>
            <a:r>
              <a:rPr lang="es-CO" sz="1400">
                <a:highlight>
                  <a:srgbClr val="FFFFFF"/>
                </a:highlight>
              </a:rPr>
              <a:t>Proponer e implementar modelos descriptivos y de pronóstico que permitan identificar la brecha que existe entre los casos reportados hasta el momento y los casos que pueden estar ocultos.</a:t>
            </a:r>
          </a:p>
          <a:p>
            <a:pPr lvl="1" algn="just">
              <a:buFont typeface="Symbol"/>
              <a:buChar char="•"/>
            </a:pPr>
            <a:r>
              <a:rPr lang="es-CO" sz="1400">
                <a:highlight>
                  <a:srgbClr val="FFFFFF"/>
                </a:highlight>
              </a:rPr>
              <a:t>Validar la utilidad de estos modelos analíticos en los procesos de toma de decisiones de interés, relacionados con los eventos de análisis</a:t>
            </a:r>
            <a:endParaRPr lang="es-CO" sz="1400"/>
          </a:p>
          <a:p>
            <a:pPr lvl="1" algn="just">
              <a:spcAft>
                <a:spcPts val="0"/>
              </a:spcAft>
              <a:buFont typeface="Lato"/>
              <a:buChar char="-"/>
            </a:pPr>
            <a:endParaRPr lang="es-CO" sz="1400">
              <a:solidFill>
                <a:srgbClr val="5C5C5C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pPr marL="0" indent="0" algn="just">
              <a:buNone/>
            </a:pPr>
            <a:endParaRPr lang="es-CO" sz="1400">
              <a:solidFill>
                <a:srgbClr val="5C5C5C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pPr marL="0" indent="457200" algn="just">
              <a:buNone/>
            </a:pPr>
            <a:endParaRPr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/>
          </p:nvPr>
        </p:nvSpPr>
        <p:spPr>
          <a:xfrm>
            <a:off x="176200" y="715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Tema: Salud Pública</a:t>
            </a:r>
            <a:endParaRPr sz="1800" b="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Modelos descriptivos y predictivos con recomendaciones de atenciones y programas de salud </a:t>
            </a:r>
            <a:endParaRPr sz="1800" b="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1369096" y="1267550"/>
            <a:ext cx="1507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Objetivo General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2" name="Google Shape;282;p23"/>
          <p:cNvGrpSpPr/>
          <p:nvPr/>
        </p:nvGrpSpPr>
        <p:grpSpPr>
          <a:xfrm>
            <a:off x="336448" y="1103050"/>
            <a:ext cx="8471102" cy="813998"/>
            <a:chOff x="430298" y="1098338"/>
            <a:chExt cx="8471102" cy="813998"/>
          </a:xfrm>
        </p:grpSpPr>
        <p:sp>
          <p:nvSpPr>
            <p:cNvPr id="283" name="Google Shape;283;p23"/>
            <p:cNvSpPr/>
            <p:nvPr/>
          </p:nvSpPr>
          <p:spPr>
            <a:xfrm>
              <a:off x="1364500" y="1100550"/>
              <a:ext cx="7536900" cy="8094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30298" y="1104135"/>
              <a:ext cx="934200" cy="8082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2640950" y="1098338"/>
              <a:ext cx="6260400" cy="8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Evaluar el impacto de la COVID-19 en otras atenciones de salud</a:t>
              </a:r>
              <a:endParaRPr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Hacer recomendaciones de política que permitan tomar decisiones buscando atender los casos que se están represando por la crisis actual</a:t>
              </a:r>
              <a:endParaRPr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 rot="-5400000">
              <a:off x="1762625" y="708538"/>
              <a:ext cx="804800" cy="1601050"/>
            </a:xfrm>
            <a:prstGeom prst="flowChartOffpageConnector">
              <a:avLst/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1440702" y="1190425"/>
              <a:ext cx="1472100" cy="6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Objetivo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" name="Google Shape;288;p23"/>
          <p:cNvGrpSpPr/>
          <p:nvPr/>
        </p:nvGrpSpPr>
        <p:grpSpPr>
          <a:xfrm>
            <a:off x="336448" y="1947300"/>
            <a:ext cx="8471102" cy="814010"/>
            <a:chOff x="430298" y="1098325"/>
            <a:chExt cx="8471102" cy="814010"/>
          </a:xfrm>
        </p:grpSpPr>
        <p:sp>
          <p:nvSpPr>
            <p:cNvPr id="289" name="Google Shape;289;p23"/>
            <p:cNvSpPr/>
            <p:nvPr/>
          </p:nvSpPr>
          <p:spPr>
            <a:xfrm>
              <a:off x="1364500" y="1100550"/>
              <a:ext cx="7536900" cy="8094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430298" y="1104135"/>
              <a:ext cx="934200" cy="8082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044225" y="1098325"/>
              <a:ext cx="3407100" cy="8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40"/>
                </a:buClr>
                <a:buSzPts val="1200"/>
                <a:buFont typeface="Roboto"/>
                <a:buChar char="●"/>
              </a:pPr>
              <a:r>
                <a:rPr lang="es-CO" sz="12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SIVIGILA</a:t>
              </a:r>
              <a:endParaRPr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40"/>
                </a:buClr>
                <a:buSzPts val="1200"/>
                <a:buFont typeface="Roboto"/>
                <a:buChar char="●"/>
              </a:pPr>
              <a:r>
                <a:rPr lang="es-CO" sz="12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SISPRO</a:t>
              </a:r>
              <a:endParaRPr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40"/>
                </a:buClr>
                <a:buSzPts val="1200"/>
                <a:buFont typeface="Roboto"/>
                <a:buChar char="●"/>
              </a:pPr>
              <a:r>
                <a:rPr lang="es-CO" sz="12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Censo Nacional de Población</a:t>
              </a:r>
              <a:endParaRPr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 rot="-5400000">
              <a:off x="1765400" y="701450"/>
              <a:ext cx="809100" cy="1610900"/>
            </a:xfrm>
            <a:prstGeom prst="flowChartOffpageConnector">
              <a:avLst/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1440702" y="1190425"/>
              <a:ext cx="1472100" cy="6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Datos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4" name="Google Shape;294;p23"/>
          <p:cNvSpPr/>
          <p:nvPr/>
        </p:nvSpPr>
        <p:spPr>
          <a:xfrm>
            <a:off x="5625400" y="1964000"/>
            <a:ext cx="25962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7140"/>
              </a:buClr>
              <a:buSzPts val="1200"/>
              <a:buFont typeface="Roboto"/>
              <a:buChar char="●"/>
            </a:pPr>
            <a:r>
              <a:rPr lang="es-CO"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Estadísticas vitales</a:t>
            </a:r>
            <a:endParaRPr sz="12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7140"/>
              </a:buClr>
              <a:buSzPts val="1200"/>
              <a:buFont typeface="Roboto"/>
              <a:buChar char="●"/>
            </a:pPr>
            <a:r>
              <a:rPr lang="es-CO"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REPS</a:t>
            </a:r>
            <a:endParaRPr sz="12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7140"/>
              </a:buClr>
              <a:buSzPts val="1200"/>
              <a:buFont typeface="Roboto"/>
              <a:buChar char="●"/>
            </a:pPr>
            <a:r>
              <a:rPr lang="es-CO"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Policia nacional </a:t>
            </a:r>
            <a:endParaRPr sz="12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5" name="Google Shape;295;p23"/>
          <p:cNvGrpSpPr/>
          <p:nvPr/>
        </p:nvGrpSpPr>
        <p:grpSpPr>
          <a:xfrm>
            <a:off x="336448" y="2796338"/>
            <a:ext cx="8471102" cy="811785"/>
            <a:chOff x="430298" y="1100550"/>
            <a:chExt cx="8471102" cy="811785"/>
          </a:xfrm>
        </p:grpSpPr>
        <p:sp>
          <p:nvSpPr>
            <p:cNvPr id="296" name="Google Shape;296;p23"/>
            <p:cNvSpPr/>
            <p:nvPr/>
          </p:nvSpPr>
          <p:spPr>
            <a:xfrm>
              <a:off x="1364500" y="1100550"/>
              <a:ext cx="7536900" cy="8094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430298" y="1104135"/>
              <a:ext cx="934200" cy="8082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 rot="-5400000">
              <a:off x="1767788" y="703850"/>
              <a:ext cx="804325" cy="1610900"/>
            </a:xfrm>
            <a:prstGeom prst="flowChartOffpageConnector">
              <a:avLst/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1440702" y="1190425"/>
              <a:ext cx="1472100" cy="6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Productos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0" name="Google Shape;300;p23"/>
          <p:cNvSpPr/>
          <p:nvPr/>
        </p:nvSpPr>
        <p:spPr>
          <a:xfrm>
            <a:off x="2547175" y="2779450"/>
            <a:ext cx="62604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Modelos descriptivos y de pronóstico </a:t>
            </a:r>
            <a:r>
              <a:rPr lang="es-CO" sz="1000" b="1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(Hipertensión arterial, diabetes</a:t>
            </a:r>
            <a:r>
              <a:rPr lang="es-CO" sz="10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CO" sz="1000" b="1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IRA, EDA, Tuberculosis, VIH/SIDA, Mortalidad materna - perinatal y Causas externas de morbilidad y mortalidad</a:t>
            </a:r>
            <a:r>
              <a:rPr lang="es-CO" sz="10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Identificación de la brecha que existe entre los casos reportados hasta el momento y los casos que pueden estar ocultos. (eje.  Índices)</a:t>
            </a:r>
            <a:endParaRPr sz="10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1" name="Google Shape;301;p23"/>
          <p:cNvGrpSpPr/>
          <p:nvPr/>
        </p:nvGrpSpPr>
        <p:grpSpPr>
          <a:xfrm>
            <a:off x="336436" y="3649463"/>
            <a:ext cx="8471102" cy="811785"/>
            <a:chOff x="430298" y="1100550"/>
            <a:chExt cx="8471102" cy="811785"/>
          </a:xfrm>
        </p:grpSpPr>
        <p:sp>
          <p:nvSpPr>
            <p:cNvPr id="302" name="Google Shape;302;p23"/>
            <p:cNvSpPr/>
            <p:nvPr/>
          </p:nvSpPr>
          <p:spPr>
            <a:xfrm>
              <a:off x="1364500" y="1100550"/>
              <a:ext cx="7536900" cy="8094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430298" y="1104135"/>
              <a:ext cx="934200" cy="8082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2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 rot="-5400000">
              <a:off x="1767788" y="703850"/>
              <a:ext cx="804325" cy="1610900"/>
            </a:xfrm>
            <a:prstGeom prst="flowChartOffpageConnector">
              <a:avLst/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1440702" y="1190425"/>
              <a:ext cx="1472100" cy="6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Métodos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6" name="Google Shape;306;p23"/>
          <p:cNvSpPr/>
          <p:nvPr/>
        </p:nvSpPr>
        <p:spPr>
          <a:xfrm>
            <a:off x="2547163" y="3632575"/>
            <a:ext cx="62604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00" b="1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Modelo descriptivo: </a:t>
            </a:r>
            <a:r>
              <a:rPr lang="es-CO" sz="10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ANOVA, pruebas no paramétricas, intervalos de confianza</a:t>
            </a:r>
            <a:endParaRPr sz="10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00" b="1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Modelos predictivos: </a:t>
            </a:r>
            <a:r>
              <a:rPr lang="es-CO" sz="10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modelos de series de tiempo (SARIMA, ARIMA), regresiones. (Año-semana epidemiológica, geografía, número de casos)</a:t>
            </a:r>
            <a:endParaRPr sz="10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Análisis por grupos de departamentos (*)</a:t>
            </a:r>
            <a:endParaRPr sz="10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>
            <a:spLocks noGrp="1"/>
          </p:cNvSpPr>
          <p:nvPr>
            <p:ph type="title"/>
          </p:nvPr>
        </p:nvSpPr>
        <p:spPr>
          <a:xfrm>
            <a:off x="151775" y="1"/>
            <a:ext cx="8229600" cy="50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Descripción de Fuentes de Datos</a:t>
            </a:r>
            <a:endParaRPr sz="2000"/>
          </a:p>
        </p:txBody>
      </p:sp>
      <p:graphicFrame>
        <p:nvGraphicFramePr>
          <p:cNvPr id="313" name="Google Shape;313;p24"/>
          <p:cNvGraphicFramePr/>
          <p:nvPr/>
        </p:nvGraphicFramePr>
        <p:xfrm>
          <a:off x="370500" y="570600"/>
          <a:ext cx="8407675" cy="752475"/>
        </p:xfrm>
        <a:graphic>
          <a:graphicData uri="http://schemas.openxmlformats.org/drawingml/2006/table">
            <a:tbl>
              <a:tblPr>
                <a:noFill/>
                <a:tableStyleId>{EE4A33C1-02FC-456C-B62C-5FBA5C3BAF7E}</a:tableStyleId>
              </a:tblPr>
              <a:tblGrid>
                <a:gridCol w="153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12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4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Fuente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y características de la fuente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 por suministrar esta información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4" name="Google Shape;314;p24"/>
          <p:cNvGraphicFramePr/>
          <p:nvPr/>
        </p:nvGraphicFramePr>
        <p:xfrm>
          <a:off x="370488" y="1324950"/>
          <a:ext cx="8407675" cy="2716300"/>
        </p:xfrm>
        <a:graphic>
          <a:graphicData uri="http://schemas.openxmlformats.org/drawingml/2006/table">
            <a:tbl>
              <a:tblPr>
                <a:noFill/>
                <a:tableStyleId>{EE4A33C1-02FC-456C-B62C-5FBA5C3BAF7E}</a:tableStyleId>
              </a:tblPr>
              <a:tblGrid>
                <a:gridCol w="153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12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4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16425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SIVIGILA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Eventos: IRA, EDA, Tuberculosis, VIH/SIDA, C15 - EMBARAZO, PARTO Y PUERPERIO, C20 - CAUSAS EXTERNAS DE MORBILIDAD Y DE MORTALIDAD: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INS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5025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SISPRO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RIPS - Hospitalizaciones, urgencias y consulta externa (últimos dos años, Hipertensión arterial, diabetes mellitus)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MinSalud u obtener diagnósticos de riesgo que tiene el DNP 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6850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Censo Nacional de Población y Vivienda DANE 2018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Número de personas por departamento y municipio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DNP/ </a:t>
                      </a:r>
                      <a:endParaRPr sz="1000"/>
                    </a:p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DANE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6875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Estadísticas vitales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Nacimientos y mortalidad por departamento y municipio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DANE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REPS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Información sobre la capacidad instalada por municipio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INS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>
            <a:spLocks noGrp="1"/>
          </p:cNvSpPr>
          <p:nvPr>
            <p:ph type="title"/>
          </p:nvPr>
        </p:nvSpPr>
        <p:spPr>
          <a:xfrm>
            <a:off x="-88116" y="158964"/>
            <a:ext cx="78360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Sector público - vigilancia y control</a:t>
            </a:r>
            <a:endParaRPr sz="1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Quattrocento Sans"/>
              <a:buNone/>
            </a:pPr>
            <a:r>
              <a:rPr lang="es-CO" sz="2400"/>
              <a:t>Sivigila</a:t>
            </a:r>
            <a:endParaRPr sz="2400"/>
          </a:p>
        </p:txBody>
      </p:sp>
      <p:sp>
        <p:nvSpPr>
          <p:cNvPr id="321" name="Google Shape;321;p25"/>
          <p:cNvSpPr txBox="1">
            <a:spLocks noGrp="1"/>
          </p:cNvSpPr>
          <p:nvPr>
            <p:ph type="sldNum" idx="12"/>
          </p:nvPr>
        </p:nvSpPr>
        <p:spPr>
          <a:xfrm>
            <a:off x="8536632" y="4897152"/>
            <a:ext cx="57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  <p:grpSp>
        <p:nvGrpSpPr>
          <p:cNvPr id="322" name="Google Shape;322;p25"/>
          <p:cNvGrpSpPr/>
          <p:nvPr/>
        </p:nvGrpSpPr>
        <p:grpSpPr>
          <a:xfrm>
            <a:off x="4649025" y="2931699"/>
            <a:ext cx="4172866" cy="1252607"/>
            <a:chOff x="-977044" y="265357"/>
            <a:chExt cx="4443000" cy="1819592"/>
          </a:xfrm>
        </p:grpSpPr>
        <p:sp>
          <p:nvSpPr>
            <p:cNvPr id="323" name="Google Shape;323;p25"/>
            <p:cNvSpPr/>
            <p:nvPr/>
          </p:nvSpPr>
          <p:spPr>
            <a:xfrm>
              <a:off x="-977044" y="664149"/>
              <a:ext cx="4443000" cy="14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0000"/>
                  </a:moveTo>
                  <a:lnTo>
                    <a:pt x="18752" y="0"/>
                  </a:lnTo>
                  <a:lnTo>
                    <a:pt x="18752" y="20000"/>
                  </a:lnTo>
                  <a:lnTo>
                    <a:pt x="60000" y="20000"/>
                  </a:lnTo>
                  <a:cubicBezTo>
                    <a:pt x="62071" y="20000"/>
                    <a:pt x="63750" y="22238"/>
                    <a:pt x="63750" y="25000"/>
                  </a:cubicBezTo>
                  <a:cubicBezTo>
                    <a:pt x="63750" y="27761"/>
                    <a:pt x="62071" y="30000"/>
                    <a:pt x="60000" y="30000"/>
                  </a:cubicBezTo>
                  <a:cubicBezTo>
                    <a:pt x="57929" y="30000"/>
                    <a:pt x="56250" y="32239"/>
                    <a:pt x="56250" y="35000"/>
                  </a:cubicBezTo>
                  <a:cubicBezTo>
                    <a:pt x="56250" y="37762"/>
                    <a:pt x="57929" y="40000"/>
                    <a:pt x="60000" y="40000"/>
                  </a:cubicBezTo>
                  <a:lnTo>
                    <a:pt x="101248" y="40000"/>
                  </a:lnTo>
                  <a:lnTo>
                    <a:pt x="101248" y="20000"/>
                  </a:lnTo>
                  <a:lnTo>
                    <a:pt x="120000" y="70000"/>
                  </a:lnTo>
                  <a:lnTo>
                    <a:pt x="101248" y="120000"/>
                  </a:lnTo>
                  <a:lnTo>
                    <a:pt x="101248" y="100000"/>
                  </a:lnTo>
                  <a:lnTo>
                    <a:pt x="60000" y="100000"/>
                  </a:lnTo>
                  <a:cubicBezTo>
                    <a:pt x="57929" y="100000"/>
                    <a:pt x="56250" y="97762"/>
                    <a:pt x="56250" y="95000"/>
                  </a:cubicBezTo>
                  <a:lnTo>
                    <a:pt x="56250" y="80000"/>
                  </a:lnTo>
                  <a:lnTo>
                    <a:pt x="18752" y="80000"/>
                  </a:lnTo>
                  <a:lnTo>
                    <a:pt x="18752" y="100000"/>
                  </a:lnTo>
                  <a:close/>
                </a:path>
                <a:path w="120000" h="120000" fill="darkenLess" extrusionOk="0">
                  <a:moveTo>
                    <a:pt x="63750" y="25000"/>
                  </a:moveTo>
                  <a:cubicBezTo>
                    <a:pt x="63750" y="27761"/>
                    <a:pt x="62071" y="30000"/>
                    <a:pt x="60000" y="30000"/>
                  </a:cubicBezTo>
                  <a:cubicBezTo>
                    <a:pt x="57929" y="30000"/>
                    <a:pt x="56250" y="32239"/>
                    <a:pt x="56250" y="35000"/>
                  </a:cubicBezTo>
                  <a:cubicBezTo>
                    <a:pt x="56250" y="37762"/>
                    <a:pt x="57929" y="40000"/>
                    <a:pt x="60000" y="40000"/>
                  </a:cubicBezTo>
                  <a:lnTo>
                    <a:pt x="63750" y="40000"/>
                  </a:lnTo>
                  <a:close/>
                </a:path>
                <a:path w="120000" h="120000" fill="none" extrusionOk="0">
                  <a:moveTo>
                    <a:pt x="0" y="50000"/>
                  </a:moveTo>
                  <a:lnTo>
                    <a:pt x="18752" y="0"/>
                  </a:lnTo>
                  <a:lnTo>
                    <a:pt x="18752" y="20000"/>
                  </a:lnTo>
                  <a:lnTo>
                    <a:pt x="60000" y="20000"/>
                  </a:lnTo>
                  <a:cubicBezTo>
                    <a:pt x="62071" y="20000"/>
                    <a:pt x="63750" y="22238"/>
                    <a:pt x="63750" y="25000"/>
                  </a:cubicBezTo>
                  <a:cubicBezTo>
                    <a:pt x="63750" y="27761"/>
                    <a:pt x="62071" y="30000"/>
                    <a:pt x="60000" y="30000"/>
                  </a:cubicBezTo>
                  <a:cubicBezTo>
                    <a:pt x="57929" y="30000"/>
                    <a:pt x="56250" y="32239"/>
                    <a:pt x="56250" y="35000"/>
                  </a:cubicBezTo>
                  <a:cubicBezTo>
                    <a:pt x="56250" y="37762"/>
                    <a:pt x="57929" y="40000"/>
                    <a:pt x="60000" y="40000"/>
                  </a:cubicBezTo>
                  <a:lnTo>
                    <a:pt x="101248" y="40000"/>
                  </a:lnTo>
                  <a:lnTo>
                    <a:pt x="101248" y="20000"/>
                  </a:lnTo>
                  <a:lnTo>
                    <a:pt x="120000" y="70000"/>
                  </a:lnTo>
                  <a:lnTo>
                    <a:pt x="101248" y="120000"/>
                  </a:lnTo>
                  <a:lnTo>
                    <a:pt x="101248" y="100000"/>
                  </a:lnTo>
                  <a:lnTo>
                    <a:pt x="60000" y="100000"/>
                  </a:lnTo>
                  <a:cubicBezTo>
                    <a:pt x="57929" y="100000"/>
                    <a:pt x="56250" y="97762"/>
                    <a:pt x="56250" y="95000"/>
                  </a:cubicBezTo>
                  <a:lnTo>
                    <a:pt x="56250" y="80000"/>
                  </a:lnTo>
                  <a:lnTo>
                    <a:pt x="18752" y="80000"/>
                  </a:lnTo>
                  <a:lnTo>
                    <a:pt x="18752" y="100000"/>
                  </a:lnTo>
                  <a:close/>
                  <a:moveTo>
                    <a:pt x="63750" y="25000"/>
                  </a:moveTo>
                  <a:lnTo>
                    <a:pt x="63750" y="40000"/>
                  </a:lnTo>
                  <a:moveTo>
                    <a:pt x="56250" y="35000"/>
                  </a:moveTo>
                  <a:lnTo>
                    <a:pt x="56250" y="80000"/>
                  </a:lnTo>
                </a:path>
              </a:pathLst>
            </a:custGeom>
            <a:solidFill>
              <a:srgbClr val="A5D025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70681" y="265357"/>
              <a:ext cx="17331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5"/>
            <p:cNvSpPr txBox="1"/>
            <p:nvPr/>
          </p:nvSpPr>
          <p:spPr>
            <a:xfrm>
              <a:off x="-680350" y="949475"/>
              <a:ext cx="17331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265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C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Modelos descriptivos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1935580" y="475995"/>
              <a:ext cx="13854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1174449" y="1131924"/>
              <a:ext cx="19437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265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s-CO" sz="1000"/>
                <a:t>Modelos predictivos - pronóstico de casos por eventos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25"/>
          <p:cNvSpPr/>
          <p:nvPr/>
        </p:nvSpPr>
        <p:spPr>
          <a:xfrm>
            <a:off x="163825" y="893948"/>
            <a:ext cx="3565500" cy="759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O" sz="1000">
                <a:solidFill>
                  <a:schemeClr val="dk1"/>
                </a:solidFill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Evaluar el impacto del Covid en otras atenciones y programas de salud para hacer recomendaciones de política que prevengan el incremento de mortalidad por otras causas debido a la saturación del sistema de Salud.</a:t>
            </a:r>
            <a:endParaRPr sz="1000" b="0" i="0" u="none" strike="noStrike" cap="none">
              <a:solidFill>
                <a:srgbClr val="202124"/>
              </a:solidFill>
              <a:highlight>
                <a:srgbClr val="D9EAD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p25"/>
          <p:cNvPicPr preferRelativeResize="0"/>
          <p:nvPr/>
        </p:nvPicPr>
        <p:blipFill rotWithShape="1">
          <a:blip r:embed="rId3">
            <a:alphaModFix/>
          </a:blip>
          <a:srcRect r="23005"/>
          <a:stretch/>
        </p:blipFill>
        <p:spPr>
          <a:xfrm>
            <a:off x="3450637" y="2127992"/>
            <a:ext cx="758500" cy="759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/>
          <p:nvPr/>
        </p:nvSpPr>
        <p:spPr>
          <a:xfrm>
            <a:off x="163828" y="2253338"/>
            <a:ext cx="2830200" cy="1172475"/>
          </a:xfrm>
          <a:prstGeom prst="flowChartMagneticDisk">
            <a:avLst/>
          </a:prstGeom>
          <a:solidFill>
            <a:schemeClr val="accent5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000" b="1">
                <a:solidFill>
                  <a:schemeClr val="dk1"/>
                </a:solidFill>
              </a:rPr>
              <a:t>Sivigila</a:t>
            </a:r>
            <a:r>
              <a:rPr lang="es-C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aprox. </a:t>
            </a:r>
            <a:r>
              <a:rPr lang="es-CO" sz="1000">
                <a:solidFill>
                  <a:schemeClr val="dk1"/>
                </a:solidFill>
              </a:rPr>
              <a:t>10 eventos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000" b="1">
                <a:solidFill>
                  <a:schemeClr val="dk1"/>
                </a:solidFill>
              </a:rPr>
              <a:t>RIPS</a:t>
            </a:r>
            <a:r>
              <a:rPr lang="es-CO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C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eventos </a:t>
            </a:r>
            <a:r>
              <a:rPr lang="es-CO" sz="1000">
                <a:solidFill>
                  <a:schemeClr val="dk1"/>
                </a:solidFill>
              </a:rPr>
              <a:t>e indicadores de consultas, hospitalizaciones y urgenciasúltimos 2 años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000">
                <a:solidFill>
                  <a:schemeClr val="dk1"/>
                </a:solidFill>
              </a:rPr>
              <a:t>Otros d</a:t>
            </a:r>
            <a:r>
              <a:rPr lang="es-C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atos: Dane, REPS , </a:t>
            </a:r>
            <a:r>
              <a:rPr lang="es-CO" sz="1000">
                <a:solidFill>
                  <a:schemeClr val="dk1"/>
                </a:solidFill>
              </a:rPr>
              <a:t>SIHO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4796525" y="2329550"/>
            <a:ext cx="4238100" cy="850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¿Es posible </a:t>
            </a:r>
            <a:r>
              <a:rPr lang="es-CO" sz="1800">
                <a:solidFill>
                  <a:schemeClr val="dk1"/>
                </a:solidFill>
              </a:rPr>
              <a:t>medir el efecto del covid19 en otros eventos</a:t>
            </a:r>
            <a:r>
              <a:rPr lang="es-CO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3380980" y="2882175"/>
            <a:ext cx="1338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O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Observatorio?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O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Secretarias de salud?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4405200" y="525400"/>
            <a:ext cx="4707300" cy="1626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1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INS</a:t>
            </a:r>
            <a:endParaRPr sz="1000" b="1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Desarrollo y gestión del conocimiento científico en salud y biomedicina para contribuir a mejorar las condiciones de salud de las personas</a:t>
            </a:r>
            <a:endParaRPr sz="1000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1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Observatorio Nacional de Salud</a:t>
            </a:r>
            <a:endParaRPr sz="1000" b="1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Genera evidencia para apoyar la toma de decisiones en salud del país, liderando la gestión del conocimiento en salud.</a:t>
            </a:r>
            <a:endParaRPr sz="1000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1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Sivigila</a:t>
            </a:r>
            <a:endParaRPr sz="1000" b="1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Realiza la provisión en forma sistemática y oportuna, de información sobre la dinámica de los eventos que afecten o puedan afectar la salud de la población Colombiana</a:t>
            </a:r>
            <a:endParaRPr sz="1000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202124"/>
              </a:solidFill>
              <a:highlight>
                <a:srgbClr val="FCE5CD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66675" y="3636413"/>
            <a:ext cx="3443100" cy="850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1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Acciones/Decisiones</a:t>
            </a:r>
            <a:endParaRPr sz="1200" b="1" i="0" u="none" strike="noStrike" cap="non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es-CO" sz="700" b="1">
                <a:highlight>
                  <a:srgbClr val="FFF2CC"/>
                </a:highlight>
              </a:rPr>
              <a:t>Orientar las políticas y la planificación en salud pública.</a:t>
            </a:r>
            <a:endParaRPr sz="700" b="1">
              <a:highlight>
                <a:srgbClr val="FFF2CC"/>
              </a:highlight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es-CO" sz="700" b="1">
                <a:highlight>
                  <a:srgbClr val="FFF2CC"/>
                </a:highlight>
              </a:rPr>
              <a:t>Tomar las decisiones para la prevención y control de enfermedades y factores de riesgo en salud.</a:t>
            </a:r>
            <a:endParaRPr sz="700" b="1">
              <a:highlight>
                <a:srgbClr val="FFF2CC"/>
              </a:highlight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es-CO" sz="700" b="1">
                <a:highlight>
                  <a:srgbClr val="FFF2CC"/>
                </a:highlight>
              </a:rPr>
              <a:t>Optimizar el seguimiento y evaluación de las intervenciones.</a:t>
            </a:r>
            <a:endParaRPr sz="700" b="1">
              <a:highlight>
                <a:srgbClr val="FFF2CC"/>
              </a:highlight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es-CO" sz="700" b="1">
                <a:highlight>
                  <a:srgbClr val="FFF2CC"/>
                </a:highlight>
              </a:rPr>
              <a:t>Racionalizar y optimizar los recursos disponibles y lograr la efectividad de las acciones en esta materia, propendiendo por la protección de la salud individual y colectiva.</a:t>
            </a:r>
            <a:endParaRPr sz="700" b="1">
              <a:highlight>
                <a:srgbClr val="FFF2CC"/>
              </a:highlight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200">
              <a:highlight>
                <a:srgbClr val="FFF2CC"/>
              </a:highlight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4209125" y="4097681"/>
            <a:ext cx="4447500" cy="850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1" i="0" u="none" strike="noStrike" cap="none">
                <a:solidFill>
                  <a:srgbClr val="000000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Impacto</a:t>
            </a:r>
            <a:endParaRPr sz="1200" b="1" i="0" u="none" strike="noStrike" cap="none">
              <a:solidFill>
                <a:srgbClr val="000000"/>
              </a:solidFill>
              <a:highlight>
                <a:srgbClr val="D9EAD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0" i="0" u="none" strike="noStrike" cap="none">
                <a:solidFill>
                  <a:srgbClr val="000000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I.1. </a:t>
            </a:r>
            <a:r>
              <a:rPr lang="es-CO" sz="1200">
                <a:highlight>
                  <a:srgbClr val="D9EAD3"/>
                </a:highlight>
              </a:rPr>
              <a:t>Reducir la tasa de mortalidad de eventos diferentes al covid19 gracias a la intervención oportuna</a:t>
            </a:r>
            <a:endParaRPr sz="1200">
              <a:highlight>
                <a:srgbClr val="D9EAD3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>
                <a:highlight>
                  <a:srgbClr val="D9EAD3"/>
                </a:highlight>
              </a:rPr>
              <a:t>I.2 Mejorar la disposición de recursos necesarios para el diagnóstico y tratamiento de estos eventos</a:t>
            </a:r>
            <a:endParaRPr sz="1200">
              <a:highlight>
                <a:srgbClr val="D9EAD3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>
                <a:highlight>
                  <a:srgbClr val="D9EAD3"/>
                </a:highlight>
              </a:rPr>
              <a:t>I.3 Mejorar la calidad de vida de los colombianos</a:t>
            </a:r>
            <a:endParaRPr sz="1200">
              <a:highlight>
                <a:srgbClr val="D9EAD3"/>
              </a:highlight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4014025" y="1042988"/>
            <a:ext cx="34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2400" b="0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 rot="10800000">
            <a:off x="1369375" y="1836994"/>
            <a:ext cx="4191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2400" b="0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3509775" y="4411026"/>
            <a:ext cx="419100" cy="314400"/>
          </a:xfrm>
          <a:prstGeom prst="rightArrow">
            <a:avLst>
              <a:gd name="adj1" fmla="val 50000"/>
              <a:gd name="adj2" fmla="val 54031"/>
            </a:avLst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AB2C83709FA042BF5A40A234C108F4" ma:contentTypeVersion="9" ma:contentTypeDescription="Crear nuevo documento." ma:contentTypeScope="" ma:versionID="bbb5d55abb8601536eeaf489fd3c6005">
  <xsd:schema xmlns:xsd="http://www.w3.org/2001/XMLSchema" xmlns:xs="http://www.w3.org/2001/XMLSchema" xmlns:p="http://schemas.microsoft.com/office/2006/metadata/properties" xmlns:ns2="e783d13b-4ab3-4364-bc33-68926650c226" xmlns:ns3="48375d7d-805f-42f9-83e8-a50871a521ad" targetNamespace="http://schemas.microsoft.com/office/2006/metadata/properties" ma:root="true" ma:fieldsID="0417864649d0d78216f936e7097bde4a" ns2:_="" ns3:_="">
    <xsd:import namespace="e783d13b-4ab3-4364-bc33-68926650c226"/>
    <xsd:import namespace="48375d7d-805f-42f9-83e8-a50871a521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3d13b-4ab3-4364-bc33-68926650c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75d7d-805f-42f9-83e8-a50871a521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38F052-89D7-4413-91D2-4C7DE2F037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5EBF56-8100-4734-AD77-BC4D513FE0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3E5A0E-7BF8-427B-A38A-16D91B0E76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83d13b-4ab3-4364-bc33-68926650c226"/>
    <ds:schemaRef ds:uri="48375d7d-805f-42f9-83e8-a50871a521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1245</Words>
  <Application>Microsoft Macintosh PowerPoint</Application>
  <PresentationFormat>On-screen Show (16:9)</PresentationFormat>
  <Paragraphs>362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Lato</vt:lpstr>
      <vt:lpstr>Quattrocento Sans</vt:lpstr>
      <vt:lpstr>Roboto</vt:lpstr>
      <vt:lpstr>Roboto Medium</vt:lpstr>
      <vt:lpstr>Tema de Office</vt:lpstr>
      <vt:lpstr>CAOBA: Centro de Excelencia y Apropiación en Big Data y Analítica</vt:lpstr>
      <vt:lpstr>Entidades</vt:lpstr>
      <vt:lpstr>Propuesta</vt:lpstr>
      <vt:lpstr>Mapa de productos</vt:lpstr>
      <vt:lpstr>Equipo Uniandes</vt:lpstr>
      <vt:lpstr>Propuesta – Objetivos secundarios (2)</vt:lpstr>
      <vt:lpstr>Tema: Salud Pública Modelos descriptivos y predictivos con recomendaciones de atenciones y programas de salud </vt:lpstr>
      <vt:lpstr>Descripción de Fuentes de Datos</vt:lpstr>
      <vt:lpstr>Sector público - vigilancia y control Sivigila</vt:lpstr>
      <vt:lpstr>Modelos descriptivos</vt:lpstr>
      <vt:lpstr>Modelos de pronóstico - estrategia</vt:lpstr>
      <vt:lpstr>PowerPoint Presentation</vt:lpstr>
      <vt:lpstr>CLASIFICACIÓN DE LOS MUNICIPIOS</vt:lpstr>
      <vt:lpstr>ANÁLISIS MUNICIPIO - SEMANA</vt:lpstr>
      <vt:lpstr>ANÁLISIS MUNICIPIO - SEMANA</vt:lpstr>
      <vt:lpstr>ANÁLISIS MUNICIPIO - PERIODO</vt:lpstr>
      <vt:lpstr>ANÁLISIS MUNICIPIO - PERIODO</vt:lpstr>
      <vt:lpstr>ANÁLISIS DEPARTAMENTO - SEMANA</vt:lpstr>
      <vt:lpstr>ANÁLISIS DEPARTAMENTO - PERIODO</vt:lpstr>
      <vt:lpstr>ANÁLISIS DEPARTAMENTO - PERIODO</vt:lpstr>
      <vt:lpstr>ANÁLISIS DEPARTAMENTO - PERIODO</vt:lpstr>
      <vt:lpstr>ANÁLISIS CAPITAL - PERIODO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CAOBA: Centro de Excelencia y Apropiación en Big Data y Analítica</dc:title>
  <cp:lastModifiedBy>Maria Villamil</cp:lastModifiedBy>
  <cp:revision>13</cp:revision>
  <dcterms:modified xsi:type="dcterms:W3CDTF">2020-08-12T01:31:58Z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0x0101002EAB2C83709FA042BF5A40A234C108F4</vt:lpwstr>
  </property>
</Properties>
</file>