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78" r:id="rId4"/>
    <p:sldId id="282" r:id="rId5"/>
    <p:sldId id="291" r:id="rId6"/>
    <p:sldId id="283" r:id="rId7"/>
    <p:sldId id="286" r:id="rId8"/>
    <p:sldId id="284" r:id="rId9"/>
    <p:sldId id="285" r:id="rId10"/>
    <p:sldId id="287" r:id="rId11"/>
    <p:sldId id="288" r:id="rId12"/>
    <p:sldId id="270" r:id="rId13"/>
    <p:sldId id="289" r:id="rId14"/>
    <p:sldId id="29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36" y="108"/>
      </p:cViewPr>
      <p:guideLst>
        <p:guide orient="horz" pos="720"/>
        <p:guide pos="96"/>
        <p:guide orient="horz" pos="2112"/>
        <p:guide pos="7584"/>
        <p:guide pos="7296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17/7/2020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17/7/2020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17/7/2020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17/7/2020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17/7/2020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17/7/2020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17/7/2020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17/7/2020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17/7/2020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17/7/2020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17/7/2020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17/7/2020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17/7/2020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n-US" sz="7000" dirty="0"/>
              <a:t>Forecast &amp;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n-US" sz="3000" dirty="0"/>
              <a:t>Infant  and Maternal Mortality Indicators</a:t>
            </a:r>
          </a:p>
          <a:p>
            <a:r>
              <a:rPr lang="en-US" sz="3000" dirty="0"/>
              <a:t>In Colombia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77288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6096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 </a:t>
            </a:r>
            <a:r>
              <a:rPr lang="es-419" dirty="0"/>
              <a:t>17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F2EF-2CFE-404C-9274-97E6D812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10</a:t>
            </a:fld>
            <a:endParaRPr lang="es-419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82836A-8C22-4EDE-9176-943F6F616BC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MM - SARIMA Forecast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FC1A1-D25D-4BBB-9C87-C8F9C35C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462087"/>
            <a:ext cx="95631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1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AB06D-C449-444A-B0F4-39BC6550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11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69325C-C452-48A3-B799-C54499F1EE00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MM - HW Forecast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C092F-1A9D-446D-B796-6B3D3ED0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25" y="1445486"/>
            <a:ext cx="9439275" cy="3914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DCAE97-B47D-44B1-A491-1A82C9189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5386387"/>
            <a:ext cx="17335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2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DE3D8-EA69-4873-8D3C-99D7EFDA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12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D0F2A6-3ED9-4A58-97E9-F89CFF227031}"/>
              </a:ext>
            </a:extLst>
          </p:cNvPr>
          <p:cNvSpPr txBox="1">
            <a:spLocks/>
          </p:cNvSpPr>
          <p:nvPr/>
        </p:nvSpPr>
        <p:spPr>
          <a:xfrm>
            <a:off x="876301" y="1760913"/>
            <a:ext cx="10477499" cy="318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0" dirty="0"/>
              <a:t>Clustering</a:t>
            </a:r>
          </a:p>
          <a:p>
            <a:pPr algn="ctr"/>
            <a:r>
              <a:rPr lang="en-US" sz="4000" dirty="0"/>
              <a:t>K-Means</a:t>
            </a:r>
          </a:p>
          <a:p>
            <a:pPr algn="ctr"/>
            <a:endParaRPr lang="en-US" sz="4000" dirty="0"/>
          </a:p>
          <a:p>
            <a:pPr algn="ctr"/>
            <a:r>
              <a:rPr lang="en-US" sz="3000" dirty="0"/>
              <a:t>By Departments</a:t>
            </a:r>
          </a:p>
          <a:p>
            <a:pPr algn="ctr"/>
            <a:r>
              <a:rPr lang="en-US" sz="3000" dirty="0"/>
              <a:t>(32 Departments + 1 DC)</a:t>
            </a:r>
          </a:p>
        </p:txBody>
      </p:sp>
    </p:spTree>
    <p:extLst>
      <p:ext uri="{BB962C8B-B14F-4D97-AF65-F5344CB8AC3E}">
        <p14:creationId xmlns:p14="http://schemas.microsoft.com/office/powerpoint/2010/main" val="362667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MM Clustering: K-Means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13</a:t>
            </a:fld>
            <a:endParaRPr lang="es-41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EAA919-35FE-4426-A025-97E9D38FB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24" y="907465"/>
            <a:ext cx="6086752" cy="59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3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IM Clustering: K-Means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14</a:t>
            </a:fld>
            <a:endParaRPr lang="es-41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6D119-2E45-47D1-86BD-4681BB28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347" y="904876"/>
            <a:ext cx="600130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Let’s go to </a:t>
            </a:r>
            <a:r>
              <a:rPr lang="en-US" sz="3000" dirty="0" err="1"/>
              <a:t>Jupyter</a:t>
            </a:r>
            <a:r>
              <a:rPr lang="en-US" sz="3000" dirty="0"/>
              <a:t> Notebook</a:t>
            </a:r>
          </a:p>
          <a:p>
            <a:pPr algn="ctr"/>
            <a:r>
              <a:rPr lang="en-US" sz="3000" dirty="0"/>
              <a:t>and 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DE3D8-EA69-4873-8D3C-99D7EFDA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2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D0F2A6-3ED9-4A58-97E9-F89CFF227031}"/>
              </a:ext>
            </a:extLst>
          </p:cNvPr>
          <p:cNvSpPr txBox="1">
            <a:spLocks/>
          </p:cNvSpPr>
          <p:nvPr/>
        </p:nvSpPr>
        <p:spPr>
          <a:xfrm>
            <a:off x="876301" y="1760913"/>
            <a:ext cx="10477499" cy="318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0" dirty="0"/>
              <a:t>Time Series</a:t>
            </a:r>
          </a:p>
          <a:p>
            <a:pPr algn="ctr"/>
            <a:r>
              <a:rPr lang="en-US" sz="4000" dirty="0"/>
              <a:t>SARIMA and Holt-Winters</a:t>
            </a:r>
          </a:p>
        </p:txBody>
      </p:sp>
    </p:spTree>
    <p:extLst>
      <p:ext uri="{BB962C8B-B14F-4D97-AF65-F5344CB8AC3E}">
        <p14:creationId xmlns:p14="http://schemas.microsoft.com/office/powerpoint/2010/main" val="83019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66A27-71B5-4093-8A9F-C32F0DFD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39D9A0-D54D-4851-A333-B23E73EB4F8E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Infant Mortality (IM)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98E5D-36AA-4C84-AC68-8B72E489E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4" y="4295855"/>
            <a:ext cx="5549709" cy="2312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6CE00-4741-4BCC-BBF4-FBA251996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158" y="957970"/>
            <a:ext cx="7136423" cy="3168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33D956-9D2D-4C11-A7F2-337494341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989" y="4229418"/>
            <a:ext cx="5549709" cy="2445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CC8CA-09C9-4D0B-9A64-6F284448622C}"/>
              </a:ext>
            </a:extLst>
          </p:cNvPr>
          <p:cNvSpPr txBox="1"/>
          <p:nvPr/>
        </p:nvSpPr>
        <p:spPr>
          <a:xfrm>
            <a:off x="617913" y="1159625"/>
            <a:ext cx="20920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</a:t>
            </a:r>
          </a:p>
          <a:p>
            <a:r>
              <a:rPr lang="en-US" sz="1400" dirty="0"/>
              <a:t>2017, 2018, 2019 &amp; 2020 Q1</a:t>
            </a:r>
          </a:p>
          <a:p>
            <a:endParaRPr lang="en-US" sz="1400" dirty="0"/>
          </a:p>
          <a:p>
            <a:r>
              <a:rPr lang="en-US" dirty="0"/>
              <a:t>Stats:</a:t>
            </a:r>
          </a:p>
          <a:p>
            <a:r>
              <a:rPr lang="en-US" sz="1400" dirty="0"/>
              <a:t>Max: 231</a:t>
            </a:r>
          </a:p>
          <a:p>
            <a:r>
              <a:rPr lang="en-US" sz="1400" dirty="0"/>
              <a:t>Min: 102</a:t>
            </a:r>
          </a:p>
          <a:p>
            <a:r>
              <a:rPr lang="en-US" sz="1400" dirty="0" err="1"/>
              <a:t>Std.Dev</a:t>
            </a:r>
            <a:r>
              <a:rPr lang="en-US" sz="1400" dirty="0"/>
              <a:t>.: 21.69 (16.82%)</a:t>
            </a:r>
          </a:p>
        </p:txBody>
      </p:sp>
    </p:spTree>
    <p:extLst>
      <p:ext uri="{BB962C8B-B14F-4D97-AF65-F5344CB8AC3E}">
        <p14:creationId xmlns:p14="http://schemas.microsoft.com/office/powerpoint/2010/main" val="43690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F2EF-2CFE-404C-9274-97E6D812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79970-5874-436A-BCEB-2D8CDBFB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65" y="3892459"/>
            <a:ext cx="6543470" cy="27760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82836A-8C22-4EDE-9176-943F6F616BC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 - Training SARIMA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43009E-39F9-4183-9C77-00CFF1B42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000"/>
            <a:ext cx="6447905" cy="2749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488A33-04DA-4B6E-819F-EE980093C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505" y="1267171"/>
            <a:ext cx="2776451" cy="392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6A7B02-7DE8-43CE-BBB5-C6574ACA3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029" y="5963721"/>
            <a:ext cx="2876236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0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F2EF-2CFE-404C-9274-97E6D812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5</a:t>
            </a:fld>
            <a:endParaRPr lang="es-419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82836A-8C22-4EDE-9176-943F6F616BC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 - SARIMA Forecast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AA36A-39C1-48DB-A0F1-8CA06D5D5751}"/>
              </a:ext>
            </a:extLst>
          </p:cNvPr>
          <p:cNvSpPr txBox="1"/>
          <p:nvPr/>
        </p:nvSpPr>
        <p:spPr>
          <a:xfrm>
            <a:off x="1395412" y="5504418"/>
            <a:ext cx="401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configuration (2, 2, 2) x (1, 0, 2) x 52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1E507-EA02-4259-B9DF-93FC8AB6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466850"/>
            <a:ext cx="94011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4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F2EF-2CFE-404C-9274-97E6D812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6</a:t>
            </a:fld>
            <a:endParaRPr lang="es-419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82836A-8C22-4EDE-9176-943F6F616BC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 - SARIMA Forecast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6922A-900C-43EC-896F-DAEB89E3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14" y="1525089"/>
            <a:ext cx="9363075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40D9D-599B-458F-A77F-15EAE4AD1F8A}"/>
              </a:ext>
            </a:extLst>
          </p:cNvPr>
          <p:cNvSpPr txBox="1"/>
          <p:nvPr/>
        </p:nvSpPr>
        <p:spPr>
          <a:xfrm>
            <a:off x="1395412" y="5504418"/>
            <a:ext cx="441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configuration (4, 2, 1) x (1, 0, 2) x 52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361BB-C75E-46A8-8442-4054E1D0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731" y="5411289"/>
            <a:ext cx="4651738" cy="123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9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AB06D-C449-444A-B0F4-39BC6550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7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69325C-C452-48A3-B799-C54499F1EE00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 - HW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6013B-A0F7-46CC-9DAF-3E5D864C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76" y="1458414"/>
            <a:ext cx="9410700" cy="401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755C4-7B34-4350-B6D6-3F387FBD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5321300"/>
            <a:ext cx="17621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66A27-71B5-4093-8A9F-C32F0DFD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8</a:t>
            </a:fld>
            <a:endParaRPr lang="es-419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39D9A0-D54D-4851-A333-B23E73EB4F8E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Maternal Mortality (MM)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39913A-DBF4-4C1E-BE4D-55D5795F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12" y="990263"/>
            <a:ext cx="7132320" cy="3237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B3B75-FFDA-4C07-9588-85AFA7AF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2" y="4346268"/>
            <a:ext cx="5486400" cy="2328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AAB57-60A1-4CF7-B68C-A27E52BC8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988" y="4201065"/>
            <a:ext cx="5486400" cy="2473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814FFD-893E-44DC-93F8-2143D928C602}"/>
              </a:ext>
            </a:extLst>
          </p:cNvPr>
          <p:cNvSpPr txBox="1"/>
          <p:nvPr/>
        </p:nvSpPr>
        <p:spPr>
          <a:xfrm>
            <a:off x="617913" y="1159625"/>
            <a:ext cx="20920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</a:t>
            </a:r>
          </a:p>
          <a:p>
            <a:r>
              <a:rPr lang="en-US" sz="1400" dirty="0"/>
              <a:t>2017, 2018, 2019 &amp; 2020 Q1</a:t>
            </a:r>
          </a:p>
          <a:p>
            <a:endParaRPr lang="en-US" sz="1400" dirty="0"/>
          </a:p>
          <a:p>
            <a:r>
              <a:rPr lang="en-US" dirty="0"/>
              <a:t>Stats:</a:t>
            </a:r>
          </a:p>
          <a:p>
            <a:r>
              <a:rPr lang="en-US" sz="1400" dirty="0"/>
              <a:t>Max: 23</a:t>
            </a:r>
          </a:p>
          <a:p>
            <a:r>
              <a:rPr lang="en-US" sz="1400" dirty="0"/>
              <a:t>Min: 1</a:t>
            </a:r>
          </a:p>
          <a:p>
            <a:r>
              <a:rPr lang="en-US" sz="1400" dirty="0" err="1"/>
              <a:t>Std.Dev</a:t>
            </a:r>
            <a:r>
              <a:rPr lang="en-US" sz="1400" dirty="0"/>
              <a:t>.: 3.77 (17.15%)</a:t>
            </a:r>
          </a:p>
        </p:txBody>
      </p:sp>
    </p:spTree>
    <p:extLst>
      <p:ext uri="{BB962C8B-B14F-4D97-AF65-F5344CB8AC3E}">
        <p14:creationId xmlns:p14="http://schemas.microsoft.com/office/powerpoint/2010/main" val="396307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F2EF-2CFE-404C-9274-97E6D812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9</a:t>
            </a:fld>
            <a:endParaRPr lang="es-419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82836A-8C22-4EDE-9176-943F6F616BC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MM - Training SARIMA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DFCA5-B674-432B-B3DD-EDAB8F35E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6492240" cy="28244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1B854B-53CD-4470-9FAE-FDC1D6F0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0" y="1217227"/>
            <a:ext cx="2743201" cy="423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2A45B-777F-4D77-BB60-C8067547F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509" y="3866716"/>
            <a:ext cx="6492240" cy="2785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FD7B99-F04B-4BCA-B89B-284A44506E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145"/>
          <a:stretch/>
        </p:blipFill>
        <p:spPr>
          <a:xfrm>
            <a:off x="1648691" y="5810596"/>
            <a:ext cx="2743201" cy="3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192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Forecast &amp;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173</cp:revision>
  <dcterms:created xsi:type="dcterms:W3CDTF">2020-07-01T16:07:14Z</dcterms:created>
  <dcterms:modified xsi:type="dcterms:W3CDTF">2020-07-17T20:28:26Z</dcterms:modified>
</cp:coreProperties>
</file>